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9" r:id="rId5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0F0FF"/>
    <a:srgbClr val="000066"/>
    <a:srgbClr val="CCCCCC"/>
    <a:srgbClr val="999999"/>
    <a:srgbClr val="FF9900"/>
    <a:srgbClr val="990000"/>
    <a:srgbClr val="000050"/>
    <a:srgbClr val="00126A"/>
    <a:srgbClr val="000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254" y="-581"/>
      </p:cViewPr>
      <p:guideLst>
        <p:guide orient="horz" pos="10368"/>
        <p:guide pos="1555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6T20:51:35.78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5077 10803 4915,'-1'-77'0,"3"-87"0,1 145 0,9-34 0,-2 14 0,-2 2 0,-1 7 0,-1-1 0,3-56 0,-7 50 0,11-68 0,-8 75 0,1-7 0,2 0 0,18-54 0,37-115 0,-42 93 0,11-42 0,-27 127 0,-2-1 0,-1 1 0,-1-1 0,-2-29 0,1-51 0,3 90 0,7-31 0,-5 33 0,-2 0 0,2-19 0,-2-269 0,-5 157 0,2-200 0,-2 326 0,0 1 0,-11-44 0,2 13 0,-15-56 0,-4-6 0,10 44 0,-3-4 0,15 54 0,1-1 0,1 0 0,1 0 0,-4-38 0,7 37 0,-1-1 0,-1 1 0,-1 0 0,-1 0 0,-1 1 0,-1 0 0,-15-28 0,-8-24 9,18 40 149,-18-33 0,24 52-156,1 0 0,1-1 1,0 0-1,1 1 0,-2-17 1,2 11-8,-1 0 1,-7-19-1,-44-77 153,14 31-132,-4-42 81,39 104-90,-1 4 129,0 1-1,-1 0 0,-1 1 1,-15-22-1,10 17-76,-19-40 0,8-4-97,18 45 60,0 0 0,0 1 0,-2 0 0,-13-20-1,-1 3 161,2 0 0,-26-60 0,44 85-199,-1-1-1,2 0 1,0 0-1,-2-17 0,4 18 31,-1-1 0,-1 1 0,0 0 0,-1 0 0,-6-16 0,0 9-14,-2-4-38,-15-41-1,-2-16-37,-18-64-68,35 71 69,10 52 54,-2-1-1,-5-20 0,1 18-1,-20-78-60,18 62 21,-20-50 0,-1-4-34,20 55 53,3 0-1,1 0 1,2-1-1,-1-60 1,6 80 18,-1 0 1,-1 0 0,-10-39-1,-5-27-51,11 51 20,-18-63 1,-5-8-45,3-1-1,-1 0 1,23 89 82,0 0-1,1 0 1,1 0 0,0-23-1,2 22-1,-2-1 0,0 0-1,-6-22 1,-24-86-101,11 16 29,1 22 90,7 24 3,10 56 0,-7-29 0,2-1 0,1-1 0,-2-58 0,9 78 0,-2-1 0,0 1 0,-9-34 0,-11-56 0,4 40 0,12 39 0,-21-53 0,20 63 0,0-1 0,-5-39 0,3 14 0,-5-6 0,7 29 0,2-1 0,-6-45 0,9 50 0,-2 1 0,0 0 0,-1 0 0,-1 1 0,-1-1 0,-15-27 0,2-1 0,-12-24 67,15 35-16,-20-66 0,27 71-25,-1 1 1,-2 0 0,-1 1-1,-22-35 1,16 26 144,-20-50-1,-3-6-188,28 69 153,-30-40-1,-2-3 60,15 14-226,14 21 5,-2 2 0,-32-41-1,42 60 12,0-1 1,1-1-1,-8-17 0,11 19 68,0 1-1,-1 0 1,-1 1-1,0 0 1,0 0-1,-11-10 1,-4-2-13,2-1 0,0 0 0,-21-34 0,26 37 162,-1 1 1,-22-21 0,21 24 9,2-1 0,-27-36 1,20 23 58,-2 0-1,-1 2 1,-46-41 0,11 11 421,40 38-375,0 0 0,-2 1-1,0 2 1,-39-24 0,36 26-84,1-1 0,-40-34 0,57 44-196,-1 0-1,1 1 0,-2 0 0,1 1 0,-1 0 0,0 0 0,-14-4 0,12 3 53,0 0-1,0 0 1,1-2-1,-1 1 1,2-1-1,-12-10 1,-32-24 322,24 23-204,23 13-147,0 1 0,0 0 0,-1 1 0,0 0 0,0 0 0,0 0 0,0 1 0,-1 1 0,-15-4 0,6 3 72,0-1-1,1-1 1,-27-10 0,-3-1 142,-129-33 684,-11 6-48,132 31-615,37 7-164,0 2-1,-25-3 1,10 4 10,2 1 78,0-1 1,-45-10-1,66 9-165,-33-7 218,0 1 0,0 2 0,-44-1 1,63 6-120,1-1 0,-27-6 0,27 4 75,-48-3-1,47 6-36,0 0-1,-45-11 1,27 7 84,1 1 0,-1 2 0,-82 5 1,35 0 106,41-2-68,-1-2 1,-68-12 0,38 5-279,56 8-35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2">
                <a:lumMod val="90000"/>
              </a:schemeClr>
            </a:gs>
            <a:gs pos="40000">
              <a:schemeClr val="bg2"/>
            </a:gs>
            <a:gs pos="100000">
              <a:schemeClr val="accent5">
                <a:lumMod val="40000"/>
                <a:lumOff val="60000"/>
              </a:schemeClr>
            </a:gs>
          </a:gsLst>
          <a:lin ang="4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Move="1" noResize="1" noEditPoints="1" noAdjustHandles="1" noChangeArrowheads="1" noChangeShapeType="1"/>
          </p:cNvSpPr>
          <p:nvPr>
            <p:ph type="title" sz="quarter"/>
          </p:nvPr>
        </p:nvSpPr>
        <p:spPr>
          <a:xfrm>
            <a:off x="0" y="1"/>
            <a:ext cx="43891200" cy="5123371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solidFill>
                  <a:schemeClr val="bg1"/>
                </a:solidFill>
              </a:rPr>
              <a:t>UNH </a:t>
            </a:r>
            <a:r>
              <a:rPr lang="en-US" sz="8800" b="1" dirty="0" err="1">
                <a:solidFill>
                  <a:schemeClr val="bg1"/>
                </a:solidFill>
              </a:rPr>
              <a:t>LunaCats</a:t>
            </a:r>
            <a:r>
              <a:rPr lang="en-US" sz="8800" b="1" dirty="0">
                <a:solidFill>
                  <a:schemeClr val="bg1"/>
                </a:solidFill>
              </a:rPr>
              <a:t> CS | NASA Robotic Mining Team</a:t>
            </a:r>
            <a:br>
              <a:rPr lang="en-US" sz="9600" dirty="0"/>
            </a:br>
            <a:r>
              <a:rPr lang="en-US" sz="4800" i="1" dirty="0">
                <a:solidFill>
                  <a:srgbClr val="FFFFFF"/>
                </a:solidFill>
              </a:rPr>
              <a:t>Aaron Owre, Aidan Kane, Brian Winslow, Conner Sheehan, Ethan Norcott</a:t>
            </a:r>
            <a:br>
              <a:rPr lang="en-US" sz="4800" i="1" dirty="0"/>
            </a:br>
            <a:r>
              <a:rPr lang="en-US" sz="4800" b="1" i="1" dirty="0">
                <a:solidFill>
                  <a:srgbClr val="FFFFFF"/>
                </a:solidFill>
              </a:rPr>
              <a:t>Department of Computer Science, University of New Hampshire</a:t>
            </a:r>
            <a:endParaRPr lang="en-US" sz="4800" b="1" dirty="0">
              <a:cs typeface="Arial"/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1435521" y="24827239"/>
            <a:ext cx="10013386" cy="1006264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Simulation Testing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425250"/>
            <a:ext cx="8584141" cy="2568952"/>
          </a:xfrm>
          <a:prstGeom prst="rect">
            <a:avLst/>
          </a:prstGeom>
        </p:spPr>
      </p:pic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2393352" y="19232725"/>
            <a:ext cx="11336621" cy="105590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C40C0D-9EFA-9BBA-F7B5-C12CFE9F69A2}"/>
              </a:ext>
            </a:extLst>
          </p:cNvPr>
          <p:cNvGrpSpPr/>
          <p:nvPr/>
        </p:nvGrpSpPr>
        <p:grpSpPr>
          <a:xfrm>
            <a:off x="118947" y="5616564"/>
            <a:ext cx="11074004" cy="8949648"/>
            <a:chOff x="163481" y="5616564"/>
            <a:chExt cx="11029470" cy="8781099"/>
          </a:xfrm>
        </p:grpSpPr>
        <p:sp>
          <p:nvSpPr>
            <p:cNvPr id="2155" name="Rectangle 167"/>
            <p:cNvSpPr>
              <a:spLocks noChangeArrowheads="1"/>
            </p:cNvSpPr>
            <p:nvPr/>
          </p:nvSpPr>
          <p:spPr bwMode="auto">
            <a:xfrm>
              <a:off x="163481" y="5616564"/>
              <a:ext cx="11029470" cy="1055907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7160" tIns="68580" rIns="137160" bIns="68580" anchor="ctr"/>
            <a:lstStyle/>
            <a:p>
              <a:pPr defTabSz="3762375"/>
              <a:r>
                <a:rPr lang="en-US" sz="6000" b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 Overview</a:t>
              </a:r>
              <a:endParaRPr lang="en-US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546"/>
            <p:cNvSpPr txBox="1">
              <a:spLocks noChangeArrowheads="1"/>
            </p:cNvSpPr>
            <p:nvPr/>
          </p:nvSpPr>
          <p:spPr bwMode="auto">
            <a:xfrm>
              <a:off x="163481" y="6672471"/>
              <a:ext cx="11029470" cy="7725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lIns="91440" tIns="45720" rIns="91440" bIns="45720" anchor="t">
              <a:spAutoFit/>
            </a:bodyPr>
            <a:lstStyle>
              <a:lvl1pPr marL="457200" indent="-457200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1200150" indent="-457200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l">
                <a:spcBef>
                  <a:spcPts val="1200"/>
                </a:spcBef>
              </a:pPr>
              <a:r>
                <a:rPr lang="en-US" sz="3200" dirty="0">
                  <a:latin typeface="Times New Roman"/>
                  <a:ea typeface="ＭＳ Ｐゴシック"/>
                  <a:cs typeface="Times New Roman"/>
                </a:rPr>
                <a:t>NASA </a:t>
              </a:r>
              <a:r>
                <a:rPr lang="en-US" sz="3200" dirty="0" err="1">
                  <a:latin typeface="Times New Roman"/>
                  <a:ea typeface="ＭＳ Ｐゴシック"/>
                  <a:cs typeface="Times New Roman"/>
                </a:rPr>
                <a:t>Lunabotics</a:t>
              </a:r>
              <a:r>
                <a:rPr lang="en-US" sz="3200" dirty="0">
                  <a:latin typeface="Times New Roman"/>
                  <a:ea typeface="ＭＳ Ｐゴシック"/>
                  <a:cs typeface="Times New Roman"/>
                </a:rPr>
                <a:t> Competition</a:t>
              </a:r>
              <a:br>
                <a:rPr lang="en-US" sz="3200" dirty="0">
                  <a:latin typeface="Times New Roman"/>
                  <a:ea typeface="ＭＳ Ｐゴシック"/>
                  <a:cs typeface="Times New Roman"/>
                </a:rPr>
              </a:br>
              <a:r>
                <a:rPr lang="en-US" sz="3200" dirty="0">
                  <a:latin typeface="Times New Roman"/>
                  <a:ea typeface="ＭＳ Ｐゴシック"/>
                  <a:cs typeface="Times New Roman"/>
                </a:rPr>
                <a:t>University of Central Florida, Kennedy Space Center</a:t>
              </a:r>
            </a:p>
            <a:p>
              <a:pPr marL="571500" indent="-571500" algn="l">
                <a:spcBef>
                  <a:spcPts val="1200"/>
                </a:spcBef>
                <a:buFont typeface="Wingdings" panose="05000000000000000000" pitchFamily="2" charset="2"/>
                <a:buChar char="Ø"/>
              </a:pPr>
              <a:r>
                <a:rPr lang="en-US" sz="3200" b="0" dirty="0">
                  <a:latin typeface="Times New Roman"/>
                  <a:ea typeface="ＭＳ Ｐゴシック"/>
                  <a:cs typeface="Times New Roman"/>
                </a:rPr>
                <a:t>University teams are tasked with designing, building, and operating a robotic excavator capable of autonomous navigation, regolith excavation, and resource delivery in a lunar environment.</a:t>
              </a:r>
            </a:p>
            <a:p>
              <a:pPr marL="0" indent="0" algn="l">
                <a:spcBef>
                  <a:spcPts val="1200"/>
                </a:spcBef>
              </a:pPr>
              <a:r>
                <a:rPr lang="en-US" sz="3200" dirty="0">
                  <a:latin typeface="Times New Roman"/>
                  <a:ea typeface="ＭＳ Ｐゴシック"/>
                  <a:cs typeface="Times New Roman"/>
                </a:rPr>
                <a:t>Competition Implementation Overview</a:t>
              </a:r>
            </a:p>
            <a:p>
              <a:pPr marL="571500" indent="-571500" algn="l">
                <a:spcBef>
                  <a:spcPts val="1200"/>
                </a:spcBef>
                <a:buFont typeface="Wingdings" panose="05000000000000000000" pitchFamily="2" charset="2"/>
                <a:buChar char="Ø"/>
              </a:pPr>
              <a:endParaRPr lang="en-US" sz="3200" b="0" dirty="0">
                <a:latin typeface="Times New Roman"/>
                <a:ea typeface="ＭＳ Ｐゴシック"/>
                <a:cs typeface="Times New Roman"/>
              </a:endParaRPr>
            </a:p>
            <a:p>
              <a:pPr marL="571500" indent="-571500" algn="l">
                <a:spcBef>
                  <a:spcPts val="1200"/>
                </a:spcBef>
                <a:buFont typeface="Wingdings" panose="05000000000000000000" pitchFamily="2" charset="2"/>
                <a:buChar char="Ø"/>
              </a:pPr>
              <a:endParaRPr lang="en-US" sz="3200" b="0" dirty="0">
                <a:latin typeface="Times New Roman"/>
                <a:ea typeface="ＭＳ Ｐゴシック"/>
                <a:cs typeface="Times New Roman"/>
              </a:endParaRPr>
            </a:p>
            <a:p>
              <a:pPr marL="571500" indent="-571500" algn="l">
                <a:spcBef>
                  <a:spcPts val="1200"/>
                </a:spcBef>
                <a:buFont typeface="Wingdings" panose="05000000000000000000" pitchFamily="2" charset="2"/>
                <a:buChar char="Ø"/>
              </a:pPr>
              <a:endParaRPr lang="en-US" sz="3200" b="0" dirty="0">
                <a:latin typeface="Times New Roman"/>
                <a:ea typeface="ＭＳ Ｐゴシック"/>
                <a:cs typeface="Times New Roman"/>
              </a:endParaRPr>
            </a:p>
            <a:p>
              <a:pPr marL="571500" indent="-571500" algn="l">
                <a:spcBef>
                  <a:spcPts val="1200"/>
                </a:spcBef>
                <a:buFont typeface="Wingdings" panose="05000000000000000000" pitchFamily="2" charset="2"/>
                <a:buChar char="Ø"/>
              </a:pPr>
              <a:endParaRPr lang="en-US" sz="3200" b="0" dirty="0">
                <a:latin typeface="Times New Roman"/>
                <a:ea typeface="ＭＳ Ｐゴシック"/>
                <a:cs typeface="Times New Roman"/>
              </a:endParaRPr>
            </a:p>
            <a:p>
              <a:pPr marL="0" indent="0" algn="l">
                <a:spcBef>
                  <a:spcPts val="1200"/>
                </a:spcBef>
              </a:pPr>
              <a:endParaRPr lang="en-US" sz="3200" b="0" dirty="0">
                <a:latin typeface="Times New Roman"/>
                <a:ea typeface="ＭＳ Ｐゴシック"/>
                <a:cs typeface="Times New Roman"/>
              </a:endParaRPr>
            </a:p>
            <a:p>
              <a:pPr marL="0" indent="0" algn="l">
                <a:spcBef>
                  <a:spcPts val="1200"/>
                </a:spcBef>
              </a:pPr>
              <a:endParaRPr lang="en-US" sz="3200" b="0" dirty="0">
                <a:latin typeface="Times New Roman"/>
                <a:ea typeface="ＭＳ Ｐゴシック"/>
                <a:cs typeface="Times New Roman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58CB28-620C-ED75-E0C6-B22A64ED9B08}"/>
              </a:ext>
            </a:extLst>
          </p:cNvPr>
          <p:cNvGrpSpPr/>
          <p:nvPr/>
        </p:nvGrpSpPr>
        <p:grpSpPr>
          <a:xfrm>
            <a:off x="118948" y="14801432"/>
            <a:ext cx="11074003" cy="9631527"/>
            <a:chOff x="118948" y="14801430"/>
            <a:chExt cx="11074003" cy="8709635"/>
          </a:xfrm>
        </p:grpSpPr>
        <p:sp>
          <p:nvSpPr>
            <p:cNvPr id="9" name="Rectangle 8"/>
            <p:cNvSpPr/>
            <p:nvPr/>
          </p:nvSpPr>
          <p:spPr>
            <a:xfrm>
              <a:off x="118948" y="15857337"/>
              <a:ext cx="11074003" cy="7653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lIns="91440" tIns="45720" rIns="91440" bIns="45720" numCol="2" anchor="t"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Functional</a:t>
              </a: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Autonomous navigation &amp; mapping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Real-time obstacle detection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Excavation &amp; deposition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Manual override capability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Simulation support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3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Nonfunctional</a:t>
              </a: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Real-time performance</a:t>
              </a: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Robustness to noise</a:t>
              </a: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Power efficiency</a:t>
              </a: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Reliable network communication</a:t>
              </a: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Scalable &amp; secure design</a:t>
              </a: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914400" lvl="1" indent="-457200" algn="l">
                <a:buFont typeface="Wingdings" panose="05000000000000000000" pitchFamily="2" charset="2"/>
                <a:buChar char="Ø"/>
              </a:pPr>
              <a:endParaRPr lang="en-US" sz="32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54" name="Rectangle 166"/>
            <p:cNvSpPr>
              <a:spLocks noChangeArrowheads="1"/>
            </p:cNvSpPr>
            <p:nvPr/>
          </p:nvSpPr>
          <p:spPr bwMode="auto">
            <a:xfrm>
              <a:off x="118949" y="14801430"/>
              <a:ext cx="11074002" cy="1055907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7160" tIns="68580" rIns="137160" bIns="68580" anchor="ctr"/>
            <a:lstStyle/>
            <a:p>
              <a:pPr defTabSz="3762375"/>
              <a:r>
                <a:rPr lang="en-US" sz="6000" b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Requirements</a:t>
              </a:r>
              <a:endParaRPr lang="en-US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095298-B613-4B83-4B89-AC5B7254C909}"/>
              </a:ext>
            </a:extLst>
          </p:cNvPr>
          <p:cNvGrpSpPr/>
          <p:nvPr/>
        </p:nvGrpSpPr>
        <p:grpSpPr>
          <a:xfrm>
            <a:off x="32386002" y="28963357"/>
            <a:ext cx="11343972" cy="3364231"/>
            <a:chOff x="32406608" y="28907428"/>
            <a:chExt cx="11343972" cy="3364231"/>
          </a:xfrm>
        </p:grpSpPr>
        <p:sp>
          <p:nvSpPr>
            <p:cNvPr id="19" name="Rectangle 165"/>
            <p:cNvSpPr>
              <a:spLocks noChangeArrowheads="1"/>
            </p:cNvSpPr>
            <p:nvPr/>
          </p:nvSpPr>
          <p:spPr bwMode="auto">
            <a:xfrm>
              <a:off x="32406608" y="28907428"/>
              <a:ext cx="11343972" cy="1055907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7160" tIns="68580" rIns="137160" bIns="68580" anchor="ctr"/>
            <a:lstStyle/>
            <a:p>
              <a:pPr defTabSz="3762375"/>
              <a:r>
                <a:rPr lang="en-US" sz="6000" b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Acknowledgments</a:t>
              </a:r>
              <a:endParaRPr lang="en-US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406608" y="29963335"/>
              <a:ext cx="11343972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Professor May-Win Thein			Project Advisor</a:t>
              </a:r>
            </a:p>
            <a:p>
              <a:pPr algn="l"/>
              <a:r>
                <a:rPr lang="en-US" sz="36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Beswick Eng, </a:t>
              </a:r>
              <a:r>
                <a:rPr lang="en-US" sz="3600" b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ChanLing</a:t>
              </a:r>
              <a:r>
                <a:rPr lang="en-US" sz="36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Beswick		Business Sponsor</a:t>
              </a:r>
            </a:p>
            <a:p>
              <a:pPr algn="l"/>
              <a:r>
                <a:rPr lang="en-US" sz="36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NASA </a:t>
              </a:r>
              <a:r>
                <a:rPr lang="en-US" sz="3600" b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Lunabotics</a:t>
              </a:r>
              <a:r>
                <a:rPr lang="en-US" sz="36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Department, CAT	Competition Host</a:t>
              </a:r>
            </a:p>
            <a:p>
              <a:pPr algn="l"/>
              <a:r>
                <a:rPr lang="en-US" sz="36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CEPS and ME Dept.				Grant &amp; Funding</a:t>
              </a:r>
            </a:p>
          </p:txBody>
        </p:sp>
      </p:grpSp>
      <p:pic>
        <p:nvPicPr>
          <p:cNvPr id="4" name="Picture 3" descr="NASA Logo | NASA Global Precipitation Measurement Mission">
            <a:extLst>
              <a:ext uri="{FF2B5EF4-FFF2-40B4-BE49-F238E27FC236}">
                <a16:creationId xmlns:a16="http://schemas.microsoft.com/office/drawing/2014/main" id="{EF4946BD-2103-E0D9-9464-48F0EE2D0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482" y="2274250"/>
            <a:ext cx="3009772" cy="250263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48126D3-CF90-797B-E185-38BA0F555EA2}"/>
              </a:ext>
            </a:extLst>
          </p:cNvPr>
          <p:cNvGrpSpPr/>
          <p:nvPr/>
        </p:nvGrpSpPr>
        <p:grpSpPr>
          <a:xfrm>
            <a:off x="11519068" y="5624604"/>
            <a:ext cx="20663764" cy="9981426"/>
            <a:chOff x="118946" y="21550673"/>
            <a:chExt cx="15226034" cy="9981426"/>
          </a:xfrm>
        </p:grpSpPr>
        <p:sp>
          <p:nvSpPr>
            <p:cNvPr id="24" name="Rectangle 166"/>
            <p:cNvSpPr>
              <a:spLocks noChangeArrowheads="1"/>
            </p:cNvSpPr>
            <p:nvPr/>
          </p:nvSpPr>
          <p:spPr bwMode="auto">
            <a:xfrm>
              <a:off x="118947" y="21550673"/>
              <a:ext cx="15226033" cy="105590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37160" tIns="68580" rIns="137160" bIns="68580" anchor="ctr"/>
            <a:lstStyle/>
            <a:p>
              <a:pPr defTabSz="3762375"/>
              <a:r>
                <a:rPr lang="en-US" sz="6000" b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Software Design</a:t>
              </a:r>
              <a:endParaRPr lang="en-US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B1996F-243A-B362-62D4-F80CF7C6B26C}"/>
                </a:ext>
              </a:extLst>
            </p:cNvPr>
            <p:cNvSpPr txBox="1"/>
            <p:nvPr/>
          </p:nvSpPr>
          <p:spPr>
            <a:xfrm>
              <a:off x="118946" y="22606579"/>
              <a:ext cx="15226034" cy="89255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Objectives</a:t>
              </a: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Designed to meet NASA’s autonomous excavation requirements.</a:t>
              </a: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Supports fully autonomous operation with teleoperation fallback.</a:t>
              </a: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Enables seamless transition between simulation and real-world </a:t>
              </a:r>
              <a:b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development.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Modular Architecture</a:t>
              </a: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Decoupled perception, planning, and control layers.</a:t>
              </a: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ROS2-based node architecture for scalability.</a:t>
              </a: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Hardware abstraction layer isolates sensors from planning logic.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 ↔ Real-World Parity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Identical software stack used in simulation and field testing.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Sensor interfaces abstracted for Gazebo and physical hardware.</a:t>
              </a: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Enables rapid validation before hardware deployment.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Localization &amp; Perception Integration</a:t>
              </a:r>
              <a:endPara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UWB trilateration fused with SLAM pose estimates.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LiDAR and radar for real-time obstacle detection.</a:t>
              </a:r>
            </a:p>
            <a:p>
              <a:pPr marL="571500" indent="-571500" algn="l">
                <a:buFont typeface="Wingdings" panose="05000000000000000000" pitchFamily="2" charset="2"/>
                <a:buChar char="Ø"/>
              </a:pPr>
              <a:r>
                <a: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cost map updates for responsive navigation.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CA29D8-2DAB-08A4-D244-A4BC2052A3E6}"/>
              </a:ext>
            </a:extLst>
          </p:cNvPr>
          <p:cNvSpPr txBox="1"/>
          <p:nvPr/>
        </p:nvSpPr>
        <p:spPr>
          <a:xfrm>
            <a:off x="11435521" y="25833503"/>
            <a:ext cx="10013386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Gazebo-based arena modeling and obstacle generation.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Randomized obstacle zones for navigation stress testing.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subsystem validation. </a:t>
            </a:r>
            <a:b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(mapping, planning, control)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sensor noise and tested recovery behaviors.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 rapid iteration prior to hardware availability.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Utilized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quick_start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script to easily run and build all simulations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F19E49-1F59-050A-1073-DDEF5087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12" y="11134031"/>
            <a:ext cx="2863184" cy="2740157"/>
          </a:xfrm>
          <a:prstGeom prst="rect">
            <a:avLst/>
          </a:prstGeom>
        </p:spPr>
      </p:pic>
      <p:pic>
        <p:nvPicPr>
          <p:cNvPr id="33" name="Picture 32" descr="Welcome - Gundalow Company">
            <a:extLst>
              <a:ext uri="{FF2B5EF4-FFF2-40B4-BE49-F238E27FC236}">
                <a16:creationId xmlns:a16="http://schemas.microsoft.com/office/drawing/2014/main" id="{E562AC18-B6C2-2713-EA6F-B16A286BE5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843" b="31901"/>
          <a:stretch>
            <a:fillRect/>
          </a:stretch>
        </p:blipFill>
        <p:spPr>
          <a:xfrm>
            <a:off x="2840200" y="3292925"/>
            <a:ext cx="3903500" cy="1532349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 descr="No photo description available.">
            <a:extLst>
              <a:ext uri="{FF2B5EF4-FFF2-40B4-BE49-F238E27FC236}">
                <a16:creationId xmlns:a16="http://schemas.microsoft.com/office/drawing/2014/main" id="{7F1BE641-298C-2274-B5AD-32172A2BC6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26" t="7536" r="7258" b="8059"/>
          <a:stretch>
            <a:fillRect/>
          </a:stretch>
        </p:blipFill>
        <p:spPr>
          <a:xfrm>
            <a:off x="39030521" y="336912"/>
            <a:ext cx="4420412" cy="4394476"/>
          </a:xfrm>
          <a:prstGeom prst="ellipse">
            <a:avLst/>
          </a:prstGeom>
        </p:spPr>
      </p:pic>
      <p:sp>
        <p:nvSpPr>
          <p:cNvPr id="49" name="Rectangle 164">
            <a:extLst>
              <a:ext uri="{FF2B5EF4-FFF2-40B4-BE49-F238E27FC236}">
                <a16:creationId xmlns:a16="http://schemas.microsoft.com/office/drawing/2014/main" id="{D916A4B9-B125-330D-66FE-DC0F9B9D8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6003" y="5616564"/>
            <a:ext cx="11344552" cy="105590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Functionality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F521F-067A-27EC-04BF-439D6E8259BB}"/>
              </a:ext>
            </a:extLst>
          </p:cNvPr>
          <p:cNvSpPr/>
          <p:nvPr/>
        </p:nvSpPr>
        <p:spPr>
          <a:xfrm>
            <a:off x="32386001" y="6677649"/>
            <a:ext cx="11344553" cy="1237261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Perception &amp; Mapping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LiDAR-based SLAM</a:t>
            </a:r>
            <a:endParaRPr lang="en-US" sz="3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Real-time occupancy grid generation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Handles dynamic dust occlusion.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Localization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Sensor Fusion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SLAM-based pose estimation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UWB trilateration for drift correction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Reduces cumulative odometry error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Maintains centimeter positional accuracy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Path Planning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Global Planner: Timed A*</a:t>
            </a:r>
            <a:endParaRPr lang="en-US" sz="3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Heuristic grid-based search over occupancy map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Minimizes travel cost while avoiding obstacles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Replans dynamically when cost map updates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Ensures optimal, deterministic path generation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Behavior Tree Control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Mission Phases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Navigate → Excavate → Navigate → Deposit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Hierarchal task switching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Autonomous failure recovery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Replan on obstacle detection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Retry navigation on failure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Reset localization if divergence is detected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EBA22-7DF7-C9C1-EBF6-A04AD6B182B0}"/>
              </a:ext>
            </a:extLst>
          </p:cNvPr>
          <p:cNvSpPr/>
          <p:nvPr/>
        </p:nvSpPr>
        <p:spPr>
          <a:xfrm>
            <a:off x="32386001" y="20288632"/>
            <a:ext cx="11344553" cy="846385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Mission Outcome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Demonstrated autonomous navigation and localization.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Integrated UWB-enhanced pose correction.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Seamless switching between </a:t>
            </a:r>
            <a:b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autonomous and teleoperation modes. 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Impact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Enables scalable lunar excavation</a:t>
            </a:r>
            <a:b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without continuous human control.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Demonstrates cost-effective </a:t>
            </a:r>
            <a:b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localization for off-Earth environments.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Limitations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Limited full-system physical validation </a:t>
            </a:r>
            <a:b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due to shared hardware dependencies.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Future work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Expand full-robot integration testing.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Improve excavation autonomy refinement.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Maintain modular architecture for future team development.</a:t>
            </a:r>
          </a:p>
        </p:txBody>
      </p:sp>
      <p:sp>
        <p:nvSpPr>
          <p:cNvPr id="10" name="Rectangle 164">
            <a:extLst>
              <a:ext uri="{FF2B5EF4-FFF2-40B4-BE49-F238E27FC236}">
                <a16:creationId xmlns:a16="http://schemas.microsoft.com/office/drawing/2014/main" id="{737895B8-637D-3FF6-BB67-7993E7814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1477" y="24827239"/>
            <a:ext cx="10491355" cy="1006264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Control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13C49-02C7-6AAA-88DF-AD2BB114B0C4}"/>
              </a:ext>
            </a:extLst>
          </p:cNvPr>
          <p:cNvSpPr/>
          <p:nvPr/>
        </p:nvSpPr>
        <p:spPr>
          <a:xfrm>
            <a:off x="21691477" y="25849090"/>
            <a:ext cx="10491356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High-Level Control &amp; Telemetry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Raspberry Pi 5 (8GB)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Primary onboard compute unit.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Executes autonomy and teleoperation logic.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Communicates with base station via ROS2.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Streams diagnostics &amp; system health data.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Enables teleoperation fallback on autonomy failure.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Low-Level Motor &amp; Actuator Control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Arduino Mega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Dedicated real-time motor controller.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C++ firmware for actuator &amp; sensor control.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Serial communication with Raspberry Pi.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Isolates hardware timing from autonomy stack.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0A071C-4D47-7D71-EB5C-E2FE61A233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16" t="31029" r="33377" b="18223"/>
          <a:stretch>
            <a:fillRect/>
          </a:stretch>
        </p:blipFill>
        <p:spPr>
          <a:xfrm>
            <a:off x="15701211" y="29443182"/>
            <a:ext cx="5121649" cy="2786104"/>
          </a:xfrm>
          <a:prstGeom prst="roundRect">
            <a:avLst>
              <a:gd name="adj" fmla="val 12395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25" name="Picture 24" descr="A computer screen shot of a diagram&#10;&#10;AI-generated content may be incorrect.">
            <a:extLst>
              <a:ext uri="{FF2B5EF4-FFF2-40B4-BE49-F238E27FC236}">
                <a16:creationId xmlns:a16="http://schemas.microsoft.com/office/drawing/2014/main" id="{6C63C550-6825-61F1-6513-1C2BD18543B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969" t="4989" r="3708" b="3631"/>
          <a:stretch>
            <a:fillRect/>
          </a:stretch>
        </p:blipFill>
        <p:spPr>
          <a:xfrm>
            <a:off x="23138844" y="6915705"/>
            <a:ext cx="9029899" cy="8744979"/>
          </a:xfrm>
          <a:prstGeom prst="roundRect">
            <a:avLst>
              <a:gd name="adj" fmla="val 2064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5" name="Rectangle 164">
            <a:extLst>
              <a:ext uri="{FF2B5EF4-FFF2-40B4-BE49-F238E27FC236}">
                <a16:creationId xmlns:a16="http://schemas.microsoft.com/office/drawing/2014/main" id="{D53D488B-80E3-EE01-6BD4-BEBC81069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48" y="24799719"/>
            <a:ext cx="11074003" cy="1033784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b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78C0B-CA88-43B1-5CCC-BB088900B77B}"/>
              </a:ext>
            </a:extLst>
          </p:cNvPr>
          <p:cNvSpPr txBox="1"/>
          <p:nvPr/>
        </p:nvSpPr>
        <p:spPr>
          <a:xfrm>
            <a:off x="118947" y="25849090"/>
            <a:ext cx="11074003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Verified LiDAR data transmission via ROS2 topics.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Validated object detection on final hardware.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UWB trilateration accuracy testing using beacon array.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Teleoperation validated on legacy platform prior to final integration.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0BA1B2-5352-FC56-F698-CA7D3953B4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504" t="18530" r="3701" b="6593"/>
          <a:stretch>
            <a:fillRect/>
          </a:stretch>
        </p:blipFill>
        <p:spPr>
          <a:xfrm>
            <a:off x="3195223" y="28213491"/>
            <a:ext cx="6083995" cy="3672455"/>
          </a:xfrm>
          <a:prstGeom prst="round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B5C5B14-A951-70D2-F902-221D9B4A98A3}"/>
              </a:ext>
            </a:extLst>
          </p:cNvPr>
          <p:cNvSpPr txBox="1"/>
          <p:nvPr/>
        </p:nvSpPr>
        <p:spPr>
          <a:xfrm>
            <a:off x="21379916" y="16507891"/>
            <a:ext cx="6587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4800">
                <a:solidFill>
                  <a:srgbClr val="000000"/>
                </a:solidFill>
                <a:latin typeface="Times New Roman"/>
                <a:cs typeface="Times New Roman"/>
              </a:rPr>
              <a:t>From Sensor Data to Autonomous Action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2C2EE4-D927-FD9C-5CE1-526ED80F1F80}"/>
              </a:ext>
            </a:extLst>
          </p:cNvPr>
          <p:cNvCxnSpPr/>
          <p:nvPr/>
        </p:nvCxnSpPr>
        <p:spPr bwMode="auto">
          <a:xfrm>
            <a:off x="28079700" y="16252416"/>
            <a:ext cx="0" cy="5862120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EAB786B-F532-1784-E829-07B493ADB6EF}"/>
              </a:ext>
            </a:extLst>
          </p:cNvPr>
          <p:cNvSpPr txBox="1"/>
          <p:nvPr/>
        </p:nvSpPr>
        <p:spPr>
          <a:xfrm>
            <a:off x="22590412" y="18278281"/>
            <a:ext cx="531934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300" b="0" dirty="0">
                <a:solidFill>
                  <a:srgbClr val="000000"/>
                </a:solidFill>
                <a:latin typeface="Times New Roman"/>
                <a:cs typeface="Times New Roman"/>
              </a:rPr>
              <a:t>Real-time LiDAR scans are transformed into a live occupancy map, allowing the robot to localize and navigate without prior knowledge of the environment.</a:t>
            </a:r>
            <a:endParaRPr lang="en-US" sz="3300" dirty="0"/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0470AC2E-A857-7857-9420-18FF3AA5B062}"/>
              </a:ext>
            </a:extLst>
          </p:cNvPr>
          <p:cNvSpPr/>
          <p:nvPr/>
        </p:nvSpPr>
        <p:spPr bwMode="auto">
          <a:xfrm>
            <a:off x="32386001" y="2954215"/>
            <a:ext cx="2912184" cy="1822666"/>
          </a:xfrm>
          <a:prstGeom prst="snip2DiagRect">
            <a:avLst>
              <a:gd name="adj1" fmla="val 19029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pic>
        <p:nvPicPr>
          <p:cNvPr id="55" name="Picture 54" descr="Caterpillar logo in transparent PNG and vectorized SVG formats">
            <a:extLst>
              <a:ext uri="{FF2B5EF4-FFF2-40B4-BE49-F238E27FC236}">
                <a16:creationId xmlns:a16="http://schemas.microsoft.com/office/drawing/2014/main" id="{FDDD0913-8B54-BF71-7A38-A00102E546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89233" y="3139293"/>
            <a:ext cx="2518324" cy="1526558"/>
          </a:xfrm>
          <a:prstGeom prst="snip2DiagRect">
            <a:avLst>
              <a:gd name="adj1" fmla="val 11901"/>
              <a:gd name="adj2" fmla="val 0"/>
            </a:avLst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C5F0E5-3389-EE00-B94E-71A082EEE8F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6691" b="16339"/>
          <a:stretch>
            <a:fillRect/>
          </a:stretch>
        </p:blipFill>
        <p:spPr>
          <a:xfrm>
            <a:off x="1562073" y="19463840"/>
            <a:ext cx="7833648" cy="4941468"/>
          </a:xfrm>
          <a:prstGeom prst="rect">
            <a:avLst/>
          </a:prstGeom>
        </p:spPr>
      </p:pic>
      <p:pic>
        <p:nvPicPr>
          <p:cNvPr id="14" name="Picture 13" descr="A screen shot of a cell phone&#10;&#10;AI-generated content may be incorrect.">
            <a:extLst>
              <a:ext uri="{FF2B5EF4-FFF2-40B4-BE49-F238E27FC236}">
                <a16:creationId xmlns:a16="http://schemas.microsoft.com/office/drawing/2014/main" id="{F72B461A-B74B-3625-ECAE-FA2626F3DC6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8668" r="9681"/>
          <a:stretch>
            <a:fillRect/>
          </a:stretch>
        </p:blipFill>
        <p:spPr>
          <a:xfrm>
            <a:off x="28259132" y="16190210"/>
            <a:ext cx="3923700" cy="6937087"/>
          </a:xfrm>
          <a:prstGeom prst="roundRect">
            <a:avLst>
              <a:gd name="adj" fmla="val 8572"/>
            </a:avLst>
          </a:prstGeom>
          <a:ln w="3810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F13499-A198-8FC4-6C1E-D6AE4547B5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1313" y="15816322"/>
            <a:ext cx="8421502" cy="8772738"/>
          </a:xfrm>
          <a:prstGeom prst="roundRect">
            <a:avLst>
              <a:gd name="adj" fmla="val 6455"/>
            </a:avLst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68DCD4A-88AE-EBDC-FEA3-C825A166C245}"/>
                  </a:ext>
                </a:extLst>
              </p14:cNvPr>
              <p14:cNvContentPartPr/>
              <p14:nvPr/>
            </p14:nvContentPartPr>
            <p14:xfrm>
              <a:off x="29261577" y="17402154"/>
              <a:ext cx="1925280" cy="3889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68DCD4A-88AE-EBDC-FEA3-C825A166C2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198577" y="17339154"/>
                <a:ext cx="2050920" cy="40147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2944855-DF51-6A38-5284-6B55C221898F}"/>
              </a:ext>
            </a:extLst>
          </p:cNvPr>
          <p:cNvSpPr txBox="1"/>
          <p:nvPr/>
        </p:nvSpPr>
        <p:spPr>
          <a:xfrm>
            <a:off x="160646" y="10442006"/>
            <a:ext cx="778655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Robot used in competition is implemented using ROS2 node architecture to create a modular and scalable system, both for the current competition and for future ones.</a:t>
            </a: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Utilizes ultrawideband (UWB) distance sensors, lidar, radar, and a behavior tree to create a map of its surroundings, localize itself and navigate to set goals for mining and depositing autonomously.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054FF1FCB04A45AFDB86AEC508A0BE" ma:contentTypeVersion="9" ma:contentTypeDescription="Create a new document." ma:contentTypeScope="" ma:versionID="870eef21a117d5f78e19b758df7c7cdf">
  <xsd:schema xmlns:xsd="http://www.w3.org/2001/XMLSchema" xmlns:xs="http://www.w3.org/2001/XMLSchema" xmlns:p="http://schemas.microsoft.com/office/2006/metadata/properties" xmlns:ns3="6188802a-0288-47b1-9b8e-16b0dda30bc0" targetNamespace="http://schemas.microsoft.com/office/2006/metadata/properties" ma:root="true" ma:fieldsID="38afee5e0a76dad6a07e6e85ef092cd7" ns3:_="">
    <xsd:import namespace="6188802a-0288-47b1-9b8e-16b0dda30b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8802a-0288-47b1-9b8e-16b0dda30b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EAF4F6-F7AF-4241-B7F1-50F662B87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2EA20E-497C-4C54-AC80-3BFA749E7468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6188802a-0288-47b1-9b8e-16b0dda30bc0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72D9FD-2176-40F0-8FD0-94A6D497BC30}">
  <ds:schemaRefs>
    <ds:schemaRef ds:uri="6188802a-0288-47b1-9b8e-16b0dda30b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705</Words>
  <Application>Microsoft Office PowerPoint</Application>
  <PresentationFormat>Custom</PresentationFormat>
  <Paragraphs>139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Wingdings</vt:lpstr>
      <vt:lpstr>Default Design</vt:lpstr>
      <vt:lpstr>UNH LunaCats CS | NASA Robotic Mining Team Aaron Owre, Aidan Kane, Brian Winslow, Conner Sheehan, Ethan Norcott Department of Computer Science, University of New Hampshire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Aidan Kane</cp:lastModifiedBy>
  <cp:revision>3</cp:revision>
  <cp:lastPrinted>2014-02-24T14:53:09Z</cp:lastPrinted>
  <dcterms:created xsi:type="dcterms:W3CDTF">2004-07-26T21:45:23Z</dcterms:created>
  <dcterms:modified xsi:type="dcterms:W3CDTF">2026-04-15T20:18:22Z</dcterms:modified>
  <cp:category>science research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0x010100ED054FF1FCB04A45AFDB86AEC508A0BE</vt:lpwstr>
  </property>
</Properties>
</file>