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42"/>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autoAdjust="0"/>
    <p:restoredTop sz="94434" autoAdjust="0"/>
  </p:normalViewPr>
  <p:slideViewPr>
    <p:cSldViewPr snapToGrid="0">
      <p:cViewPr>
        <p:scale>
          <a:sx n="29" d="100"/>
          <a:sy n="29" d="100"/>
        </p:scale>
        <p:origin x="1792" y="-2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4/14/26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fontScale="90000"/>
          </a:bodyPr>
          <a:lstStyle/>
          <a:p>
            <a:r>
              <a:rPr lang="en-US" sz="8400" dirty="0">
                <a:solidFill>
                  <a:schemeClr val="bg1"/>
                </a:solidFill>
                <a:cs typeface="Arial" panose="020B0604020202020204" pitchFamily="34" charset="0"/>
              </a:rPr>
              <a:t>Investigating the Regeneration of Atlantic White Cedar </a:t>
            </a:r>
            <a:br>
              <a:rPr lang="en-US" sz="8400" dirty="0">
                <a:solidFill>
                  <a:schemeClr val="bg1"/>
                </a:solidFill>
                <a:cs typeface="Arial" panose="020B0604020202020204" pitchFamily="34" charset="0"/>
              </a:rPr>
            </a:br>
            <a:r>
              <a:rPr lang="en-US" sz="8400" dirty="0">
                <a:solidFill>
                  <a:schemeClr val="bg1"/>
                </a:solidFill>
                <a:cs typeface="Arial" panose="020B0604020202020204" pitchFamily="34" charset="0"/>
              </a:rPr>
              <a:t>(</a:t>
            </a:r>
            <a:r>
              <a:rPr lang="en-US" sz="8400" i="1" dirty="0" err="1">
                <a:solidFill>
                  <a:schemeClr val="bg1"/>
                </a:solidFill>
                <a:cs typeface="Arial" panose="020B0604020202020204" pitchFamily="34" charset="0"/>
              </a:rPr>
              <a:t>Chamaecyparis</a:t>
            </a:r>
            <a:r>
              <a:rPr lang="en-US" sz="8400" i="1" dirty="0">
                <a:solidFill>
                  <a:schemeClr val="bg1"/>
                </a:solidFill>
                <a:cs typeface="Arial" panose="020B0604020202020204" pitchFamily="34" charset="0"/>
              </a:rPr>
              <a:t>  </a:t>
            </a:r>
            <a:r>
              <a:rPr lang="en-US" sz="8400" i="1" dirty="0" err="1">
                <a:solidFill>
                  <a:schemeClr val="bg1"/>
                </a:solidFill>
                <a:cs typeface="Arial" panose="020B0604020202020204" pitchFamily="34" charset="0"/>
              </a:rPr>
              <a:t>thyoides</a:t>
            </a:r>
            <a:r>
              <a:rPr lang="en-US" sz="8400" dirty="0">
                <a:solidFill>
                  <a:schemeClr val="bg1"/>
                </a:solidFill>
                <a:cs typeface="Arial" panose="020B0604020202020204" pitchFamily="34" charset="0"/>
              </a:rPr>
              <a:t>) in an Inland New Hampshire Bog</a:t>
            </a:r>
            <a:br>
              <a:rPr lang="en-US" sz="8400" dirty="0">
                <a:solidFill>
                  <a:schemeClr val="bg1"/>
                </a:solidFill>
                <a:latin typeface="+mj-lt"/>
                <a:cs typeface="Arial" panose="020B0604020202020204" pitchFamily="34" charset="0"/>
              </a:rPr>
            </a:br>
            <a:r>
              <a:rPr lang="en-US" sz="5600" dirty="0">
                <a:solidFill>
                  <a:schemeClr val="bg1"/>
                </a:solidFill>
                <a:cs typeface="Arial" panose="020B0604020202020204" pitchFamily="34" charset="0"/>
              </a:rPr>
              <a:t>Reece Ciampitti</a:t>
            </a:r>
            <a:r>
              <a:rPr lang="en-US" sz="5600" baseline="30000" dirty="0">
                <a:solidFill>
                  <a:schemeClr val="bg1"/>
                </a:solidFill>
                <a:cs typeface="Arial" panose="020B0604020202020204" pitchFamily="34" charset="0"/>
              </a:rPr>
              <a:t>1</a:t>
            </a:r>
            <a:r>
              <a:rPr lang="en-US" sz="5600" dirty="0">
                <a:solidFill>
                  <a:schemeClr val="bg1"/>
                </a:solidFill>
                <a:cs typeface="Arial" panose="020B0604020202020204" pitchFamily="34" charset="0"/>
              </a:rPr>
              <a:t>, Gregg Moore</a:t>
            </a:r>
            <a:r>
              <a:rPr lang="en-US" sz="5600" baseline="30000" dirty="0">
                <a:solidFill>
                  <a:schemeClr val="bg1"/>
                </a:solidFill>
                <a:cs typeface="Arial" panose="020B0604020202020204" pitchFamily="34" charset="0"/>
              </a:rPr>
              <a:t>1</a:t>
            </a:r>
            <a:r>
              <a:rPr lang="en-US" sz="5600" dirty="0">
                <a:solidFill>
                  <a:schemeClr val="bg1"/>
                </a:solidFill>
                <a:cs typeface="Arial" panose="020B0604020202020204" pitchFamily="34" charset="0"/>
              </a:rPr>
              <a:t>, Heidi Asbjornsen</a:t>
            </a:r>
            <a:r>
              <a:rPr lang="en-US" sz="5600" baseline="30000" dirty="0">
                <a:solidFill>
                  <a:schemeClr val="bg1"/>
                </a:solidFill>
                <a:cs typeface="Arial" panose="020B0604020202020204" pitchFamily="34" charset="0"/>
              </a:rPr>
              <a:t>2</a:t>
            </a:r>
            <a:r>
              <a:rPr lang="en-US" sz="5600" dirty="0">
                <a:solidFill>
                  <a:schemeClr val="bg1"/>
                </a:solidFill>
                <a:cs typeface="Arial" panose="020B0604020202020204" pitchFamily="34" charset="0"/>
              </a:rPr>
              <a:t>, Ashley Bulseco</a:t>
            </a:r>
            <a:r>
              <a:rPr lang="en-US" sz="5600" baseline="30000" dirty="0">
                <a:solidFill>
                  <a:schemeClr val="bg1"/>
                </a:solidFill>
                <a:cs typeface="Arial" panose="020B0604020202020204" pitchFamily="34" charset="0"/>
              </a:rPr>
              <a:t>1</a:t>
            </a:r>
            <a:br>
              <a:rPr lang="en-US" sz="5600" dirty="0">
                <a:solidFill>
                  <a:schemeClr val="bg1"/>
                </a:solidFill>
                <a:cs typeface="Arial" panose="020B0604020202020204" pitchFamily="34" charset="0"/>
              </a:rPr>
            </a:br>
            <a:r>
              <a:rPr lang="en-US" sz="4900" baseline="30000" dirty="0">
                <a:solidFill>
                  <a:schemeClr val="bg1"/>
                </a:solidFill>
                <a:latin typeface="+mj-lt"/>
                <a:cs typeface="Arial" panose="020B0604020202020204" pitchFamily="34" charset="0"/>
              </a:rPr>
              <a:t>1</a:t>
            </a:r>
            <a:r>
              <a:rPr lang="en-US" sz="4900" i="1" dirty="0">
                <a:solidFill>
                  <a:schemeClr val="bg1"/>
                </a:solidFill>
                <a:latin typeface="+mj-lt"/>
                <a:cs typeface="Arial" panose="020B0604020202020204" pitchFamily="34" charset="0"/>
              </a:rPr>
              <a:t>Department of Biological Sciences, University of New Hampshire, Durham, NH 03824</a:t>
            </a:r>
            <a:br>
              <a:rPr lang="en-US" sz="4900" i="1" dirty="0">
                <a:solidFill>
                  <a:schemeClr val="bg1"/>
                </a:solidFill>
                <a:latin typeface="+mj-lt"/>
                <a:cs typeface="Arial" panose="020B0604020202020204" pitchFamily="34" charset="0"/>
              </a:rPr>
            </a:br>
            <a:r>
              <a:rPr lang="en-US" sz="4900" i="1" baseline="30000" dirty="0">
                <a:solidFill>
                  <a:schemeClr val="bg1"/>
                </a:solidFill>
                <a:latin typeface="+mj-lt"/>
                <a:cs typeface="Arial" panose="020B0604020202020204" pitchFamily="34" charset="0"/>
              </a:rPr>
              <a:t>2</a:t>
            </a:r>
            <a:r>
              <a:rPr lang="en-US" sz="4900" i="1" dirty="0">
                <a:solidFill>
                  <a:schemeClr val="bg1"/>
                </a:solidFill>
                <a:latin typeface="+mj-lt"/>
                <a:cs typeface="Arial" panose="020B0604020202020204" pitchFamily="34" charset="0"/>
              </a:rPr>
              <a:t>Department of Natural Resources and the Environment , University of New Hampshire, Durham, NH 03824</a:t>
            </a:r>
          </a:p>
        </p:txBody>
      </p:sp>
      <p:sp>
        <p:nvSpPr>
          <p:cNvPr id="6" name="Subtitle 2"/>
          <p:cNvSpPr txBox="1">
            <a:spLocks/>
          </p:cNvSpPr>
          <p:nvPr/>
        </p:nvSpPr>
        <p:spPr>
          <a:xfrm>
            <a:off x="369597" y="6172281"/>
            <a:ext cx="11456421" cy="8524390"/>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100" dirty="0"/>
              <a:t>Atlantic white cedar (</a:t>
            </a:r>
            <a:r>
              <a:rPr lang="en-US" sz="3100" i="1" dirty="0" err="1"/>
              <a:t>Chamecyparis</a:t>
            </a:r>
            <a:r>
              <a:rPr lang="en-US" sz="3100" i="1" dirty="0"/>
              <a:t> </a:t>
            </a:r>
            <a:r>
              <a:rPr lang="en-US" sz="3100" i="1" dirty="0" err="1"/>
              <a:t>thyoides</a:t>
            </a:r>
            <a:r>
              <a:rPr lang="en-US" sz="3100" dirty="0"/>
              <a:t>) is an obligate wetland species that is restricted along the Atlantic coastal plane, their monodominant stands creating the foundation of the “cedar swamp” ecosystem</a:t>
            </a:r>
            <a:r>
              <a:rPr lang="en-US" sz="3100" baseline="30000" dirty="0"/>
              <a:t>2</a:t>
            </a:r>
            <a:r>
              <a:rPr lang="en-US" sz="3100" dirty="0"/>
              <a:t>. Atlantic white cedar and the forested wetland it creates provide several ecosystem services, namely carbon sequestration, water filtration, recreation, and habitat provision</a:t>
            </a:r>
            <a:r>
              <a:rPr lang="en-US" sz="3100" baseline="30000" dirty="0"/>
              <a:t>4</a:t>
            </a:r>
            <a:r>
              <a:rPr lang="en-US" sz="3100" dirty="0"/>
              <a:t>. Atlantic white cedar’s (AWC) range has significantly declined over the past 300 years through timber overharvesting and development, and extant inland cedar swamps only occupy ~20% of their historic range</a:t>
            </a:r>
            <a:r>
              <a:rPr lang="en-US" sz="3100" baseline="30000" dirty="0"/>
              <a:t>3,5</a:t>
            </a:r>
            <a:r>
              <a:rPr lang="en-US" sz="3100" dirty="0"/>
              <a:t>. Conservation of remaining AWC stands is therefore critical, a key component of which is the successful recruitment and growth of seedlings. This study investigated environmental factors (microclimate, porewater chemistry, and vegetation community composition) and their potential influence on AWC seedling establishment and success at the species’ northwestern range limit in the Bradford Bog (Bradford, NH). This study also sampled peat deposits in Bradford Bog for presence and patterns of microplastic accumulation. Microplastics (plastic particles &lt;5mm in diameter) are a large component of aquatic plastic pollution, and their presence has not yet been studied in a cedar swamp ecosystem.</a:t>
            </a:r>
          </a:p>
        </p:txBody>
      </p:sp>
      <p:sp>
        <p:nvSpPr>
          <p:cNvPr id="12" name="Subtitle 2"/>
          <p:cNvSpPr txBox="1">
            <a:spLocks/>
          </p:cNvSpPr>
          <p:nvPr/>
        </p:nvSpPr>
        <p:spPr>
          <a:xfrm>
            <a:off x="289654" y="26988618"/>
            <a:ext cx="21447882" cy="5102957"/>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0"/>
              </a:spcBef>
              <a:spcAft>
                <a:spcPts val="3000"/>
              </a:spcAft>
              <a:buFont typeface="Arial" panose="020B0604020202020204" pitchFamily="34" charset="0"/>
              <a:buChar char="•"/>
            </a:pPr>
            <a:r>
              <a:rPr lang="en-US" sz="3200" dirty="0"/>
              <a:t>Light exposure is correlated with AWC seedling vertical growth, though it is not a significant predictor of seedling presence/abundance. </a:t>
            </a:r>
          </a:p>
          <a:p>
            <a:pPr marL="571500" indent="-571500" algn="just">
              <a:spcBef>
                <a:spcPts val="0"/>
              </a:spcBef>
              <a:spcAft>
                <a:spcPts val="3000"/>
              </a:spcAft>
              <a:buFont typeface="Arial" panose="020B0604020202020204" pitchFamily="34" charset="0"/>
              <a:buChar char="•"/>
            </a:pPr>
            <a:r>
              <a:rPr lang="en-US" sz="3200" dirty="0"/>
              <a:t>Porewater chemistry has no effect on seedling presence, though data may have been affected by drought. </a:t>
            </a:r>
          </a:p>
          <a:p>
            <a:pPr marL="571500" indent="-571500" algn="just">
              <a:spcBef>
                <a:spcPts val="0"/>
              </a:spcBef>
              <a:spcAft>
                <a:spcPts val="3000"/>
              </a:spcAft>
              <a:buFont typeface="Arial" panose="020B0604020202020204" pitchFamily="34" charset="0"/>
              <a:buChar char="•"/>
            </a:pPr>
            <a:r>
              <a:rPr lang="en-US" sz="3200" dirty="0"/>
              <a:t>There is no apparent relationship between vegetation community and AWC seedling presence. </a:t>
            </a:r>
          </a:p>
          <a:p>
            <a:pPr marL="571500" indent="-571500" algn="just">
              <a:spcBef>
                <a:spcPts val="0"/>
              </a:spcBef>
              <a:spcAft>
                <a:spcPts val="3000"/>
              </a:spcAft>
              <a:buFont typeface="Arial" panose="020B0604020202020204" pitchFamily="34" charset="0"/>
              <a:buChar char="•"/>
            </a:pPr>
            <a:r>
              <a:rPr lang="en-US" sz="3200" dirty="0"/>
              <a:t>Microplastics are present under both open and closed canopy conditions and throughout approximately 65 years of peat accretion, 90% of which were microfibers. </a:t>
            </a:r>
          </a:p>
        </p:txBody>
      </p:sp>
      <p:sp>
        <p:nvSpPr>
          <p:cNvPr id="13" name="Subtitle 2"/>
          <p:cNvSpPr txBox="1">
            <a:spLocks/>
          </p:cNvSpPr>
          <p:nvPr/>
        </p:nvSpPr>
        <p:spPr>
          <a:xfrm>
            <a:off x="369597" y="4927623"/>
            <a:ext cx="11456421"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rPr>
              <a:t>Introduction</a:t>
            </a:r>
          </a:p>
        </p:txBody>
      </p:sp>
      <p:sp>
        <p:nvSpPr>
          <p:cNvPr id="16" name="Subtitle 2"/>
          <p:cNvSpPr txBox="1">
            <a:spLocks/>
          </p:cNvSpPr>
          <p:nvPr/>
        </p:nvSpPr>
        <p:spPr>
          <a:xfrm>
            <a:off x="12300592" y="6182951"/>
            <a:ext cx="31166485" cy="852439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289654" y="25822291"/>
            <a:ext cx="21447882"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rPr>
              <a:t>Conclusions</a:t>
            </a:r>
          </a:p>
        </p:txBody>
      </p:sp>
      <p:sp>
        <p:nvSpPr>
          <p:cNvPr id="18" name="Subtitle 2"/>
          <p:cNvSpPr txBox="1">
            <a:spLocks/>
          </p:cNvSpPr>
          <p:nvPr/>
        </p:nvSpPr>
        <p:spPr>
          <a:xfrm>
            <a:off x="32669855" y="25822290"/>
            <a:ext cx="10836336" cy="633625"/>
          </a:xfrm>
          <a:prstGeom prst="rect">
            <a:avLst/>
          </a:prstGeom>
          <a:solidFill>
            <a:srgbClr val="002060"/>
          </a:solidFill>
          <a:ln>
            <a:solidFill>
              <a:srgbClr val="002060"/>
            </a:solidFill>
          </a:ln>
        </p:spPr>
        <p:txBody>
          <a:bodyPr vert="horz" lIns="106674" tIns="53337" rIns="106674" bIns="53337"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Acknowledgements</a:t>
            </a:r>
          </a:p>
        </p:txBody>
      </p:sp>
      <p:sp>
        <p:nvSpPr>
          <p:cNvPr id="30" name="Subtitle 2"/>
          <p:cNvSpPr txBox="1">
            <a:spLocks/>
          </p:cNvSpPr>
          <p:nvPr/>
        </p:nvSpPr>
        <p:spPr>
          <a:xfrm>
            <a:off x="289652" y="15222628"/>
            <a:ext cx="24060481"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Seedling </a:t>
            </a:r>
            <a:r>
              <a:rPr lang="en-US" sz="5100" dirty="0">
                <a:solidFill>
                  <a:schemeClr val="bg1"/>
                </a:solidFill>
              </a:rPr>
              <a:t>Success</a:t>
            </a:r>
            <a:r>
              <a:rPr lang="en-US" sz="5100" dirty="0">
                <a:solidFill>
                  <a:schemeClr val="bg1"/>
                </a:solidFill>
                <a:latin typeface="Cambria" panose="02040503050406030204" pitchFamily="18" charset="0"/>
              </a:rPr>
              <a:t> Results</a:t>
            </a:r>
          </a:p>
        </p:txBody>
      </p:sp>
      <p:sp>
        <p:nvSpPr>
          <p:cNvPr id="60" name="TextBox 59"/>
          <p:cNvSpPr txBox="1"/>
          <p:nvPr/>
        </p:nvSpPr>
        <p:spPr>
          <a:xfrm>
            <a:off x="23231369" y="6369063"/>
            <a:ext cx="6160938" cy="723269"/>
          </a:xfrm>
          <a:prstGeom prst="rect">
            <a:avLst/>
          </a:prstGeom>
          <a:noFill/>
        </p:spPr>
        <p:txBody>
          <a:bodyPr wrap="square" lIns="106674" tIns="53337" rIns="106674" bIns="53337" rtlCol="0">
            <a:spAutoFit/>
          </a:bodyPr>
          <a:lstStyle/>
          <a:p>
            <a:r>
              <a:rPr lang="en-US" sz="4000" dirty="0"/>
              <a:t>Regeneration Field Sampling</a:t>
            </a:r>
          </a:p>
        </p:txBody>
      </p:sp>
      <p:sp>
        <p:nvSpPr>
          <p:cNvPr id="64" name="TextBox 63"/>
          <p:cNvSpPr txBox="1"/>
          <p:nvPr/>
        </p:nvSpPr>
        <p:spPr>
          <a:xfrm>
            <a:off x="30468972" y="13386452"/>
            <a:ext cx="5140633" cy="1123378"/>
          </a:xfrm>
          <a:prstGeom prst="rect">
            <a:avLst/>
          </a:prstGeom>
          <a:noFill/>
        </p:spPr>
        <p:txBody>
          <a:bodyPr wrap="square" lIns="106674" tIns="53337" rIns="106674" bIns="53337" rtlCol="0">
            <a:spAutoFit/>
          </a:bodyPr>
          <a:lstStyle/>
          <a:p>
            <a:r>
              <a:rPr lang="en-US" sz="2200" b="1" dirty="0"/>
              <a:t>Fig. 2. </a:t>
            </a:r>
            <a:r>
              <a:rPr lang="en-US" sz="2200" dirty="0"/>
              <a:t>Measuring AWC seedling height and stem diameter within randomly thrown quadrat</a:t>
            </a:r>
          </a:p>
        </p:txBody>
      </p:sp>
      <p:sp>
        <p:nvSpPr>
          <p:cNvPr id="62" name="TextBox 61"/>
          <p:cNvSpPr txBox="1"/>
          <p:nvPr/>
        </p:nvSpPr>
        <p:spPr>
          <a:xfrm>
            <a:off x="12515950" y="13895928"/>
            <a:ext cx="9638754" cy="784824"/>
          </a:xfrm>
          <a:prstGeom prst="rect">
            <a:avLst/>
          </a:prstGeom>
          <a:noFill/>
        </p:spPr>
        <p:txBody>
          <a:bodyPr wrap="square" lIns="106674" tIns="53337" rIns="106674" bIns="53337" rtlCol="0">
            <a:spAutoFit/>
          </a:bodyPr>
          <a:lstStyle/>
          <a:p>
            <a:r>
              <a:rPr lang="en-US" sz="2200" b="1" dirty="0"/>
              <a:t>Fig. 1. </a:t>
            </a:r>
            <a:r>
              <a:rPr lang="en-US" sz="2200" dirty="0"/>
              <a:t>Map of sample sites in Bradford Bog, comparing closed (CC)  and open canopies (OC) and presence of AWC  seedings. </a:t>
            </a: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22267592" y="26735449"/>
            <a:ext cx="9922251" cy="5356126"/>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1000"/>
              </a:spcBef>
              <a:buFont typeface="+mj-lt"/>
              <a:buAutoNum type="arabicPeriod"/>
            </a:pPr>
            <a:r>
              <a:rPr lang="en-US" sz="2000" dirty="0"/>
              <a:t>Drexler, J. Z., Fuller, C. C., Orlando, J., Salas, A., Wurster, F. C., &amp; Duberstein, J. A. (2017). Estimation and uncertainty of recent carbon accumulation and vertical accretion in drained and undrained forested peatlands of the southeastern </a:t>
            </a:r>
            <a:r>
              <a:rPr lang="en-US" sz="2000" dirty="0" err="1"/>
              <a:t>usa</a:t>
            </a:r>
            <a:r>
              <a:rPr lang="en-US" sz="2000" dirty="0"/>
              <a:t>. Journal of Geophysical Research: </a:t>
            </a:r>
            <a:r>
              <a:rPr lang="en-US" sz="2000" dirty="0" err="1"/>
              <a:t>Biogeosciences</a:t>
            </a:r>
            <a:r>
              <a:rPr lang="en-US" sz="2000" dirty="0"/>
              <a:t>, 122(10), 2563–2579. https://doi.org/10.1002/2017JG003950</a:t>
            </a:r>
          </a:p>
          <a:p>
            <a:pPr marL="457200" indent="-457200" algn="just">
              <a:spcBef>
                <a:spcPts val="1000"/>
              </a:spcBef>
              <a:buFont typeface="+mj-lt"/>
              <a:buAutoNum type="arabicPeriod"/>
            </a:pPr>
            <a:r>
              <a:rPr lang="en-US" sz="2000" dirty="0"/>
              <a:t>Laderman, A.D. (1989). The ecology of the Atlantic white cedar wetlands: A community profile. U.S. Fish Wildlife Serv. Biol. Rep. 85(7.21).​</a:t>
            </a:r>
          </a:p>
          <a:p>
            <a:pPr marL="457200" indent="-457200" algn="just">
              <a:spcBef>
                <a:spcPts val="1000"/>
              </a:spcBef>
              <a:buFont typeface="+mj-lt"/>
              <a:buAutoNum type="arabicPeriod"/>
            </a:pPr>
            <a:r>
              <a:rPr lang="en-US" sz="2000" dirty="0"/>
              <a:t>Noss, R. F., LaRoe, E. T., Scott, J. M. (1995). Endangered ecosystems of the United States: a preliminary assessment of loss and degradation. Biological report 28. US Department of the Interior, National Biological Services, Washington, DC</a:t>
            </a:r>
          </a:p>
          <a:p>
            <a:pPr marL="457200" indent="-457200" algn="just">
              <a:spcBef>
                <a:spcPts val="1000"/>
              </a:spcBef>
              <a:buFont typeface="+mj-lt"/>
              <a:buAutoNum type="arabicPeriod"/>
            </a:pPr>
            <a:r>
              <a:rPr lang="en-US" sz="2000" dirty="0"/>
              <a:t>Ritson, J. P., Bell, M., Brazier, R. E., Grand-Clement, E., Graham, N. J. D., Freeman, C., Smith, D., Templeton, M. R., &amp; Clark, J. M. (2016). Managing peatland vegetation for drinking water treatment. Scientific Reports, 6(1), 36751. https://doi.org/10.1038/srep36751</a:t>
            </a:r>
          </a:p>
          <a:p>
            <a:pPr marL="457200" indent="-457200" algn="just">
              <a:spcBef>
                <a:spcPts val="1000"/>
              </a:spcBef>
              <a:buFont typeface="+mj-lt"/>
              <a:buAutoNum type="arabicPeriod"/>
            </a:pPr>
            <a:r>
              <a:rPr lang="en-US" sz="2000" dirty="0"/>
              <a:t>Ward, D. B. (1989). Commercial utilization of Atlantic white cedar (</a:t>
            </a:r>
            <a:r>
              <a:rPr lang="en-US" sz="2000" dirty="0" err="1"/>
              <a:t>Chamaecyparis</a:t>
            </a:r>
            <a:r>
              <a:rPr lang="en-US" sz="2000" dirty="0"/>
              <a:t> </a:t>
            </a:r>
            <a:r>
              <a:rPr lang="en-US" sz="2000" dirty="0" err="1"/>
              <a:t>thyoides</a:t>
            </a:r>
            <a:r>
              <a:rPr lang="en-US" sz="2000" dirty="0"/>
              <a:t>, Cupressaceae). Economic Botany, 43(3), 386–415. https://</a:t>
            </a:r>
            <a:r>
              <a:rPr lang="en-US" sz="2000" dirty="0" err="1"/>
              <a:t>doi.org</a:t>
            </a:r>
            <a:r>
              <a:rPr lang="en-US" sz="2000" dirty="0"/>
              <a:t>/10.1007/BF02858736</a:t>
            </a:r>
          </a:p>
        </p:txBody>
      </p:sp>
      <p:sp>
        <p:nvSpPr>
          <p:cNvPr id="93" name="Subtitle 2"/>
          <p:cNvSpPr txBox="1">
            <a:spLocks/>
          </p:cNvSpPr>
          <p:nvPr/>
        </p:nvSpPr>
        <p:spPr>
          <a:xfrm>
            <a:off x="22287148" y="25822291"/>
            <a:ext cx="9883137" cy="633625"/>
          </a:xfrm>
          <a:prstGeom prst="rect">
            <a:avLst/>
          </a:prstGeom>
          <a:solidFill>
            <a:srgbClr val="002060"/>
          </a:solidFill>
          <a:ln>
            <a:solidFill>
              <a:srgbClr val="002060"/>
            </a:solidFill>
          </a:ln>
        </p:spPr>
        <p:txBody>
          <a:bodyPr vert="horz" lIns="106674" tIns="53337" rIns="106674" bIns="53337"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102" name="TextBox 101"/>
          <p:cNvSpPr txBox="1"/>
          <p:nvPr/>
        </p:nvSpPr>
        <p:spPr>
          <a:xfrm>
            <a:off x="289652" y="23348041"/>
            <a:ext cx="7888100" cy="2323707"/>
          </a:xfrm>
          <a:prstGeom prst="rect">
            <a:avLst/>
          </a:prstGeom>
          <a:noFill/>
        </p:spPr>
        <p:txBody>
          <a:bodyPr wrap="square" lIns="106674" tIns="53337" rIns="106674" bIns="53337" rtlCol="0">
            <a:spAutoFit/>
          </a:bodyPr>
          <a:lstStyle/>
          <a:p>
            <a:r>
              <a:rPr lang="en-US" sz="2400" b="1" dirty="0"/>
              <a:t>Fig. 3. </a:t>
            </a:r>
            <a:r>
              <a:rPr lang="en-US" sz="2400" dirty="0"/>
              <a:t>Mean daytime light across seedling success metrics (height, diameter, count) (A) and mean daytime temperature across seedling success metrics (B). Linear model used for height and diameter comparisons and Poisson GLM for seedling count comparisons. Only significant relationship was between height and mean light (p = 0.023)</a:t>
            </a:r>
          </a:p>
        </p:txBody>
      </p:sp>
      <p:sp>
        <p:nvSpPr>
          <p:cNvPr id="105" name="TextBox 104"/>
          <p:cNvSpPr txBox="1"/>
          <p:nvPr/>
        </p:nvSpPr>
        <p:spPr>
          <a:xfrm>
            <a:off x="33951590" y="23706719"/>
            <a:ext cx="9458098" cy="1585043"/>
          </a:xfrm>
          <a:prstGeom prst="rect">
            <a:avLst/>
          </a:prstGeom>
          <a:noFill/>
        </p:spPr>
        <p:txBody>
          <a:bodyPr wrap="square" lIns="106674" tIns="53337" rIns="106674" bIns="53337" rtlCol="0">
            <a:spAutoFit/>
          </a:bodyPr>
          <a:lstStyle/>
          <a:p>
            <a:r>
              <a:rPr lang="en-US" sz="2400" b="1" dirty="0"/>
              <a:t>Fig. 7. </a:t>
            </a:r>
            <a:r>
              <a:rPr lang="en-US" sz="2400" dirty="0"/>
              <a:t>Mean microplastic count by each of the three peat depth intervals (0-4 cm, 4-8 cm, 8-12 cm). A Kruskal-Wallis test revealed no significant differences in mean microplastic count between peat depth intervals (p = 0.63). </a:t>
            </a:r>
          </a:p>
        </p:txBody>
      </p:sp>
      <p:sp>
        <p:nvSpPr>
          <p:cNvPr id="106" name="TextBox 105"/>
          <p:cNvSpPr txBox="1"/>
          <p:nvPr/>
        </p:nvSpPr>
        <p:spPr>
          <a:xfrm>
            <a:off x="24790326" y="23706719"/>
            <a:ext cx="8855487" cy="1585043"/>
          </a:xfrm>
          <a:prstGeom prst="rect">
            <a:avLst/>
          </a:prstGeom>
          <a:noFill/>
        </p:spPr>
        <p:txBody>
          <a:bodyPr wrap="square" lIns="106674" tIns="53337" rIns="106674" bIns="53337" rtlCol="0">
            <a:spAutoFit/>
          </a:bodyPr>
          <a:lstStyle/>
          <a:p>
            <a:r>
              <a:rPr lang="en-US" sz="2400" b="1" dirty="0"/>
              <a:t>Fig. 6. </a:t>
            </a:r>
            <a:r>
              <a:rPr lang="en-US" sz="2400" dirty="0"/>
              <a:t>Mean microplastic count by canopy type, microplastics were present in peat samples from every site. A two-sample t-test indicated no significant difference in mean microplastic abundance between closed and open canopy treatments (p = 0.55)</a:t>
            </a:r>
          </a:p>
        </p:txBody>
      </p:sp>
      <p:sp>
        <p:nvSpPr>
          <p:cNvPr id="108" name="Subtitle 2"/>
          <p:cNvSpPr txBox="1">
            <a:spLocks/>
          </p:cNvSpPr>
          <p:nvPr/>
        </p:nvSpPr>
        <p:spPr>
          <a:xfrm>
            <a:off x="32669855" y="26746820"/>
            <a:ext cx="10739832" cy="3666791"/>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100" dirty="0"/>
              <a:t>This work was funded in part by the NSRC Indigenous Knowledge Fund. I’d also like to thank Jenny Gibson, Seikh Sadi Tanvir, and Alex Sangermano of the Coastal Restoration and Resiliency Lab and Gage Blevins from the Brooks School for their help in the field, and Gabrielle Jarrett, Lila Wilkins, Alex Marshall, and Clara Franzoni of the Coastal Restoration and Resiliency Lab for their help with microplastic processing and data collection.</a:t>
            </a:r>
          </a:p>
          <a:p>
            <a:pPr algn="just"/>
            <a:endParaRPr lang="en-US" sz="3100" dirty="0"/>
          </a:p>
        </p:txBody>
      </p:sp>
      <p:pic>
        <p:nvPicPr>
          <p:cNvPr id="21" name="Picture 20">
            <a:extLst>
              <a:ext uri="{FF2B5EF4-FFF2-40B4-BE49-F238E27FC236}">
                <a16:creationId xmlns:a16="http://schemas.microsoft.com/office/drawing/2014/main" id="{DB72168B-7793-2515-82C1-E4105C13347F}"/>
              </a:ext>
            </a:extLst>
          </p:cNvPr>
          <p:cNvPicPr>
            <a:picLocks noChangeAspect="1"/>
          </p:cNvPicPr>
          <p:nvPr/>
        </p:nvPicPr>
        <p:blipFill>
          <a:blip r:embed="rId3"/>
          <a:srcRect t="3113" b="1013"/>
          <a:stretch>
            <a:fillRect/>
          </a:stretch>
        </p:blipFill>
        <p:spPr>
          <a:xfrm>
            <a:off x="33951589" y="16443419"/>
            <a:ext cx="9458098" cy="7163626"/>
          </a:xfrm>
          <a:prstGeom prst="rect">
            <a:avLst/>
          </a:prstGeom>
          <a:noFill/>
          <a:ln>
            <a:solidFill>
              <a:schemeClr val="tx1"/>
            </a:solidFill>
          </a:ln>
        </p:spPr>
      </p:pic>
      <p:pic>
        <p:nvPicPr>
          <p:cNvPr id="22" name="Picture 21">
            <a:extLst>
              <a:ext uri="{FF2B5EF4-FFF2-40B4-BE49-F238E27FC236}">
                <a16:creationId xmlns:a16="http://schemas.microsoft.com/office/drawing/2014/main" id="{3DD64E87-3401-A0B2-E7B2-B3507C159070}"/>
              </a:ext>
            </a:extLst>
          </p:cNvPr>
          <p:cNvPicPr>
            <a:picLocks noChangeAspect="1"/>
          </p:cNvPicPr>
          <p:nvPr/>
        </p:nvPicPr>
        <p:blipFill>
          <a:blip r:embed="rId4"/>
          <a:stretch>
            <a:fillRect/>
          </a:stretch>
        </p:blipFill>
        <p:spPr>
          <a:xfrm>
            <a:off x="24865099" y="16370276"/>
            <a:ext cx="8780714" cy="7259436"/>
          </a:xfrm>
          <a:prstGeom prst="rect">
            <a:avLst/>
          </a:prstGeom>
          <a:ln>
            <a:solidFill>
              <a:schemeClr val="tx1"/>
            </a:solidFill>
          </a:ln>
        </p:spPr>
      </p:pic>
      <p:pic>
        <p:nvPicPr>
          <p:cNvPr id="24" name="Picture 23">
            <a:extLst>
              <a:ext uri="{FF2B5EF4-FFF2-40B4-BE49-F238E27FC236}">
                <a16:creationId xmlns:a16="http://schemas.microsoft.com/office/drawing/2014/main" id="{0AC2CA1F-11B1-1630-0A47-CD1C597A5470}"/>
              </a:ext>
            </a:extLst>
          </p:cNvPr>
          <p:cNvPicPr>
            <a:picLocks noChangeAspect="1"/>
          </p:cNvPicPr>
          <p:nvPr/>
        </p:nvPicPr>
        <p:blipFill>
          <a:blip r:embed="rId5"/>
          <a:stretch>
            <a:fillRect/>
          </a:stretch>
        </p:blipFill>
        <p:spPr>
          <a:xfrm>
            <a:off x="385009" y="16324622"/>
            <a:ext cx="7484324" cy="6960422"/>
          </a:xfrm>
          <a:prstGeom prst="rect">
            <a:avLst/>
          </a:prstGeom>
          <a:noFill/>
          <a:ln>
            <a:solidFill>
              <a:schemeClr val="tx1"/>
            </a:solidFill>
          </a:ln>
        </p:spPr>
      </p:pic>
      <p:pic>
        <p:nvPicPr>
          <p:cNvPr id="25" name="Picture Placeholder 4">
            <a:extLst>
              <a:ext uri="{FF2B5EF4-FFF2-40B4-BE49-F238E27FC236}">
                <a16:creationId xmlns:a16="http://schemas.microsoft.com/office/drawing/2014/main" id="{94B53069-13CC-B4C1-033C-00BD3ECE6B03}"/>
              </a:ext>
            </a:extLst>
          </p:cNvPr>
          <p:cNvPicPr>
            <a:picLocks noChangeAspect="1"/>
          </p:cNvPicPr>
          <p:nvPr/>
        </p:nvPicPr>
        <p:blipFill>
          <a:blip r:embed="rId6"/>
          <a:srcRect t="1059" r="-2" b="-2"/>
          <a:stretch>
            <a:fillRect/>
          </a:stretch>
        </p:blipFill>
        <p:spPr>
          <a:xfrm>
            <a:off x="8198064" y="16523732"/>
            <a:ext cx="7484324" cy="6738577"/>
          </a:xfrm>
          <a:prstGeom prst="rect">
            <a:avLst/>
          </a:prstGeom>
          <a:noFill/>
          <a:ln>
            <a:solidFill>
              <a:schemeClr val="tx1"/>
            </a:solidFill>
          </a:ln>
        </p:spPr>
      </p:pic>
      <p:pic>
        <p:nvPicPr>
          <p:cNvPr id="26" name="Picture 25">
            <a:extLst>
              <a:ext uri="{FF2B5EF4-FFF2-40B4-BE49-F238E27FC236}">
                <a16:creationId xmlns:a16="http://schemas.microsoft.com/office/drawing/2014/main" id="{6431B511-8906-EF2B-6B1F-E88775363086}"/>
              </a:ext>
            </a:extLst>
          </p:cNvPr>
          <p:cNvPicPr>
            <a:picLocks noChangeAspect="1"/>
          </p:cNvPicPr>
          <p:nvPr/>
        </p:nvPicPr>
        <p:blipFill>
          <a:blip r:embed="rId7"/>
          <a:stretch>
            <a:fillRect/>
          </a:stretch>
        </p:blipFill>
        <p:spPr>
          <a:xfrm>
            <a:off x="16011119" y="16411890"/>
            <a:ext cx="8285984" cy="6850419"/>
          </a:xfrm>
          <a:prstGeom prst="rect">
            <a:avLst/>
          </a:prstGeom>
          <a:ln>
            <a:solidFill>
              <a:schemeClr val="tx1"/>
            </a:solidFill>
          </a:ln>
        </p:spPr>
      </p:pic>
      <p:pic>
        <p:nvPicPr>
          <p:cNvPr id="1030" name="Picture 6" descr="QR Code Image">
            <a:extLst>
              <a:ext uri="{FF2B5EF4-FFF2-40B4-BE49-F238E27FC236}">
                <a16:creationId xmlns:a16="http://schemas.microsoft.com/office/drawing/2014/main" id="{EC8EFC8C-1FBB-D2D2-19BA-7EF58F2A72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4090" y="766447"/>
            <a:ext cx="2313793" cy="2313793"/>
          </a:xfrm>
          <a:prstGeom prst="rect">
            <a:avLst/>
          </a:prstGeom>
          <a:noFill/>
          <a:extLst>
            <a:ext uri="{909E8E84-426E-40DD-AFC4-6F175D3DCCD1}">
              <a14:hiddenFill xmlns:a14="http://schemas.microsoft.com/office/drawing/2010/main">
                <a:solidFill>
                  <a:srgbClr val="FFFFFF"/>
                </a:solidFill>
              </a14:hiddenFill>
            </a:ext>
          </a:extLst>
        </p:spPr>
      </p:pic>
      <p:sp>
        <p:nvSpPr>
          <p:cNvPr id="28" name="Subtitle 2">
            <a:extLst>
              <a:ext uri="{FF2B5EF4-FFF2-40B4-BE49-F238E27FC236}">
                <a16:creationId xmlns:a16="http://schemas.microsoft.com/office/drawing/2014/main" id="{C7F65E79-A38D-335D-206D-C5194BB4A81C}"/>
              </a:ext>
            </a:extLst>
          </p:cNvPr>
          <p:cNvSpPr txBox="1">
            <a:spLocks/>
          </p:cNvSpPr>
          <p:nvPr/>
        </p:nvSpPr>
        <p:spPr>
          <a:xfrm>
            <a:off x="12314092" y="4921081"/>
            <a:ext cx="31145066"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rPr>
              <a:t> </a:t>
            </a:r>
            <a:r>
              <a:rPr lang="en-US" sz="5800" dirty="0">
                <a:solidFill>
                  <a:schemeClr val="bg1"/>
                </a:solidFill>
              </a:rPr>
              <a:t>Methods</a:t>
            </a:r>
          </a:p>
        </p:txBody>
      </p:sp>
      <p:pic>
        <p:nvPicPr>
          <p:cNvPr id="36" name="Picture 35">
            <a:extLst>
              <a:ext uri="{FF2B5EF4-FFF2-40B4-BE49-F238E27FC236}">
                <a16:creationId xmlns:a16="http://schemas.microsoft.com/office/drawing/2014/main" id="{DAFAA553-0661-DC2A-9CD8-60361F070E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68972" y="6450560"/>
            <a:ext cx="5140633" cy="6854176"/>
          </a:xfrm>
          <a:prstGeom prst="rect">
            <a:avLst/>
          </a:prstGeom>
        </p:spPr>
      </p:pic>
      <p:sp>
        <p:nvSpPr>
          <p:cNvPr id="37" name="TextBox 36">
            <a:extLst>
              <a:ext uri="{FF2B5EF4-FFF2-40B4-BE49-F238E27FC236}">
                <a16:creationId xmlns:a16="http://schemas.microsoft.com/office/drawing/2014/main" id="{37DB7DEA-265D-77F7-D66E-CB3C94313237}"/>
              </a:ext>
            </a:extLst>
          </p:cNvPr>
          <p:cNvSpPr txBox="1"/>
          <p:nvPr/>
        </p:nvSpPr>
        <p:spPr>
          <a:xfrm>
            <a:off x="37131997" y="6369063"/>
            <a:ext cx="5077981" cy="723269"/>
          </a:xfrm>
          <a:prstGeom prst="rect">
            <a:avLst/>
          </a:prstGeom>
          <a:noFill/>
        </p:spPr>
        <p:txBody>
          <a:bodyPr wrap="square" lIns="106674" tIns="53337" rIns="106674" bIns="53337" rtlCol="0">
            <a:spAutoFit/>
          </a:bodyPr>
          <a:lstStyle/>
          <a:p>
            <a:r>
              <a:rPr lang="en-US" sz="4000" dirty="0"/>
              <a:t>Microplastic Processing</a:t>
            </a:r>
          </a:p>
        </p:txBody>
      </p:sp>
      <p:sp>
        <p:nvSpPr>
          <p:cNvPr id="40" name="Subtitle 2">
            <a:extLst>
              <a:ext uri="{FF2B5EF4-FFF2-40B4-BE49-F238E27FC236}">
                <a16:creationId xmlns:a16="http://schemas.microsoft.com/office/drawing/2014/main" id="{1F4F9DD8-8ECB-9862-7D39-4737C2876901}"/>
              </a:ext>
            </a:extLst>
          </p:cNvPr>
          <p:cNvSpPr txBox="1">
            <a:spLocks/>
          </p:cNvSpPr>
          <p:nvPr/>
        </p:nvSpPr>
        <p:spPr>
          <a:xfrm>
            <a:off x="24865099" y="15223423"/>
            <a:ext cx="18641093"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rPr>
              <a:t>Microplastics</a:t>
            </a:r>
            <a:r>
              <a:rPr lang="en-US" sz="5100" dirty="0">
                <a:solidFill>
                  <a:schemeClr val="bg1"/>
                </a:solidFill>
                <a:latin typeface="Cambria" panose="02040503050406030204" pitchFamily="18" charset="0"/>
              </a:rPr>
              <a:t> Results</a:t>
            </a:r>
          </a:p>
        </p:txBody>
      </p:sp>
      <p:pic>
        <p:nvPicPr>
          <p:cNvPr id="44" name="Picture 43">
            <a:extLst>
              <a:ext uri="{FF2B5EF4-FFF2-40B4-BE49-F238E27FC236}">
                <a16:creationId xmlns:a16="http://schemas.microsoft.com/office/drawing/2014/main" id="{3E743517-9C28-109B-BFF1-EF768CF614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15950" y="6445749"/>
            <a:ext cx="9638754" cy="7443668"/>
          </a:xfrm>
          <a:prstGeom prst="rect">
            <a:avLst/>
          </a:prstGeom>
        </p:spPr>
      </p:pic>
      <p:sp>
        <p:nvSpPr>
          <p:cNvPr id="48" name="Subtitle 2">
            <a:extLst>
              <a:ext uri="{FF2B5EF4-FFF2-40B4-BE49-F238E27FC236}">
                <a16:creationId xmlns:a16="http://schemas.microsoft.com/office/drawing/2014/main" id="{B7535225-08D0-1554-BE53-ACF037FB2B94}"/>
              </a:ext>
            </a:extLst>
          </p:cNvPr>
          <p:cNvSpPr txBox="1">
            <a:spLocks/>
          </p:cNvSpPr>
          <p:nvPr/>
        </p:nvSpPr>
        <p:spPr>
          <a:xfrm>
            <a:off x="36084179" y="7092782"/>
            <a:ext cx="7042360" cy="7368922"/>
          </a:xfrm>
          <a:prstGeom prst="rect">
            <a:avLst/>
          </a:prstGeom>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spcAft>
                <a:spcPts val="1200"/>
              </a:spcAft>
              <a:buFont typeface="Arial" panose="020B0604020202020204" pitchFamily="34" charset="0"/>
              <a:buChar char="•"/>
            </a:pPr>
            <a:r>
              <a:rPr lang="en-US" sz="3100" dirty="0"/>
              <a:t>Peat cores were collected to 20 cm depth and subsampled to a maximum depth of 12 cm, representing ~65 years of accretion</a:t>
            </a:r>
            <a:r>
              <a:rPr lang="en-US" sz="3100" baseline="30000" dirty="0"/>
              <a:t>1</a:t>
            </a:r>
            <a:r>
              <a:rPr lang="en-US" sz="3100" dirty="0"/>
              <a:t>.</a:t>
            </a:r>
          </a:p>
          <a:p>
            <a:pPr marL="457200" indent="-457200" algn="just">
              <a:spcBef>
                <a:spcPts val="0"/>
              </a:spcBef>
              <a:spcAft>
                <a:spcPts val="1200"/>
              </a:spcAft>
              <a:buFont typeface="Arial" panose="020B0604020202020204" pitchFamily="34" charset="0"/>
              <a:buChar char="•"/>
            </a:pPr>
            <a:r>
              <a:rPr lang="en-US" sz="3100" dirty="0"/>
              <a:t>Cores further divided into three equal 4 cm segments, dried at 60°C, homogenized and sieved.</a:t>
            </a:r>
          </a:p>
          <a:p>
            <a:pPr marL="457200" indent="-457200" algn="just">
              <a:spcBef>
                <a:spcPts val="0"/>
              </a:spcBef>
              <a:spcAft>
                <a:spcPts val="1200"/>
              </a:spcAft>
              <a:buFont typeface="Arial" panose="020B0604020202020204" pitchFamily="34" charset="0"/>
              <a:buChar char="•"/>
            </a:pPr>
            <a:r>
              <a:rPr lang="en-US" sz="3100" dirty="0"/>
              <a:t>30% Hydrogen Peroxide added to the dried samples to digest for 48 hours.</a:t>
            </a:r>
          </a:p>
          <a:p>
            <a:pPr marL="457200" indent="-457200" algn="just">
              <a:spcBef>
                <a:spcPts val="0"/>
              </a:spcBef>
              <a:spcAft>
                <a:spcPts val="1200"/>
              </a:spcAft>
              <a:buFont typeface="Arial" panose="020B0604020202020204" pitchFamily="34" charset="0"/>
              <a:buChar char="•"/>
            </a:pPr>
            <a:r>
              <a:rPr lang="en-US" sz="3100" dirty="0"/>
              <a:t>Samples underwent two rounds of density separation with a </a:t>
            </a:r>
            <a:r>
              <a:rPr lang="en-US" sz="3100" dirty="0" err="1"/>
              <a:t>ZnCl</a:t>
            </a:r>
            <a:r>
              <a:rPr lang="en-US" sz="3100" dirty="0"/>
              <a:t> solution and decanting of floating solids onto a 5 µm PTFE filter.</a:t>
            </a:r>
          </a:p>
          <a:p>
            <a:pPr marL="457200" indent="-457200" algn="just">
              <a:spcBef>
                <a:spcPts val="0"/>
              </a:spcBef>
              <a:spcAft>
                <a:spcPts val="1200"/>
              </a:spcAft>
              <a:buFont typeface="Arial" panose="020B0604020202020204" pitchFamily="34" charset="0"/>
              <a:buChar char="•"/>
            </a:pPr>
            <a:r>
              <a:rPr lang="en-US" sz="3100" dirty="0"/>
              <a:t>Microplastics were visually quantified and categorized using a dissecting microscope and microplastic ID guide.</a:t>
            </a:r>
          </a:p>
        </p:txBody>
      </p:sp>
      <p:pic>
        <p:nvPicPr>
          <p:cNvPr id="1040" name="Picture 16">
            <a:extLst>
              <a:ext uri="{FF2B5EF4-FFF2-40B4-BE49-F238E27FC236}">
                <a16:creationId xmlns:a16="http://schemas.microsoft.com/office/drawing/2014/main" id="{0C673C4F-29CA-F6FA-106D-1F6C033F30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14371" y="29540096"/>
            <a:ext cx="2373014" cy="237301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3BBF701F-791E-853E-C03A-8DFC51EAA228}"/>
              </a:ext>
            </a:extLst>
          </p:cNvPr>
          <p:cNvSpPr txBox="1"/>
          <p:nvPr/>
        </p:nvSpPr>
        <p:spPr>
          <a:xfrm>
            <a:off x="8177752" y="23341959"/>
            <a:ext cx="7218544" cy="1954375"/>
          </a:xfrm>
          <a:prstGeom prst="rect">
            <a:avLst/>
          </a:prstGeom>
          <a:noFill/>
        </p:spPr>
        <p:txBody>
          <a:bodyPr wrap="square" lIns="106674" tIns="53337" rIns="106674" bIns="53337" rtlCol="0">
            <a:spAutoFit/>
          </a:bodyPr>
          <a:lstStyle/>
          <a:p>
            <a:r>
              <a:rPr lang="en-US" sz="2400" b="1" dirty="0"/>
              <a:t>Fig. 4. </a:t>
            </a:r>
            <a:r>
              <a:rPr lang="en-US" sz="2400" dirty="0"/>
              <a:t>Mean porewater redox potential (A) and pH (B) between open and closed canopy sites with and without seedlings. A GLM revealed that neither porewater redox (p = 0.11) nor pH (p = 0.46)were significant predictors of seedling presence.</a:t>
            </a:r>
          </a:p>
        </p:txBody>
      </p:sp>
      <p:sp>
        <p:nvSpPr>
          <p:cNvPr id="51" name="TextBox 50">
            <a:extLst>
              <a:ext uri="{FF2B5EF4-FFF2-40B4-BE49-F238E27FC236}">
                <a16:creationId xmlns:a16="http://schemas.microsoft.com/office/drawing/2014/main" id="{2248AD41-CA93-B72F-2130-2F5C0B10CEA0}"/>
              </a:ext>
            </a:extLst>
          </p:cNvPr>
          <p:cNvSpPr txBox="1"/>
          <p:nvPr/>
        </p:nvSpPr>
        <p:spPr>
          <a:xfrm>
            <a:off x="16011120" y="23341959"/>
            <a:ext cx="8285983" cy="1954375"/>
          </a:xfrm>
          <a:prstGeom prst="rect">
            <a:avLst/>
          </a:prstGeom>
          <a:noFill/>
        </p:spPr>
        <p:txBody>
          <a:bodyPr wrap="square" lIns="106674" tIns="53337" rIns="106674" bIns="53337" rtlCol="0">
            <a:spAutoFit/>
          </a:bodyPr>
          <a:lstStyle/>
          <a:p>
            <a:r>
              <a:rPr lang="en-US" sz="2400" b="1" dirty="0"/>
              <a:t>Fig. 5. </a:t>
            </a:r>
            <a:r>
              <a:rPr lang="en-US" sz="2400" dirty="0"/>
              <a:t>Vegetation species community NMDS (Bray-Curtis distance) in relation to each plot type. A pairwise MRPP revealed no significant difference in vegetation community between sites with AWC seedlings vs without seedlings under open (p = 0.09) and closed canopy (p = 0.1) conditions.​</a:t>
            </a:r>
          </a:p>
        </p:txBody>
      </p:sp>
      <p:sp>
        <p:nvSpPr>
          <p:cNvPr id="52" name="Subtitle 2">
            <a:extLst>
              <a:ext uri="{FF2B5EF4-FFF2-40B4-BE49-F238E27FC236}">
                <a16:creationId xmlns:a16="http://schemas.microsoft.com/office/drawing/2014/main" id="{A74D9D7E-5F36-ECC7-E6FD-A3DE490BA19F}"/>
              </a:ext>
            </a:extLst>
          </p:cNvPr>
          <p:cNvSpPr txBox="1">
            <a:spLocks/>
          </p:cNvSpPr>
          <p:nvPr/>
        </p:nvSpPr>
        <p:spPr>
          <a:xfrm>
            <a:off x="32669855" y="26735449"/>
            <a:ext cx="10836336" cy="5356126"/>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pic>
        <p:nvPicPr>
          <p:cNvPr id="53" name="Picture 12" descr="A picture containing icon&#10;&#10;Description automatically generated">
            <a:extLst>
              <a:ext uri="{FF2B5EF4-FFF2-40B4-BE49-F238E27FC236}">
                <a16:creationId xmlns:a16="http://schemas.microsoft.com/office/drawing/2014/main" id="{9EC39256-3138-845E-A46F-C8E9F3D4D2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39958" y="30379101"/>
            <a:ext cx="5828046" cy="1281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920D89-6348-F852-F6D8-4C5BA3756F31}"/>
              </a:ext>
            </a:extLst>
          </p:cNvPr>
          <p:cNvSpPr txBox="1"/>
          <p:nvPr/>
        </p:nvSpPr>
        <p:spPr>
          <a:xfrm>
            <a:off x="36928127" y="3176120"/>
            <a:ext cx="5485717" cy="1138773"/>
          </a:xfrm>
          <a:prstGeom prst="rect">
            <a:avLst/>
          </a:prstGeom>
          <a:noFill/>
        </p:spPr>
        <p:txBody>
          <a:bodyPr wrap="square" rtlCol="0">
            <a:spAutoFit/>
          </a:bodyPr>
          <a:lstStyle/>
          <a:p>
            <a:r>
              <a:rPr lang="en-US" sz="3400" b="1" dirty="0">
                <a:solidFill>
                  <a:schemeClr val="bg1"/>
                </a:solidFill>
              </a:rPr>
              <a:t>UNH Coastal Restoration and Resiliency Lab</a:t>
            </a:r>
          </a:p>
        </p:txBody>
      </p:sp>
      <p:sp>
        <p:nvSpPr>
          <p:cNvPr id="34" name="Subtitle 2">
            <a:extLst>
              <a:ext uri="{FF2B5EF4-FFF2-40B4-BE49-F238E27FC236}">
                <a16:creationId xmlns:a16="http://schemas.microsoft.com/office/drawing/2014/main" id="{A475A325-BFEB-3516-D4C0-030A2565AAD6}"/>
              </a:ext>
            </a:extLst>
          </p:cNvPr>
          <p:cNvSpPr txBox="1">
            <a:spLocks/>
          </p:cNvSpPr>
          <p:nvPr/>
        </p:nvSpPr>
        <p:spPr>
          <a:xfrm>
            <a:off x="22582279" y="7092332"/>
            <a:ext cx="7343516" cy="7417498"/>
          </a:xfrm>
          <a:prstGeom prst="rect">
            <a:avLst/>
          </a:prstGeom>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spcAft>
                <a:spcPts val="1200"/>
              </a:spcAft>
              <a:buFont typeface="Arial" panose="020B0604020202020204" pitchFamily="34" charset="0"/>
              <a:buChar char="•"/>
            </a:pPr>
            <a:r>
              <a:rPr lang="en-US" sz="3100" dirty="0"/>
              <a:t>In summer 2024, established 48 circular plots in the Bradford Bog, evenly split between sites with and without AWC seedlings (n = 24 each). </a:t>
            </a:r>
          </a:p>
          <a:p>
            <a:pPr marL="457200" indent="-457200" algn="just">
              <a:spcBef>
                <a:spcPts val="0"/>
              </a:spcBef>
              <a:spcAft>
                <a:spcPts val="1200"/>
              </a:spcAft>
              <a:buFont typeface="Arial" panose="020B0604020202020204" pitchFamily="34" charset="0"/>
              <a:buChar char="•"/>
            </a:pPr>
            <a:r>
              <a:rPr lang="en-US" sz="3100" dirty="0"/>
              <a:t>Measured canopy density with a spherical </a:t>
            </a:r>
            <a:r>
              <a:rPr lang="en-US" sz="3100" dirty="0" err="1"/>
              <a:t>densiometer</a:t>
            </a:r>
            <a:r>
              <a:rPr lang="en-US" sz="3100" dirty="0"/>
              <a:t> and visually estimated vegetation percent cover.</a:t>
            </a:r>
          </a:p>
          <a:p>
            <a:pPr marL="457200" indent="-457200" algn="just">
              <a:spcBef>
                <a:spcPts val="0"/>
              </a:spcBef>
              <a:spcAft>
                <a:spcPts val="1200"/>
              </a:spcAft>
              <a:buFont typeface="Arial" panose="020B0604020202020204" pitchFamily="34" charset="0"/>
              <a:buChar char="•"/>
            </a:pPr>
            <a:r>
              <a:rPr lang="en-US" sz="3100" dirty="0"/>
              <a:t>Pore water extracted to measure redox potential and </a:t>
            </a:r>
            <a:r>
              <a:rPr lang="en-US" sz="3100" dirty="0" err="1"/>
              <a:t>pH.</a:t>
            </a:r>
            <a:r>
              <a:rPr lang="en-US" sz="3100" dirty="0"/>
              <a:t> </a:t>
            </a:r>
          </a:p>
          <a:p>
            <a:pPr marL="457200" indent="-457200" algn="just">
              <a:spcBef>
                <a:spcPts val="0"/>
              </a:spcBef>
              <a:spcAft>
                <a:spcPts val="1200"/>
              </a:spcAft>
              <a:buFont typeface="Arial" panose="020B0604020202020204" pitchFamily="34" charset="0"/>
              <a:buChar char="•"/>
            </a:pPr>
            <a:r>
              <a:rPr lang="en-US" sz="3100" dirty="0"/>
              <a:t>Recorded light and temperature throughout the growing season using HOBO loggers. </a:t>
            </a:r>
          </a:p>
          <a:p>
            <a:pPr marL="457200" indent="-457200" algn="just">
              <a:spcBef>
                <a:spcPts val="0"/>
              </a:spcBef>
              <a:spcAft>
                <a:spcPts val="1200"/>
              </a:spcAft>
              <a:buFont typeface="Arial" panose="020B0604020202020204" pitchFamily="34" charset="0"/>
              <a:buChar char="•"/>
            </a:pPr>
            <a:r>
              <a:rPr lang="en-US" sz="3100" dirty="0"/>
              <a:t>Measured AWC seedling height and stem diameter in three random quadrats per plot; quantified abundance as seedling count within a 1 m radius.</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8774</TotalTime>
  <Words>1221</Words>
  <Application>Microsoft Macintosh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Investigating the Regeneration of Atlantic White Cedar  (Chamaecyparis  thyoides) in an Inland New Hampshire Bog Reece Ciampitti1, Gregg Moore1, Heidi Asbjornsen2, Ashley Bulseco1 1Department of Biological Sciences, University of New Hampshire, Durham, NH 03824 2Department of Natural Resources and the Environment ,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Reece Ciampitti</cp:lastModifiedBy>
  <cp:revision>228</cp:revision>
  <dcterms:created xsi:type="dcterms:W3CDTF">2016-03-05T16:55:12Z</dcterms:created>
  <dcterms:modified xsi:type="dcterms:W3CDTF">2026-04-14T20:00:10Z</dcterms:modified>
</cp:coreProperties>
</file>