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86" b="1" kern="1200">
        <a:solidFill>
          <a:srgbClr val="FF9900"/>
        </a:solidFill>
        <a:latin typeface="Arial" charset="0"/>
        <a:ea typeface="+mn-ea"/>
        <a:cs typeface="+mn-cs"/>
      </a:defRPr>
    </a:lvl1pPr>
    <a:lvl2pPr marL="391866" algn="ctr" rtl="0" fontAlgn="base">
      <a:spcBef>
        <a:spcPct val="0"/>
      </a:spcBef>
      <a:spcAft>
        <a:spcPct val="0"/>
      </a:spcAft>
      <a:defRPr sz="3686" b="1" kern="1200">
        <a:solidFill>
          <a:srgbClr val="FF9900"/>
        </a:solidFill>
        <a:latin typeface="Arial" charset="0"/>
        <a:ea typeface="+mn-ea"/>
        <a:cs typeface="+mn-cs"/>
      </a:defRPr>
    </a:lvl2pPr>
    <a:lvl3pPr marL="783732" algn="ctr" rtl="0" fontAlgn="base">
      <a:spcBef>
        <a:spcPct val="0"/>
      </a:spcBef>
      <a:spcAft>
        <a:spcPct val="0"/>
      </a:spcAft>
      <a:defRPr sz="3686" b="1" kern="1200">
        <a:solidFill>
          <a:srgbClr val="FF9900"/>
        </a:solidFill>
        <a:latin typeface="Arial" charset="0"/>
        <a:ea typeface="+mn-ea"/>
        <a:cs typeface="+mn-cs"/>
      </a:defRPr>
    </a:lvl3pPr>
    <a:lvl4pPr marL="1175598" algn="ctr" rtl="0" fontAlgn="base">
      <a:spcBef>
        <a:spcPct val="0"/>
      </a:spcBef>
      <a:spcAft>
        <a:spcPct val="0"/>
      </a:spcAft>
      <a:defRPr sz="3686" b="1" kern="1200">
        <a:solidFill>
          <a:srgbClr val="FF9900"/>
        </a:solidFill>
        <a:latin typeface="Arial" charset="0"/>
        <a:ea typeface="+mn-ea"/>
        <a:cs typeface="+mn-cs"/>
      </a:defRPr>
    </a:lvl4pPr>
    <a:lvl5pPr marL="1567464" algn="ctr" rtl="0" fontAlgn="base">
      <a:spcBef>
        <a:spcPct val="0"/>
      </a:spcBef>
      <a:spcAft>
        <a:spcPct val="0"/>
      </a:spcAft>
      <a:defRPr sz="3686" b="1" kern="1200">
        <a:solidFill>
          <a:srgbClr val="FF9900"/>
        </a:solidFill>
        <a:latin typeface="Arial" charset="0"/>
        <a:ea typeface="+mn-ea"/>
        <a:cs typeface="+mn-cs"/>
      </a:defRPr>
    </a:lvl5pPr>
    <a:lvl6pPr marL="1959331" algn="l" defTabSz="783732" rtl="0" eaLnBrk="1" latinLnBrk="0" hangingPunct="1">
      <a:defRPr sz="3686" b="1" kern="1200">
        <a:solidFill>
          <a:srgbClr val="FF9900"/>
        </a:solidFill>
        <a:latin typeface="Arial" charset="0"/>
        <a:ea typeface="+mn-ea"/>
        <a:cs typeface="+mn-cs"/>
      </a:defRPr>
    </a:lvl6pPr>
    <a:lvl7pPr marL="2351197" algn="l" defTabSz="783732" rtl="0" eaLnBrk="1" latinLnBrk="0" hangingPunct="1">
      <a:defRPr sz="3686" b="1" kern="1200">
        <a:solidFill>
          <a:srgbClr val="FF9900"/>
        </a:solidFill>
        <a:latin typeface="Arial" charset="0"/>
        <a:ea typeface="+mn-ea"/>
        <a:cs typeface="+mn-cs"/>
      </a:defRPr>
    </a:lvl7pPr>
    <a:lvl8pPr marL="2743063" algn="l" defTabSz="783732" rtl="0" eaLnBrk="1" latinLnBrk="0" hangingPunct="1">
      <a:defRPr sz="3686" b="1" kern="1200">
        <a:solidFill>
          <a:srgbClr val="FF9900"/>
        </a:solidFill>
        <a:latin typeface="Arial" charset="0"/>
        <a:ea typeface="+mn-ea"/>
        <a:cs typeface="+mn-cs"/>
      </a:defRPr>
    </a:lvl8pPr>
    <a:lvl9pPr marL="3134929" algn="l" defTabSz="783732" rtl="0" eaLnBrk="1" latinLnBrk="0" hangingPunct="1">
      <a:defRPr sz="3686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7832" userDrawn="1">
          <p15:clr>
            <a:srgbClr val="A4A3A4"/>
          </p15:clr>
        </p15:guide>
        <p15:guide id="4" pos="6960" userDrawn="1">
          <p15:clr>
            <a:srgbClr val="A4A3A4"/>
          </p15:clr>
        </p15:guide>
        <p15:guide id="5" pos="20712" userDrawn="1">
          <p15:clr>
            <a:srgbClr val="A4A3A4"/>
          </p15:clr>
        </p15:guide>
        <p15:guide id="6" orient="horz" pos="4800" userDrawn="1">
          <p15:clr>
            <a:srgbClr val="A4A3A4"/>
          </p15:clr>
        </p15:guide>
        <p15:guide id="7" pos="21120" userDrawn="1">
          <p15:clr>
            <a:srgbClr val="A4A3A4"/>
          </p15:clr>
        </p15:guide>
        <p15:guide id="8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778"/>
    <a:srgbClr val="3C6682"/>
    <a:srgbClr val="063D87"/>
    <a:srgbClr val="073E87"/>
    <a:srgbClr val="F6D6ED"/>
    <a:srgbClr val="FF9900"/>
    <a:srgbClr val="ADFF4A"/>
    <a:srgbClr val="000066"/>
    <a:srgbClr val="CCCCC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93"/>
    <p:restoredTop sz="94066"/>
  </p:normalViewPr>
  <p:slideViewPr>
    <p:cSldViewPr snapToGrid="0">
      <p:cViewPr>
        <p:scale>
          <a:sx n="29" d="100"/>
          <a:sy n="29" d="100"/>
        </p:scale>
        <p:origin x="928" y="760"/>
      </p:cViewPr>
      <p:guideLst>
        <p:guide orient="horz" pos="17832"/>
        <p:guide pos="6960"/>
        <p:guide pos="20712"/>
        <p:guide orient="horz" pos="4800"/>
        <p:guide pos="21120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01743-2058-1E47-9AF2-E84FD50C6B17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282D7-113B-5D4A-9F39-19743573A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BB7A8-31E3-1282-3591-079683BD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2C13C4-0190-7B7A-3D72-3E597FBE9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58EAC-C56F-1512-1E7B-13C9BF0BD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7880B-4F73-3762-D3B2-971247FC5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282D7-113B-5D4A-9F39-19743573A3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6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6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6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8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8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443"/>
            <a:ext cx="37307838" cy="6537325"/>
          </a:xfrm>
        </p:spPr>
        <p:txBody>
          <a:bodyPr anchor="t"/>
          <a:lstStyle>
            <a:lvl1pPr algn="l">
              <a:defRPr sz="34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538"/>
            <a:ext cx="37307838" cy="7200900"/>
          </a:xfrm>
        </p:spPr>
        <p:txBody>
          <a:bodyPr anchor="b"/>
          <a:lstStyle>
            <a:lvl1pPr marL="0" indent="0">
              <a:buNone/>
              <a:defRPr sz="1714"/>
            </a:lvl1pPr>
            <a:lvl2pPr marL="391866" indent="0">
              <a:buNone/>
              <a:defRPr sz="1543"/>
            </a:lvl2pPr>
            <a:lvl3pPr marL="783732" indent="0">
              <a:buNone/>
              <a:defRPr sz="1371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7"/>
            <a:ext cx="19675474" cy="21726525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7"/>
            <a:ext cx="19675474" cy="21726525"/>
          </a:xfrm>
        </p:spPr>
        <p:txBody>
          <a:bodyPr/>
          <a:lstStyle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7" y="7369180"/>
            <a:ext cx="19392901" cy="3070225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7" y="10439401"/>
            <a:ext cx="19392901" cy="18965863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80"/>
            <a:ext cx="19400837" cy="3070225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1"/>
            <a:ext cx="19400837" cy="18965863"/>
          </a:xfrm>
        </p:spPr>
        <p:txBody>
          <a:bodyPr/>
          <a:lstStyle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1276"/>
            <a:ext cx="14439901" cy="5576888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6"/>
            <a:ext cx="24536400" cy="28093988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6888163"/>
            <a:ext cx="14439901" cy="22517100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9"/>
            <a:ext cx="26335037" cy="2720975"/>
          </a:xfrm>
        </p:spPr>
        <p:txBody>
          <a:bodyPr anchor="b"/>
          <a:lstStyle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40"/>
            <a:ext cx="26335037" cy="19750087"/>
          </a:xfrm>
        </p:spPr>
        <p:txBody>
          <a:bodyPr/>
          <a:lstStyle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2"/>
            <a:ext cx="26335037" cy="3862387"/>
          </a:xfrm>
        </p:spPr>
        <p:txBody>
          <a:bodyPr/>
          <a:lstStyle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82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82" y="7680327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82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224732">
              <a:defRPr sz="488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82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224732">
              <a:defRPr sz="488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82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224732">
              <a:defRPr sz="4885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+mj-lt"/>
          <a:ea typeface="+mj-ea"/>
          <a:cs typeface="+mj-cs"/>
        </a:defRPr>
      </a:lvl1pPr>
      <a:lvl2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2pPr>
      <a:lvl3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3pPr>
      <a:lvl4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4pPr>
      <a:lvl5pPr algn="ctr" defTabSz="3224732" rtl="0" eaLnBrk="0" fontAlgn="base" hangingPunct="0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5pPr>
      <a:lvl6pPr marL="391866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6pPr>
      <a:lvl7pPr marL="783732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7pPr>
      <a:lvl8pPr marL="1175598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8pPr>
      <a:lvl9pPr marL="1567464" algn="ctr" defTabSz="3224732" rtl="0" fontAlgn="base">
        <a:spcBef>
          <a:spcPct val="0"/>
        </a:spcBef>
        <a:spcAft>
          <a:spcPct val="0"/>
        </a:spcAft>
        <a:defRPr sz="15599">
          <a:solidFill>
            <a:schemeClr val="tx2"/>
          </a:solidFill>
          <a:latin typeface="Arial" pitchFamily="34" charset="0"/>
        </a:defRPr>
      </a:lvl9pPr>
    </p:titleStyle>
    <p:bodyStyle>
      <a:lvl1pPr marL="1208254" indent="-1208254" algn="l" defTabSz="3224732" rtl="0" eaLnBrk="0" fontAlgn="base" hangingPunct="0">
        <a:spcBef>
          <a:spcPct val="20000"/>
        </a:spcBef>
        <a:spcAft>
          <a:spcPct val="0"/>
        </a:spcAft>
        <a:buChar char="•"/>
        <a:defRPr sz="11314">
          <a:solidFill>
            <a:schemeClr val="tx1"/>
          </a:solidFill>
          <a:latin typeface="+mn-lt"/>
          <a:ea typeface="+mn-ea"/>
          <a:cs typeface="+mn-cs"/>
        </a:defRPr>
      </a:lvl1pPr>
      <a:lvl2pPr marL="2620605" indent="-1008239" algn="l" defTabSz="3224732" rtl="0" eaLnBrk="0" fontAlgn="base" hangingPunct="0">
        <a:spcBef>
          <a:spcPct val="20000"/>
        </a:spcBef>
        <a:spcAft>
          <a:spcPct val="0"/>
        </a:spcAft>
        <a:buChar char="–"/>
        <a:defRPr sz="9857">
          <a:solidFill>
            <a:schemeClr val="tx1"/>
          </a:solidFill>
          <a:latin typeface="+mn-lt"/>
        </a:defRPr>
      </a:lvl2pPr>
      <a:lvl3pPr marL="4030234" indent="-805503" algn="l" defTabSz="3224732" rtl="0" eaLnBrk="0" fontAlgn="base" hangingPunct="0">
        <a:spcBef>
          <a:spcPct val="20000"/>
        </a:spcBef>
        <a:spcAft>
          <a:spcPct val="0"/>
        </a:spcAft>
        <a:buChar char="•"/>
        <a:defRPr sz="8485">
          <a:solidFill>
            <a:schemeClr val="tx1"/>
          </a:solidFill>
          <a:latin typeface="+mn-lt"/>
        </a:defRPr>
      </a:lvl3pPr>
      <a:lvl4pPr marL="5642600" indent="-805503" algn="l" defTabSz="3224732" rtl="0" eaLnBrk="0" fontAlgn="base" hangingPunct="0">
        <a:spcBef>
          <a:spcPct val="20000"/>
        </a:spcBef>
        <a:spcAft>
          <a:spcPct val="0"/>
        </a:spcAft>
        <a:buChar char="–"/>
        <a:defRPr sz="7028">
          <a:solidFill>
            <a:schemeClr val="tx1"/>
          </a:solidFill>
          <a:latin typeface="+mn-lt"/>
        </a:defRPr>
      </a:lvl4pPr>
      <a:lvl5pPr marL="7256327" indent="-806864" algn="l" defTabSz="3224732" rtl="0" eaLnBrk="0" fontAlgn="base" hangingPunct="0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5pPr>
      <a:lvl6pPr marL="7648193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6pPr>
      <a:lvl7pPr marL="8040059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7pPr>
      <a:lvl8pPr marL="8431925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8pPr>
      <a:lvl9pPr marL="8823791" indent="-806864" algn="l" defTabSz="3224732" rtl="0" fontAlgn="base">
        <a:spcBef>
          <a:spcPct val="20000"/>
        </a:spcBef>
        <a:spcAft>
          <a:spcPct val="0"/>
        </a:spcAft>
        <a:buChar char="»"/>
        <a:defRPr sz="702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46346-22BD-7598-867C-E5FE482A4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874E6E-A158-56AA-73CB-ADABB510DC6F}"/>
              </a:ext>
            </a:extLst>
          </p:cNvPr>
          <p:cNvSpPr/>
          <p:nvPr/>
        </p:nvSpPr>
        <p:spPr bwMode="auto">
          <a:xfrm>
            <a:off x="11039182" y="6180888"/>
            <a:ext cx="21878150" cy="20621875"/>
          </a:xfrm>
          <a:prstGeom prst="roundRect">
            <a:avLst>
              <a:gd name="adj" fmla="val 3518"/>
            </a:avLst>
          </a:prstGeom>
          <a:solidFill>
            <a:srgbClr val="073E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B85121A-49B9-7E0D-AEA4-EC5286A0600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-1" y="2083"/>
            <a:ext cx="43891200" cy="4764041"/>
          </a:xfrm>
          <a:solidFill>
            <a:schemeClr val="tx2"/>
          </a:solidFill>
          <a:ln>
            <a:noFill/>
            <a:miter lim="800000"/>
            <a:headEnd/>
            <a:tailEnd/>
          </a:ln>
        </p:spPr>
        <p:txBody>
          <a:bodyPr lIns="914400" rIns="457200">
            <a:normAutofit/>
          </a:bodyPr>
          <a:lstStyle/>
          <a:p>
            <a:pPr indent="-391795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Levodopa Affect Balance in Parkinson’s disease? </a:t>
            </a:r>
            <a:br>
              <a:rPr lang="en-US" sz="8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 from Machine Learning Analysis</a:t>
            </a:r>
            <a:br>
              <a:rPr lang="en-US" sz="8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Soomin Kwon</a:t>
            </a:r>
            <a:r>
              <a:rPr lang="en-US" altLang="ko-KR" sz="4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ko-KR" altLang="en-US" sz="4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BS,</a:t>
            </a:r>
            <a:r>
              <a:rPr lang="en-US" sz="4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Sanghee Moon, PhD</a:t>
            </a:r>
            <a:br>
              <a:rPr lang="en-US" sz="4600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Kinesiology, University of New Hampshire, Durham, NH 03824</a:t>
            </a:r>
            <a:endParaRPr lang="en-US" sz="46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5" name="Rectangle 167">
            <a:extLst>
              <a:ext uri="{FF2B5EF4-FFF2-40B4-BE49-F238E27FC236}">
                <a16:creationId xmlns:a16="http://schemas.microsoft.com/office/drawing/2014/main" id="{3B980153-B70C-F6D1-C5F9-881EAB70E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" y="4854981"/>
            <a:ext cx="444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marL="0" marR="0" lvl="0" indent="0" algn="l" defTabSz="3224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" name="Text Box 2546">
            <a:extLst>
              <a:ext uri="{FF2B5EF4-FFF2-40B4-BE49-F238E27FC236}">
                <a16:creationId xmlns:a16="http://schemas.microsoft.com/office/drawing/2014/main" id="{D27E98CF-A273-AA24-5519-A6FA3D0B0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09" y="6226581"/>
            <a:ext cx="10264291" cy="126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1029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Dopa-resistant paradox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14450" lvl="1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Although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Levodopa is the gold-standard treatment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Parkinson’s disease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 effect on axial symptoms is limited;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on Levodopa often move faster but remain prone to falls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314450" lvl="1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possible explanations of paradox</a:t>
            </a:r>
          </a:p>
          <a:p>
            <a:pPr marL="1314450" lvl="1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Sway area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(traditional metric)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 performance outcome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whereas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sway velocity reflects neural control strategy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(rigid vs. dynamic control)</a:t>
            </a:r>
          </a:p>
          <a:p>
            <a:pPr marL="1314450" lvl="1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 disease is highly heterogeneous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group-average statistics may mask responder and non-responder subgroups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machine learning can identify these phenotypes.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study investigated whether Levodopa alters sway area or sway velocity 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used machine learning to identify responder and non-responder phenotypes.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E75230-8339-18D3-910B-B1B5C0C453EF}"/>
              </a:ext>
            </a:extLst>
          </p:cNvPr>
          <p:cNvGrpSpPr/>
          <p:nvPr/>
        </p:nvGrpSpPr>
        <p:grpSpPr>
          <a:xfrm>
            <a:off x="36149876" y="679123"/>
            <a:ext cx="6862587" cy="3533642"/>
            <a:chOff x="35863219" y="728594"/>
            <a:chExt cx="6862587" cy="353364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5E39B84-EEC3-65C6-1F0D-095B41CAA9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63219" y="728594"/>
              <a:ext cx="6862587" cy="1998440"/>
            </a:xfrm>
            <a:prstGeom prst="rect">
              <a:avLst/>
            </a:prstGeom>
          </p:spPr>
        </p:pic>
        <p:pic>
          <p:nvPicPr>
            <p:cNvPr id="4" name="Picture 3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C3569417-A7B4-ABD3-CBE4-3C2CC928D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0499" y="2815891"/>
              <a:ext cx="6388025" cy="1446345"/>
            </a:xfrm>
            <a:prstGeom prst="rect">
              <a:avLst/>
            </a:prstGeom>
          </p:spPr>
        </p:pic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BEC5732-3CE2-7438-979D-789B06066E32}"/>
              </a:ext>
            </a:extLst>
          </p:cNvPr>
          <p:cNvSpPr/>
          <p:nvPr/>
        </p:nvSpPr>
        <p:spPr bwMode="auto">
          <a:xfrm>
            <a:off x="11521685" y="7182298"/>
            <a:ext cx="20864043" cy="11200238"/>
          </a:xfrm>
          <a:prstGeom prst="roundRect">
            <a:avLst>
              <a:gd name="adj" fmla="val 750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1" i="0" u="none" strike="noStrike" cap="none" normalizeH="0" baseline="0">
              <a:ln>
                <a:noFill/>
              </a:ln>
              <a:solidFill>
                <a:srgbClr val="FF99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B766D0-CAAA-6F1F-159A-9A69D73C9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2"/>
          <a:stretch>
            <a:fillRect/>
          </a:stretch>
        </p:blipFill>
        <p:spPr>
          <a:xfrm>
            <a:off x="13161551" y="7204275"/>
            <a:ext cx="7786932" cy="6695460"/>
          </a:xfrm>
          <a:prstGeom prst="rect">
            <a:avLst/>
          </a:prstGeom>
        </p:spPr>
      </p:pic>
      <p:sp>
        <p:nvSpPr>
          <p:cNvPr id="3" name="Rectangle 167">
            <a:extLst>
              <a:ext uri="{FF2B5EF4-FFF2-40B4-BE49-F238E27FC236}">
                <a16:creationId xmlns:a16="http://schemas.microsoft.com/office/drawing/2014/main" id="{FA213173-3D70-1151-D29F-33662550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" y="19244657"/>
            <a:ext cx="444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marL="0" marR="0" lvl="0" indent="0" algn="l" defTabSz="3224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sp>
        <p:nvSpPr>
          <p:cNvPr id="8" name="Text Box 2546">
            <a:extLst>
              <a:ext uri="{FF2B5EF4-FFF2-40B4-BE49-F238E27FC236}">
                <a16:creationId xmlns:a16="http://schemas.microsoft.com/office/drawing/2014/main" id="{9652CB18-57A3-CC5E-3992-5B850DB9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09" y="20600798"/>
            <a:ext cx="10264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1029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Participants information (N=32)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095AD8D-A6A9-5862-F69A-07BEDEAD2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94583"/>
              </p:ext>
            </p:extLst>
          </p:nvPr>
        </p:nvGraphicFramePr>
        <p:xfrm>
          <a:off x="624187" y="28396627"/>
          <a:ext cx="10023905" cy="40003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6709">
                  <a:extLst>
                    <a:ext uri="{9D8B030D-6E8A-4147-A177-3AD203B41FA5}">
                      <a16:colId xmlns:a16="http://schemas.microsoft.com/office/drawing/2014/main" val="1865976991"/>
                    </a:ext>
                  </a:extLst>
                </a:gridCol>
                <a:gridCol w="3905209">
                  <a:extLst>
                    <a:ext uri="{9D8B030D-6E8A-4147-A177-3AD203B41FA5}">
                      <a16:colId xmlns:a16="http://schemas.microsoft.com/office/drawing/2014/main" val="4021052474"/>
                    </a:ext>
                  </a:extLst>
                </a:gridCol>
                <a:gridCol w="3851987">
                  <a:extLst>
                    <a:ext uri="{9D8B030D-6E8A-4147-A177-3AD203B41FA5}">
                      <a16:colId xmlns:a16="http://schemas.microsoft.com/office/drawing/2014/main" val="1520104393"/>
                    </a:ext>
                  </a:extLst>
                </a:gridCol>
              </a:tblGrid>
              <a:tr h="823343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 open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 closed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5994"/>
                  </a:ext>
                </a:extLst>
              </a:tr>
              <a:tr h="15884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Rigid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RS-EO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RS-EC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260584"/>
                  </a:ext>
                </a:extLst>
              </a:tr>
              <a:tr h="158849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Unstable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US-EO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US-EC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5531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261D79F-8155-2B30-01D0-83EE73DAF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5861"/>
              </p:ext>
            </p:extLst>
          </p:nvPr>
        </p:nvGraphicFramePr>
        <p:xfrm>
          <a:off x="11048999" y="28396627"/>
          <a:ext cx="21827045" cy="400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081">
                  <a:extLst>
                    <a:ext uri="{9D8B030D-6E8A-4147-A177-3AD203B41FA5}">
                      <a16:colId xmlns:a16="http://schemas.microsoft.com/office/drawing/2014/main" val="2160840614"/>
                    </a:ext>
                  </a:extLst>
                </a:gridCol>
                <a:gridCol w="5199846">
                  <a:extLst>
                    <a:ext uri="{9D8B030D-6E8A-4147-A177-3AD203B41FA5}">
                      <a16:colId xmlns:a16="http://schemas.microsoft.com/office/drawing/2014/main" val="2132887161"/>
                    </a:ext>
                  </a:extLst>
                </a:gridCol>
                <a:gridCol w="5070924">
                  <a:extLst>
                    <a:ext uri="{9D8B030D-6E8A-4147-A177-3AD203B41FA5}">
                      <a16:colId xmlns:a16="http://schemas.microsoft.com/office/drawing/2014/main" val="2816614241"/>
                    </a:ext>
                  </a:extLst>
                </a:gridCol>
                <a:gridCol w="7116194">
                  <a:extLst>
                    <a:ext uri="{9D8B030D-6E8A-4147-A177-3AD203B41FA5}">
                      <a16:colId xmlns:a16="http://schemas.microsoft.com/office/drawing/2014/main" val="1619835632"/>
                    </a:ext>
                  </a:extLst>
                </a:gridCol>
              </a:tblGrid>
              <a:tr h="71696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 Learning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02603"/>
                  </a:ext>
                </a:extLst>
              </a:tr>
              <a:tr h="82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Sway area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 Forest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17516"/>
                  </a:ext>
                </a:extLst>
              </a:tr>
              <a:tr h="82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100Hz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Sway velocity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LOSO-CV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44304"/>
                  </a:ext>
                </a:extLst>
              </a:tr>
              <a:tr h="82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trials avg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K-means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56462"/>
                  </a:ext>
                </a:extLst>
              </a:tr>
              <a:tr h="82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ML/AP ratio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Responder vs Non-responder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46339"/>
                  </a:ext>
                </a:extLst>
              </a:tr>
            </a:tbl>
          </a:graphicData>
        </a:graphic>
      </p:graphicFrame>
      <p:sp>
        <p:nvSpPr>
          <p:cNvPr id="17" name="Rectangle 167">
            <a:extLst>
              <a:ext uri="{FF2B5EF4-FFF2-40B4-BE49-F238E27FC236}">
                <a16:creationId xmlns:a16="http://schemas.microsoft.com/office/drawing/2014/main" id="{EBB30AD8-6170-4204-2CA2-C6739347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0792" y="21435128"/>
            <a:ext cx="444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marL="0" marR="0" lvl="0" indent="0" algn="l" defTabSz="3224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8" name="Text Box 2546">
            <a:extLst>
              <a:ext uri="{FF2B5EF4-FFF2-40B4-BE49-F238E27FC236}">
                <a16:creationId xmlns:a16="http://schemas.microsoft.com/office/drawing/2014/main" id="{E232A323-5698-95B2-671B-0AE39989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760" y="22827462"/>
            <a:ext cx="10113852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Levodopa changes how patients control posture, not how much they sway.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Levodopa promotes a </a:t>
            </a:r>
            <a:r>
              <a:rPr lang="en-US" sz="3600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rigid → dynamic strategy transition.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31% non-responders remain resistant to medication.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Dynamic sensory conflict testing is more sensitive than static balance tests.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67">
            <a:extLst>
              <a:ext uri="{FF2B5EF4-FFF2-40B4-BE49-F238E27FC236}">
                <a16:creationId xmlns:a16="http://schemas.microsoft.com/office/drawing/2014/main" id="{5FE44EE5-1EF6-D5D9-F70F-14DAEE27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6614" y="4854981"/>
            <a:ext cx="444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marL="0" marR="0" lvl="0" indent="0" algn="l" defTabSz="3224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21" name="Text Box 2546">
            <a:extLst>
              <a:ext uri="{FF2B5EF4-FFF2-40B4-BE49-F238E27FC236}">
                <a16:creationId xmlns:a16="http://schemas.microsoft.com/office/drawing/2014/main" id="{79788B5A-49DA-1EFC-BBE2-30749500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5553" y="6257889"/>
            <a:ext cx="9880398" cy="76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Levodopa didn’t reduce sway area but increased sway velocity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indicating that </a:t>
            </a:r>
            <a:r>
              <a:rPr lang="en-US" sz="3600" dirty="0">
                <a:solidFill>
                  <a:srgbClr val="073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 changes neural control strategy rather than stabilizing posture.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Increased sway velocity was associated with a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transition from ankle strategy to hip strategy, suggesting restoration of sensory reweighting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identified a 31% non-responder subgroup that remained in a rigid control strategy despite medication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explains why traditional group statistics often conclude that Levodopa has limited effects on postural instability.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167">
            <a:extLst>
              <a:ext uri="{FF2B5EF4-FFF2-40B4-BE49-F238E27FC236}">
                <a16:creationId xmlns:a16="http://schemas.microsoft.com/office/drawing/2014/main" id="{52FD4891-8436-D1A5-B3ED-1C33FD7A7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2179" y="14088858"/>
            <a:ext cx="444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marL="0" marR="0" lvl="0" indent="0" algn="l" defTabSz="3224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Implications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2546">
            <a:extLst>
              <a:ext uri="{FF2B5EF4-FFF2-40B4-BE49-F238E27FC236}">
                <a16:creationId xmlns:a16="http://schemas.microsoft.com/office/drawing/2014/main" id="{B587A27B-A9BE-73BC-5442-2E9660A99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095" y="15439628"/>
            <a:ext cx="10032654" cy="588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</a:t>
            </a: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posturography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sway area on rigid surface may underestimate Levodopa effects.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Sway velocity and adapt</a:t>
            </a:r>
            <a:r>
              <a:rPr lang="en-US" sz="3600" b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ive</a:t>
            </a: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response to sensory conflict are more sensitive biomarkers of dopaminergic response.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Non-responders may have non-dopaminergic pathology and may benefit more from rehabilitation and sensory-based interventions rather than increased Levodopa dosage.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452D1B-1143-6091-25E8-5F1FAF7FE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85894"/>
              </p:ext>
            </p:extLst>
          </p:nvPr>
        </p:nvGraphicFramePr>
        <p:xfrm>
          <a:off x="624187" y="21337572"/>
          <a:ext cx="10023904" cy="553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539">
                  <a:extLst>
                    <a:ext uri="{9D8B030D-6E8A-4147-A177-3AD203B41FA5}">
                      <a16:colId xmlns:a16="http://schemas.microsoft.com/office/drawing/2014/main" val="86944232"/>
                    </a:ext>
                  </a:extLst>
                </a:gridCol>
                <a:gridCol w="5563365">
                  <a:extLst>
                    <a:ext uri="{9D8B030D-6E8A-4147-A177-3AD203B41FA5}">
                      <a16:colId xmlns:a16="http://schemas.microsoft.com/office/drawing/2014/main" val="621792463"/>
                    </a:ext>
                  </a:extLst>
                </a:gridCol>
              </a:tblGrid>
              <a:tr h="7780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8727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65.6 ± 10.4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939487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 24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 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2175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Hoehn &amp; Yahr stage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 ±  0.6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075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Medication states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 (12hr withdrawal),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(1hr after medication)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73E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26345"/>
                  </a:ext>
                </a:extLst>
              </a:tr>
            </a:tbl>
          </a:graphicData>
        </a:graphic>
      </p:graphicFrame>
      <p:sp>
        <p:nvSpPr>
          <p:cNvPr id="25" name="Text Box 2546">
            <a:extLst>
              <a:ext uri="{FF2B5EF4-FFF2-40B4-BE49-F238E27FC236}">
                <a16:creationId xmlns:a16="http://schemas.microsoft.com/office/drawing/2014/main" id="{BC9A388A-B1A5-C977-3F28-5C08AE21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7633" y="6503087"/>
            <a:ext cx="13150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Levodopa Increases Sway Velocity but Not Sway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B001446-A8CE-20A9-1222-9395E4766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8"/>
          <a:stretch>
            <a:fillRect/>
          </a:stretch>
        </p:blipFill>
        <p:spPr>
          <a:xfrm>
            <a:off x="22495962" y="7240880"/>
            <a:ext cx="7626912" cy="6646659"/>
          </a:xfrm>
          <a:prstGeom prst="rect">
            <a:avLst/>
          </a:prstGeom>
        </p:spPr>
      </p:pic>
      <p:sp>
        <p:nvSpPr>
          <p:cNvPr id="28" name="Text Box 2546">
            <a:extLst>
              <a:ext uri="{FF2B5EF4-FFF2-40B4-BE49-F238E27FC236}">
                <a16:creationId xmlns:a16="http://schemas.microsoft.com/office/drawing/2014/main" id="{EFFBC07F-767E-B7FF-2170-44F89F65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4611" y="18473999"/>
            <a:ext cx="102642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Increased Sway Velocity Is Associated with Transition to Hip Strategy</a:t>
            </a:r>
          </a:p>
        </p:txBody>
      </p:sp>
      <p:sp>
        <p:nvSpPr>
          <p:cNvPr id="29" name="Text Box 2546">
            <a:extLst>
              <a:ext uri="{FF2B5EF4-FFF2-40B4-BE49-F238E27FC236}">
                <a16:creationId xmlns:a16="http://schemas.microsoft.com/office/drawing/2014/main" id="{8AA793B0-BC97-0B29-3D15-E39A192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7633" y="18474000"/>
            <a:ext cx="10038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 Reveals Distinct Rigid and Dynamic Postural Control Phenotypes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D581C1-5BD1-728E-7892-74BF82E65DB9}"/>
              </a:ext>
            </a:extLst>
          </p:cNvPr>
          <p:cNvGrpSpPr/>
          <p:nvPr/>
        </p:nvGrpSpPr>
        <p:grpSpPr>
          <a:xfrm>
            <a:off x="22495962" y="19765791"/>
            <a:ext cx="9877713" cy="6475296"/>
            <a:chOff x="23130832" y="20994201"/>
            <a:chExt cx="9877713" cy="6475296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4F36811-5A76-50D0-BE44-64591E336ADC}"/>
                </a:ext>
              </a:extLst>
            </p:cNvPr>
            <p:cNvSpPr/>
            <p:nvPr/>
          </p:nvSpPr>
          <p:spPr bwMode="auto">
            <a:xfrm>
              <a:off x="23130832" y="20994201"/>
              <a:ext cx="9877713" cy="6475296"/>
            </a:xfrm>
            <a:prstGeom prst="roundRect">
              <a:avLst>
                <a:gd name="adj" fmla="val 750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E9E2E1-85AE-8F98-7591-31C5DB383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" r="1002" b="613"/>
            <a:stretch>
              <a:fillRect/>
            </a:stretch>
          </p:blipFill>
          <p:spPr>
            <a:xfrm>
              <a:off x="24142244" y="21460670"/>
              <a:ext cx="8114526" cy="599562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3543FB-7DC6-B79B-7EAF-CEC29904AA32}"/>
              </a:ext>
            </a:extLst>
          </p:cNvPr>
          <p:cNvGrpSpPr/>
          <p:nvPr/>
        </p:nvGrpSpPr>
        <p:grpSpPr>
          <a:xfrm>
            <a:off x="11490154" y="19765791"/>
            <a:ext cx="9877714" cy="6475296"/>
            <a:chOff x="11783624" y="21030845"/>
            <a:chExt cx="9877714" cy="647529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1047AF2-4BEC-4174-1BC6-660DDCB6D75D}"/>
                </a:ext>
              </a:extLst>
            </p:cNvPr>
            <p:cNvSpPr/>
            <p:nvPr/>
          </p:nvSpPr>
          <p:spPr bwMode="auto">
            <a:xfrm>
              <a:off x="11783624" y="21030845"/>
              <a:ext cx="9877714" cy="6475296"/>
            </a:xfrm>
            <a:prstGeom prst="roundRect">
              <a:avLst>
                <a:gd name="adj" fmla="val 750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37160" tIns="68580" rIns="137160" bIns="6858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300" b="1" i="0" u="none" strike="noStrike" cap="none" normalizeH="0" baseline="0">
                <a:ln>
                  <a:noFill/>
                </a:ln>
                <a:solidFill>
                  <a:srgbClr val="FF99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DB2A6E3-FB35-A69B-7A96-9C7114A06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5603" y="21290095"/>
              <a:ext cx="8614999" cy="5956795"/>
            </a:xfrm>
            <a:prstGeom prst="rect">
              <a:avLst/>
            </a:prstGeom>
          </p:spPr>
        </p:pic>
      </p:grpSp>
      <p:sp>
        <p:nvSpPr>
          <p:cNvPr id="10" name="Text Box 2546">
            <a:extLst>
              <a:ext uri="{FF2B5EF4-FFF2-40B4-BE49-F238E27FC236}">
                <a16:creationId xmlns:a16="http://schemas.microsoft.com/office/drawing/2014/main" id="{E267E882-6A48-AEAA-21D1-66BE183A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11" y="27717417"/>
            <a:ext cx="10264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1029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experimental conditions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2546">
            <a:extLst>
              <a:ext uri="{FF2B5EF4-FFF2-40B4-BE49-F238E27FC236}">
                <a16:creationId xmlns:a16="http://schemas.microsoft.com/office/drawing/2014/main" id="{CB3697CF-73DB-EC3C-F036-6B24CED7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201" y="27717416"/>
            <a:ext cx="14251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1029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characteristics and analysis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67">
            <a:extLst>
              <a:ext uri="{FF2B5EF4-FFF2-40B4-BE49-F238E27FC236}">
                <a16:creationId xmlns:a16="http://schemas.microsoft.com/office/drawing/2014/main" id="{9A71E0D5-9D75-546B-D6D8-5B70EA0A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6614" y="27717416"/>
            <a:ext cx="444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marL="0" marR="0" lvl="0" indent="0" algn="l" defTabSz="3224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Text Box 2546">
            <a:extLst>
              <a:ext uri="{FF2B5EF4-FFF2-40B4-BE49-F238E27FC236}">
                <a16:creationId xmlns:a16="http://schemas.microsoft.com/office/drawing/2014/main" id="{8F7A4D12-3402-749F-1EC9-EDB70D6D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0722" y="29019592"/>
            <a:ext cx="9951774" cy="33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28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Leroy et al. (2022) Effects of oral levodopa on balance in people with idiopathic Parkinson’s disease. </a:t>
            </a:r>
            <a:r>
              <a:rPr lang="en-US" sz="2800" b="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 of Parkinson’s disease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28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Mancini et al. (2008) Effects of Parkinson’s disease and levodopa on functional limits of stability. </a:t>
            </a:r>
            <a:r>
              <a:rPr lang="en-US" sz="2800" b="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Biomechanics</a:t>
            </a:r>
          </a:p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28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Sertic et al. (2025) Ankle proprioception and the relationship to rigidity in Parkinson’s disease. </a:t>
            </a:r>
            <a:r>
              <a:rPr lang="en-US" sz="2800" b="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Neurophysiology</a:t>
            </a:r>
          </a:p>
        </p:txBody>
      </p:sp>
      <p:sp>
        <p:nvSpPr>
          <p:cNvPr id="30" name="Rectangle 167">
            <a:extLst>
              <a:ext uri="{FF2B5EF4-FFF2-40B4-BE49-F238E27FC236}">
                <a16:creationId xmlns:a16="http://schemas.microsoft.com/office/drawing/2014/main" id="{C88FA814-DCBE-CC69-221C-8D98275C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8554" y="4809288"/>
            <a:ext cx="444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7566" tIns="58783" rIns="117566" bIns="58783" anchor="ctr"/>
          <a:lstStyle/>
          <a:p>
            <a:pPr marL="0" marR="0" lvl="0" indent="0" algn="l" defTabSz="32247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6977360-49C0-28B2-E4BE-558C5208A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42737"/>
              </p:ext>
            </p:extLst>
          </p:nvPr>
        </p:nvGraphicFramePr>
        <p:xfrm>
          <a:off x="12296160" y="14540350"/>
          <a:ext cx="11330613" cy="36315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1268">
                  <a:extLst>
                    <a:ext uri="{9D8B030D-6E8A-4147-A177-3AD203B41FA5}">
                      <a16:colId xmlns:a16="http://schemas.microsoft.com/office/drawing/2014/main" val="623492644"/>
                    </a:ext>
                  </a:extLst>
                </a:gridCol>
                <a:gridCol w="3117371">
                  <a:extLst>
                    <a:ext uri="{9D8B030D-6E8A-4147-A177-3AD203B41FA5}">
                      <a16:colId xmlns:a16="http://schemas.microsoft.com/office/drawing/2014/main" val="3367343285"/>
                    </a:ext>
                  </a:extLst>
                </a:gridCol>
                <a:gridCol w="1125329">
                  <a:extLst>
                    <a:ext uri="{9D8B030D-6E8A-4147-A177-3AD203B41FA5}">
                      <a16:colId xmlns:a16="http://schemas.microsoft.com/office/drawing/2014/main" val="3089406862"/>
                    </a:ext>
                  </a:extLst>
                </a:gridCol>
                <a:gridCol w="1125329">
                  <a:extLst>
                    <a:ext uri="{9D8B030D-6E8A-4147-A177-3AD203B41FA5}">
                      <a16:colId xmlns:a16="http://schemas.microsoft.com/office/drawing/2014/main" val="508820911"/>
                    </a:ext>
                  </a:extLst>
                </a:gridCol>
                <a:gridCol w="1125329">
                  <a:extLst>
                    <a:ext uri="{9D8B030D-6E8A-4147-A177-3AD203B41FA5}">
                      <a16:colId xmlns:a16="http://schemas.microsoft.com/office/drawing/2014/main" val="3681991786"/>
                    </a:ext>
                  </a:extLst>
                </a:gridCol>
                <a:gridCol w="1125329">
                  <a:extLst>
                    <a:ext uri="{9D8B030D-6E8A-4147-A177-3AD203B41FA5}">
                      <a16:colId xmlns:a16="http://schemas.microsoft.com/office/drawing/2014/main" val="3295558881"/>
                    </a:ext>
                  </a:extLst>
                </a:gridCol>
                <a:gridCol w="1125329">
                  <a:extLst>
                    <a:ext uri="{9D8B030D-6E8A-4147-A177-3AD203B41FA5}">
                      <a16:colId xmlns:a16="http://schemas.microsoft.com/office/drawing/2014/main" val="2010290160"/>
                    </a:ext>
                  </a:extLst>
                </a:gridCol>
                <a:gridCol w="1125329">
                  <a:extLst>
                    <a:ext uri="{9D8B030D-6E8A-4147-A177-3AD203B41FA5}">
                      <a16:colId xmlns:a16="http://schemas.microsoft.com/office/drawing/2014/main" val="550801293"/>
                    </a:ext>
                  </a:extLst>
                </a:gridCol>
              </a:tblGrid>
              <a:tr h="40484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14300" marR="114300" marT="76200" marB="7620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Sway area (static stability)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Sway velocity (control strategy)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99278"/>
                  </a:ext>
                </a:extLst>
              </a:tr>
              <a:tr h="403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Effect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Source of variation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F-value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df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F-value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423666"/>
                  </a:ext>
                </a:extLst>
              </a:tr>
              <a:tr h="4033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Main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Effect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Medication (ON vs OFF)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1.68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3043"/>
                  </a:ext>
                </a:extLst>
              </a:tr>
              <a:tr h="40336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Surface (Rigid vs Unstable)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60.80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&lt; 0.001*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109.56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&lt; 0.001*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32285"/>
                  </a:ext>
                </a:extLst>
              </a:tr>
              <a:tr h="40336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Vision (Open vs Closed)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81.65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&lt; 0.001*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157.09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&lt; 0.001*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432510"/>
                  </a:ext>
                </a:extLst>
              </a:tr>
              <a:tr h="40330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Interaction Effect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Medication x Surface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3.86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334101"/>
                  </a:ext>
                </a:extLst>
              </a:tr>
              <a:tr h="40330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Medication x Vision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3.32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49859"/>
                  </a:ext>
                </a:extLst>
              </a:tr>
              <a:tr h="40336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Surface x Vision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83.69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&lt; 0.001*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89.26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&lt; 0.001*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56195"/>
                  </a:ext>
                </a:extLst>
              </a:tr>
              <a:tr h="40336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Medication x Surface x Vision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76200" marB="76200" anchor="ctr">
                    <a:solidFill>
                      <a:srgbClr val="3C668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5.37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effectLst/>
                        </a:rPr>
                        <a:t>0.03*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0" marB="0" anchor="ctr">
                    <a:solidFill>
                      <a:srgbClr val="44A778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8416"/>
                  </a:ext>
                </a:extLst>
              </a:tr>
            </a:tbl>
          </a:graphicData>
        </a:graphic>
      </p:graphicFrame>
      <p:sp>
        <p:nvSpPr>
          <p:cNvPr id="24" name="Text Box 2546">
            <a:extLst>
              <a:ext uri="{FF2B5EF4-FFF2-40B4-BE49-F238E27FC236}">
                <a16:creationId xmlns:a16="http://schemas.microsoft.com/office/drawing/2014/main" id="{E2064EF6-84EF-C058-7146-F2BF872E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6160" y="14017130"/>
            <a:ext cx="11330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Repeated measures ANOVA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DEBA52C-985D-8544-9663-B6356CC69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30462"/>
              </p:ext>
            </p:extLst>
          </p:nvPr>
        </p:nvGraphicFramePr>
        <p:xfrm>
          <a:off x="24401247" y="14540350"/>
          <a:ext cx="7405530" cy="3631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68635">
                  <a:extLst>
                    <a:ext uri="{9D8B030D-6E8A-4147-A177-3AD203B41FA5}">
                      <a16:colId xmlns:a16="http://schemas.microsoft.com/office/drawing/2014/main" val="3892345317"/>
                    </a:ext>
                  </a:extLst>
                </a:gridCol>
                <a:gridCol w="1739153">
                  <a:extLst>
                    <a:ext uri="{9D8B030D-6E8A-4147-A177-3AD203B41FA5}">
                      <a16:colId xmlns:a16="http://schemas.microsoft.com/office/drawing/2014/main" val="251113025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81997458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2434161502"/>
                    </a:ext>
                  </a:extLst>
                </a:gridCol>
              </a:tblGrid>
              <a:tr h="726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Condition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Mean difference (m/s)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t-statistics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b="1" dirty="0">
                          <a:effectLst/>
                        </a:rPr>
                        <a:t>p-value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489847070"/>
                  </a:ext>
                </a:extLst>
              </a:tr>
              <a:tr h="726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Rigid surface - eyes open (RS-EO)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0.0003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0.31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183435050"/>
                  </a:ext>
                </a:extLst>
              </a:tr>
              <a:tr h="726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Rigid surface - eyes closed (RS-EC)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0.0003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0.23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466712399"/>
                  </a:ext>
                </a:extLst>
              </a:tr>
              <a:tr h="726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Unstable surface - eyes open (US-EO)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0.0008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0.82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1.00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475295915"/>
                  </a:ext>
                </a:extLst>
              </a:tr>
              <a:tr h="726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Unstable surface - eyes closed (US-EC)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>
                          <a:effectLst/>
                        </a:rPr>
                        <a:t>0.0048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2.02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0.21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4246594555"/>
                  </a:ext>
                </a:extLst>
              </a:tr>
            </a:tbl>
          </a:graphicData>
        </a:graphic>
      </p:graphicFrame>
      <p:sp>
        <p:nvSpPr>
          <p:cNvPr id="32" name="Text Box 2546">
            <a:extLst>
              <a:ext uri="{FF2B5EF4-FFF2-40B4-BE49-F238E27FC236}">
                <a16:creationId xmlns:a16="http://schemas.microsoft.com/office/drawing/2014/main" id="{6BAD8CDA-B4E0-13C4-A3B1-F8F23FEB2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1247" y="13954729"/>
            <a:ext cx="11330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 algn="l" eaLnBrk="1" hangingPunct="1">
              <a:spcBef>
                <a:spcPts val="1029"/>
              </a:spcBef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Bonferroni correction (sway velocity)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646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1c2773-cd50-4e97-9879-c0d526f0ecfb" xsi:nil="true"/>
    <lcf76f155ced4ddcb4097134ff3c332f xmlns="16fbfade-3d42-4367-9d60-5b9715a40a8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AA16A01C280D44AAAB9CC7A6AB647E" ma:contentTypeVersion="11" ma:contentTypeDescription="Create a new document." ma:contentTypeScope="" ma:versionID="86f698eece9bef6808afc259ca65eda1">
  <xsd:schema xmlns:xsd="http://www.w3.org/2001/XMLSchema" xmlns:xs="http://www.w3.org/2001/XMLSchema" xmlns:p="http://schemas.microsoft.com/office/2006/metadata/properties" xmlns:ns2="16fbfade-3d42-4367-9d60-5b9715a40a81" xmlns:ns3="2a1c2773-cd50-4e97-9879-c0d526f0ecfb" targetNamespace="http://schemas.microsoft.com/office/2006/metadata/properties" ma:root="true" ma:fieldsID="150d811a8b5e3ce6f4f6d121892c9f55" ns2:_="" ns3:_="">
    <xsd:import namespace="16fbfade-3d42-4367-9d60-5b9715a40a81"/>
    <xsd:import namespace="2a1c2773-cd50-4e97-9879-c0d526f0e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bfade-3d42-4367-9d60-5b9715a40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c2773-cd50-4e97-9879-c0d526f0ec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584b36-b4b5-4266-885a-302bf7f03c45}" ma:internalName="TaxCatchAll" ma:showField="CatchAllData" ma:web="2a1c2773-cd50-4e97-9879-c0d526f0ec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25B88-BF97-46B8-9DC6-848B5FB1226A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2a1c2773-cd50-4e97-9879-c0d526f0ecfb"/>
    <ds:schemaRef ds:uri="http://schemas.microsoft.com/office/2006/metadata/properties"/>
    <ds:schemaRef ds:uri="http://purl.org/dc/terms/"/>
    <ds:schemaRef ds:uri="16fbfade-3d42-4367-9d60-5b9715a40a81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9982E5-FB6E-4276-AB20-49C8DC2DC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fbfade-3d42-4367-9d60-5b9715a40a81"/>
    <ds:schemaRef ds:uri="2a1c2773-cd50-4e97-9879-c0d526f0ec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04A062-E616-4BC0-838D-F5C3A94E99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707</Words>
  <Application>Microsoft Macintosh PowerPoint</Application>
  <PresentationFormat>Custom</PresentationFormat>
  <Paragraphs>159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Wingdings</vt:lpstr>
      <vt:lpstr>Default Design</vt:lpstr>
      <vt:lpstr>How Does Levodopa Affect Balance in Parkinson’s disease?  Insight from Machine Learning Analysis  Soomin Kwon, BS,  Sanghee Moon, PhD Department of Kinesiology, University of New Hampshire, Durham, NH 03824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Soomin Kwon</cp:lastModifiedBy>
  <cp:revision>72</cp:revision>
  <cp:lastPrinted>2025-03-12T17:38:32Z</cp:lastPrinted>
  <dcterms:created xsi:type="dcterms:W3CDTF">2004-07-26T21:45:23Z</dcterms:created>
  <dcterms:modified xsi:type="dcterms:W3CDTF">2026-04-15T16:31:29Z</dcterms:modified>
  <cp:category>science 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0x0101005BAA16A01C280D44AAAB9CC7A6AB647E</vt:lpwstr>
  </property>
  <property fmtid="{D5CDD505-2E9C-101B-9397-08002B2CF9AE}" pid="3" name="MediaServiceImageTags">
    <vt:lpwstr/>
  </property>
</Properties>
</file>