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C2D"/>
    <a:srgbClr val="00C08E"/>
    <a:srgbClr val="CC7AA7"/>
    <a:srgbClr val="D795B9"/>
    <a:srgbClr val="FF675B"/>
    <a:srgbClr val="DA6300"/>
    <a:srgbClr val="EFE8E6"/>
    <a:srgbClr val="85C9EF"/>
    <a:srgbClr val="FF9137"/>
    <a:srgbClr val="FFC5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247" autoAdjust="0"/>
  </p:normalViewPr>
  <p:slideViewPr>
    <p:cSldViewPr snapToGrid="0">
      <p:cViewPr varScale="1">
        <p:scale>
          <a:sx n="19" d="100"/>
          <a:sy n="19" d="100"/>
        </p:scale>
        <p:origin x="1277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A2EF3-6793-4FF6-A7E3-C6CAE53E1295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9A9EA-93C8-428B-9901-D590B4AF2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5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9A9EA-93C8-428B-9901-D590B4AF28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94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3F703-2A03-4EC3-BDC8-1D3A58A30D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A20B-2572-40F2-9D2A-4DBBBC0DC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83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3F703-2A03-4EC3-BDC8-1D3A58A30D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A20B-2572-40F2-9D2A-4DBBBC0DC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27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3F703-2A03-4EC3-BDC8-1D3A58A30D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A20B-2572-40F2-9D2A-4DBBBC0DC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2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3F703-2A03-4EC3-BDC8-1D3A58A30D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A20B-2572-40F2-9D2A-4DBBBC0DC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1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>
                    <a:tint val="82000"/>
                  </a:schemeClr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82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3F703-2A03-4EC3-BDC8-1D3A58A30D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A20B-2572-40F2-9D2A-4DBBBC0DC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53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3F703-2A03-4EC3-BDC8-1D3A58A30D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A20B-2572-40F2-9D2A-4DBBBC0DC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38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3F703-2A03-4EC3-BDC8-1D3A58A30D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A20B-2572-40F2-9D2A-4DBBBC0DC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8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3F703-2A03-4EC3-BDC8-1D3A58A30D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A20B-2572-40F2-9D2A-4DBBBC0DC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9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3F703-2A03-4EC3-BDC8-1D3A58A30D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A20B-2572-40F2-9D2A-4DBBBC0DC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71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3F703-2A03-4EC3-BDC8-1D3A58A30D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A20B-2572-40F2-9D2A-4DBBBC0DC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9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3F703-2A03-4EC3-BDC8-1D3A58A30D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5A20B-2572-40F2-9D2A-4DBBBC0DC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236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13F703-2A03-4EC3-BDC8-1D3A58A30DD4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35A20B-2572-40F2-9D2A-4DBBBC0DC2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96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EF42FAB0-3245-53C9-8C43-0CBA9AE289B6}"/>
              </a:ext>
            </a:extLst>
          </p:cNvPr>
          <p:cNvSpPr/>
          <p:nvPr/>
        </p:nvSpPr>
        <p:spPr>
          <a:xfrm>
            <a:off x="233645" y="162100"/>
            <a:ext cx="43336823" cy="3885491"/>
          </a:xfrm>
          <a:prstGeom prst="rect">
            <a:avLst/>
          </a:prstGeom>
          <a:solidFill>
            <a:srgbClr val="EFE8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0FB26BCB-9421-3235-2A06-F324BB075B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05" r="27251" b="8856"/>
          <a:stretch>
            <a:fillRect/>
          </a:stretch>
        </p:blipFill>
        <p:spPr>
          <a:xfrm>
            <a:off x="14967672" y="4182650"/>
            <a:ext cx="12026095" cy="10239378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15F4AB-5D2C-A390-ED8C-F457947C146B}"/>
              </a:ext>
            </a:extLst>
          </p:cNvPr>
          <p:cNvSpPr txBox="1"/>
          <p:nvPr/>
        </p:nvSpPr>
        <p:spPr>
          <a:xfrm>
            <a:off x="320731" y="249383"/>
            <a:ext cx="286830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/>
              <a:t>After the Thaw:</a:t>
            </a:r>
            <a:r>
              <a:rPr lang="en-US" sz="8800" dirty="0"/>
              <a:t> Microbial Community Assembly in Changing Arctic Landscapes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7FD628-6473-C208-ED03-EE1F0E848998}"/>
              </a:ext>
            </a:extLst>
          </p:cNvPr>
          <p:cNvSpPr txBox="1"/>
          <p:nvPr/>
        </p:nvSpPr>
        <p:spPr>
          <a:xfrm>
            <a:off x="331932" y="2781452"/>
            <a:ext cx="350235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Samuel P. Bratsman</a:t>
            </a:r>
            <a:r>
              <a:rPr lang="en-US" sz="4000" b="1" baseline="30000" dirty="0"/>
              <a:t>1,2</a:t>
            </a:r>
            <a:r>
              <a:rPr lang="en-US" sz="4000" dirty="0"/>
              <a:t>, Jessica Gilman Ernakovich</a:t>
            </a:r>
            <a:r>
              <a:rPr lang="en-US" sz="4000" baseline="30000" dirty="0"/>
              <a:t>1,2</a:t>
            </a:r>
            <a:r>
              <a:rPr lang="en-US" sz="4000" dirty="0"/>
              <a:t>, Margaret Davis</a:t>
            </a:r>
            <a:r>
              <a:rPr lang="en-US" sz="4000" baseline="30000" dirty="0"/>
              <a:t>1,2</a:t>
            </a:r>
            <a:r>
              <a:rPr lang="en-US" sz="4000" dirty="0"/>
              <a:t>, Hannah Holland-Moritz</a:t>
            </a:r>
            <a:r>
              <a:rPr lang="en-US" sz="4000" baseline="30000" dirty="0"/>
              <a:t>1,2</a:t>
            </a:r>
            <a:r>
              <a:rPr lang="en-US" sz="4000" dirty="0"/>
              <a:t>, Nathan Alexander</a:t>
            </a:r>
            <a:r>
              <a:rPr lang="en-US" sz="4000" baseline="30000" dirty="0"/>
              <a:t>1,2</a:t>
            </a:r>
            <a:endParaRPr lang="en-US" sz="4000" dirty="0"/>
          </a:p>
          <a:p>
            <a:r>
              <a:rPr lang="en-US" sz="4000" dirty="0"/>
              <a:t>1. Department of Natural Resources and the Environment, University of New Hampshire, Durham, NH 2. Center for Soil Biogeochemistry and Microbial Ecology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C5714EB-CAE9-4F0A-5146-3FC5771AB920}"/>
              </a:ext>
            </a:extLst>
          </p:cNvPr>
          <p:cNvGrpSpPr/>
          <p:nvPr/>
        </p:nvGrpSpPr>
        <p:grpSpPr>
          <a:xfrm>
            <a:off x="39504867" y="68702"/>
            <a:ext cx="4065601" cy="3849893"/>
            <a:chOff x="40387710" y="292731"/>
            <a:chExt cx="3503490" cy="3529712"/>
          </a:xfrm>
        </p:grpSpPr>
        <p:pic>
          <p:nvPicPr>
            <p:cNvPr id="6" name="Picture 5" descr="NSF logo">
              <a:extLst>
                <a:ext uri="{FF2B5EF4-FFF2-40B4-BE49-F238E27FC236}">
                  <a16:creationId xmlns:a16="http://schemas.microsoft.com/office/drawing/2014/main" id="{91D6F06B-0B98-4B97-1A80-F8EEBBDBE5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r="14628"/>
            <a:stretch/>
          </p:blipFill>
          <p:spPr bwMode="auto">
            <a:xfrm>
              <a:off x="40387710" y="292731"/>
              <a:ext cx="3182758" cy="2914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8A4745-F325-57B1-F06E-3A37427090D4}"/>
                </a:ext>
              </a:extLst>
            </p:cNvPr>
            <p:cNvSpPr txBox="1"/>
            <p:nvPr/>
          </p:nvSpPr>
          <p:spPr>
            <a:xfrm>
              <a:off x="41041304" y="3237668"/>
              <a:ext cx="284989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>
                  <a:ea typeface="+mn-lt"/>
                  <a:cs typeface="+mn-lt"/>
                </a:rPr>
                <a:t>#2144961</a:t>
              </a:r>
              <a:endParaRPr lang="en-US" sz="3200"/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DC60C3A1-3DB8-D7C5-24FB-5CF286106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649" y="292731"/>
            <a:ext cx="3206889" cy="31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4A9B84-42BD-4AB2-B1C5-D8CE34794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35261" y="325911"/>
            <a:ext cx="3414515" cy="34145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769298-A529-6315-6F92-EF3087EAA26D}"/>
              </a:ext>
            </a:extLst>
          </p:cNvPr>
          <p:cNvSpPr txBox="1"/>
          <p:nvPr/>
        </p:nvSpPr>
        <p:spPr>
          <a:xfrm>
            <a:off x="28815269" y="30056078"/>
            <a:ext cx="151995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This research takes place on the ancestral homelands of the </a:t>
            </a:r>
            <a:r>
              <a:rPr lang="en-US" sz="3600" b="1" dirty="0"/>
              <a:t>Inupiaq </a:t>
            </a:r>
            <a:r>
              <a:rPr lang="en-US" sz="3600" dirty="0"/>
              <a:t>(N. Alaska) and </a:t>
            </a:r>
            <a:r>
              <a:rPr lang="en-US" sz="3600" b="1" dirty="0"/>
              <a:t>Sámi</a:t>
            </a:r>
            <a:r>
              <a:rPr lang="en-US" sz="3600" dirty="0"/>
              <a:t> (N. Sweden) people. We acknowledge the hardships they continue to endure after the loss of unceded homelands and commit to fostering relationships and opportunities that strengthen the well-being of the Indigenous People who carry forward the traditions of their ancestors.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1BD8A4-1F87-3150-4302-D3A35350D60D}"/>
              </a:ext>
            </a:extLst>
          </p:cNvPr>
          <p:cNvSpPr txBox="1"/>
          <p:nvPr/>
        </p:nvSpPr>
        <p:spPr>
          <a:xfrm>
            <a:off x="29668069" y="23904836"/>
            <a:ext cx="12694612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Next Steps / Questions: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Data presented here represents initial results from a subset of 60 samples. Further sequencing will help establish trends within and between sampling sites.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Can we find environmental correlates that explain the discrepancy between sites in dominant assembly processes?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DB4F62A-30DE-D6B8-CC8F-B5860F9F33F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2765" t="20907" r="5106" b="64539"/>
          <a:stretch>
            <a:fillRect/>
          </a:stretch>
        </p:blipFill>
        <p:spPr>
          <a:xfrm>
            <a:off x="23103611" y="4737787"/>
            <a:ext cx="2618101" cy="2160529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DC823E4-1470-4AB0-962F-6C37B72DCA60}"/>
              </a:ext>
            </a:extLst>
          </p:cNvPr>
          <p:cNvSpPr/>
          <p:nvPr/>
        </p:nvSpPr>
        <p:spPr>
          <a:xfrm>
            <a:off x="29003751" y="14191265"/>
            <a:ext cx="14449373" cy="9133618"/>
          </a:xfrm>
          <a:prstGeom prst="roundRect">
            <a:avLst>
              <a:gd name="adj" fmla="val 4865"/>
            </a:avLst>
          </a:prstGeom>
          <a:solidFill>
            <a:srgbClr val="85C9EF"/>
          </a:solidFill>
          <a:ln>
            <a:solidFill>
              <a:srgbClr val="EFE8E6"/>
            </a:solidFill>
          </a:ln>
          <a:effectLst>
            <a:outerShdw blurRad="63500" sx="102000" sy="102000" algn="ctr" rotWithShape="0">
              <a:srgbClr val="00B2F9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B1C21D-876F-AE70-E22B-D2B84004FBBD}"/>
              </a:ext>
            </a:extLst>
          </p:cNvPr>
          <p:cNvSpPr txBox="1"/>
          <p:nvPr/>
        </p:nvSpPr>
        <p:spPr>
          <a:xfrm>
            <a:off x="29407149" y="14556650"/>
            <a:ext cx="132164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Experimental Thaw, Peat PF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93730C8-BDDD-EDE0-61AB-93A47527421B}"/>
              </a:ext>
            </a:extLst>
          </p:cNvPr>
          <p:cNvSpPr txBox="1"/>
          <p:nvPr/>
        </p:nvSpPr>
        <p:spPr>
          <a:xfrm>
            <a:off x="36493625" y="22651457"/>
            <a:ext cx="6827835" cy="691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Storflaket Snow Fences, SWE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41D1DD-E8F0-1EB6-EEBE-C4330D5AF4AD}"/>
              </a:ext>
            </a:extLst>
          </p:cNvPr>
          <p:cNvSpPr txBox="1"/>
          <p:nvPr/>
        </p:nvSpPr>
        <p:spPr>
          <a:xfrm>
            <a:off x="3874061" y="26865247"/>
            <a:ext cx="490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185DD83-638A-E9F1-B0CF-CC722CF132C5}"/>
              </a:ext>
            </a:extLst>
          </p:cNvPr>
          <p:cNvGrpSpPr/>
          <p:nvPr/>
        </p:nvGrpSpPr>
        <p:grpSpPr>
          <a:xfrm>
            <a:off x="320732" y="25084126"/>
            <a:ext cx="13013529" cy="7448578"/>
            <a:chOff x="320731" y="25084126"/>
            <a:chExt cx="13433597" cy="7448578"/>
          </a:xfrm>
          <a:solidFill>
            <a:srgbClr val="FFC543"/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FBC50AE-2FFE-77C8-5CC3-0ADBF0AD87F9}"/>
                </a:ext>
              </a:extLst>
            </p:cNvPr>
            <p:cNvSpPr/>
            <p:nvPr/>
          </p:nvSpPr>
          <p:spPr>
            <a:xfrm>
              <a:off x="320731" y="25084126"/>
              <a:ext cx="12898569" cy="7448578"/>
            </a:xfrm>
            <a:prstGeom prst="roundRect">
              <a:avLst>
                <a:gd name="adj" fmla="val 5684"/>
              </a:avLst>
            </a:prstGeom>
            <a:grpFill/>
            <a:ln>
              <a:solidFill>
                <a:srgbClr val="EFE8E6"/>
              </a:solidFill>
            </a:ln>
            <a:effectLst>
              <a:outerShdw blurRad="63500" sx="102000" sy="102000" algn="ctr" rotWithShape="0">
                <a:srgbClr val="A3A500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DD1CA68-329B-F8B6-FCD5-B636D846DF7E}"/>
                </a:ext>
              </a:extLst>
            </p:cNvPr>
            <p:cNvSpPr txBox="1"/>
            <p:nvPr/>
          </p:nvSpPr>
          <p:spPr>
            <a:xfrm>
              <a:off x="466310" y="25407626"/>
              <a:ext cx="8358122" cy="230832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dirty="0"/>
                <a:t>Retrogressive Thaw Slump, Mineral PF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6D55753-3C3C-719A-EF89-5E71D783DF50}"/>
                </a:ext>
              </a:extLst>
            </p:cNvPr>
            <p:cNvSpPr txBox="1"/>
            <p:nvPr/>
          </p:nvSpPr>
          <p:spPr>
            <a:xfrm>
              <a:off x="8838399" y="31829072"/>
              <a:ext cx="4915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I-1 Thaw Slump, AK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1C9CA79-798E-1F3A-2AA6-DB0C7B20B32C}"/>
              </a:ext>
            </a:extLst>
          </p:cNvPr>
          <p:cNvSpPr/>
          <p:nvPr/>
        </p:nvSpPr>
        <p:spPr>
          <a:xfrm>
            <a:off x="13334261" y="24888423"/>
            <a:ext cx="15199567" cy="7839984"/>
          </a:xfrm>
          <a:prstGeom prst="roundRect">
            <a:avLst>
              <a:gd name="adj" fmla="val 5618"/>
            </a:avLst>
          </a:prstGeom>
          <a:solidFill>
            <a:srgbClr val="D795B9"/>
          </a:solidFill>
          <a:ln>
            <a:solidFill>
              <a:srgbClr val="CC79A7"/>
            </a:solidFill>
          </a:ln>
          <a:effectLst>
            <a:outerShdw blurRad="63500" sx="102000" sy="102000" algn="ctr" rotWithShape="0">
              <a:srgbClr val="CC7AA7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FDFF89-73AA-3AC3-C6B3-C60E99029566}"/>
              </a:ext>
            </a:extLst>
          </p:cNvPr>
          <p:cNvSpPr txBox="1"/>
          <p:nvPr/>
        </p:nvSpPr>
        <p:spPr>
          <a:xfrm>
            <a:off x="13548611" y="25950102"/>
            <a:ext cx="153190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Recent thermokarst collapse.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Surprisingly, </a:t>
            </a:r>
            <a:r>
              <a:rPr lang="en-US" sz="4400" b="1" dirty="0"/>
              <a:t>low stochasticity across every stage.</a:t>
            </a:r>
            <a:endParaRPr lang="en-US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513D1B6E-B090-C57D-A55F-D650062444EB}"/>
              </a:ext>
            </a:extLst>
          </p:cNvPr>
          <p:cNvSpPr txBox="1"/>
          <p:nvPr/>
        </p:nvSpPr>
        <p:spPr>
          <a:xfrm>
            <a:off x="22969274" y="32235171"/>
            <a:ext cx="5071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Kigiaq Lake Slump, CAN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826E1C8-38AA-59A6-49B4-5FEB1E2B953F}"/>
              </a:ext>
            </a:extLst>
          </p:cNvPr>
          <p:cNvSpPr txBox="1"/>
          <p:nvPr/>
        </p:nvSpPr>
        <p:spPr>
          <a:xfrm>
            <a:off x="13549057" y="24944042"/>
            <a:ext cx="140489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Recent Thaw Slump, Mineral PF</a:t>
            </a:r>
          </a:p>
        </p:txBody>
      </p:sp>
      <p:pic>
        <p:nvPicPr>
          <p:cNvPr id="129" name="Picture 128" descr="A screenshot of a graph&#10;&#10;AI-generated content may be incorrect.">
            <a:extLst>
              <a:ext uri="{FF2B5EF4-FFF2-40B4-BE49-F238E27FC236}">
                <a16:creationId xmlns:a16="http://schemas.microsoft.com/office/drawing/2014/main" id="{42BF712F-EA9D-1D2E-6936-D9608AB92F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8" b="56937"/>
          <a:stretch>
            <a:fillRect/>
          </a:stretch>
        </p:blipFill>
        <p:spPr>
          <a:xfrm>
            <a:off x="12861683" y="15107824"/>
            <a:ext cx="16134363" cy="9371672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9782416D-A067-E630-95FD-EA8944F614C8}"/>
              </a:ext>
            </a:extLst>
          </p:cNvPr>
          <p:cNvSpPr txBox="1"/>
          <p:nvPr/>
        </p:nvSpPr>
        <p:spPr>
          <a:xfrm>
            <a:off x="13872040" y="13693903"/>
            <a:ext cx="5498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PCoA of microbial community composition.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8B3B1B07-4F13-2F13-71EA-8FB193B670C5}"/>
              </a:ext>
            </a:extLst>
          </p:cNvPr>
          <p:cNvSpPr txBox="1"/>
          <p:nvPr/>
        </p:nvSpPr>
        <p:spPr>
          <a:xfrm>
            <a:off x="13697796" y="23017341"/>
            <a:ext cx="10205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Percentage of community  assembly processes  that are stochastic, by site and sample type. </a:t>
            </a:r>
          </a:p>
          <a:p>
            <a:r>
              <a:rPr lang="en-US" sz="3600" dirty="0"/>
              <a:t>AL = Active Layer, PF = Permafrost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FD3DB1-0F1A-1B17-4CE9-0BCB0AEB760B}"/>
              </a:ext>
            </a:extLst>
          </p:cNvPr>
          <p:cNvSpPr/>
          <p:nvPr/>
        </p:nvSpPr>
        <p:spPr>
          <a:xfrm>
            <a:off x="28996046" y="4384294"/>
            <a:ext cx="14509988" cy="9227705"/>
          </a:xfrm>
          <a:prstGeom prst="roundRect">
            <a:avLst>
              <a:gd name="adj" fmla="val 5334"/>
            </a:avLst>
          </a:prstGeom>
          <a:solidFill>
            <a:srgbClr val="00CC97"/>
          </a:solidFill>
          <a:ln w="63500">
            <a:solidFill>
              <a:srgbClr val="00CC97"/>
            </a:solidFill>
          </a:ln>
          <a:effectLst>
            <a:outerShdw blurRad="63500" sx="102000" sy="102000" algn="ctr" rotWithShape="0">
              <a:srgbClr val="00C08E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FAD369-7502-296F-96AD-96CD6EB534FA}"/>
              </a:ext>
            </a:extLst>
          </p:cNvPr>
          <p:cNvSpPr txBox="1"/>
          <p:nvPr/>
        </p:nvSpPr>
        <p:spPr>
          <a:xfrm>
            <a:off x="29395318" y="4828109"/>
            <a:ext cx="136513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Experimental Thaw, Mineral PF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EF605B-B6CA-7E5A-4DF1-AA3FFF59659D}"/>
              </a:ext>
            </a:extLst>
          </p:cNvPr>
          <p:cNvSpPr txBox="1"/>
          <p:nvPr/>
        </p:nvSpPr>
        <p:spPr>
          <a:xfrm>
            <a:off x="29549109" y="6313995"/>
            <a:ext cx="115564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Permafrost is continuous and ice-rich, underlain by ice wedges.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502981BB-F11B-0CBC-9A0A-4FD9F451A137}"/>
              </a:ext>
            </a:extLst>
          </p:cNvPr>
          <p:cNvSpPr txBox="1"/>
          <p:nvPr/>
        </p:nvSpPr>
        <p:spPr>
          <a:xfrm>
            <a:off x="37726539" y="12974883"/>
            <a:ext cx="6204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Ice Cut Snow Fences, AK</a:t>
            </a:r>
          </a:p>
        </p:txBody>
      </p:sp>
      <p:pic>
        <p:nvPicPr>
          <p:cNvPr id="133" name="Picture 132" descr="A group of people working in a field&#10;&#10;AI-generated content may be incorrect.">
            <a:extLst>
              <a:ext uri="{FF2B5EF4-FFF2-40B4-BE49-F238E27FC236}">
                <a16:creationId xmlns:a16="http://schemas.microsoft.com/office/drawing/2014/main" id="{CF964B94-88EA-0E42-F1BF-0A123A8248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r="11217"/>
          <a:stretch>
            <a:fillRect/>
          </a:stretch>
        </p:blipFill>
        <p:spPr>
          <a:xfrm>
            <a:off x="35695067" y="7843364"/>
            <a:ext cx="7513453" cy="5181863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5E5FC41-F1E4-84E5-4474-481A485FD629}"/>
              </a:ext>
            </a:extLst>
          </p:cNvPr>
          <p:cNvSpPr/>
          <p:nvPr/>
        </p:nvSpPr>
        <p:spPr>
          <a:xfrm>
            <a:off x="385167" y="17131156"/>
            <a:ext cx="12320134" cy="7551757"/>
          </a:xfrm>
          <a:prstGeom prst="roundRect">
            <a:avLst>
              <a:gd name="adj" fmla="val 4558"/>
            </a:avLst>
          </a:prstGeom>
          <a:solidFill>
            <a:srgbClr val="FF9137"/>
          </a:solidFill>
          <a:ln>
            <a:solidFill>
              <a:srgbClr val="EFE8E6"/>
            </a:solidFill>
          </a:ln>
          <a:effectLst>
            <a:outerShdw blurRad="63500" sx="102000" sy="102000" algn="ctr" rotWithShape="0">
              <a:srgbClr val="FF3C2D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4BA704-3BE0-7C71-E528-D0300D62AD9B}"/>
              </a:ext>
            </a:extLst>
          </p:cNvPr>
          <p:cNvSpPr txBox="1"/>
          <p:nvPr/>
        </p:nvSpPr>
        <p:spPr>
          <a:xfrm>
            <a:off x="546441" y="17305262"/>
            <a:ext cx="11092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Natural Thaw, Mineral PF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211A711-76B7-AA82-F41D-6A29CF535C3F}"/>
              </a:ext>
            </a:extLst>
          </p:cNvPr>
          <p:cNvSpPr txBox="1"/>
          <p:nvPr/>
        </p:nvSpPr>
        <p:spPr>
          <a:xfrm>
            <a:off x="7441707" y="23935767"/>
            <a:ext cx="521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Eightmile Lake Site, AK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B4813BD-E95B-40A8-E9C0-E1D25883A269}"/>
              </a:ext>
            </a:extLst>
          </p:cNvPr>
          <p:cNvGrpSpPr/>
          <p:nvPr/>
        </p:nvGrpSpPr>
        <p:grpSpPr>
          <a:xfrm>
            <a:off x="13773834" y="27188412"/>
            <a:ext cx="14267284" cy="5078444"/>
            <a:chOff x="13422383" y="27427405"/>
            <a:chExt cx="14267284" cy="5078444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295AA712-D3D9-07C3-2EBF-2570A2C68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422383" y="27989792"/>
              <a:ext cx="4825014" cy="4506726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pic>
          <p:nvPicPr>
            <p:cNvPr id="145" name="Picture 144">
              <a:extLst>
                <a:ext uri="{FF2B5EF4-FFF2-40B4-BE49-F238E27FC236}">
                  <a16:creationId xmlns:a16="http://schemas.microsoft.com/office/drawing/2014/main" id="{E156DF19-00BC-2E90-A5B7-62BF391EF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039638" y="27977080"/>
              <a:ext cx="4825014" cy="4506725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BEC5E35B-6164-72D2-DDE4-704FFE75E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864652" y="27955034"/>
              <a:ext cx="4825015" cy="4550815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FAF26138-4EF0-8D63-1A8D-E4FCE7F04678}"/>
                </a:ext>
              </a:extLst>
            </p:cNvPr>
            <p:cNvSpPr txBox="1"/>
            <p:nvPr/>
          </p:nvSpPr>
          <p:spPr>
            <a:xfrm>
              <a:off x="15037370" y="27453584"/>
              <a:ext cx="1284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2007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75FC9304-1468-B89C-6F09-AA1AB4EC7104}"/>
                </a:ext>
              </a:extLst>
            </p:cNvPr>
            <p:cNvSpPr txBox="1"/>
            <p:nvPr/>
          </p:nvSpPr>
          <p:spPr>
            <a:xfrm>
              <a:off x="19809870" y="27440598"/>
              <a:ext cx="1284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2017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43BA5E7B-3204-A2A9-2366-31159974232D}"/>
                </a:ext>
              </a:extLst>
            </p:cNvPr>
            <p:cNvSpPr txBox="1"/>
            <p:nvPr/>
          </p:nvSpPr>
          <p:spPr>
            <a:xfrm>
              <a:off x="24790129" y="27427405"/>
              <a:ext cx="1284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2023</a:t>
              </a:r>
            </a:p>
          </p:txBody>
        </p:sp>
      </p:grpSp>
      <p:sp>
        <p:nvSpPr>
          <p:cNvPr id="151" name="TextBox 150">
            <a:extLst>
              <a:ext uri="{FF2B5EF4-FFF2-40B4-BE49-F238E27FC236}">
                <a16:creationId xmlns:a16="http://schemas.microsoft.com/office/drawing/2014/main" id="{D7DEA1E6-3126-B4D8-7958-2125A51FFF7A}"/>
              </a:ext>
            </a:extLst>
          </p:cNvPr>
          <p:cNvSpPr txBox="1"/>
          <p:nvPr/>
        </p:nvSpPr>
        <p:spPr>
          <a:xfrm>
            <a:off x="13548611" y="32209858"/>
            <a:ext cx="5631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Source: Google Earth.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9B102CAD-02BA-04A7-6C45-10F30A6BE527}"/>
              </a:ext>
            </a:extLst>
          </p:cNvPr>
          <p:cNvSpPr txBox="1"/>
          <p:nvPr/>
        </p:nvSpPr>
        <p:spPr>
          <a:xfrm>
            <a:off x="29549109" y="7869505"/>
            <a:ext cx="607446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/>
              <a:t>Much lower stochasticity than equivalent snow fences in peat PF area.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Snow Fences established by Ellen Dorrepaal in 2014.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3203BF78-1F13-199F-3723-0CFA61901F9C}"/>
              </a:ext>
            </a:extLst>
          </p:cNvPr>
          <p:cNvSpPr/>
          <p:nvPr/>
        </p:nvSpPr>
        <p:spPr>
          <a:xfrm>
            <a:off x="22056213" y="15305110"/>
            <a:ext cx="2558845" cy="431561"/>
          </a:xfrm>
          <a:prstGeom prst="rect">
            <a:avLst/>
          </a:prstGeom>
          <a:solidFill>
            <a:srgbClr val="56B4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242BD042-6802-DD7E-6D9C-FF98F7926057}"/>
              </a:ext>
            </a:extLst>
          </p:cNvPr>
          <p:cNvSpPr/>
          <p:nvPr/>
        </p:nvSpPr>
        <p:spPr>
          <a:xfrm>
            <a:off x="19070560" y="15324961"/>
            <a:ext cx="2310677" cy="431561"/>
          </a:xfrm>
          <a:prstGeom prst="rect">
            <a:avLst/>
          </a:prstGeom>
          <a:solidFill>
            <a:srgbClr val="009E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5DF79A91-74AE-C4BB-D68E-2B9B1864321A}"/>
              </a:ext>
            </a:extLst>
          </p:cNvPr>
          <p:cNvSpPr/>
          <p:nvPr/>
        </p:nvSpPr>
        <p:spPr>
          <a:xfrm>
            <a:off x="16021760" y="15313262"/>
            <a:ext cx="2558845" cy="431561"/>
          </a:xfrm>
          <a:prstGeom prst="rect">
            <a:avLst/>
          </a:prstGeom>
          <a:solidFill>
            <a:srgbClr val="E69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14DD6268-E4DE-186A-8587-BBBB825724A3}"/>
              </a:ext>
            </a:extLst>
          </p:cNvPr>
          <p:cNvSpPr/>
          <p:nvPr/>
        </p:nvSpPr>
        <p:spPr>
          <a:xfrm>
            <a:off x="25421171" y="15290936"/>
            <a:ext cx="2558845" cy="465586"/>
          </a:xfrm>
          <a:prstGeom prst="rect">
            <a:avLst/>
          </a:prstGeom>
          <a:solidFill>
            <a:srgbClr val="CC79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02535445-DD56-A90F-D838-3F4063359882}"/>
              </a:ext>
            </a:extLst>
          </p:cNvPr>
          <p:cNvSpPr/>
          <p:nvPr/>
        </p:nvSpPr>
        <p:spPr>
          <a:xfrm>
            <a:off x="14395513" y="15313262"/>
            <a:ext cx="1189098" cy="431561"/>
          </a:xfrm>
          <a:prstGeom prst="rect">
            <a:avLst/>
          </a:prstGeom>
          <a:solidFill>
            <a:srgbClr val="D55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D5777E0-5FAC-F73F-62EA-1497B58E87EB}"/>
              </a:ext>
            </a:extLst>
          </p:cNvPr>
          <p:cNvSpPr txBox="1"/>
          <p:nvPr/>
        </p:nvSpPr>
        <p:spPr>
          <a:xfrm>
            <a:off x="22435518" y="15252737"/>
            <a:ext cx="2033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Storflaket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8640E60B-219E-1127-7E34-FC63F6429B97}"/>
              </a:ext>
            </a:extLst>
          </p:cNvPr>
          <p:cNvSpPr txBox="1"/>
          <p:nvPr/>
        </p:nvSpPr>
        <p:spPr>
          <a:xfrm>
            <a:off x="19631814" y="15270678"/>
            <a:ext cx="15167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Ice Cut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867999AD-7C2B-8176-C8CC-62578DE864A6}"/>
              </a:ext>
            </a:extLst>
          </p:cNvPr>
          <p:cNvSpPr txBox="1"/>
          <p:nvPr/>
        </p:nvSpPr>
        <p:spPr>
          <a:xfrm>
            <a:off x="17009037" y="15248353"/>
            <a:ext cx="637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I-1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B64870A6-1DC6-220D-CE73-B052FE292AFE}"/>
              </a:ext>
            </a:extLst>
          </p:cNvPr>
          <p:cNvSpPr txBox="1"/>
          <p:nvPr/>
        </p:nvSpPr>
        <p:spPr>
          <a:xfrm>
            <a:off x="14592878" y="15258559"/>
            <a:ext cx="911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ELC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F6D60730-4C55-9139-AAF2-50A209EA2218}"/>
              </a:ext>
            </a:extLst>
          </p:cNvPr>
          <p:cNvSpPr txBox="1"/>
          <p:nvPr/>
        </p:nvSpPr>
        <p:spPr>
          <a:xfrm>
            <a:off x="25708784" y="15231341"/>
            <a:ext cx="2303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Kigiaq Lake</a:t>
            </a:r>
          </a:p>
        </p:txBody>
      </p:sp>
      <p:pic>
        <p:nvPicPr>
          <p:cNvPr id="168" name="Picture 167">
            <a:extLst>
              <a:ext uri="{FF2B5EF4-FFF2-40B4-BE49-F238E27FC236}">
                <a16:creationId xmlns:a16="http://schemas.microsoft.com/office/drawing/2014/main" id="{E1D7575D-B4B5-4689-8C62-1B2595FABDF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r="16013" b="24915"/>
          <a:stretch>
            <a:fillRect/>
          </a:stretch>
        </p:blipFill>
        <p:spPr>
          <a:xfrm>
            <a:off x="35859308" y="17453964"/>
            <a:ext cx="7090001" cy="4752683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sp>
        <p:nvSpPr>
          <p:cNvPr id="169" name="TextBox 168">
            <a:extLst>
              <a:ext uri="{FF2B5EF4-FFF2-40B4-BE49-F238E27FC236}">
                <a16:creationId xmlns:a16="http://schemas.microsoft.com/office/drawing/2014/main" id="{9BE1E355-72C5-DBCA-31C0-632476483228}"/>
              </a:ext>
            </a:extLst>
          </p:cNvPr>
          <p:cNvSpPr txBox="1"/>
          <p:nvPr/>
        </p:nvSpPr>
        <p:spPr>
          <a:xfrm>
            <a:off x="35980666" y="22181107"/>
            <a:ext cx="7853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Depression in front of snow fence,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3A128117-F179-0E2C-C7F2-3F576329F758}"/>
              </a:ext>
            </a:extLst>
          </p:cNvPr>
          <p:cNvSpPr txBox="1"/>
          <p:nvPr/>
        </p:nvSpPr>
        <p:spPr>
          <a:xfrm>
            <a:off x="29512843" y="17769940"/>
            <a:ext cx="58063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/>
              <a:t>Unexpectedly high stochasticity in both AL and PF.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Snow Fences established in 2005 by Margareta Johansson.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1AC9D8A4-6998-3000-5F62-12DABFE8E625}"/>
              </a:ext>
            </a:extLst>
          </p:cNvPr>
          <p:cNvSpPr txBox="1"/>
          <p:nvPr/>
        </p:nvSpPr>
        <p:spPr>
          <a:xfrm>
            <a:off x="29520548" y="15646282"/>
            <a:ext cx="118374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Permafrost is discontinuous and organic, formed during the Little Ice Age (~750 years old).</a:t>
            </a:r>
          </a:p>
        </p:txBody>
      </p:sp>
      <p:pic>
        <p:nvPicPr>
          <p:cNvPr id="172" name="Picture 171" descr="A dirt path with bushes and bushes on a hill&#10;&#10;AI-generated content may be incorrect.">
            <a:extLst>
              <a:ext uri="{FF2B5EF4-FFF2-40B4-BE49-F238E27FC236}">
                <a16:creationId xmlns:a16="http://schemas.microsoft.com/office/drawing/2014/main" id="{DF43C84F-7683-5D4C-5270-C92DA03B24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/>
          <a:stretch>
            <a:fillRect/>
          </a:stretch>
        </p:blipFill>
        <p:spPr>
          <a:xfrm>
            <a:off x="8449454" y="25491452"/>
            <a:ext cx="4259333" cy="6280320"/>
          </a:xfrm>
          <a:prstGeom prst="rect">
            <a:avLst/>
          </a:prstGeom>
        </p:spPr>
      </p:pic>
      <p:sp>
        <p:nvSpPr>
          <p:cNvPr id="173" name="TextBox 172">
            <a:extLst>
              <a:ext uri="{FF2B5EF4-FFF2-40B4-BE49-F238E27FC236}">
                <a16:creationId xmlns:a16="http://schemas.microsoft.com/office/drawing/2014/main" id="{9D37F2E2-74E0-C6FA-BCB1-2369C6514C5D}"/>
              </a:ext>
            </a:extLst>
          </p:cNvPr>
          <p:cNvSpPr txBox="1"/>
          <p:nvPr/>
        </p:nvSpPr>
        <p:spPr>
          <a:xfrm>
            <a:off x="546441" y="27645445"/>
            <a:ext cx="76215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Expanding thermokarst lake in continuous, mineral permafrost zone.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Surprisingly </a:t>
            </a:r>
            <a:r>
              <a:rPr lang="en-US" sz="4400" b="1" dirty="0"/>
              <a:t>low stochasticity in permafrost samples.</a:t>
            </a:r>
            <a:endParaRPr lang="en-US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9F34F8-21D7-587A-03A1-18D4A35546C1}"/>
              </a:ext>
            </a:extLst>
          </p:cNvPr>
          <p:cNvSpPr txBox="1"/>
          <p:nvPr/>
        </p:nvSpPr>
        <p:spPr>
          <a:xfrm>
            <a:off x="461759" y="9640701"/>
            <a:ext cx="11808913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Methods: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dirty="0"/>
              <a:t>We collected active layer  (AL) and permafrost (PF) from five Arctic sites.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dirty="0"/>
              <a:t>We extracted and amplified DNA from 60 initial samples (12 per site) and sequenced the 16S rRNA bacterial/archaeal gene.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400" dirty="0"/>
              <a:t>We performed beta-null modeling to find the contribution of selection and stochasticity as pressures shaping the post-thaw community.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D2D07A0C-EB15-C67C-683D-B9CD239AB929}"/>
              </a:ext>
            </a:extLst>
          </p:cNvPr>
          <p:cNvSpPr txBox="1"/>
          <p:nvPr/>
        </p:nvSpPr>
        <p:spPr>
          <a:xfrm>
            <a:off x="525611" y="18630471"/>
            <a:ext cx="762157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Continuous PF experiencing varying stages of PF thaw, split into Minimal (early stages) and Extensive (subsidence since 1950s).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We mostly subsampled from PF for this analysis.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Monitoring maintained by Ted Schuur’s lab.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B83A3A79-ACC3-6C35-6619-69C99467FFAB}"/>
              </a:ext>
            </a:extLst>
          </p:cNvPr>
          <p:cNvSpPr txBox="1"/>
          <p:nvPr/>
        </p:nvSpPr>
        <p:spPr>
          <a:xfrm>
            <a:off x="461759" y="4354190"/>
            <a:ext cx="1180891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Background: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Permafrost thaw due to warming causes land cover shifts and alters nutrient cycling via soil microbial communities.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/>
              <a:t>Modeling the impact of PF thaw on nutrient cycles requires understanding how communities are assembled post-thaw.</a:t>
            </a:r>
          </a:p>
        </p:txBody>
      </p:sp>
      <p:pic>
        <p:nvPicPr>
          <p:cNvPr id="184" name="Picture 183">
            <a:extLst>
              <a:ext uri="{FF2B5EF4-FFF2-40B4-BE49-F238E27FC236}">
                <a16:creationId xmlns:a16="http://schemas.microsoft.com/office/drawing/2014/main" id="{C65F355E-B323-5AFD-1F7C-DC5A5FEE21E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5664" t="14296" r="40212" b="52"/>
          <a:stretch>
            <a:fillRect/>
          </a:stretch>
        </p:blipFill>
        <p:spPr>
          <a:xfrm>
            <a:off x="8072234" y="18762568"/>
            <a:ext cx="4310388" cy="5115898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44FEF458-D4ED-B18F-6552-7EF9446A1F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6" t="18647" r="93266" b="34688"/>
          <a:stretch>
            <a:fillRect/>
          </a:stretch>
        </p:blipFill>
        <p:spPr>
          <a:xfrm>
            <a:off x="14118725" y="6381162"/>
            <a:ext cx="927909" cy="447280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64E31CBA-766B-2645-9F1F-A3A3496136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714" t="91274" r="43640" b="817"/>
          <a:stretch>
            <a:fillRect/>
          </a:stretch>
        </p:blipFill>
        <p:spPr>
          <a:xfrm>
            <a:off x="19171743" y="14354597"/>
            <a:ext cx="4416837" cy="75810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95372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20026</TotalTime>
  <Words>505</Words>
  <Application>Microsoft Office PowerPoint</Application>
  <PresentationFormat>Custom</PresentationFormat>
  <Paragraphs>52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Samuel Bratsman</dc:creator>
  <cp:lastModifiedBy>Sam Bratsman</cp:lastModifiedBy>
  <cp:revision>3</cp:revision>
  <dcterms:created xsi:type="dcterms:W3CDTF">2025-12-01T18:04:05Z</dcterms:created>
  <dcterms:modified xsi:type="dcterms:W3CDTF">2026-04-15T13:25:17Z</dcterms:modified>
</cp:coreProperties>
</file>