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434" autoAdjust="0"/>
  </p:normalViewPr>
  <p:slideViewPr>
    <p:cSldViewPr snapToGrid="0">
      <p:cViewPr>
        <p:scale>
          <a:sx n="25" d="100"/>
          <a:sy n="25" d="100"/>
        </p:scale>
        <p:origin x="643" y="-15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04DD39D-A0AB-406A-A527-836C45845178}" type="datetimeFigureOut">
              <a:rPr lang="en-US" smtClean="0"/>
              <a:t>4/16/2025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BDD450A-2800-4999-B51E-43854EB4ABFE}" type="slidenum">
              <a:rPr lang="en-US" smtClean="0"/>
              <a:t>‹#›</a:t>
            </a:fld>
            <a:endParaRPr lang="en-US"/>
          </a:p>
        </p:txBody>
      </p:sp>
    </p:spTree>
    <p:extLst>
      <p:ext uri="{BB962C8B-B14F-4D97-AF65-F5344CB8AC3E}">
        <p14:creationId xmlns:p14="http://schemas.microsoft.com/office/powerpoint/2010/main" val="123836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4/16/2025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jpg"/><Relationship Id="rId42" Type="http://schemas.openxmlformats.org/officeDocument/2006/relationships/image" Target="../media/image41.png"/><Relationship Id="rId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jp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jp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jpg"/><Relationship Id="rId35" Type="http://schemas.openxmlformats.org/officeDocument/2006/relationships/image" Target="../media/image34.jpg"/><Relationship Id="rId43" Type="http://schemas.openxmlformats.org/officeDocument/2006/relationships/image" Target="../media/image42.png"/><Relationship Id="rId8" Type="http://schemas.openxmlformats.org/officeDocument/2006/relationships/image" Target="../media/image7.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jp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470EA-4685-651A-C430-34FD366EE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1448" y="15733487"/>
            <a:ext cx="4758586" cy="4644570"/>
          </a:xfrm>
          <a:prstGeom prst="rect">
            <a:avLst/>
          </a:prstGeom>
        </p:spPr>
      </p:pic>
      <p:sp>
        <p:nvSpPr>
          <p:cNvPr id="19" name="Subtitle 2"/>
          <p:cNvSpPr txBox="1">
            <a:spLocks/>
          </p:cNvSpPr>
          <p:nvPr/>
        </p:nvSpPr>
        <p:spPr>
          <a:xfrm>
            <a:off x="32772121" y="6084338"/>
            <a:ext cx="10914743" cy="704154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4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pPr marL="0" marR="0">
              <a:lnSpc>
                <a:spcPct val="115000"/>
              </a:lnSpc>
              <a:spcAft>
                <a:spcPts val="800"/>
              </a:spcAft>
            </a:pPr>
            <a:r>
              <a:rPr lang="en-US" sz="5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Reelin Controls Cilia Directionality and Centriole Positioning in Laminated Cortical Regions</a:t>
            </a:r>
            <a:br>
              <a:rPr lang="en-US" sz="5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Sumaya Akter</a:t>
            </a:r>
            <a:r>
              <a:rPr lang="en-US" sz="2800" u="sng" kern="1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Kevin Jiang</a:t>
            </a:r>
            <a:r>
              <a:rPr lang="en-US" sz="2800" u="sng" kern="1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Liyan Qiu</a:t>
            </a:r>
            <a:r>
              <a:rPr lang="en-US" sz="2800" u="sng" kern="1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kern="1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Mitsuharu</a:t>
            </a: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Hattori</a:t>
            </a:r>
            <a:r>
              <a:rPr lang="en-US" sz="2800" u="sng" kern="1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Mark Lyon</a:t>
            </a:r>
            <a:r>
              <a:rPr lang="en-US" sz="2800" u="sng" kern="1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u="sng"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Xuanmao Chen</a:t>
            </a:r>
            <a:r>
              <a:rPr lang="en-US" sz="2800" u="sng" kern="1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i="1" dirty="0">
                <a:solidFill>
                  <a:schemeClr val="bg1"/>
                </a:solidFill>
                <a:latin typeface="Times New Roman" panose="02020603050405020304" pitchFamily="18" charset="0"/>
                <a:cs typeface="Times New Roman" panose="02020603050405020304" pitchFamily="18" charset="0"/>
              </a:rPr>
              <a:t>Department of Molecular, Cellular and Biomedical Science, University of New Hampshire, Durham, NH 03824</a:t>
            </a: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Times New Roman" panose="02020603050405020304" pitchFamily="18" charset="0"/>
                <a:cs typeface="Times New Roman" panose="02020603050405020304" pitchFamily="18" charset="0"/>
              </a:rPr>
              <a:t> Methodology</a:t>
            </a:r>
          </a:p>
        </p:txBody>
      </p:sp>
      <p:sp>
        <p:nvSpPr>
          <p:cNvPr id="8" name="Subtitle 2"/>
          <p:cNvSpPr txBox="1">
            <a:spLocks/>
          </p:cNvSpPr>
          <p:nvPr/>
        </p:nvSpPr>
        <p:spPr>
          <a:xfrm>
            <a:off x="369597" y="23688043"/>
            <a:ext cx="10914743" cy="843283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7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9" name="Subtitle 2"/>
          <p:cNvSpPr txBox="1">
            <a:spLocks/>
          </p:cNvSpPr>
          <p:nvPr/>
        </p:nvSpPr>
        <p:spPr>
          <a:xfrm>
            <a:off x="12461576" y="4754880"/>
            <a:ext cx="19641782" cy="996991"/>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br>
              <a:rPr lang="en-US" sz="3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3600" dirty="0">
              <a:solidFill>
                <a:schemeClr val="bg1"/>
              </a:solidFill>
              <a:latin typeface="Cambria" panose="02040503050406030204" pitchFamily="18" charset="0"/>
            </a:endParaRPr>
          </a:p>
        </p:txBody>
      </p:sp>
      <p:sp>
        <p:nvSpPr>
          <p:cNvPr id="12" name="Subtitle 2"/>
          <p:cNvSpPr txBox="1">
            <a:spLocks/>
          </p:cNvSpPr>
          <p:nvPr/>
        </p:nvSpPr>
        <p:spPr>
          <a:xfrm>
            <a:off x="32572096" y="15157648"/>
            <a:ext cx="10914743" cy="704452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200" dirty="0">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Times New Roman" panose="02020603050405020304" pitchFamily="18" charset="0"/>
                <a:cs typeface="Times New Roman" panose="02020603050405020304" pitchFamily="18" charset="0"/>
              </a:rPr>
              <a:t>Introduction</a:t>
            </a:r>
          </a:p>
        </p:txBody>
      </p:sp>
      <p:sp>
        <p:nvSpPr>
          <p:cNvPr id="15" name="Subtitle 2"/>
          <p:cNvSpPr txBox="1">
            <a:spLocks/>
          </p:cNvSpPr>
          <p:nvPr/>
        </p:nvSpPr>
        <p:spPr>
          <a:xfrm>
            <a:off x="32591449" y="4572000"/>
            <a:ext cx="10914743" cy="126878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800" dirty="0">
              <a:solidFill>
                <a:schemeClr val="bg1"/>
              </a:solidFill>
              <a:latin typeface="Cambria" panose="02040503050406030204" pitchFamily="18" charset="0"/>
            </a:endParaRPr>
          </a:p>
        </p:txBody>
      </p:sp>
      <p:sp>
        <p:nvSpPr>
          <p:cNvPr id="17" name="Subtitle 2"/>
          <p:cNvSpPr txBox="1">
            <a:spLocks/>
          </p:cNvSpPr>
          <p:nvPr/>
        </p:nvSpPr>
        <p:spPr>
          <a:xfrm>
            <a:off x="32492932" y="1365054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Times New Roman" panose="02020603050405020304" pitchFamily="18" charset="0"/>
                <a:cs typeface="Times New Roman" panose="02020603050405020304" pitchFamily="18" charset="0"/>
              </a:rPr>
              <a:t>Conclusions</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Acknowledgements</a:t>
            </a:r>
          </a:p>
        </p:txBody>
      </p:sp>
      <p:sp>
        <p:nvSpPr>
          <p:cNvPr id="30" name="Subtitle 2"/>
          <p:cNvSpPr txBox="1">
            <a:spLocks/>
          </p:cNvSpPr>
          <p:nvPr/>
        </p:nvSpPr>
        <p:spPr>
          <a:xfrm>
            <a:off x="12125439" y="13777876"/>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100" dirty="0">
              <a:solidFill>
                <a:schemeClr val="bg1"/>
              </a:solidFill>
              <a:latin typeface="Cambria" panose="02040503050406030204" pitchFamily="18" charset="0"/>
            </a:endParaRP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sTAMD Simulations</a:t>
            </a: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50" name="Straight Connector 49"/>
          <p:cNvCxnSpPr/>
          <p:nvPr/>
        </p:nvCxnSpPr>
        <p:spPr>
          <a:xfrm>
            <a:off x="25974763" y="7451462"/>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333504" y="22583890"/>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100" dirty="0">
              <a:solidFill>
                <a:schemeClr val="bg1"/>
              </a:solidFill>
              <a:latin typeface="Cambria" panose="02040503050406030204" pitchFamily="18" charset="0"/>
            </a:endParaRPr>
          </a:p>
        </p:txBody>
      </p:sp>
      <p:sp>
        <p:nvSpPr>
          <p:cNvPr id="31" name="Subtitle 2"/>
          <p:cNvSpPr txBox="1">
            <a:spLocks/>
          </p:cNvSpPr>
          <p:nvPr/>
        </p:nvSpPr>
        <p:spPr>
          <a:xfrm>
            <a:off x="12333504" y="15157647"/>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599" y="1168998"/>
            <a:ext cx="2298576" cy="3042233"/>
          </a:xfrm>
          <a:prstGeom prst="rect">
            <a:avLst/>
          </a:prstGeom>
        </p:spPr>
      </p:pic>
      <p:sp>
        <p:nvSpPr>
          <p:cNvPr id="85" name="Subtitle 2"/>
          <p:cNvSpPr txBox="1">
            <a:spLocks/>
          </p:cNvSpPr>
          <p:nvPr/>
        </p:nvSpPr>
        <p:spPr>
          <a:xfrm>
            <a:off x="32552335" y="27902410"/>
            <a:ext cx="10914743"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14350" indent="-514350" algn="l">
              <a:spcBef>
                <a:spcPts val="0"/>
              </a:spcBef>
              <a:buAutoNum type="arabicPeriod"/>
            </a:pPr>
            <a:r>
              <a:rPr lang="en-US" sz="3200" dirty="0">
                <a:effectLst/>
                <a:latin typeface="Times New Roman" panose="02020603050405020304" pitchFamily="18" charset="0"/>
                <a:ea typeface="Aptos" panose="020B0004020202020204" pitchFamily="34" charset="0"/>
                <a:cs typeface="Times New Roman" panose="02020603050405020304" pitchFamily="18" charset="0"/>
              </a:rPr>
              <a:t>Yang J, </a:t>
            </a:r>
            <a:r>
              <a:rPr lang="en-US" sz="3200" dirty="0" err="1">
                <a:effectLst/>
                <a:latin typeface="Times New Roman" panose="02020603050405020304" pitchFamily="18" charset="0"/>
                <a:ea typeface="Aptos" panose="020B0004020202020204" pitchFamily="34" charset="0"/>
                <a:cs typeface="Times New Roman" panose="02020603050405020304" pitchFamily="18" charset="0"/>
              </a:rPr>
              <a:t>Mirhosseiniardakani</a:t>
            </a:r>
            <a:r>
              <a:rPr lang="en-US" sz="3200" dirty="0">
                <a:effectLst/>
                <a:latin typeface="Times New Roman" panose="02020603050405020304" pitchFamily="18" charset="0"/>
                <a:ea typeface="Aptos" panose="020B0004020202020204" pitchFamily="34" charset="0"/>
                <a:cs typeface="Times New Roman" panose="02020603050405020304" pitchFamily="18" charset="0"/>
              </a:rPr>
              <a:t> S, Qiu L, </a:t>
            </a:r>
            <a:r>
              <a:rPr lang="en-US" sz="3200" dirty="0" err="1">
                <a:effectLst/>
                <a:latin typeface="Times New Roman" panose="02020603050405020304" pitchFamily="18" charset="0"/>
                <a:ea typeface="Aptos" panose="020B0004020202020204" pitchFamily="34" charset="0"/>
                <a:cs typeface="Times New Roman" panose="02020603050405020304" pitchFamily="18" charset="0"/>
              </a:rPr>
              <a:t>Bicja</a:t>
            </a:r>
            <a:r>
              <a:rPr lang="en-US" sz="3200" dirty="0">
                <a:effectLst/>
                <a:latin typeface="Times New Roman" panose="02020603050405020304" pitchFamily="18" charset="0"/>
                <a:ea typeface="Aptos" panose="020B0004020202020204" pitchFamily="34" charset="0"/>
                <a:cs typeface="Times New Roman" panose="02020603050405020304" pitchFamily="18" charset="0"/>
              </a:rPr>
              <a:t> K, Del Greco A, Lin KJ, Lyon M, Chen X (2025) Cilia directionality reveals a slow reverse movement of principal neurons for positioning and lamina refinement in the cerebral cortex. Development (Cambridge, England) 152.</a:t>
            </a:r>
          </a:p>
          <a:p>
            <a:pPr marL="514350" indent="-514350" algn="l">
              <a:spcBef>
                <a:spcPts val="0"/>
              </a:spcBef>
              <a:buAutoNum type="arabicPeriod"/>
            </a:pPr>
            <a:r>
              <a:rPr lang="en-US" sz="32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dirty="0" err="1">
                <a:effectLst/>
                <a:latin typeface="Times New Roman" panose="02020603050405020304" pitchFamily="18" charset="0"/>
                <a:ea typeface="Aptos" panose="020B0004020202020204" pitchFamily="34" charset="0"/>
                <a:cs typeface="Times New Roman" panose="02020603050405020304" pitchFamily="18" charset="0"/>
              </a:rPr>
              <a:t>Frotscher</a:t>
            </a:r>
            <a:r>
              <a:rPr lang="en-US" sz="3200" dirty="0">
                <a:effectLst/>
                <a:latin typeface="Times New Roman" panose="02020603050405020304" pitchFamily="18" charset="0"/>
                <a:ea typeface="Aptos" panose="020B0004020202020204" pitchFamily="34" charset="0"/>
                <a:cs typeface="Times New Roman" panose="02020603050405020304" pitchFamily="18" charset="0"/>
              </a:rPr>
              <a:t> M, Chai X, Bock HH, Haas CA, Förster E, Zhao S (2009) Role of Reelin in the development and maintenance of cortical lamination. Journal of neural transmission (Vienna, Austria : 1996) 116:1451-1455.</a:t>
            </a:r>
          </a:p>
        </p:txBody>
      </p:sp>
      <p:sp>
        <p:nvSpPr>
          <p:cNvPr id="93" name="Subtitle 2"/>
          <p:cNvSpPr txBox="1">
            <a:spLocks/>
          </p:cNvSpPr>
          <p:nvPr/>
        </p:nvSpPr>
        <p:spPr>
          <a:xfrm>
            <a:off x="32591449" y="26777743"/>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8" name="Subtitle 2"/>
          <p:cNvSpPr txBox="1">
            <a:spLocks/>
          </p:cNvSpPr>
          <p:nvPr/>
        </p:nvSpPr>
        <p:spPr>
          <a:xfrm>
            <a:off x="347826" y="22479074"/>
            <a:ext cx="10914743" cy="913158"/>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solidFill>
                  <a:schemeClr val="bg1"/>
                </a:solidFill>
                <a:latin typeface="Times New Roman" panose="02020603050405020304" pitchFamily="18" charset="0"/>
                <a:cs typeface="Times New Roman" panose="02020603050405020304" pitchFamily="18" charset="0"/>
              </a:rPr>
              <a:t>Fig. 1. </a:t>
            </a:r>
            <a:r>
              <a:rPr lang="en-US" sz="3600" dirty="0">
                <a:solidFill>
                  <a:schemeClr val="bg1"/>
                </a:solidFill>
                <a:latin typeface="Times New Roman" panose="02020603050405020304" pitchFamily="18" charset="0"/>
                <a:cs typeface="Times New Roman" panose="02020603050405020304" pitchFamily="18" charset="0"/>
              </a:rPr>
              <a:t>Reelin affects Primary cilia in laminated cortical regions </a:t>
            </a:r>
            <a:endParaRPr lang="en-US" sz="3600" dirty="0">
              <a:solidFill>
                <a:schemeClr val="bg1"/>
              </a:solidFill>
              <a:latin typeface="Cambria" panose="02040503050406030204" pitchFamily="18" charset="0"/>
            </a:endParaRPr>
          </a:p>
        </p:txBody>
      </p:sp>
      <p:sp>
        <p:nvSpPr>
          <p:cNvPr id="108" name="Subtitle 2"/>
          <p:cNvSpPr txBox="1">
            <a:spLocks/>
          </p:cNvSpPr>
          <p:nvPr/>
        </p:nvSpPr>
        <p:spPr>
          <a:xfrm>
            <a:off x="32726506" y="23658857"/>
            <a:ext cx="10914743"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12700" marR="5080" algn="just">
              <a:lnSpc>
                <a:spcPct val="100000"/>
              </a:lnSpc>
              <a:spcBef>
                <a:spcPts val="125"/>
              </a:spcBef>
            </a:pPr>
            <a:r>
              <a:rPr lang="en-US" sz="3200" spc="-10" dirty="0">
                <a:latin typeface="Times New Roman" panose="02020603050405020304" pitchFamily="18" charset="0"/>
                <a:cs typeface="Times New Roman" panose="02020603050405020304" pitchFamily="18" charset="0"/>
              </a:rPr>
              <a:t>This study is supported by NIH grants: MH105746,</a:t>
            </a:r>
            <a:r>
              <a:rPr lang="en-US" sz="3200" spc="-70"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GM113131, </a:t>
            </a:r>
            <a:r>
              <a:rPr lang="en-US" sz="3200" dirty="0">
                <a:latin typeface="Times New Roman" panose="02020603050405020304" pitchFamily="18" charset="0"/>
                <a:cs typeface="Times New Roman" panose="02020603050405020304" pitchFamily="18" charset="0"/>
              </a:rPr>
              <a:t>AG054729,</a:t>
            </a:r>
            <a:r>
              <a:rPr lang="en-US" sz="3200" spc="-120"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MH126317, </a:t>
            </a:r>
            <a:r>
              <a:rPr lang="en-US" sz="3200" dirty="0">
                <a:latin typeface="Times New Roman" panose="02020603050405020304" pitchFamily="18" charset="0"/>
                <a:cs typeface="Times New Roman" panose="02020603050405020304" pitchFamily="18" charset="0"/>
              </a:rPr>
              <a:t>and</a:t>
            </a:r>
            <a:r>
              <a:rPr lang="en-US" sz="3200" spc="-45"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MH125305. </a:t>
            </a:r>
            <a:r>
              <a:rPr lang="en-US" sz="3200" dirty="0">
                <a:latin typeface="Times New Roman" panose="02020603050405020304" pitchFamily="18" charset="0"/>
                <a:cs typeface="Times New Roman" panose="02020603050405020304" pitchFamily="18" charset="0"/>
              </a:rPr>
              <a:t>UNH</a:t>
            </a:r>
            <a:r>
              <a:rPr lang="en-US" sz="3200" spc="-13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COLE</a:t>
            </a:r>
            <a:r>
              <a:rPr lang="en-US" sz="3200" spc="-150"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Awards </a:t>
            </a:r>
            <a:r>
              <a:rPr lang="en-US" sz="3200" dirty="0">
                <a:latin typeface="Times New Roman" panose="02020603050405020304" pitchFamily="18" charset="0"/>
                <a:cs typeface="Times New Roman" panose="02020603050405020304" pitchFamily="18" charset="0"/>
              </a:rPr>
              <a:t>UNH</a:t>
            </a:r>
            <a:r>
              <a:rPr lang="en-US" sz="3200" spc="-7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CoRE</a:t>
            </a:r>
            <a:r>
              <a:rPr lang="en-US" sz="3200" spc="-204"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Awards</a:t>
            </a:r>
            <a:endParaRPr lang="en-US" sz="3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76BDB4C-6FD1-8A83-FBC9-5982A7FCF3C7}"/>
              </a:ext>
            </a:extLst>
          </p:cNvPr>
          <p:cNvSpPr txBox="1"/>
          <p:nvPr/>
        </p:nvSpPr>
        <p:spPr>
          <a:xfrm>
            <a:off x="624567" y="14863079"/>
            <a:ext cx="8702561" cy="6494085"/>
          </a:xfrm>
          <a:prstGeom prst="rect">
            <a:avLst/>
          </a:prstGeom>
          <a:noFill/>
        </p:spPr>
        <p:txBody>
          <a:bodyPr wrap="square">
            <a:spAutoFit/>
          </a:bodyPr>
          <a:lstStyle/>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Brain tissues from </a:t>
            </a:r>
            <a:r>
              <a:rPr lang="en-US" sz="3200" dirty="0" err="1">
                <a:latin typeface="Times New Roman" panose="02020603050405020304" pitchFamily="18" charset="0"/>
                <a:cs typeface="Times New Roman" panose="02020603050405020304" pitchFamily="18" charset="0"/>
              </a:rPr>
              <a:t>reeler</a:t>
            </a:r>
            <a:r>
              <a:rPr lang="en-US" sz="3200" dirty="0">
                <a:latin typeface="Times New Roman" panose="02020603050405020304" pitchFamily="18" charset="0"/>
                <a:cs typeface="Times New Roman" panose="02020603050405020304" pitchFamily="18" charset="0"/>
              </a:rPr>
              <a:t> mice were collected</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Immunofluorescence and Confocal microscope were used to take images from different cortical regions of the brain</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To examine cilia morphology, we performed immunofluorescence using specific cilia marker like adenylyl cyclase 3 (AC3) and ADP-</a:t>
            </a:r>
            <a:r>
              <a:rPr lang="en-US" sz="3200" dirty="0" err="1">
                <a:latin typeface="Times New Roman" panose="02020603050405020304" pitchFamily="18" charset="0"/>
                <a:cs typeface="Times New Roman" panose="02020603050405020304" pitchFamily="18" charset="0"/>
              </a:rPr>
              <a:t>ribosylationfactor</a:t>
            </a:r>
            <a:r>
              <a:rPr lang="en-US" sz="3200" dirty="0">
                <a:latin typeface="Times New Roman" panose="02020603050405020304" pitchFamily="18" charset="0"/>
                <a:cs typeface="Times New Roman" panose="02020603050405020304" pitchFamily="18" charset="0"/>
              </a:rPr>
              <a:t>-like protein 13B (ARL13B).</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Data analysis was conducted using Image J, GraphPad Prism, MATLAB, Python libraries.</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Independent two-sample t-test to evaluate statistical significance between the WT and </a:t>
            </a:r>
            <a:r>
              <a:rPr lang="en-US" sz="3200" dirty="0" err="1">
                <a:latin typeface="Times New Roman" panose="02020603050405020304" pitchFamily="18" charset="0"/>
                <a:cs typeface="Times New Roman" panose="02020603050405020304" pitchFamily="18" charset="0"/>
              </a:rPr>
              <a:t>reeler</a:t>
            </a:r>
            <a:r>
              <a:rPr lang="en-US" sz="3200" dirty="0">
                <a:latin typeface="Times New Roman" panose="02020603050405020304" pitchFamily="18" charset="0"/>
                <a:cs typeface="Times New Roman" panose="02020603050405020304" pitchFamily="18" charset="0"/>
              </a:rPr>
              <a:t> groups.</a:t>
            </a:r>
          </a:p>
        </p:txBody>
      </p:sp>
      <p:pic>
        <p:nvPicPr>
          <p:cNvPr id="23" name="object 2">
            <a:extLst>
              <a:ext uri="{FF2B5EF4-FFF2-40B4-BE49-F238E27FC236}">
                <a16:creationId xmlns:a16="http://schemas.microsoft.com/office/drawing/2014/main" id="{671738BE-2CC8-A90A-9447-8649634034AB}"/>
              </a:ext>
            </a:extLst>
          </p:cNvPr>
          <p:cNvPicPr/>
          <p:nvPr/>
        </p:nvPicPr>
        <p:blipFill>
          <a:blip r:embed="rId4" cstate="print"/>
          <a:stretch>
            <a:fillRect/>
          </a:stretch>
        </p:blipFill>
        <p:spPr>
          <a:xfrm>
            <a:off x="9326880" y="15059026"/>
            <a:ext cx="1893570" cy="1125854"/>
          </a:xfrm>
          <a:prstGeom prst="rect">
            <a:avLst/>
          </a:prstGeom>
        </p:spPr>
      </p:pic>
      <p:sp>
        <p:nvSpPr>
          <p:cNvPr id="24" name="object 3">
            <a:extLst>
              <a:ext uri="{FF2B5EF4-FFF2-40B4-BE49-F238E27FC236}">
                <a16:creationId xmlns:a16="http://schemas.microsoft.com/office/drawing/2014/main" id="{9210FA5F-5FFB-797B-FC56-090D9F3937F9}"/>
              </a:ext>
            </a:extLst>
          </p:cNvPr>
          <p:cNvSpPr txBox="1"/>
          <p:nvPr/>
        </p:nvSpPr>
        <p:spPr>
          <a:xfrm>
            <a:off x="9022080" y="16186959"/>
            <a:ext cx="1528826" cy="310341"/>
          </a:xfrm>
          <a:prstGeom prst="rect">
            <a:avLst/>
          </a:prstGeom>
          <a:ln w="12700">
            <a:noFill/>
          </a:ln>
        </p:spPr>
        <p:txBody>
          <a:bodyPr vert="horz" wrap="square" lIns="0" tIns="33020" rIns="0" bIns="0" rtlCol="0">
            <a:spAutoFit/>
          </a:bodyPr>
          <a:lstStyle/>
          <a:p>
            <a:pPr marR="10160" algn="ctr">
              <a:lnSpc>
                <a:spcPct val="100000"/>
              </a:lnSpc>
              <a:spcBef>
                <a:spcPts val="260"/>
              </a:spcBef>
            </a:pPr>
            <a:r>
              <a:rPr sz="1800" b="1" spc="-25" dirty="0">
                <a:latin typeface="Calibri"/>
                <a:cs typeface="Calibri"/>
              </a:rPr>
              <a:t>WT</a:t>
            </a:r>
            <a:endParaRPr sz="1800" dirty="0">
              <a:latin typeface="Calibri"/>
              <a:cs typeface="Calibri"/>
            </a:endParaRPr>
          </a:p>
        </p:txBody>
      </p:sp>
      <p:sp>
        <p:nvSpPr>
          <p:cNvPr id="25" name="object 4">
            <a:extLst>
              <a:ext uri="{FF2B5EF4-FFF2-40B4-BE49-F238E27FC236}">
                <a16:creationId xmlns:a16="http://schemas.microsoft.com/office/drawing/2014/main" id="{67858DF5-E615-8222-9DD3-F563417209EC}"/>
              </a:ext>
            </a:extLst>
          </p:cNvPr>
          <p:cNvSpPr txBox="1"/>
          <p:nvPr/>
        </p:nvSpPr>
        <p:spPr>
          <a:xfrm>
            <a:off x="10073640" y="16227996"/>
            <a:ext cx="1219200" cy="269304"/>
          </a:xfrm>
          <a:prstGeom prst="rect">
            <a:avLst/>
          </a:prstGeom>
          <a:ln w="12700">
            <a:noFill/>
          </a:ln>
        </p:spPr>
        <p:txBody>
          <a:bodyPr vert="horz" wrap="square" lIns="0" tIns="0" rIns="0" bIns="0" rtlCol="0">
            <a:spAutoFit/>
          </a:bodyPr>
          <a:lstStyle/>
          <a:p>
            <a:pPr marL="497205">
              <a:lnSpc>
                <a:spcPts val="2105"/>
              </a:lnSpc>
            </a:pPr>
            <a:r>
              <a:rPr sz="1800" b="1" spc="-10" dirty="0">
                <a:latin typeface="Calibri"/>
                <a:cs typeface="Calibri"/>
              </a:rPr>
              <a:t>reeler</a:t>
            </a:r>
            <a:endParaRPr sz="1800" dirty="0">
              <a:latin typeface="Calibri"/>
              <a:cs typeface="Calibri"/>
            </a:endParaRPr>
          </a:p>
        </p:txBody>
      </p:sp>
      <p:sp>
        <p:nvSpPr>
          <p:cNvPr id="47" name="TextBox 46">
            <a:extLst>
              <a:ext uri="{FF2B5EF4-FFF2-40B4-BE49-F238E27FC236}">
                <a16:creationId xmlns:a16="http://schemas.microsoft.com/office/drawing/2014/main" id="{4B959C46-9859-02A4-32E5-8BCC6A4DAA8B}"/>
              </a:ext>
            </a:extLst>
          </p:cNvPr>
          <p:cNvSpPr txBox="1"/>
          <p:nvPr/>
        </p:nvSpPr>
        <p:spPr>
          <a:xfrm>
            <a:off x="14982092" y="4911969"/>
            <a:ext cx="18921047" cy="1138773"/>
          </a:xfrm>
          <a:prstGeom prst="rect">
            <a:avLst/>
          </a:prstGeom>
          <a:noFill/>
        </p:spPr>
        <p:txBody>
          <a:bodyPr wrap="square">
            <a:spAutoFit/>
          </a:bodyPr>
          <a:lstStyle/>
          <a:p>
            <a:r>
              <a:rPr lang="en-US" sz="3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Fig 2. Reelin does not influence primary cilia in Astrocytes and Interneurons</a:t>
            </a:r>
            <a:br>
              <a:rPr lang="en-US" sz="32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3200" dirty="0">
              <a:solidFill>
                <a:schemeClr val="bg1"/>
              </a:solidFill>
              <a:latin typeface="Cambria" panose="02040503050406030204" pitchFamily="18" charset="0"/>
            </a:endParaRPr>
          </a:p>
        </p:txBody>
      </p:sp>
      <p:sp>
        <p:nvSpPr>
          <p:cNvPr id="56" name="object 3">
            <a:extLst>
              <a:ext uri="{FF2B5EF4-FFF2-40B4-BE49-F238E27FC236}">
                <a16:creationId xmlns:a16="http://schemas.microsoft.com/office/drawing/2014/main" id="{DB1A464D-516C-EA31-FC27-9B5CCBDF8513}"/>
              </a:ext>
            </a:extLst>
          </p:cNvPr>
          <p:cNvSpPr txBox="1">
            <a:spLocks/>
          </p:cNvSpPr>
          <p:nvPr/>
        </p:nvSpPr>
        <p:spPr>
          <a:xfrm>
            <a:off x="10883766" y="13790577"/>
            <a:ext cx="20960214" cy="634083"/>
          </a:xfrm>
          <a:prstGeom prst="rect">
            <a:avLst/>
          </a:prstGeom>
        </p:spPr>
        <p:txBody>
          <a:bodyPr vert="horz" wrap="square" lIns="0" tIns="79311" rIns="0" bIns="0" rtlCol="0" anchor="b">
            <a:spAutoFit/>
          </a:bodyPr>
          <a:lstStyle>
            <a:lvl1pPr algn="ctr" defTabSz="4480304" rtl="0" eaLnBrk="1" latinLnBrk="0" hangingPunct="1">
              <a:lnSpc>
                <a:spcPct val="90000"/>
              </a:lnSpc>
              <a:spcBef>
                <a:spcPct val="0"/>
              </a:spcBef>
              <a:buNone/>
              <a:defRPr sz="29400" kern="1200">
                <a:solidFill>
                  <a:schemeClr val="tx1"/>
                </a:solidFill>
                <a:latin typeface="+mj-lt"/>
                <a:ea typeface="+mj-ea"/>
                <a:cs typeface="+mj-cs"/>
              </a:defRPr>
            </a:lvl1pPr>
          </a:lstStyle>
          <a:p>
            <a:pPr marL="962660">
              <a:lnSpc>
                <a:spcPct val="100000"/>
              </a:lnSpc>
              <a:spcBef>
                <a:spcPts val="125"/>
              </a:spcBef>
            </a:pPr>
            <a:r>
              <a:rPr lang="en-US" sz="3600" b="1" dirty="0">
                <a:solidFill>
                  <a:schemeClr val="bg1"/>
                </a:solidFill>
                <a:latin typeface="Times New Roman" panose="02020603050405020304" pitchFamily="18" charset="0"/>
                <a:cs typeface="Times New Roman" panose="02020603050405020304" pitchFamily="18" charset="0"/>
              </a:rPr>
              <a:t>Fig 3. Cilia</a:t>
            </a:r>
            <a:r>
              <a:rPr lang="en-US" sz="3600" b="1" spc="75"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orientation and Directionality </a:t>
            </a:r>
            <a:r>
              <a:rPr lang="en-US" sz="3600" b="1" spc="100"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in</a:t>
            </a:r>
            <a:r>
              <a:rPr lang="en-US" sz="3600" b="1" spc="15"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CA1 and </a:t>
            </a:r>
            <a:r>
              <a:rPr lang="en-US" sz="3600" b="1" dirty="0" err="1">
                <a:solidFill>
                  <a:schemeClr val="bg1"/>
                </a:solidFill>
                <a:latin typeface="Times New Roman" panose="02020603050405020304" pitchFamily="18" charset="0"/>
                <a:cs typeface="Times New Roman" panose="02020603050405020304" pitchFamily="18" charset="0"/>
              </a:rPr>
              <a:t>Neeocortex</a:t>
            </a:r>
            <a:r>
              <a:rPr lang="en-US" sz="3600" b="1" spc="-5"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during</a:t>
            </a:r>
            <a:r>
              <a:rPr lang="en-US" sz="3600" b="1" spc="105"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postnatal</a:t>
            </a:r>
            <a:r>
              <a:rPr lang="en-US" sz="3600" b="1" spc="90" dirty="0">
                <a:solidFill>
                  <a:schemeClr val="bg1"/>
                </a:solidFill>
                <a:latin typeface="Times New Roman" panose="02020603050405020304" pitchFamily="18" charset="0"/>
                <a:cs typeface="Times New Roman" panose="02020603050405020304" pitchFamily="18" charset="0"/>
              </a:rPr>
              <a:t> </a:t>
            </a:r>
            <a:r>
              <a:rPr lang="en-US" sz="3600" b="1" spc="-10" dirty="0">
                <a:solidFill>
                  <a:schemeClr val="bg1"/>
                </a:solidFill>
                <a:latin typeface="Times New Roman" panose="02020603050405020304" pitchFamily="18" charset="0"/>
                <a:cs typeface="Times New Roman" panose="02020603050405020304" pitchFamily="18" charset="0"/>
              </a:rPr>
              <a:t>development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58" name="object 7">
            <a:extLst>
              <a:ext uri="{FF2B5EF4-FFF2-40B4-BE49-F238E27FC236}">
                <a16:creationId xmlns:a16="http://schemas.microsoft.com/office/drawing/2014/main" id="{78594CF8-8888-D0E5-0BA2-7182FCD53153}"/>
              </a:ext>
            </a:extLst>
          </p:cNvPr>
          <p:cNvSpPr txBox="1"/>
          <p:nvPr/>
        </p:nvSpPr>
        <p:spPr>
          <a:xfrm>
            <a:off x="14058608" y="15122338"/>
            <a:ext cx="3741283" cy="550151"/>
          </a:xfrm>
          <a:prstGeom prst="rect">
            <a:avLst/>
          </a:prstGeom>
        </p:spPr>
        <p:txBody>
          <a:bodyPr vert="horz" wrap="square" lIns="0" tIns="57150" rIns="0" bIns="0" rtlCol="0">
            <a:spAutoFit/>
          </a:bodyPr>
          <a:lstStyle/>
          <a:p>
            <a:pPr marL="45720">
              <a:spcBef>
                <a:spcPts val="450"/>
              </a:spcBef>
            </a:pPr>
            <a:r>
              <a:rPr sz="3200" b="1" spc="-90" dirty="0">
                <a:latin typeface="Times New Roman" panose="02020603050405020304" pitchFamily="18" charset="0"/>
                <a:cs typeface="Times New Roman" panose="02020603050405020304" pitchFamily="18" charset="0"/>
              </a:rPr>
              <a:t>WT</a:t>
            </a:r>
            <a:r>
              <a:rPr lang="en-US" sz="3200" b="1" spc="-90" dirty="0">
                <a:latin typeface="Times New Roman" panose="02020603050405020304" pitchFamily="18" charset="0"/>
                <a:cs typeface="Times New Roman" panose="02020603050405020304" pitchFamily="18" charset="0"/>
              </a:rPr>
              <a:t> CA1</a:t>
            </a:r>
            <a:endParaRPr sz="3200" dirty="0">
              <a:latin typeface="Times New Roman" panose="02020603050405020304" pitchFamily="18" charset="0"/>
              <a:cs typeface="Times New Roman" panose="02020603050405020304" pitchFamily="18" charset="0"/>
            </a:endParaRPr>
          </a:p>
        </p:txBody>
      </p:sp>
      <p:sp>
        <p:nvSpPr>
          <p:cNvPr id="114" name="object 3">
            <a:extLst>
              <a:ext uri="{FF2B5EF4-FFF2-40B4-BE49-F238E27FC236}">
                <a16:creationId xmlns:a16="http://schemas.microsoft.com/office/drawing/2014/main" id="{F362E5E0-6232-2A6E-DA0C-BE9A15CD02C9}"/>
              </a:ext>
            </a:extLst>
          </p:cNvPr>
          <p:cNvSpPr txBox="1">
            <a:spLocks/>
          </p:cNvSpPr>
          <p:nvPr/>
        </p:nvSpPr>
        <p:spPr>
          <a:xfrm>
            <a:off x="13785898" y="22615679"/>
            <a:ext cx="14596811" cy="634083"/>
          </a:xfrm>
          <a:prstGeom prst="rect">
            <a:avLst/>
          </a:prstGeom>
        </p:spPr>
        <p:txBody>
          <a:bodyPr vert="horz" wrap="square" lIns="0" tIns="79311" rIns="0" bIns="0" rtlCol="0" anchor="b">
            <a:spAutoFit/>
          </a:bodyPr>
          <a:lstStyle>
            <a:lvl1pPr algn="ctr" defTabSz="4480304" rtl="0" eaLnBrk="1" latinLnBrk="0" hangingPunct="1">
              <a:lnSpc>
                <a:spcPct val="90000"/>
              </a:lnSpc>
              <a:spcBef>
                <a:spcPct val="0"/>
              </a:spcBef>
              <a:buNone/>
              <a:defRPr sz="29400" kern="1200">
                <a:solidFill>
                  <a:schemeClr val="tx1"/>
                </a:solidFill>
                <a:latin typeface="+mj-lt"/>
                <a:ea typeface="+mj-ea"/>
                <a:cs typeface="+mj-cs"/>
              </a:defRPr>
            </a:lvl1pPr>
          </a:lstStyle>
          <a:p>
            <a:pPr marL="962660">
              <a:lnSpc>
                <a:spcPct val="100000"/>
              </a:lnSpc>
              <a:spcBef>
                <a:spcPts val="125"/>
              </a:spcBef>
            </a:pPr>
            <a:r>
              <a:rPr lang="en-US" sz="3600" b="1" dirty="0">
                <a:solidFill>
                  <a:schemeClr val="bg1"/>
                </a:solidFill>
                <a:latin typeface="Times New Roman" panose="02020603050405020304" pitchFamily="18" charset="0"/>
                <a:cs typeface="Times New Roman" panose="02020603050405020304" pitchFamily="18" charset="0"/>
              </a:rPr>
              <a:t>Fig 4. </a:t>
            </a:r>
            <a:r>
              <a:rPr lang="en-US" sz="3600" b="1" kern="0" spc="-10" dirty="0">
                <a:solidFill>
                  <a:schemeClr val="bg1"/>
                </a:solidFill>
                <a:latin typeface="Times New Roman" panose="02020603050405020304" pitchFamily="18" charset="0"/>
                <a:cs typeface="Times New Roman" panose="02020603050405020304" pitchFamily="18" charset="0"/>
              </a:rPr>
              <a:t>C</a:t>
            </a:r>
            <a:r>
              <a:rPr kumimoji="0" lang="en-US" sz="3600" b="1" i="0" u="none" strike="noStrike" kern="0" cap="none" spc="-1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entriole</a:t>
            </a:r>
            <a:r>
              <a:rPr kumimoji="0" lang="en-US" sz="3600" b="1" i="0" u="none" strike="noStrike" kern="0" cap="none" spc="-1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positioning</a:t>
            </a:r>
            <a:r>
              <a:rPr kumimoji="0" lang="en-US" sz="3600" b="1" i="0" u="none" strike="noStrike" kern="0" cap="none" spc="-155"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1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relative</a:t>
            </a:r>
            <a:r>
              <a:rPr kumimoji="0" lang="en-US" sz="3600" b="1" i="0" u="none" strike="noStrike" kern="0" cap="none" spc="-135"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25"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to </a:t>
            </a:r>
            <a:r>
              <a:rPr kumimoji="0" lang="en-US" sz="36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nuclei</a:t>
            </a:r>
            <a:r>
              <a:rPr kumimoji="0" lang="en-US" sz="3600" b="1" i="0" u="none" strike="noStrike" kern="0" cap="none" spc="-17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in</a:t>
            </a:r>
            <a:r>
              <a:rPr kumimoji="0" lang="en-US" sz="3600" b="1" i="0" u="none" strike="noStrike" kern="0" cap="none" spc="-145"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1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different</a:t>
            </a:r>
            <a:r>
              <a:rPr kumimoji="0" lang="en-US" sz="3600" b="1" i="0" u="none" strike="noStrike" kern="0" cap="none" spc="-135"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1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brain regions </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16" name="TextBox 115">
            <a:extLst>
              <a:ext uri="{FF2B5EF4-FFF2-40B4-BE49-F238E27FC236}">
                <a16:creationId xmlns:a16="http://schemas.microsoft.com/office/drawing/2014/main" id="{D30C7971-A1CA-8D7F-638C-D2ADDC4E1653}"/>
              </a:ext>
            </a:extLst>
          </p:cNvPr>
          <p:cNvSpPr txBox="1"/>
          <p:nvPr/>
        </p:nvSpPr>
        <p:spPr>
          <a:xfrm>
            <a:off x="32440418" y="4631376"/>
            <a:ext cx="10960926" cy="1315425"/>
          </a:xfrm>
          <a:prstGeom prst="rect">
            <a:avLst/>
          </a:prstGeom>
          <a:noFill/>
        </p:spPr>
        <p:txBody>
          <a:bodyPr wrap="square">
            <a:spAutoFit/>
          </a:bodyPr>
          <a:lstStyle/>
          <a:p>
            <a:pPr marL="228600" marR="0">
              <a:lnSpc>
                <a:spcPct val="115000"/>
              </a:lnSpc>
              <a:spcAft>
                <a:spcPts val="800"/>
              </a:spcAft>
            </a:pPr>
            <a:r>
              <a:rPr lang="en-US" sz="3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Fig 6.</a:t>
            </a:r>
            <a:r>
              <a:rPr lang="en-US" sz="3600" dirty="0">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Cilia length and directionality in different brain regions.</a:t>
            </a:r>
            <a:r>
              <a:rPr lang="en-US" sz="3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p>
        </p:txBody>
      </p:sp>
      <p:pic>
        <p:nvPicPr>
          <p:cNvPr id="117" name="object 6">
            <a:extLst>
              <a:ext uri="{FF2B5EF4-FFF2-40B4-BE49-F238E27FC236}">
                <a16:creationId xmlns:a16="http://schemas.microsoft.com/office/drawing/2014/main" id="{351D2401-AAFA-9171-E9C4-BD36A36C836C}"/>
              </a:ext>
            </a:extLst>
          </p:cNvPr>
          <p:cNvPicPr/>
          <p:nvPr/>
        </p:nvPicPr>
        <p:blipFill>
          <a:blip r:embed="rId5" cstate="print"/>
          <a:stretch>
            <a:fillRect/>
          </a:stretch>
        </p:blipFill>
        <p:spPr>
          <a:xfrm>
            <a:off x="41485457" y="24803317"/>
            <a:ext cx="1828800" cy="1609725"/>
          </a:xfrm>
          <a:prstGeom prst="rect">
            <a:avLst/>
          </a:prstGeom>
        </p:spPr>
      </p:pic>
      <p:sp>
        <p:nvSpPr>
          <p:cNvPr id="121" name="TextBox 120">
            <a:extLst>
              <a:ext uri="{FF2B5EF4-FFF2-40B4-BE49-F238E27FC236}">
                <a16:creationId xmlns:a16="http://schemas.microsoft.com/office/drawing/2014/main" id="{CF950B80-1110-5F58-C61F-AF696D157607}"/>
              </a:ext>
            </a:extLst>
          </p:cNvPr>
          <p:cNvSpPr txBox="1"/>
          <p:nvPr/>
        </p:nvSpPr>
        <p:spPr>
          <a:xfrm>
            <a:off x="32735520" y="15291172"/>
            <a:ext cx="10863072" cy="6481518"/>
          </a:xfrm>
          <a:prstGeom prst="rect">
            <a:avLst/>
          </a:prstGeom>
          <a:noFill/>
        </p:spPr>
        <p:txBody>
          <a:bodyPr wrap="square">
            <a:spAutoFit/>
          </a:bodyPr>
          <a:lstStyle/>
          <a:p>
            <a:pPr marL="457200" marR="0" indent="-457200" algn="just">
              <a:lnSpc>
                <a:spcPct val="115000"/>
              </a:lnSpc>
              <a:spcAft>
                <a:spcPts val="800"/>
              </a:spcAft>
              <a:buFont typeface="Arial" panose="020B0604020202020204" pitchFamily="34" charset="0"/>
              <a:buChar char="•"/>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We discovered that Reelin influences cilia elongation, centrioles positioning and cilia directionality by controlling lamination and promoting reverse movement in the cerebral cortex but has no such effect in non-laminated areas, interneurons, or astrocytes.</a:t>
            </a:r>
          </a:p>
          <a:p>
            <a:pPr marL="457200" marR="0" indent="-457200" algn="just">
              <a:lnSpc>
                <a:spcPct val="115000"/>
              </a:lnSpc>
              <a:spcAft>
                <a:spcPts val="800"/>
              </a:spcAft>
              <a:buFont typeface="Arial" panose="020B0604020202020204" pitchFamily="34" charset="0"/>
              <a:buChar char="•"/>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This reveals a previously unrecognized role of Reelin in postnatal cortical organization.</a:t>
            </a:r>
          </a:p>
          <a:p>
            <a:pPr marL="457200" marR="0" indent="-457200" algn="just">
              <a:lnSpc>
                <a:spcPct val="115000"/>
              </a:lnSpc>
              <a:spcAft>
                <a:spcPts val="800"/>
              </a:spcAft>
              <a:buFont typeface="Arial" panose="020B0604020202020204" pitchFamily="34" charset="0"/>
              <a:buChar char="•"/>
            </a:pPr>
            <a:r>
              <a:rPr lang="en-US" sz="3200" kern="100" dirty="0">
                <a:latin typeface="Times New Roman" panose="02020603050405020304" pitchFamily="18" charset="0"/>
                <a:ea typeface="Aptos" panose="020B0004020202020204" pitchFamily="34" charset="0"/>
                <a:cs typeface="Times New Roman" panose="02020603050405020304" pitchFamily="18" charset="0"/>
              </a:rPr>
              <a:t>These findings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suggest a potential link to the evolutionary transition from a three-layer allocortex to a six-layer neocortex, implicating in the evolution of biological intelligence.</a:t>
            </a:r>
          </a:p>
        </p:txBody>
      </p:sp>
      <p:pic>
        <p:nvPicPr>
          <p:cNvPr id="38" name="Picture 37" descr="A collage of images of cells">
            <a:extLst>
              <a:ext uri="{FF2B5EF4-FFF2-40B4-BE49-F238E27FC236}">
                <a16:creationId xmlns:a16="http://schemas.microsoft.com/office/drawing/2014/main" id="{1349A16B-43DB-35EC-9897-80D0749702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44" y="23878286"/>
            <a:ext cx="5141556" cy="6754594"/>
          </a:xfrm>
          <a:prstGeom prst="rect">
            <a:avLst/>
          </a:prstGeom>
        </p:spPr>
      </p:pic>
      <p:pic>
        <p:nvPicPr>
          <p:cNvPr id="62" name="Picture 61" descr="A diagram of a variety of cells">
            <a:extLst>
              <a:ext uri="{FF2B5EF4-FFF2-40B4-BE49-F238E27FC236}">
                <a16:creationId xmlns:a16="http://schemas.microsoft.com/office/drawing/2014/main" id="{0D522C43-D51C-C636-72D2-8209415995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5750" y="23880096"/>
            <a:ext cx="5425196" cy="5101304"/>
          </a:xfrm>
          <a:prstGeom prst="rect">
            <a:avLst/>
          </a:prstGeom>
        </p:spPr>
      </p:pic>
      <p:sp>
        <p:nvSpPr>
          <p:cNvPr id="65" name="TextBox 64">
            <a:extLst>
              <a:ext uri="{FF2B5EF4-FFF2-40B4-BE49-F238E27FC236}">
                <a16:creationId xmlns:a16="http://schemas.microsoft.com/office/drawing/2014/main" id="{3B17FD6C-EBC1-36F2-348C-0FFCB48F3E03}"/>
              </a:ext>
            </a:extLst>
          </p:cNvPr>
          <p:cNvSpPr txBox="1"/>
          <p:nvPr/>
        </p:nvSpPr>
        <p:spPr>
          <a:xfrm>
            <a:off x="12498765" y="9665348"/>
            <a:ext cx="5571512"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A-B) Bar graph displaying Astrocyte Cilia remains unchanged in CA1 and Neocortex</a:t>
            </a:r>
            <a:endParaRPr lang="en-US" sz="2400" b="1" dirty="0"/>
          </a:p>
        </p:txBody>
      </p:sp>
      <p:pic>
        <p:nvPicPr>
          <p:cNvPr id="20" name="Picture 19">
            <a:extLst>
              <a:ext uri="{FF2B5EF4-FFF2-40B4-BE49-F238E27FC236}">
                <a16:creationId xmlns:a16="http://schemas.microsoft.com/office/drawing/2014/main" id="{6C24BAAC-786E-DABE-1581-13F133D19034}"/>
              </a:ext>
            </a:extLst>
          </p:cNvPr>
          <p:cNvPicPr>
            <a:picLocks noChangeAspect="1"/>
          </p:cNvPicPr>
          <p:nvPr/>
        </p:nvPicPr>
        <p:blipFill>
          <a:blip r:embed="rId8"/>
          <a:stretch>
            <a:fillRect/>
          </a:stretch>
        </p:blipFill>
        <p:spPr>
          <a:xfrm>
            <a:off x="12630181" y="15630938"/>
            <a:ext cx="4291990" cy="3212328"/>
          </a:xfrm>
          <a:prstGeom prst="rect">
            <a:avLst/>
          </a:prstGeom>
        </p:spPr>
      </p:pic>
      <p:grpSp>
        <p:nvGrpSpPr>
          <p:cNvPr id="67" name="object 12">
            <a:extLst>
              <a:ext uri="{FF2B5EF4-FFF2-40B4-BE49-F238E27FC236}">
                <a16:creationId xmlns:a16="http://schemas.microsoft.com/office/drawing/2014/main" id="{28668C94-3704-F59E-0C7E-CC220118F982}"/>
              </a:ext>
            </a:extLst>
          </p:cNvPr>
          <p:cNvGrpSpPr/>
          <p:nvPr/>
        </p:nvGrpSpPr>
        <p:grpSpPr>
          <a:xfrm>
            <a:off x="15493640" y="15865709"/>
            <a:ext cx="250586" cy="634677"/>
            <a:chOff x="3876675" y="2867660"/>
            <a:chExt cx="114300" cy="447040"/>
          </a:xfrm>
        </p:grpSpPr>
        <p:pic>
          <p:nvPicPr>
            <p:cNvPr id="79" name="object 13">
              <a:extLst>
                <a:ext uri="{FF2B5EF4-FFF2-40B4-BE49-F238E27FC236}">
                  <a16:creationId xmlns:a16="http://schemas.microsoft.com/office/drawing/2014/main" id="{F55CD4CD-BEF1-C4FB-3546-0E950BEC2AC3}"/>
                </a:ext>
              </a:extLst>
            </p:cNvPr>
            <p:cNvPicPr/>
            <p:nvPr/>
          </p:nvPicPr>
          <p:blipFill>
            <a:blip r:embed="rId9" cstate="print"/>
            <a:stretch>
              <a:fillRect/>
            </a:stretch>
          </p:blipFill>
          <p:spPr>
            <a:xfrm>
              <a:off x="3876675" y="3208655"/>
              <a:ext cx="113919" cy="106045"/>
            </a:xfrm>
            <a:prstGeom prst="rect">
              <a:avLst/>
            </a:prstGeom>
          </p:spPr>
        </p:pic>
        <p:sp>
          <p:nvSpPr>
            <p:cNvPr id="80" name="object 14">
              <a:extLst>
                <a:ext uri="{FF2B5EF4-FFF2-40B4-BE49-F238E27FC236}">
                  <a16:creationId xmlns:a16="http://schemas.microsoft.com/office/drawing/2014/main" id="{BC1552E7-3F27-9FD1-651C-731E2C7AEAA6}"/>
                </a:ext>
              </a:extLst>
            </p:cNvPr>
            <p:cNvSpPr/>
            <p:nvPr/>
          </p:nvSpPr>
          <p:spPr>
            <a:xfrm>
              <a:off x="3923792" y="2867660"/>
              <a:ext cx="19685" cy="392430"/>
            </a:xfrm>
            <a:custGeom>
              <a:avLst/>
              <a:gdLst/>
              <a:ahLst/>
              <a:cxnLst/>
              <a:rect l="l" t="t" r="r" b="b"/>
              <a:pathLst>
                <a:path w="19685" h="392429">
                  <a:moveTo>
                    <a:pt x="0" y="392430"/>
                  </a:moveTo>
                  <a:lnTo>
                    <a:pt x="19685" y="392430"/>
                  </a:lnTo>
                  <a:lnTo>
                    <a:pt x="19685" y="0"/>
                  </a:lnTo>
                  <a:lnTo>
                    <a:pt x="0" y="0"/>
                  </a:lnTo>
                  <a:lnTo>
                    <a:pt x="0" y="392430"/>
                  </a:lnTo>
                  <a:close/>
                </a:path>
              </a:pathLst>
            </a:custGeom>
            <a:solidFill>
              <a:srgbClr val="FFFFFF"/>
            </a:solidFill>
          </p:spPr>
          <p:txBody>
            <a:bodyPr wrap="square" lIns="0" tIns="0" rIns="0" bIns="0" rtlCol="0"/>
            <a:lstStyle/>
            <a:p>
              <a:endParaRPr sz="30600" dirty="0"/>
            </a:p>
          </p:txBody>
        </p:sp>
      </p:grpSp>
      <p:sp>
        <p:nvSpPr>
          <p:cNvPr id="72" name="object 19">
            <a:extLst>
              <a:ext uri="{FF2B5EF4-FFF2-40B4-BE49-F238E27FC236}">
                <a16:creationId xmlns:a16="http://schemas.microsoft.com/office/drawing/2014/main" id="{E43D9ED5-AAE2-2BC5-A093-50D848056DEE}"/>
              </a:ext>
            </a:extLst>
          </p:cNvPr>
          <p:cNvSpPr txBox="1"/>
          <p:nvPr/>
        </p:nvSpPr>
        <p:spPr>
          <a:xfrm>
            <a:off x="12775807" y="16074406"/>
            <a:ext cx="1847674" cy="538609"/>
          </a:xfrm>
          <a:prstGeom prst="rect">
            <a:avLst/>
          </a:prstGeom>
        </p:spPr>
        <p:txBody>
          <a:bodyPr vert="horz" wrap="square" lIns="0" tIns="45720" rIns="0" bIns="0" rtlCol="0">
            <a:spAutoFit/>
          </a:bodyPr>
          <a:lstStyle/>
          <a:p>
            <a:pPr marL="45720">
              <a:spcBef>
                <a:spcPts val="360"/>
              </a:spcBef>
            </a:pPr>
            <a:r>
              <a:rPr sz="3200" b="1" spc="-90" dirty="0">
                <a:solidFill>
                  <a:srgbClr val="FFFFFF"/>
                </a:solidFill>
                <a:latin typeface="Times New Roman" panose="02020603050405020304" pitchFamily="18" charset="0"/>
                <a:cs typeface="Times New Roman" panose="02020603050405020304" pitchFamily="18" charset="0"/>
              </a:rPr>
              <a:t>SO</a:t>
            </a:r>
            <a:endParaRPr sz="3200" dirty="0">
              <a:latin typeface="Times New Roman" panose="02020603050405020304" pitchFamily="18" charset="0"/>
              <a:cs typeface="Times New Roman" panose="02020603050405020304" pitchFamily="18" charset="0"/>
            </a:endParaRPr>
          </a:p>
        </p:txBody>
      </p:sp>
      <p:sp>
        <p:nvSpPr>
          <p:cNvPr id="74" name="object 21">
            <a:extLst>
              <a:ext uri="{FF2B5EF4-FFF2-40B4-BE49-F238E27FC236}">
                <a16:creationId xmlns:a16="http://schemas.microsoft.com/office/drawing/2014/main" id="{71AC6D3A-5400-70CB-467B-063E123E8FA6}"/>
              </a:ext>
            </a:extLst>
          </p:cNvPr>
          <p:cNvSpPr txBox="1"/>
          <p:nvPr/>
        </p:nvSpPr>
        <p:spPr>
          <a:xfrm>
            <a:off x="12775807" y="17112813"/>
            <a:ext cx="1196946" cy="538609"/>
          </a:xfrm>
          <a:prstGeom prst="rect">
            <a:avLst/>
          </a:prstGeom>
        </p:spPr>
        <p:txBody>
          <a:bodyPr vert="horz" wrap="square" lIns="0" tIns="45720" rIns="0" bIns="0" rtlCol="0">
            <a:spAutoFit/>
          </a:bodyPr>
          <a:lstStyle/>
          <a:p>
            <a:pPr marL="45720">
              <a:spcBef>
                <a:spcPts val="360"/>
              </a:spcBef>
            </a:pPr>
            <a:r>
              <a:rPr sz="3200" b="1" spc="-90" dirty="0">
                <a:solidFill>
                  <a:srgbClr val="FFFFFF"/>
                </a:solidFill>
                <a:latin typeface="Times New Roman" panose="02020603050405020304" pitchFamily="18" charset="0"/>
                <a:cs typeface="Times New Roman" panose="02020603050405020304" pitchFamily="18" charset="0"/>
              </a:rPr>
              <a:t>SP</a:t>
            </a:r>
            <a:endParaRPr sz="3200" dirty="0">
              <a:latin typeface="Times New Roman" panose="02020603050405020304" pitchFamily="18" charset="0"/>
              <a:cs typeface="Times New Roman" panose="02020603050405020304" pitchFamily="18" charset="0"/>
            </a:endParaRPr>
          </a:p>
        </p:txBody>
      </p:sp>
      <p:sp>
        <p:nvSpPr>
          <p:cNvPr id="77" name="object 23">
            <a:extLst>
              <a:ext uri="{FF2B5EF4-FFF2-40B4-BE49-F238E27FC236}">
                <a16:creationId xmlns:a16="http://schemas.microsoft.com/office/drawing/2014/main" id="{1BBAF8DA-76DD-A71E-F8B6-5657BCAF8946}"/>
              </a:ext>
            </a:extLst>
          </p:cNvPr>
          <p:cNvSpPr txBox="1"/>
          <p:nvPr/>
        </p:nvSpPr>
        <p:spPr>
          <a:xfrm>
            <a:off x="12775807" y="18308083"/>
            <a:ext cx="920310" cy="538609"/>
          </a:xfrm>
          <a:prstGeom prst="rect">
            <a:avLst/>
          </a:prstGeom>
        </p:spPr>
        <p:txBody>
          <a:bodyPr vert="horz" wrap="square" lIns="0" tIns="45720" rIns="0" bIns="0" rtlCol="0">
            <a:spAutoFit/>
          </a:bodyPr>
          <a:lstStyle/>
          <a:p>
            <a:pPr marL="45720">
              <a:spcBef>
                <a:spcPts val="360"/>
              </a:spcBef>
            </a:pPr>
            <a:r>
              <a:rPr sz="3200" b="1" spc="-90" dirty="0">
                <a:solidFill>
                  <a:srgbClr val="FFFFFF"/>
                </a:solidFill>
                <a:latin typeface="Times New Roman" panose="02020603050405020304" pitchFamily="18" charset="0"/>
                <a:cs typeface="Times New Roman" panose="02020603050405020304" pitchFamily="18" charset="0"/>
              </a:rPr>
              <a:t>SR</a:t>
            </a:r>
            <a:endParaRPr sz="3200" dirty="0">
              <a:latin typeface="Times New Roman" panose="02020603050405020304" pitchFamily="18" charset="0"/>
              <a:cs typeface="Times New Roman" panose="02020603050405020304" pitchFamily="18" charset="0"/>
            </a:endParaRPr>
          </a:p>
        </p:txBody>
      </p:sp>
      <p:pic>
        <p:nvPicPr>
          <p:cNvPr id="40" name="Picture 39" descr="A graph of a graph&#10;&#10;AI-generated content may be incorrect.">
            <a:extLst>
              <a:ext uri="{FF2B5EF4-FFF2-40B4-BE49-F238E27FC236}">
                <a16:creationId xmlns:a16="http://schemas.microsoft.com/office/drawing/2014/main" id="{7E913669-2CCD-E5F3-ED5B-697AA64230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84864" y="19062840"/>
            <a:ext cx="4613188" cy="3212756"/>
          </a:xfrm>
          <a:prstGeom prst="rect">
            <a:avLst/>
          </a:prstGeom>
        </p:spPr>
      </p:pic>
      <p:grpSp>
        <p:nvGrpSpPr>
          <p:cNvPr id="44" name="object 12">
            <a:extLst>
              <a:ext uri="{FF2B5EF4-FFF2-40B4-BE49-F238E27FC236}">
                <a16:creationId xmlns:a16="http://schemas.microsoft.com/office/drawing/2014/main" id="{624C5824-ABB2-A783-029E-EBE94E8F5DB0}"/>
              </a:ext>
            </a:extLst>
          </p:cNvPr>
          <p:cNvGrpSpPr/>
          <p:nvPr/>
        </p:nvGrpSpPr>
        <p:grpSpPr>
          <a:xfrm rot="10800000">
            <a:off x="14830494" y="17871623"/>
            <a:ext cx="250586" cy="634677"/>
            <a:chOff x="3876675" y="2867660"/>
            <a:chExt cx="114300" cy="447040"/>
          </a:xfrm>
        </p:grpSpPr>
        <p:pic>
          <p:nvPicPr>
            <p:cNvPr id="45" name="object 13">
              <a:extLst>
                <a:ext uri="{FF2B5EF4-FFF2-40B4-BE49-F238E27FC236}">
                  <a16:creationId xmlns:a16="http://schemas.microsoft.com/office/drawing/2014/main" id="{5DF4E6E7-B403-6494-461C-030FE3943B7D}"/>
                </a:ext>
              </a:extLst>
            </p:cNvPr>
            <p:cNvPicPr/>
            <p:nvPr/>
          </p:nvPicPr>
          <p:blipFill>
            <a:blip r:embed="rId9" cstate="print"/>
            <a:stretch>
              <a:fillRect/>
            </a:stretch>
          </p:blipFill>
          <p:spPr>
            <a:xfrm>
              <a:off x="3876675" y="3208655"/>
              <a:ext cx="113919" cy="106045"/>
            </a:xfrm>
            <a:prstGeom prst="rect">
              <a:avLst/>
            </a:prstGeom>
          </p:spPr>
        </p:pic>
        <p:sp>
          <p:nvSpPr>
            <p:cNvPr id="46" name="object 14">
              <a:extLst>
                <a:ext uri="{FF2B5EF4-FFF2-40B4-BE49-F238E27FC236}">
                  <a16:creationId xmlns:a16="http://schemas.microsoft.com/office/drawing/2014/main" id="{EA0855A9-B48F-6E01-6397-2C9BE307A4F6}"/>
                </a:ext>
              </a:extLst>
            </p:cNvPr>
            <p:cNvSpPr/>
            <p:nvPr/>
          </p:nvSpPr>
          <p:spPr>
            <a:xfrm>
              <a:off x="3923792" y="2867660"/>
              <a:ext cx="19685" cy="392430"/>
            </a:xfrm>
            <a:custGeom>
              <a:avLst/>
              <a:gdLst/>
              <a:ahLst/>
              <a:cxnLst/>
              <a:rect l="l" t="t" r="r" b="b"/>
              <a:pathLst>
                <a:path w="19685" h="392429">
                  <a:moveTo>
                    <a:pt x="0" y="392430"/>
                  </a:moveTo>
                  <a:lnTo>
                    <a:pt x="19685" y="392430"/>
                  </a:lnTo>
                  <a:lnTo>
                    <a:pt x="19685" y="0"/>
                  </a:lnTo>
                  <a:lnTo>
                    <a:pt x="0" y="0"/>
                  </a:lnTo>
                  <a:lnTo>
                    <a:pt x="0" y="392430"/>
                  </a:lnTo>
                  <a:close/>
                </a:path>
              </a:pathLst>
            </a:custGeom>
            <a:solidFill>
              <a:srgbClr val="FFFFFF"/>
            </a:solidFill>
          </p:spPr>
          <p:txBody>
            <a:bodyPr wrap="square" lIns="0" tIns="0" rIns="0" bIns="0" rtlCol="0"/>
            <a:lstStyle/>
            <a:p>
              <a:endParaRPr sz="30600" dirty="0"/>
            </a:p>
          </p:txBody>
        </p:sp>
      </p:grpSp>
      <p:sp>
        <p:nvSpPr>
          <p:cNvPr id="49" name="object 7">
            <a:extLst>
              <a:ext uri="{FF2B5EF4-FFF2-40B4-BE49-F238E27FC236}">
                <a16:creationId xmlns:a16="http://schemas.microsoft.com/office/drawing/2014/main" id="{57176E9E-ECBF-D91E-D38E-65DDF203AED6}"/>
              </a:ext>
            </a:extLst>
          </p:cNvPr>
          <p:cNvSpPr txBox="1"/>
          <p:nvPr/>
        </p:nvSpPr>
        <p:spPr>
          <a:xfrm>
            <a:off x="13988586" y="18957052"/>
            <a:ext cx="3741283" cy="550151"/>
          </a:xfrm>
          <a:prstGeom prst="rect">
            <a:avLst/>
          </a:prstGeom>
        </p:spPr>
        <p:txBody>
          <a:bodyPr vert="horz" wrap="square" lIns="0" tIns="57150" rIns="0" bIns="0" rtlCol="0">
            <a:spAutoFit/>
          </a:bodyPr>
          <a:lstStyle/>
          <a:p>
            <a:pPr marL="45720">
              <a:spcBef>
                <a:spcPts val="450"/>
              </a:spcBef>
            </a:pPr>
            <a:r>
              <a:rPr sz="3200" b="1" spc="-90" dirty="0">
                <a:latin typeface="Times New Roman" panose="02020603050405020304" pitchFamily="18" charset="0"/>
                <a:cs typeface="Times New Roman" panose="02020603050405020304" pitchFamily="18" charset="0"/>
              </a:rPr>
              <a:t>WT</a:t>
            </a:r>
            <a:r>
              <a:rPr lang="en-US" sz="3200" b="1" spc="-90" dirty="0">
                <a:latin typeface="Times New Roman" panose="02020603050405020304" pitchFamily="18" charset="0"/>
                <a:cs typeface="Times New Roman" panose="02020603050405020304" pitchFamily="18" charset="0"/>
              </a:rPr>
              <a:t> CA1</a:t>
            </a:r>
            <a:endParaRPr sz="3200" dirty="0">
              <a:latin typeface="Times New Roman" panose="02020603050405020304" pitchFamily="18" charset="0"/>
              <a:cs typeface="Times New Roman" panose="02020603050405020304" pitchFamily="18" charset="0"/>
            </a:endParaRPr>
          </a:p>
        </p:txBody>
      </p:sp>
      <p:sp>
        <p:nvSpPr>
          <p:cNvPr id="27" name="object 8">
            <a:extLst>
              <a:ext uri="{FF2B5EF4-FFF2-40B4-BE49-F238E27FC236}">
                <a16:creationId xmlns:a16="http://schemas.microsoft.com/office/drawing/2014/main" id="{FF130D2A-11A9-30B3-7BBA-7DCBDE34EEE6}"/>
              </a:ext>
            </a:extLst>
          </p:cNvPr>
          <p:cNvSpPr txBox="1"/>
          <p:nvPr/>
        </p:nvSpPr>
        <p:spPr>
          <a:xfrm>
            <a:off x="17839375" y="15093731"/>
            <a:ext cx="3612263" cy="550151"/>
          </a:xfrm>
          <a:prstGeom prst="rect">
            <a:avLst/>
          </a:prstGeom>
        </p:spPr>
        <p:txBody>
          <a:bodyPr vert="horz" wrap="square" lIns="0" tIns="57150" rIns="0" bIns="0" rtlCol="0">
            <a:spAutoFit/>
          </a:bodyPr>
          <a:lstStyle/>
          <a:p>
            <a:pPr marL="45720">
              <a:spcBef>
                <a:spcPts val="450"/>
              </a:spcBef>
            </a:pPr>
            <a:r>
              <a:rPr lang="en-US" sz="3200" b="1" spc="-36" dirty="0" err="1">
                <a:latin typeface="Times New Roman" panose="02020603050405020304" pitchFamily="18" charset="0"/>
                <a:cs typeface="Times New Roman" panose="02020603050405020304" pitchFamily="18" charset="0"/>
              </a:rPr>
              <a:t>r</a:t>
            </a:r>
            <a:r>
              <a:rPr sz="3200" b="1" spc="-36" dirty="0" err="1">
                <a:latin typeface="Times New Roman" panose="02020603050405020304" pitchFamily="18" charset="0"/>
                <a:cs typeface="Times New Roman" panose="02020603050405020304" pitchFamily="18" charset="0"/>
              </a:rPr>
              <a:t>ee</a:t>
            </a:r>
            <a:r>
              <a:rPr lang="en-US" sz="3200" b="1" spc="-36" dirty="0" err="1">
                <a:latin typeface="Times New Roman" panose="02020603050405020304" pitchFamily="18" charset="0"/>
                <a:cs typeface="Times New Roman" panose="02020603050405020304" pitchFamily="18" charset="0"/>
              </a:rPr>
              <a:t>ler</a:t>
            </a:r>
            <a:r>
              <a:rPr lang="en-US" sz="3200" b="1" spc="-36" dirty="0">
                <a:latin typeface="Times New Roman" panose="02020603050405020304" pitchFamily="18" charset="0"/>
                <a:cs typeface="Times New Roman" panose="02020603050405020304" pitchFamily="18" charset="0"/>
              </a:rPr>
              <a:t> CA1</a:t>
            </a:r>
            <a:endParaRPr sz="3200" dirty="0">
              <a:latin typeface="Times New Roman" panose="02020603050405020304" pitchFamily="18" charset="0"/>
              <a:cs typeface="Times New Roman" panose="02020603050405020304" pitchFamily="18" charset="0"/>
            </a:endParaRPr>
          </a:p>
        </p:txBody>
      </p:sp>
      <p:pic>
        <p:nvPicPr>
          <p:cNvPr id="69" name="Picture 68">
            <a:extLst>
              <a:ext uri="{FF2B5EF4-FFF2-40B4-BE49-F238E27FC236}">
                <a16:creationId xmlns:a16="http://schemas.microsoft.com/office/drawing/2014/main" id="{2C153CCB-BA44-9B41-ECD9-9A3EE21B769C}"/>
              </a:ext>
            </a:extLst>
          </p:cNvPr>
          <p:cNvPicPr>
            <a:picLocks noChangeAspect="1"/>
          </p:cNvPicPr>
          <p:nvPr/>
        </p:nvPicPr>
        <p:blipFill>
          <a:blip r:embed="rId11"/>
          <a:stretch>
            <a:fillRect/>
          </a:stretch>
        </p:blipFill>
        <p:spPr>
          <a:xfrm>
            <a:off x="27482688" y="15222780"/>
            <a:ext cx="4367902" cy="3017520"/>
          </a:xfrm>
          <a:prstGeom prst="rect">
            <a:avLst/>
          </a:prstGeom>
        </p:spPr>
      </p:pic>
      <p:pic>
        <p:nvPicPr>
          <p:cNvPr id="71" name="Picture 70">
            <a:extLst>
              <a:ext uri="{FF2B5EF4-FFF2-40B4-BE49-F238E27FC236}">
                <a16:creationId xmlns:a16="http://schemas.microsoft.com/office/drawing/2014/main" id="{BE65B8C8-44C3-E840-CD5E-10B7FB5B441A}"/>
              </a:ext>
            </a:extLst>
          </p:cNvPr>
          <p:cNvPicPr>
            <a:picLocks noChangeAspect="1"/>
          </p:cNvPicPr>
          <p:nvPr/>
        </p:nvPicPr>
        <p:blipFill>
          <a:blip r:embed="rId12"/>
          <a:stretch>
            <a:fillRect/>
          </a:stretch>
        </p:blipFill>
        <p:spPr>
          <a:xfrm>
            <a:off x="27572530" y="18400922"/>
            <a:ext cx="4297680" cy="2766144"/>
          </a:xfrm>
          <a:prstGeom prst="rect">
            <a:avLst/>
          </a:prstGeom>
        </p:spPr>
      </p:pic>
      <p:pic>
        <p:nvPicPr>
          <p:cNvPr id="73" name="object 2">
            <a:extLst>
              <a:ext uri="{FF2B5EF4-FFF2-40B4-BE49-F238E27FC236}">
                <a16:creationId xmlns:a16="http://schemas.microsoft.com/office/drawing/2014/main" id="{050A5989-889A-9FA8-CDC4-8B96156D13F9}"/>
              </a:ext>
            </a:extLst>
          </p:cNvPr>
          <p:cNvPicPr/>
          <p:nvPr/>
        </p:nvPicPr>
        <p:blipFill>
          <a:blip r:embed="rId13" cstate="print"/>
          <a:stretch>
            <a:fillRect/>
          </a:stretch>
        </p:blipFill>
        <p:spPr>
          <a:xfrm>
            <a:off x="25224179" y="18586266"/>
            <a:ext cx="2284096" cy="2284094"/>
          </a:xfrm>
          <a:prstGeom prst="rect">
            <a:avLst/>
          </a:prstGeom>
        </p:spPr>
      </p:pic>
      <p:grpSp>
        <p:nvGrpSpPr>
          <p:cNvPr id="76" name="object 5">
            <a:extLst>
              <a:ext uri="{FF2B5EF4-FFF2-40B4-BE49-F238E27FC236}">
                <a16:creationId xmlns:a16="http://schemas.microsoft.com/office/drawing/2014/main" id="{62612D3D-DAFB-119F-BDDE-136D7DF625F1}"/>
              </a:ext>
            </a:extLst>
          </p:cNvPr>
          <p:cNvGrpSpPr/>
          <p:nvPr/>
        </p:nvGrpSpPr>
        <p:grpSpPr>
          <a:xfrm>
            <a:off x="25210325" y="15637428"/>
            <a:ext cx="2278380" cy="2286000"/>
            <a:chOff x="447675" y="1905000"/>
            <a:chExt cx="2952750" cy="2933700"/>
          </a:xfrm>
        </p:grpSpPr>
        <p:pic>
          <p:nvPicPr>
            <p:cNvPr id="78" name="object 6">
              <a:extLst>
                <a:ext uri="{FF2B5EF4-FFF2-40B4-BE49-F238E27FC236}">
                  <a16:creationId xmlns:a16="http://schemas.microsoft.com/office/drawing/2014/main" id="{547317DA-5022-7C7A-ABB2-CA9597D3E9F4}"/>
                </a:ext>
              </a:extLst>
            </p:cNvPr>
            <p:cNvPicPr/>
            <p:nvPr/>
          </p:nvPicPr>
          <p:blipFill>
            <a:blip r:embed="rId14" cstate="print"/>
            <a:stretch>
              <a:fillRect/>
            </a:stretch>
          </p:blipFill>
          <p:spPr>
            <a:xfrm>
              <a:off x="1636775" y="2665476"/>
              <a:ext cx="193675" cy="174625"/>
            </a:xfrm>
            <a:prstGeom prst="rect">
              <a:avLst/>
            </a:prstGeom>
          </p:spPr>
        </p:pic>
        <p:pic>
          <p:nvPicPr>
            <p:cNvPr id="81" name="object 7">
              <a:extLst>
                <a:ext uri="{FF2B5EF4-FFF2-40B4-BE49-F238E27FC236}">
                  <a16:creationId xmlns:a16="http://schemas.microsoft.com/office/drawing/2014/main" id="{1889AA94-167A-58DF-9CAA-219AE7A74A5F}"/>
                </a:ext>
              </a:extLst>
            </p:cNvPr>
            <p:cNvPicPr/>
            <p:nvPr/>
          </p:nvPicPr>
          <p:blipFill>
            <a:blip r:embed="rId15" cstate="print"/>
            <a:stretch>
              <a:fillRect/>
            </a:stretch>
          </p:blipFill>
          <p:spPr>
            <a:xfrm>
              <a:off x="447675" y="1905000"/>
              <a:ext cx="2952750" cy="2933700"/>
            </a:xfrm>
            <a:prstGeom prst="rect">
              <a:avLst/>
            </a:prstGeom>
          </p:spPr>
        </p:pic>
      </p:grpSp>
      <p:sp>
        <p:nvSpPr>
          <p:cNvPr id="83" name="object 7">
            <a:extLst>
              <a:ext uri="{FF2B5EF4-FFF2-40B4-BE49-F238E27FC236}">
                <a16:creationId xmlns:a16="http://schemas.microsoft.com/office/drawing/2014/main" id="{504BDD3A-66FD-D82D-0822-41074ED457F2}"/>
              </a:ext>
            </a:extLst>
          </p:cNvPr>
          <p:cNvSpPr txBox="1"/>
          <p:nvPr/>
        </p:nvSpPr>
        <p:spPr>
          <a:xfrm>
            <a:off x="25196277" y="15066920"/>
            <a:ext cx="3741283" cy="550151"/>
          </a:xfrm>
          <a:prstGeom prst="rect">
            <a:avLst/>
          </a:prstGeom>
        </p:spPr>
        <p:txBody>
          <a:bodyPr vert="horz" wrap="square" lIns="0" tIns="57150" rIns="0" bIns="0" rtlCol="0">
            <a:spAutoFit/>
          </a:bodyPr>
          <a:lstStyle/>
          <a:p>
            <a:pPr marL="45720">
              <a:spcBef>
                <a:spcPts val="450"/>
              </a:spcBef>
            </a:pPr>
            <a:r>
              <a:rPr sz="3200" b="1" spc="-90" dirty="0">
                <a:latin typeface="Times New Roman" panose="02020603050405020304" pitchFamily="18" charset="0"/>
                <a:cs typeface="Times New Roman" panose="02020603050405020304" pitchFamily="18" charset="0"/>
              </a:rPr>
              <a:t>WT</a:t>
            </a:r>
            <a:r>
              <a:rPr lang="en-US" sz="3200" b="1" spc="-90" dirty="0">
                <a:latin typeface="Times New Roman" panose="02020603050405020304" pitchFamily="18" charset="0"/>
                <a:cs typeface="Times New Roman" panose="02020603050405020304" pitchFamily="18" charset="0"/>
              </a:rPr>
              <a:t> Neocortex</a:t>
            </a:r>
            <a:endParaRPr sz="3200" dirty="0">
              <a:latin typeface="Times New Roman" panose="02020603050405020304" pitchFamily="18" charset="0"/>
              <a:cs typeface="Times New Roman" panose="02020603050405020304" pitchFamily="18" charset="0"/>
            </a:endParaRPr>
          </a:p>
        </p:txBody>
      </p:sp>
      <p:sp>
        <p:nvSpPr>
          <p:cNvPr id="84" name="object 7">
            <a:extLst>
              <a:ext uri="{FF2B5EF4-FFF2-40B4-BE49-F238E27FC236}">
                <a16:creationId xmlns:a16="http://schemas.microsoft.com/office/drawing/2014/main" id="{217C717F-B05E-9821-DD18-8034B8D74D20}"/>
              </a:ext>
            </a:extLst>
          </p:cNvPr>
          <p:cNvSpPr txBox="1"/>
          <p:nvPr/>
        </p:nvSpPr>
        <p:spPr>
          <a:xfrm>
            <a:off x="28461793" y="15128473"/>
            <a:ext cx="3741283" cy="550151"/>
          </a:xfrm>
          <a:prstGeom prst="rect">
            <a:avLst/>
          </a:prstGeom>
        </p:spPr>
        <p:txBody>
          <a:bodyPr vert="horz" wrap="square" lIns="0" tIns="57150" rIns="0" bIns="0" rtlCol="0">
            <a:spAutoFit/>
          </a:bodyPr>
          <a:lstStyle/>
          <a:p>
            <a:pPr marL="45720">
              <a:spcBef>
                <a:spcPts val="450"/>
              </a:spcBef>
            </a:pPr>
            <a:r>
              <a:rPr sz="3200" b="1" spc="-90" dirty="0">
                <a:latin typeface="Times New Roman" panose="02020603050405020304" pitchFamily="18" charset="0"/>
                <a:cs typeface="Times New Roman" panose="02020603050405020304" pitchFamily="18" charset="0"/>
              </a:rPr>
              <a:t>WT</a:t>
            </a:r>
            <a:r>
              <a:rPr lang="en-US" sz="3200" b="1" spc="-90" dirty="0">
                <a:latin typeface="Times New Roman" panose="02020603050405020304" pitchFamily="18" charset="0"/>
                <a:cs typeface="Times New Roman" panose="02020603050405020304" pitchFamily="18" charset="0"/>
              </a:rPr>
              <a:t> Neocortex</a:t>
            </a:r>
            <a:endParaRPr sz="3200" dirty="0">
              <a:latin typeface="Times New Roman" panose="02020603050405020304" pitchFamily="18" charset="0"/>
              <a:cs typeface="Times New Roman" panose="02020603050405020304" pitchFamily="18" charset="0"/>
            </a:endParaRPr>
          </a:p>
        </p:txBody>
      </p:sp>
      <p:sp>
        <p:nvSpPr>
          <p:cNvPr id="86" name="object 7">
            <a:extLst>
              <a:ext uri="{FF2B5EF4-FFF2-40B4-BE49-F238E27FC236}">
                <a16:creationId xmlns:a16="http://schemas.microsoft.com/office/drawing/2014/main" id="{17609DF8-F4B3-B118-F3C2-26AA3A58BA81}"/>
              </a:ext>
            </a:extLst>
          </p:cNvPr>
          <p:cNvSpPr txBox="1"/>
          <p:nvPr/>
        </p:nvSpPr>
        <p:spPr>
          <a:xfrm>
            <a:off x="25108697" y="17981027"/>
            <a:ext cx="3741283" cy="550151"/>
          </a:xfrm>
          <a:prstGeom prst="rect">
            <a:avLst/>
          </a:prstGeom>
        </p:spPr>
        <p:txBody>
          <a:bodyPr vert="horz" wrap="square" lIns="0" tIns="57150" rIns="0" bIns="0" rtlCol="0">
            <a:spAutoFit/>
          </a:bodyPr>
          <a:lstStyle/>
          <a:p>
            <a:pPr marL="45720">
              <a:spcBef>
                <a:spcPts val="450"/>
              </a:spcBef>
            </a:pPr>
            <a:r>
              <a:rPr lang="en-US" sz="3200" b="1" i="1" spc="-90" dirty="0" err="1">
                <a:latin typeface="Times New Roman" panose="02020603050405020304" pitchFamily="18" charset="0"/>
                <a:cs typeface="Times New Roman" panose="02020603050405020304" pitchFamily="18" charset="0"/>
              </a:rPr>
              <a:t>reeler</a:t>
            </a:r>
            <a:r>
              <a:rPr lang="en-US" sz="3200" b="1" spc="-90" dirty="0">
                <a:latin typeface="Times New Roman" panose="02020603050405020304" pitchFamily="18" charset="0"/>
                <a:cs typeface="Times New Roman" panose="02020603050405020304" pitchFamily="18" charset="0"/>
              </a:rPr>
              <a:t> Neocortex</a:t>
            </a:r>
            <a:endParaRPr sz="3200" dirty="0">
              <a:latin typeface="Times New Roman" panose="02020603050405020304" pitchFamily="18" charset="0"/>
              <a:cs typeface="Times New Roman" panose="02020603050405020304" pitchFamily="18" charset="0"/>
            </a:endParaRPr>
          </a:p>
        </p:txBody>
      </p:sp>
      <p:sp>
        <p:nvSpPr>
          <p:cNvPr id="87" name="object 7">
            <a:extLst>
              <a:ext uri="{FF2B5EF4-FFF2-40B4-BE49-F238E27FC236}">
                <a16:creationId xmlns:a16="http://schemas.microsoft.com/office/drawing/2014/main" id="{1B2DDAA8-A1B4-4E73-80EF-FB9ED9076C0D}"/>
              </a:ext>
            </a:extLst>
          </p:cNvPr>
          <p:cNvSpPr txBox="1"/>
          <p:nvPr/>
        </p:nvSpPr>
        <p:spPr>
          <a:xfrm>
            <a:off x="28406971" y="18014969"/>
            <a:ext cx="3741283" cy="550151"/>
          </a:xfrm>
          <a:prstGeom prst="rect">
            <a:avLst/>
          </a:prstGeom>
        </p:spPr>
        <p:txBody>
          <a:bodyPr vert="horz" wrap="square" lIns="0" tIns="57150" rIns="0" bIns="0" rtlCol="0">
            <a:spAutoFit/>
          </a:bodyPr>
          <a:lstStyle/>
          <a:p>
            <a:pPr marL="45720">
              <a:spcBef>
                <a:spcPts val="450"/>
              </a:spcBef>
            </a:pPr>
            <a:r>
              <a:rPr lang="en-US" sz="3200" b="1" i="1" spc="-90" dirty="0" err="1">
                <a:latin typeface="Times New Roman" panose="02020603050405020304" pitchFamily="18" charset="0"/>
                <a:cs typeface="Times New Roman" panose="02020603050405020304" pitchFamily="18" charset="0"/>
              </a:rPr>
              <a:t>reeler</a:t>
            </a:r>
            <a:r>
              <a:rPr lang="en-US" sz="3200" b="1" spc="-90" dirty="0">
                <a:latin typeface="Times New Roman" panose="02020603050405020304" pitchFamily="18" charset="0"/>
                <a:cs typeface="Times New Roman" panose="02020603050405020304" pitchFamily="18" charset="0"/>
              </a:rPr>
              <a:t> Neocortex</a:t>
            </a:r>
            <a:endParaRPr sz="3200" dirty="0">
              <a:latin typeface="Times New Roman" panose="02020603050405020304" pitchFamily="18" charset="0"/>
              <a:cs typeface="Times New Roman" panose="02020603050405020304" pitchFamily="18" charset="0"/>
            </a:endParaRPr>
          </a:p>
        </p:txBody>
      </p:sp>
      <p:grpSp>
        <p:nvGrpSpPr>
          <p:cNvPr id="88" name="object 12">
            <a:extLst>
              <a:ext uri="{FF2B5EF4-FFF2-40B4-BE49-F238E27FC236}">
                <a16:creationId xmlns:a16="http://schemas.microsoft.com/office/drawing/2014/main" id="{03BE7C0D-273C-552A-5777-517B7C27AEEA}"/>
              </a:ext>
            </a:extLst>
          </p:cNvPr>
          <p:cNvGrpSpPr/>
          <p:nvPr/>
        </p:nvGrpSpPr>
        <p:grpSpPr>
          <a:xfrm rot="10800000">
            <a:off x="26383856" y="17223999"/>
            <a:ext cx="250586" cy="634677"/>
            <a:chOff x="3876675" y="2867660"/>
            <a:chExt cx="114300" cy="447040"/>
          </a:xfrm>
        </p:grpSpPr>
        <p:pic>
          <p:nvPicPr>
            <p:cNvPr id="89" name="object 13">
              <a:extLst>
                <a:ext uri="{FF2B5EF4-FFF2-40B4-BE49-F238E27FC236}">
                  <a16:creationId xmlns:a16="http://schemas.microsoft.com/office/drawing/2014/main" id="{7079CD93-49BB-2DFA-5969-890003C4624A}"/>
                </a:ext>
              </a:extLst>
            </p:cNvPr>
            <p:cNvPicPr/>
            <p:nvPr/>
          </p:nvPicPr>
          <p:blipFill>
            <a:blip r:embed="rId9" cstate="print"/>
            <a:stretch>
              <a:fillRect/>
            </a:stretch>
          </p:blipFill>
          <p:spPr>
            <a:xfrm>
              <a:off x="3876675" y="3208655"/>
              <a:ext cx="113919" cy="106045"/>
            </a:xfrm>
            <a:prstGeom prst="rect">
              <a:avLst/>
            </a:prstGeom>
          </p:spPr>
        </p:pic>
        <p:sp>
          <p:nvSpPr>
            <p:cNvPr id="90" name="object 14">
              <a:extLst>
                <a:ext uri="{FF2B5EF4-FFF2-40B4-BE49-F238E27FC236}">
                  <a16:creationId xmlns:a16="http://schemas.microsoft.com/office/drawing/2014/main" id="{0CAE8335-A712-82A5-C8A1-4165E38D1A77}"/>
                </a:ext>
              </a:extLst>
            </p:cNvPr>
            <p:cNvSpPr/>
            <p:nvPr/>
          </p:nvSpPr>
          <p:spPr>
            <a:xfrm>
              <a:off x="3923792" y="2867660"/>
              <a:ext cx="19685" cy="392430"/>
            </a:xfrm>
            <a:custGeom>
              <a:avLst/>
              <a:gdLst/>
              <a:ahLst/>
              <a:cxnLst/>
              <a:rect l="l" t="t" r="r" b="b"/>
              <a:pathLst>
                <a:path w="19685" h="392429">
                  <a:moveTo>
                    <a:pt x="0" y="392430"/>
                  </a:moveTo>
                  <a:lnTo>
                    <a:pt x="19685" y="392430"/>
                  </a:lnTo>
                  <a:lnTo>
                    <a:pt x="19685" y="0"/>
                  </a:lnTo>
                  <a:lnTo>
                    <a:pt x="0" y="0"/>
                  </a:lnTo>
                  <a:lnTo>
                    <a:pt x="0" y="392430"/>
                  </a:lnTo>
                  <a:close/>
                </a:path>
              </a:pathLst>
            </a:custGeom>
            <a:solidFill>
              <a:srgbClr val="FFFFFF"/>
            </a:solidFill>
          </p:spPr>
          <p:txBody>
            <a:bodyPr wrap="square" lIns="0" tIns="0" rIns="0" bIns="0" rtlCol="0"/>
            <a:lstStyle/>
            <a:p>
              <a:endParaRPr sz="30600" dirty="0"/>
            </a:p>
          </p:txBody>
        </p:sp>
      </p:grpSp>
      <p:pic>
        <p:nvPicPr>
          <p:cNvPr id="97" name="Picture 96">
            <a:extLst>
              <a:ext uri="{FF2B5EF4-FFF2-40B4-BE49-F238E27FC236}">
                <a16:creationId xmlns:a16="http://schemas.microsoft.com/office/drawing/2014/main" id="{D9FCD4C9-0C7E-2E25-1DC4-265DF5DBD0D2}"/>
              </a:ext>
            </a:extLst>
          </p:cNvPr>
          <p:cNvPicPr>
            <a:picLocks noChangeAspect="1"/>
          </p:cNvPicPr>
          <p:nvPr/>
        </p:nvPicPr>
        <p:blipFill>
          <a:blip r:embed="rId16"/>
          <a:stretch>
            <a:fillRect/>
          </a:stretch>
        </p:blipFill>
        <p:spPr>
          <a:xfrm>
            <a:off x="12471125" y="24216360"/>
            <a:ext cx="5199019" cy="5062182"/>
          </a:xfrm>
          <a:prstGeom prst="rect">
            <a:avLst/>
          </a:prstGeom>
        </p:spPr>
      </p:pic>
      <p:pic>
        <p:nvPicPr>
          <p:cNvPr id="101" name="Picture 100">
            <a:extLst>
              <a:ext uri="{FF2B5EF4-FFF2-40B4-BE49-F238E27FC236}">
                <a16:creationId xmlns:a16="http://schemas.microsoft.com/office/drawing/2014/main" id="{A0E43FF7-8070-8990-92B3-27E0EAA16FE3}"/>
              </a:ext>
            </a:extLst>
          </p:cNvPr>
          <p:cNvPicPr>
            <a:picLocks noChangeAspect="1"/>
          </p:cNvPicPr>
          <p:nvPr/>
        </p:nvPicPr>
        <p:blipFill>
          <a:blip r:embed="rId17"/>
          <a:stretch>
            <a:fillRect/>
          </a:stretch>
        </p:blipFill>
        <p:spPr>
          <a:xfrm>
            <a:off x="17754600" y="24236680"/>
            <a:ext cx="5268686" cy="5039360"/>
          </a:xfrm>
          <a:prstGeom prst="rect">
            <a:avLst/>
          </a:prstGeom>
        </p:spPr>
      </p:pic>
      <p:grpSp>
        <p:nvGrpSpPr>
          <p:cNvPr id="102" name="Group 101">
            <a:extLst>
              <a:ext uri="{FF2B5EF4-FFF2-40B4-BE49-F238E27FC236}">
                <a16:creationId xmlns:a16="http://schemas.microsoft.com/office/drawing/2014/main" id="{BADBF97B-A845-8054-374A-B73B6791B95C}"/>
              </a:ext>
            </a:extLst>
          </p:cNvPr>
          <p:cNvGrpSpPr/>
          <p:nvPr/>
        </p:nvGrpSpPr>
        <p:grpSpPr>
          <a:xfrm>
            <a:off x="12477187" y="29354829"/>
            <a:ext cx="5169589" cy="1285572"/>
            <a:chOff x="966035" y="2735178"/>
            <a:chExt cx="7449344" cy="2168418"/>
          </a:xfrm>
        </p:grpSpPr>
        <p:pic>
          <p:nvPicPr>
            <p:cNvPr id="103" name="Picture 102">
              <a:extLst>
                <a:ext uri="{FF2B5EF4-FFF2-40B4-BE49-F238E27FC236}">
                  <a16:creationId xmlns:a16="http://schemas.microsoft.com/office/drawing/2014/main" id="{A3714AE9-B009-0A1A-E936-E3B5589093EB}"/>
                </a:ext>
              </a:extLst>
            </p:cNvPr>
            <p:cNvPicPr>
              <a:picLocks noChangeAspect="1"/>
            </p:cNvPicPr>
            <p:nvPr/>
          </p:nvPicPr>
          <p:blipFill>
            <a:blip r:embed="rId18"/>
            <a:stretch>
              <a:fillRect/>
            </a:stretch>
          </p:blipFill>
          <p:spPr>
            <a:xfrm>
              <a:off x="966035" y="2735178"/>
              <a:ext cx="1103926" cy="2138273"/>
            </a:xfrm>
            <a:prstGeom prst="rect">
              <a:avLst/>
            </a:prstGeom>
          </p:spPr>
        </p:pic>
        <p:pic>
          <p:nvPicPr>
            <p:cNvPr id="104" name="Picture 103">
              <a:extLst>
                <a:ext uri="{FF2B5EF4-FFF2-40B4-BE49-F238E27FC236}">
                  <a16:creationId xmlns:a16="http://schemas.microsoft.com/office/drawing/2014/main" id="{12684078-6AF7-69B3-780D-1004D13DEF91}"/>
                </a:ext>
              </a:extLst>
            </p:cNvPr>
            <p:cNvPicPr>
              <a:picLocks noChangeAspect="1"/>
            </p:cNvPicPr>
            <p:nvPr/>
          </p:nvPicPr>
          <p:blipFill>
            <a:blip r:embed="rId19"/>
            <a:stretch>
              <a:fillRect/>
            </a:stretch>
          </p:blipFill>
          <p:spPr>
            <a:xfrm>
              <a:off x="3126404" y="2747386"/>
              <a:ext cx="1053710" cy="2146161"/>
            </a:xfrm>
            <a:prstGeom prst="rect">
              <a:avLst/>
            </a:prstGeom>
          </p:spPr>
        </p:pic>
        <p:pic>
          <p:nvPicPr>
            <p:cNvPr id="105" name="Picture 104">
              <a:extLst>
                <a:ext uri="{FF2B5EF4-FFF2-40B4-BE49-F238E27FC236}">
                  <a16:creationId xmlns:a16="http://schemas.microsoft.com/office/drawing/2014/main" id="{0B0B7307-A1F2-2498-E983-7BF3544575FC}"/>
                </a:ext>
              </a:extLst>
            </p:cNvPr>
            <p:cNvPicPr>
              <a:picLocks noChangeAspect="1"/>
            </p:cNvPicPr>
            <p:nvPr/>
          </p:nvPicPr>
          <p:blipFill>
            <a:blip r:embed="rId20"/>
            <a:stretch>
              <a:fillRect/>
            </a:stretch>
          </p:blipFill>
          <p:spPr>
            <a:xfrm>
              <a:off x="4222046" y="2757317"/>
              <a:ext cx="899238" cy="2136230"/>
            </a:xfrm>
            <a:prstGeom prst="rect">
              <a:avLst/>
            </a:prstGeom>
          </p:spPr>
        </p:pic>
        <p:pic>
          <p:nvPicPr>
            <p:cNvPr id="106" name="Picture 105">
              <a:extLst>
                <a:ext uri="{FF2B5EF4-FFF2-40B4-BE49-F238E27FC236}">
                  <a16:creationId xmlns:a16="http://schemas.microsoft.com/office/drawing/2014/main" id="{C514D20B-91D9-6659-8CEA-EA8E3492BF1A}"/>
                </a:ext>
              </a:extLst>
            </p:cNvPr>
            <p:cNvPicPr>
              <a:picLocks noChangeAspect="1"/>
            </p:cNvPicPr>
            <p:nvPr/>
          </p:nvPicPr>
          <p:blipFill>
            <a:blip r:embed="rId21"/>
            <a:stretch>
              <a:fillRect/>
            </a:stretch>
          </p:blipFill>
          <p:spPr>
            <a:xfrm>
              <a:off x="5174984" y="2748686"/>
              <a:ext cx="914479" cy="2154910"/>
            </a:xfrm>
            <a:prstGeom prst="rect">
              <a:avLst/>
            </a:prstGeom>
          </p:spPr>
        </p:pic>
        <p:pic>
          <p:nvPicPr>
            <p:cNvPr id="107" name="Picture 106">
              <a:extLst>
                <a:ext uri="{FF2B5EF4-FFF2-40B4-BE49-F238E27FC236}">
                  <a16:creationId xmlns:a16="http://schemas.microsoft.com/office/drawing/2014/main" id="{046C6CB4-3081-F79B-6778-DC808A31D7F4}"/>
                </a:ext>
              </a:extLst>
            </p:cNvPr>
            <p:cNvPicPr>
              <a:picLocks noChangeAspect="1"/>
            </p:cNvPicPr>
            <p:nvPr/>
          </p:nvPicPr>
          <p:blipFill>
            <a:blip r:embed="rId18"/>
            <a:stretch>
              <a:fillRect/>
            </a:stretch>
          </p:blipFill>
          <p:spPr>
            <a:xfrm>
              <a:off x="2121595" y="2735178"/>
              <a:ext cx="968614" cy="2148321"/>
            </a:xfrm>
            <a:prstGeom prst="rect">
              <a:avLst/>
            </a:prstGeom>
          </p:spPr>
        </p:pic>
        <p:pic>
          <p:nvPicPr>
            <p:cNvPr id="109" name="Picture 108">
              <a:extLst>
                <a:ext uri="{FF2B5EF4-FFF2-40B4-BE49-F238E27FC236}">
                  <a16:creationId xmlns:a16="http://schemas.microsoft.com/office/drawing/2014/main" id="{1C800421-3174-BF1B-E1D7-F5D43271637E}"/>
                </a:ext>
              </a:extLst>
            </p:cNvPr>
            <p:cNvPicPr>
              <a:picLocks noChangeAspect="1"/>
            </p:cNvPicPr>
            <p:nvPr/>
          </p:nvPicPr>
          <p:blipFill>
            <a:blip r:embed="rId22"/>
            <a:stretch>
              <a:fillRect/>
            </a:stretch>
          </p:blipFill>
          <p:spPr>
            <a:xfrm>
              <a:off x="6122402" y="2763825"/>
              <a:ext cx="1212023" cy="2129722"/>
            </a:xfrm>
            <a:prstGeom prst="rect">
              <a:avLst/>
            </a:prstGeom>
          </p:spPr>
        </p:pic>
        <p:pic>
          <p:nvPicPr>
            <p:cNvPr id="110" name="Picture 109">
              <a:extLst>
                <a:ext uri="{FF2B5EF4-FFF2-40B4-BE49-F238E27FC236}">
                  <a16:creationId xmlns:a16="http://schemas.microsoft.com/office/drawing/2014/main" id="{21B6DCE2-5232-2A05-95CE-9C53994D3B1E}"/>
                </a:ext>
              </a:extLst>
            </p:cNvPr>
            <p:cNvPicPr>
              <a:picLocks noChangeAspect="1"/>
            </p:cNvPicPr>
            <p:nvPr/>
          </p:nvPicPr>
          <p:blipFill>
            <a:blip r:embed="rId23"/>
            <a:stretch>
              <a:fillRect/>
            </a:stretch>
          </p:blipFill>
          <p:spPr>
            <a:xfrm>
              <a:off x="7371349" y="2763481"/>
              <a:ext cx="1044030" cy="2120017"/>
            </a:xfrm>
            <a:prstGeom prst="rect">
              <a:avLst/>
            </a:prstGeom>
          </p:spPr>
        </p:pic>
      </p:grpSp>
      <p:grpSp>
        <p:nvGrpSpPr>
          <p:cNvPr id="111" name="Group 110">
            <a:extLst>
              <a:ext uri="{FF2B5EF4-FFF2-40B4-BE49-F238E27FC236}">
                <a16:creationId xmlns:a16="http://schemas.microsoft.com/office/drawing/2014/main" id="{6F2FB698-6A1E-3CCE-3D65-13618E161B29}"/>
              </a:ext>
            </a:extLst>
          </p:cNvPr>
          <p:cNvGrpSpPr/>
          <p:nvPr/>
        </p:nvGrpSpPr>
        <p:grpSpPr>
          <a:xfrm>
            <a:off x="17717953" y="29379673"/>
            <a:ext cx="5278064" cy="1256328"/>
            <a:chOff x="974690" y="418968"/>
            <a:chExt cx="8380326" cy="2143363"/>
          </a:xfrm>
        </p:grpSpPr>
        <p:pic>
          <p:nvPicPr>
            <p:cNvPr id="112" name="Picture 111">
              <a:extLst>
                <a:ext uri="{FF2B5EF4-FFF2-40B4-BE49-F238E27FC236}">
                  <a16:creationId xmlns:a16="http://schemas.microsoft.com/office/drawing/2014/main" id="{EF712E02-EAE9-50B6-18FE-10F4FDBF864A}"/>
                </a:ext>
              </a:extLst>
            </p:cNvPr>
            <p:cNvPicPr>
              <a:picLocks noChangeAspect="1"/>
            </p:cNvPicPr>
            <p:nvPr/>
          </p:nvPicPr>
          <p:blipFill>
            <a:blip r:embed="rId24"/>
            <a:stretch>
              <a:fillRect/>
            </a:stretch>
          </p:blipFill>
          <p:spPr>
            <a:xfrm>
              <a:off x="974690" y="418968"/>
              <a:ext cx="1341894" cy="2131979"/>
            </a:xfrm>
            <a:prstGeom prst="rect">
              <a:avLst/>
            </a:prstGeom>
          </p:spPr>
        </p:pic>
        <p:pic>
          <p:nvPicPr>
            <p:cNvPr id="113" name="Picture 112">
              <a:extLst>
                <a:ext uri="{FF2B5EF4-FFF2-40B4-BE49-F238E27FC236}">
                  <a16:creationId xmlns:a16="http://schemas.microsoft.com/office/drawing/2014/main" id="{E842C32B-5689-CD36-5347-4E1D74CA4A22}"/>
                </a:ext>
              </a:extLst>
            </p:cNvPr>
            <p:cNvPicPr>
              <a:picLocks noChangeAspect="1"/>
            </p:cNvPicPr>
            <p:nvPr/>
          </p:nvPicPr>
          <p:blipFill>
            <a:blip r:embed="rId25"/>
            <a:stretch>
              <a:fillRect/>
            </a:stretch>
          </p:blipFill>
          <p:spPr>
            <a:xfrm>
              <a:off x="2377327" y="422030"/>
              <a:ext cx="1232852" cy="2140300"/>
            </a:xfrm>
            <a:prstGeom prst="rect">
              <a:avLst/>
            </a:prstGeom>
          </p:spPr>
        </p:pic>
        <p:pic>
          <p:nvPicPr>
            <p:cNvPr id="115" name="Picture 114">
              <a:extLst>
                <a:ext uri="{FF2B5EF4-FFF2-40B4-BE49-F238E27FC236}">
                  <a16:creationId xmlns:a16="http://schemas.microsoft.com/office/drawing/2014/main" id="{29864C88-29A6-F3AF-FEA5-911163FCF7D1}"/>
                </a:ext>
              </a:extLst>
            </p:cNvPr>
            <p:cNvPicPr>
              <a:picLocks noChangeAspect="1"/>
            </p:cNvPicPr>
            <p:nvPr/>
          </p:nvPicPr>
          <p:blipFill>
            <a:blip r:embed="rId26"/>
            <a:stretch>
              <a:fillRect/>
            </a:stretch>
          </p:blipFill>
          <p:spPr>
            <a:xfrm>
              <a:off x="3657001" y="421835"/>
              <a:ext cx="1427558" cy="2140496"/>
            </a:xfrm>
            <a:prstGeom prst="rect">
              <a:avLst/>
            </a:prstGeom>
          </p:spPr>
        </p:pic>
        <p:pic>
          <p:nvPicPr>
            <p:cNvPr id="118" name="Picture 117">
              <a:extLst>
                <a:ext uri="{FF2B5EF4-FFF2-40B4-BE49-F238E27FC236}">
                  <a16:creationId xmlns:a16="http://schemas.microsoft.com/office/drawing/2014/main" id="{ED3EC129-7FE6-1A5C-8F8E-4FFE5F9AEA8A}"/>
                </a:ext>
              </a:extLst>
            </p:cNvPr>
            <p:cNvPicPr>
              <a:picLocks noChangeAspect="1"/>
            </p:cNvPicPr>
            <p:nvPr/>
          </p:nvPicPr>
          <p:blipFill>
            <a:blip r:embed="rId27"/>
            <a:stretch>
              <a:fillRect/>
            </a:stretch>
          </p:blipFill>
          <p:spPr>
            <a:xfrm>
              <a:off x="5154806" y="436521"/>
              <a:ext cx="1288232" cy="2125810"/>
            </a:xfrm>
            <a:prstGeom prst="rect">
              <a:avLst/>
            </a:prstGeom>
          </p:spPr>
        </p:pic>
        <p:pic>
          <p:nvPicPr>
            <p:cNvPr id="119" name="Picture 118">
              <a:extLst>
                <a:ext uri="{FF2B5EF4-FFF2-40B4-BE49-F238E27FC236}">
                  <a16:creationId xmlns:a16="http://schemas.microsoft.com/office/drawing/2014/main" id="{4894C039-4087-27A3-5C52-DD9957B49091}"/>
                </a:ext>
              </a:extLst>
            </p:cNvPr>
            <p:cNvPicPr>
              <a:picLocks noChangeAspect="1"/>
            </p:cNvPicPr>
            <p:nvPr/>
          </p:nvPicPr>
          <p:blipFill>
            <a:blip r:embed="rId28"/>
            <a:stretch>
              <a:fillRect/>
            </a:stretch>
          </p:blipFill>
          <p:spPr>
            <a:xfrm>
              <a:off x="7920898" y="427742"/>
              <a:ext cx="1434118" cy="2134588"/>
            </a:xfrm>
            <a:prstGeom prst="rect">
              <a:avLst/>
            </a:prstGeom>
          </p:spPr>
        </p:pic>
        <p:pic>
          <p:nvPicPr>
            <p:cNvPr id="120" name="Picture 119">
              <a:extLst>
                <a:ext uri="{FF2B5EF4-FFF2-40B4-BE49-F238E27FC236}">
                  <a16:creationId xmlns:a16="http://schemas.microsoft.com/office/drawing/2014/main" id="{A573FBDD-9960-AE38-A122-13FB4DF76127}"/>
                </a:ext>
              </a:extLst>
            </p:cNvPr>
            <p:cNvPicPr>
              <a:picLocks noChangeAspect="1"/>
            </p:cNvPicPr>
            <p:nvPr/>
          </p:nvPicPr>
          <p:blipFill>
            <a:blip r:embed="rId29"/>
            <a:stretch>
              <a:fillRect/>
            </a:stretch>
          </p:blipFill>
          <p:spPr>
            <a:xfrm>
              <a:off x="6513736" y="422085"/>
              <a:ext cx="1355230" cy="2140245"/>
            </a:xfrm>
            <a:prstGeom prst="rect">
              <a:avLst/>
            </a:prstGeom>
          </p:spPr>
        </p:pic>
      </p:grpSp>
      <p:sp>
        <p:nvSpPr>
          <p:cNvPr id="126" name="object 7">
            <a:extLst>
              <a:ext uri="{FF2B5EF4-FFF2-40B4-BE49-F238E27FC236}">
                <a16:creationId xmlns:a16="http://schemas.microsoft.com/office/drawing/2014/main" id="{283797CE-9E9E-97A3-00B8-1990926CFA6A}"/>
              </a:ext>
            </a:extLst>
          </p:cNvPr>
          <p:cNvSpPr txBox="1"/>
          <p:nvPr/>
        </p:nvSpPr>
        <p:spPr>
          <a:xfrm>
            <a:off x="13617433" y="23608441"/>
            <a:ext cx="3741283" cy="550151"/>
          </a:xfrm>
          <a:prstGeom prst="rect">
            <a:avLst/>
          </a:prstGeom>
        </p:spPr>
        <p:txBody>
          <a:bodyPr vert="horz" wrap="square" lIns="0" tIns="57150" rIns="0" bIns="0" rtlCol="0">
            <a:spAutoFit/>
          </a:bodyPr>
          <a:lstStyle/>
          <a:p>
            <a:pPr marL="45720">
              <a:spcBef>
                <a:spcPts val="450"/>
              </a:spcBef>
            </a:pPr>
            <a:r>
              <a:rPr sz="3200" b="1" spc="-90" dirty="0">
                <a:latin typeface="Times New Roman" panose="02020603050405020304" pitchFamily="18" charset="0"/>
                <a:cs typeface="Times New Roman" panose="02020603050405020304" pitchFamily="18" charset="0"/>
              </a:rPr>
              <a:t>WT</a:t>
            </a:r>
            <a:r>
              <a:rPr lang="en-US" sz="3200" b="1" spc="-90" dirty="0">
                <a:latin typeface="Times New Roman" panose="02020603050405020304" pitchFamily="18" charset="0"/>
                <a:cs typeface="Times New Roman" panose="02020603050405020304" pitchFamily="18" charset="0"/>
              </a:rPr>
              <a:t> Neocortex</a:t>
            </a:r>
            <a:endParaRPr sz="3200" dirty="0">
              <a:latin typeface="Times New Roman" panose="02020603050405020304" pitchFamily="18" charset="0"/>
              <a:cs typeface="Times New Roman" panose="02020603050405020304" pitchFamily="18" charset="0"/>
            </a:endParaRPr>
          </a:p>
        </p:txBody>
      </p:sp>
      <p:sp>
        <p:nvSpPr>
          <p:cNvPr id="127" name="object 7">
            <a:extLst>
              <a:ext uri="{FF2B5EF4-FFF2-40B4-BE49-F238E27FC236}">
                <a16:creationId xmlns:a16="http://schemas.microsoft.com/office/drawing/2014/main" id="{391D1845-7A9B-16DC-F5AF-818F2A3DFC63}"/>
              </a:ext>
            </a:extLst>
          </p:cNvPr>
          <p:cNvSpPr txBox="1"/>
          <p:nvPr/>
        </p:nvSpPr>
        <p:spPr>
          <a:xfrm>
            <a:off x="18937873" y="23608441"/>
            <a:ext cx="3741283" cy="550151"/>
          </a:xfrm>
          <a:prstGeom prst="rect">
            <a:avLst/>
          </a:prstGeom>
        </p:spPr>
        <p:txBody>
          <a:bodyPr vert="horz" wrap="square" lIns="0" tIns="57150" rIns="0" bIns="0" rtlCol="0">
            <a:spAutoFit/>
          </a:bodyPr>
          <a:lstStyle/>
          <a:p>
            <a:pPr marL="45720">
              <a:spcBef>
                <a:spcPts val="450"/>
              </a:spcBef>
            </a:pPr>
            <a:r>
              <a:rPr lang="en-US" sz="3200" b="1" i="1" spc="-90" dirty="0" err="1">
                <a:latin typeface="Times New Roman" panose="02020603050405020304" pitchFamily="18" charset="0"/>
                <a:cs typeface="Times New Roman" panose="02020603050405020304" pitchFamily="18" charset="0"/>
              </a:rPr>
              <a:t>reeler</a:t>
            </a:r>
            <a:r>
              <a:rPr lang="en-US" sz="3200" b="1" spc="-90" dirty="0">
                <a:latin typeface="Times New Roman" panose="02020603050405020304" pitchFamily="18" charset="0"/>
                <a:cs typeface="Times New Roman" panose="02020603050405020304" pitchFamily="18" charset="0"/>
              </a:rPr>
              <a:t> Neocortex</a:t>
            </a:r>
            <a:endParaRPr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ECF475D-5B27-2E5A-D5B9-A5EA229D2B39}"/>
              </a:ext>
            </a:extLst>
          </p:cNvPr>
          <p:cNvSpPr txBox="1"/>
          <p:nvPr/>
        </p:nvSpPr>
        <p:spPr>
          <a:xfrm>
            <a:off x="32730325" y="5979257"/>
            <a:ext cx="7429501" cy="523220"/>
          </a:xfrm>
          <a:prstGeom prst="rect">
            <a:avLst/>
          </a:prstGeom>
          <a:noFill/>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Table</a:t>
            </a:r>
            <a:r>
              <a:rPr lang="en-US" sz="2400" b="1" spc="12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1:</a:t>
            </a:r>
            <a:r>
              <a:rPr lang="en-US" sz="2400" b="1" spc="6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Cilia</a:t>
            </a:r>
            <a:r>
              <a:rPr lang="en-US" sz="2400" b="1" spc="15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length</a:t>
            </a:r>
            <a:r>
              <a:rPr lang="en-US" sz="2400" b="1" spc="145"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in</a:t>
            </a:r>
            <a:r>
              <a:rPr lang="en-US" sz="2400" b="1" spc="11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various</a:t>
            </a:r>
            <a:r>
              <a:rPr lang="en-US" sz="2400" b="1" spc="9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brain</a:t>
            </a:r>
            <a:r>
              <a:rPr lang="en-US" sz="2400" b="1" spc="15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regions</a:t>
            </a:r>
            <a:r>
              <a:rPr lang="en-US" sz="2700" b="1" spc="80" dirty="0">
                <a:solidFill>
                  <a:srgbClr val="000000"/>
                </a:solidFill>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987EBC5-E47C-5362-65AB-F877CCACE65C}"/>
              </a:ext>
            </a:extLst>
          </p:cNvPr>
          <p:cNvSpPr txBox="1"/>
          <p:nvPr/>
        </p:nvSpPr>
        <p:spPr>
          <a:xfrm>
            <a:off x="39395015" y="6045117"/>
            <a:ext cx="4194753" cy="830997"/>
          </a:xfrm>
          <a:prstGeom prst="rect">
            <a:avLst/>
          </a:prstGeom>
          <a:noFill/>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Table</a:t>
            </a:r>
            <a:r>
              <a:rPr lang="en-US" sz="2400" b="1" spc="120" dirty="0">
                <a:solidFill>
                  <a:srgbClr val="000000"/>
                </a:solidFill>
                <a:latin typeface="Times New Roman" panose="02020603050405020304" pitchFamily="18" charset="0"/>
                <a:cs typeface="Times New Roman" panose="02020603050405020304" pitchFamily="18" charset="0"/>
              </a:rPr>
              <a:t> 2</a:t>
            </a:r>
            <a:r>
              <a:rPr lang="en-US" sz="2400" b="1" dirty="0">
                <a:solidFill>
                  <a:srgbClr val="000000"/>
                </a:solidFill>
                <a:latin typeface="Times New Roman" panose="02020603050405020304" pitchFamily="18" charset="0"/>
                <a:cs typeface="Times New Roman" panose="02020603050405020304" pitchFamily="18" charset="0"/>
              </a:rPr>
              <a:t>:</a:t>
            </a:r>
            <a:r>
              <a:rPr lang="en-US" sz="2400" b="1" spc="6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Cilia</a:t>
            </a:r>
            <a:r>
              <a:rPr lang="en-US" sz="2400" b="1" spc="150" dirty="0">
                <a:solidFill>
                  <a:srgbClr val="000000"/>
                </a:solidFill>
                <a:latin typeface="Times New Roman" panose="02020603050405020304" pitchFamily="18" charset="0"/>
                <a:cs typeface="Times New Roman" panose="02020603050405020304" pitchFamily="18" charset="0"/>
              </a:rPr>
              <a:t> directionality</a:t>
            </a:r>
            <a:r>
              <a:rPr lang="en-US" sz="2400" b="1" spc="145"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in</a:t>
            </a:r>
            <a:r>
              <a:rPr lang="en-US" sz="2400" b="1" spc="11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various</a:t>
            </a:r>
            <a:r>
              <a:rPr lang="en-US" sz="2400" b="1" spc="9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brain</a:t>
            </a:r>
            <a:r>
              <a:rPr lang="en-US" sz="2400" b="1" spc="15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regions</a:t>
            </a:r>
            <a:r>
              <a:rPr lang="en-US" sz="2400" b="1" spc="80" dirty="0">
                <a:solidFill>
                  <a:srgbClr val="000000"/>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1CAE2823-0E97-46A8-A222-BCB116042C99}"/>
              </a:ext>
            </a:extLst>
          </p:cNvPr>
          <p:cNvSpPr txBox="1"/>
          <p:nvPr/>
        </p:nvSpPr>
        <p:spPr>
          <a:xfrm>
            <a:off x="5770880" y="28840968"/>
            <a:ext cx="54559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A-B) Primary cilia Length in the Non-Laminated brain regions. (Left) Bar graph displaying cilia length. (Right) representative cilia images.</a:t>
            </a:r>
            <a:endParaRPr lang="en-US" sz="2400" b="1" dirty="0"/>
          </a:p>
        </p:txBody>
      </p:sp>
      <p:sp>
        <p:nvSpPr>
          <p:cNvPr id="35" name="TextBox 34">
            <a:extLst>
              <a:ext uri="{FF2B5EF4-FFF2-40B4-BE49-F238E27FC236}">
                <a16:creationId xmlns:a16="http://schemas.microsoft.com/office/drawing/2014/main" id="{7A626560-9E9F-35CC-FBB3-AFE89B504E43}"/>
              </a:ext>
            </a:extLst>
          </p:cNvPr>
          <p:cNvSpPr txBox="1"/>
          <p:nvPr/>
        </p:nvSpPr>
        <p:spPr>
          <a:xfrm>
            <a:off x="538480" y="30847568"/>
            <a:ext cx="8173720" cy="1200329"/>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(A-C) Primary cilia Length in the Laminated brain regions. (Left) Bar graph displaying cilia length. (Right) representative cilia images</a:t>
            </a:r>
            <a:r>
              <a:rPr lang="en-US" sz="2400" dirty="0">
                <a:latin typeface="Times New Roman" panose="02020603050405020304" pitchFamily="18" charset="0"/>
                <a:cs typeface="Times New Roman" panose="02020603050405020304" pitchFamily="18" charset="0"/>
              </a:rPr>
              <a:t>.</a:t>
            </a:r>
            <a:endParaRPr lang="en-US" sz="2400" dirty="0"/>
          </a:p>
        </p:txBody>
      </p:sp>
      <p:pic>
        <p:nvPicPr>
          <p:cNvPr id="36" name="object 3">
            <a:extLst>
              <a:ext uri="{FF2B5EF4-FFF2-40B4-BE49-F238E27FC236}">
                <a16:creationId xmlns:a16="http://schemas.microsoft.com/office/drawing/2014/main" id="{0AF55BEA-7E53-AEB7-7447-6FB1E3453125}"/>
              </a:ext>
            </a:extLst>
          </p:cNvPr>
          <p:cNvPicPr/>
          <p:nvPr/>
        </p:nvPicPr>
        <p:blipFill>
          <a:blip r:embed="rId30" cstate="print"/>
          <a:stretch>
            <a:fillRect/>
          </a:stretch>
        </p:blipFill>
        <p:spPr>
          <a:xfrm>
            <a:off x="25325108" y="23778774"/>
            <a:ext cx="6488243" cy="3194212"/>
          </a:xfrm>
          <a:prstGeom prst="rect">
            <a:avLst/>
          </a:prstGeom>
        </p:spPr>
      </p:pic>
      <p:sp>
        <p:nvSpPr>
          <p:cNvPr id="68" name="TextBox 67">
            <a:extLst>
              <a:ext uri="{FF2B5EF4-FFF2-40B4-BE49-F238E27FC236}">
                <a16:creationId xmlns:a16="http://schemas.microsoft.com/office/drawing/2014/main" id="{879F3229-A948-5702-8339-1B2B8117433B}"/>
              </a:ext>
            </a:extLst>
          </p:cNvPr>
          <p:cNvSpPr txBox="1"/>
          <p:nvPr/>
        </p:nvSpPr>
        <p:spPr>
          <a:xfrm>
            <a:off x="23057763" y="30207818"/>
            <a:ext cx="8846484" cy="1938992"/>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 4: In the deep and superficial layers of the WT mice, the centrioles of pyramidal neurons are predominantly positioned at the base of the apical dendrites, with primary cilia oriented toward the pia. However, certain neurons, referred to as atypical neurons exhibit unclear directionality or an inconsistent centriole position within the deep cortex of layer 6; close to the Ventricular Zone.</a:t>
            </a:r>
            <a:endParaRPr lang="en-US" sz="2000" b="1" dirty="0"/>
          </a:p>
        </p:txBody>
      </p:sp>
      <p:sp>
        <p:nvSpPr>
          <p:cNvPr id="92" name="TextBox 91">
            <a:extLst>
              <a:ext uri="{FF2B5EF4-FFF2-40B4-BE49-F238E27FC236}">
                <a16:creationId xmlns:a16="http://schemas.microsoft.com/office/drawing/2014/main" id="{60E3A403-F454-1BA8-304A-5AACA274B4D4}"/>
              </a:ext>
            </a:extLst>
          </p:cNvPr>
          <p:cNvSpPr txBox="1"/>
          <p:nvPr/>
        </p:nvSpPr>
        <p:spPr>
          <a:xfrm>
            <a:off x="16995432" y="20905410"/>
            <a:ext cx="7447184" cy="1246495"/>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Fig 1: Opposite cilia orientation in WT CA1 that preserved in the deep layer of </a:t>
            </a:r>
            <a:r>
              <a:rPr lang="en-US" sz="2400" b="1" dirty="0" err="1">
                <a:latin typeface="Times New Roman" panose="02020603050405020304" pitchFamily="18" charset="0"/>
                <a:cs typeface="Times New Roman" panose="02020603050405020304" pitchFamily="18" charset="0"/>
              </a:rPr>
              <a:t>reeler</a:t>
            </a:r>
            <a:r>
              <a:rPr lang="en-US" sz="2400" b="1" dirty="0">
                <a:latin typeface="Times New Roman" panose="02020603050405020304" pitchFamily="18" charset="0"/>
                <a:cs typeface="Times New Roman" panose="02020603050405020304" pitchFamily="18" charset="0"/>
              </a:rPr>
              <a:t> CA1, while the superficial layer shows uniformly directed cilia</a:t>
            </a:r>
            <a:r>
              <a:rPr lang="en-US" sz="2700" b="1" dirty="0">
                <a:latin typeface="Times New Roman" panose="02020603050405020304" pitchFamily="18" charset="0"/>
                <a:cs typeface="Times New Roman" panose="02020603050405020304" pitchFamily="18" charset="0"/>
              </a:rPr>
              <a:t>.</a:t>
            </a:r>
            <a:endParaRPr lang="en-US" sz="2700" b="1" dirty="0"/>
          </a:p>
        </p:txBody>
      </p:sp>
      <p:sp>
        <p:nvSpPr>
          <p:cNvPr id="96" name="TextBox 95">
            <a:extLst>
              <a:ext uri="{FF2B5EF4-FFF2-40B4-BE49-F238E27FC236}">
                <a16:creationId xmlns:a16="http://schemas.microsoft.com/office/drawing/2014/main" id="{CB6593E1-29D5-55E5-0FA3-8BC0ED415E8B}"/>
              </a:ext>
            </a:extLst>
          </p:cNvPr>
          <p:cNvSpPr txBox="1"/>
          <p:nvPr/>
        </p:nvSpPr>
        <p:spPr>
          <a:xfrm>
            <a:off x="25053703" y="21189454"/>
            <a:ext cx="6806862"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Fig 2: Uniform directionality in WT neocortex but random directionality in </a:t>
            </a:r>
            <a:r>
              <a:rPr lang="en-US" sz="2400" b="1" dirty="0" err="1">
                <a:latin typeface="Times New Roman" panose="02020603050405020304" pitchFamily="18" charset="0"/>
                <a:cs typeface="Times New Roman" panose="02020603050405020304" pitchFamily="18" charset="0"/>
              </a:rPr>
              <a:t>reeler</a:t>
            </a:r>
            <a:r>
              <a:rPr lang="en-US" sz="2400" b="1" dirty="0">
                <a:latin typeface="Times New Roman" panose="02020603050405020304" pitchFamily="18" charset="0"/>
                <a:cs typeface="Times New Roman" panose="02020603050405020304" pitchFamily="18" charset="0"/>
              </a:rPr>
              <a:t>.</a:t>
            </a:r>
            <a:endParaRPr lang="en-US" sz="2400" b="1" dirty="0"/>
          </a:p>
        </p:txBody>
      </p:sp>
      <p:cxnSp>
        <p:nvCxnSpPr>
          <p:cNvPr id="100" name="Straight Connector 99">
            <a:extLst>
              <a:ext uri="{FF2B5EF4-FFF2-40B4-BE49-F238E27FC236}">
                <a16:creationId xmlns:a16="http://schemas.microsoft.com/office/drawing/2014/main" id="{EF62072C-EE49-3B07-FB73-713EF8D6CE64}"/>
              </a:ext>
            </a:extLst>
          </p:cNvPr>
          <p:cNvCxnSpPr/>
          <p:nvPr/>
        </p:nvCxnSpPr>
        <p:spPr>
          <a:xfrm>
            <a:off x="24756206" y="16615737"/>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33" name="Picture 132" descr="A comparison of a graph&#10;&#10;AI-generated content may be incorrect.">
            <a:extLst>
              <a:ext uri="{FF2B5EF4-FFF2-40B4-BE49-F238E27FC236}">
                <a16:creationId xmlns:a16="http://schemas.microsoft.com/office/drawing/2014/main" id="{00F1A044-B16A-7B9B-31EC-D5AA1FAE045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004442" y="6849696"/>
            <a:ext cx="5967396" cy="2808654"/>
          </a:xfrm>
          <a:prstGeom prst="rect">
            <a:avLst/>
          </a:prstGeom>
        </p:spPr>
      </p:pic>
      <p:sp>
        <p:nvSpPr>
          <p:cNvPr id="134" name="TextBox 133">
            <a:extLst>
              <a:ext uri="{FF2B5EF4-FFF2-40B4-BE49-F238E27FC236}">
                <a16:creationId xmlns:a16="http://schemas.microsoft.com/office/drawing/2014/main" id="{8B91DCD3-D06D-9C01-3B78-3F14594EBCD9}"/>
              </a:ext>
            </a:extLst>
          </p:cNvPr>
          <p:cNvSpPr txBox="1"/>
          <p:nvPr/>
        </p:nvSpPr>
        <p:spPr>
          <a:xfrm>
            <a:off x="26195655" y="9790341"/>
            <a:ext cx="5722620" cy="1200329"/>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A-B)  Bar graph displaying </a:t>
            </a:r>
            <a:r>
              <a:rPr lang="en-US" sz="2400" b="1" dirty="0" err="1">
                <a:latin typeface="Times New Roman" panose="02020603050405020304" pitchFamily="18" charset="0"/>
                <a:cs typeface="Times New Roman" panose="02020603050405020304" pitchFamily="18" charset="0"/>
              </a:rPr>
              <a:t>Interneuronal</a:t>
            </a:r>
            <a:r>
              <a:rPr lang="en-US" sz="2400" b="1" dirty="0">
                <a:latin typeface="Times New Roman" panose="02020603050405020304" pitchFamily="18" charset="0"/>
                <a:cs typeface="Times New Roman" panose="02020603050405020304" pitchFamily="18" charset="0"/>
              </a:rPr>
              <a:t> Cilia remains unchanged in CA1 and Neocortex</a:t>
            </a:r>
            <a:endParaRPr lang="en-US" sz="2400" b="1" dirty="0"/>
          </a:p>
        </p:txBody>
      </p:sp>
      <p:pic>
        <p:nvPicPr>
          <p:cNvPr id="136" name="object 6">
            <a:extLst>
              <a:ext uri="{FF2B5EF4-FFF2-40B4-BE49-F238E27FC236}">
                <a16:creationId xmlns:a16="http://schemas.microsoft.com/office/drawing/2014/main" id="{A6D54D0C-1E19-A9EF-5160-D81CEA162DD9}"/>
              </a:ext>
            </a:extLst>
          </p:cNvPr>
          <p:cNvPicPr/>
          <p:nvPr/>
        </p:nvPicPr>
        <p:blipFill>
          <a:blip r:embed="rId32" cstate="print"/>
          <a:stretch>
            <a:fillRect/>
          </a:stretch>
        </p:blipFill>
        <p:spPr>
          <a:xfrm>
            <a:off x="23906318" y="7132320"/>
            <a:ext cx="1879762" cy="2357120"/>
          </a:xfrm>
          <a:prstGeom prst="rect">
            <a:avLst/>
          </a:prstGeom>
        </p:spPr>
      </p:pic>
      <p:pic>
        <p:nvPicPr>
          <p:cNvPr id="137" name="object 7">
            <a:extLst>
              <a:ext uri="{FF2B5EF4-FFF2-40B4-BE49-F238E27FC236}">
                <a16:creationId xmlns:a16="http://schemas.microsoft.com/office/drawing/2014/main" id="{36C9C1FC-88FB-632E-91FF-C7E68E556364}"/>
              </a:ext>
            </a:extLst>
          </p:cNvPr>
          <p:cNvPicPr/>
          <p:nvPr/>
        </p:nvPicPr>
        <p:blipFill>
          <a:blip r:embed="rId33" cstate="print"/>
          <a:stretch>
            <a:fillRect/>
          </a:stretch>
        </p:blipFill>
        <p:spPr>
          <a:xfrm>
            <a:off x="21986133" y="7132320"/>
            <a:ext cx="1879762" cy="2357120"/>
          </a:xfrm>
          <a:prstGeom prst="rect">
            <a:avLst/>
          </a:prstGeom>
        </p:spPr>
      </p:pic>
      <p:pic>
        <p:nvPicPr>
          <p:cNvPr id="138" name="object 11">
            <a:extLst>
              <a:ext uri="{FF2B5EF4-FFF2-40B4-BE49-F238E27FC236}">
                <a16:creationId xmlns:a16="http://schemas.microsoft.com/office/drawing/2014/main" id="{7F91251C-7D7F-70AD-CF61-8EE6F868813B}"/>
              </a:ext>
            </a:extLst>
          </p:cNvPr>
          <p:cNvPicPr/>
          <p:nvPr/>
        </p:nvPicPr>
        <p:blipFill>
          <a:blip r:embed="rId34" cstate="print"/>
          <a:stretch>
            <a:fillRect/>
          </a:stretch>
        </p:blipFill>
        <p:spPr>
          <a:xfrm>
            <a:off x="18145760" y="7132320"/>
            <a:ext cx="1882288" cy="2349348"/>
          </a:xfrm>
          <a:prstGeom prst="rect">
            <a:avLst/>
          </a:prstGeom>
        </p:spPr>
      </p:pic>
      <p:pic>
        <p:nvPicPr>
          <p:cNvPr id="139" name="object 12">
            <a:extLst>
              <a:ext uri="{FF2B5EF4-FFF2-40B4-BE49-F238E27FC236}">
                <a16:creationId xmlns:a16="http://schemas.microsoft.com/office/drawing/2014/main" id="{EE97E30D-D59B-694A-817A-F23F6A1D5AAA}"/>
              </a:ext>
            </a:extLst>
          </p:cNvPr>
          <p:cNvPicPr/>
          <p:nvPr/>
        </p:nvPicPr>
        <p:blipFill>
          <a:blip r:embed="rId35" cstate="print"/>
          <a:stretch>
            <a:fillRect/>
          </a:stretch>
        </p:blipFill>
        <p:spPr>
          <a:xfrm>
            <a:off x="18158791" y="10209033"/>
            <a:ext cx="1921869" cy="2304332"/>
          </a:xfrm>
          <a:prstGeom prst="rect">
            <a:avLst/>
          </a:prstGeom>
        </p:spPr>
      </p:pic>
      <p:pic>
        <p:nvPicPr>
          <p:cNvPr id="141" name="Picture 140">
            <a:extLst>
              <a:ext uri="{FF2B5EF4-FFF2-40B4-BE49-F238E27FC236}">
                <a16:creationId xmlns:a16="http://schemas.microsoft.com/office/drawing/2014/main" id="{8ECC1588-18C6-D10E-64D9-41D4A8621A4F}"/>
              </a:ext>
            </a:extLst>
          </p:cNvPr>
          <p:cNvPicPr>
            <a:picLocks noChangeAspect="1"/>
          </p:cNvPicPr>
          <p:nvPr/>
        </p:nvPicPr>
        <p:blipFill>
          <a:blip r:embed="rId36"/>
          <a:stretch>
            <a:fillRect/>
          </a:stretch>
        </p:blipFill>
        <p:spPr>
          <a:xfrm>
            <a:off x="20121480" y="10213476"/>
            <a:ext cx="1828235" cy="2303644"/>
          </a:xfrm>
          <a:prstGeom prst="rect">
            <a:avLst/>
          </a:prstGeom>
        </p:spPr>
      </p:pic>
      <p:pic>
        <p:nvPicPr>
          <p:cNvPr id="142" name="Picture 141">
            <a:extLst>
              <a:ext uri="{FF2B5EF4-FFF2-40B4-BE49-F238E27FC236}">
                <a16:creationId xmlns:a16="http://schemas.microsoft.com/office/drawing/2014/main" id="{6B323C0E-3814-ACDA-0E5E-7CA47AECFEE9}"/>
              </a:ext>
            </a:extLst>
          </p:cNvPr>
          <p:cNvPicPr>
            <a:picLocks noChangeAspect="1"/>
          </p:cNvPicPr>
          <p:nvPr/>
        </p:nvPicPr>
        <p:blipFill>
          <a:blip r:embed="rId37"/>
          <a:stretch>
            <a:fillRect/>
          </a:stretch>
        </p:blipFill>
        <p:spPr>
          <a:xfrm>
            <a:off x="22013063" y="10217426"/>
            <a:ext cx="1971995" cy="2289401"/>
          </a:xfrm>
          <a:prstGeom prst="rect">
            <a:avLst/>
          </a:prstGeom>
        </p:spPr>
      </p:pic>
      <p:pic>
        <p:nvPicPr>
          <p:cNvPr id="143" name="Picture 142">
            <a:extLst>
              <a:ext uri="{FF2B5EF4-FFF2-40B4-BE49-F238E27FC236}">
                <a16:creationId xmlns:a16="http://schemas.microsoft.com/office/drawing/2014/main" id="{789F9428-DAAA-72FA-57E7-7E1E8113FC98}"/>
              </a:ext>
            </a:extLst>
          </p:cNvPr>
          <p:cNvPicPr>
            <a:picLocks noChangeAspect="1"/>
          </p:cNvPicPr>
          <p:nvPr/>
        </p:nvPicPr>
        <p:blipFill>
          <a:blip r:embed="rId38"/>
          <a:stretch>
            <a:fillRect/>
          </a:stretch>
        </p:blipFill>
        <p:spPr>
          <a:xfrm>
            <a:off x="20045642" y="7134176"/>
            <a:ext cx="1902888" cy="2352723"/>
          </a:xfrm>
          <a:prstGeom prst="rect">
            <a:avLst/>
          </a:prstGeom>
        </p:spPr>
      </p:pic>
      <p:pic>
        <p:nvPicPr>
          <p:cNvPr id="144" name="Picture 143">
            <a:extLst>
              <a:ext uri="{FF2B5EF4-FFF2-40B4-BE49-F238E27FC236}">
                <a16:creationId xmlns:a16="http://schemas.microsoft.com/office/drawing/2014/main" id="{09DBA553-5487-0443-A65C-66100A01938B}"/>
              </a:ext>
            </a:extLst>
          </p:cNvPr>
          <p:cNvPicPr>
            <a:picLocks noChangeAspect="1"/>
          </p:cNvPicPr>
          <p:nvPr/>
        </p:nvPicPr>
        <p:blipFill>
          <a:blip r:embed="rId39"/>
          <a:stretch>
            <a:fillRect/>
          </a:stretch>
        </p:blipFill>
        <p:spPr>
          <a:xfrm>
            <a:off x="24027066" y="10207487"/>
            <a:ext cx="1840295" cy="2295324"/>
          </a:xfrm>
          <a:prstGeom prst="rect">
            <a:avLst/>
          </a:prstGeom>
        </p:spPr>
      </p:pic>
      <p:sp>
        <p:nvSpPr>
          <p:cNvPr id="146" name="TextBox 145">
            <a:extLst>
              <a:ext uri="{FF2B5EF4-FFF2-40B4-BE49-F238E27FC236}">
                <a16:creationId xmlns:a16="http://schemas.microsoft.com/office/drawing/2014/main" id="{ADADFB74-7654-4C8E-9048-EFC4E497552E}"/>
              </a:ext>
            </a:extLst>
          </p:cNvPr>
          <p:cNvSpPr txBox="1"/>
          <p:nvPr/>
        </p:nvSpPr>
        <p:spPr>
          <a:xfrm>
            <a:off x="18101288" y="6567521"/>
            <a:ext cx="7278392"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A) Random Astrocyte Cilia in WT Neocortex</a:t>
            </a:r>
            <a:endParaRPr lang="en-US" sz="2800" b="1" dirty="0"/>
          </a:p>
        </p:txBody>
      </p:sp>
      <p:sp>
        <p:nvSpPr>
          <p:cNvPr id="147" name="TextBox 146">
            <a:extLst>
              <a:ext uri="{FF2B5EF4-FFF2-40B4-BE49-F238E27FC236}">
                <a16:creationId xmlns:a16="http://schemas.microsoft.com/office/drawing/2014/main" id="{EED76EB8-EF4D-E247-7CB4-184B4ED26CB2}"/>
              </a:ext>
            </a:extLst>
          </p:cNvPr>
          <p:cNvSpPr txBox="1"/>
          <p:nvPr/>
        </p:nvSpPr>
        <p:spPr>
          <a:xfrm>
            <a:off x="18070808" y="9646001"/>
            <a:ext cx="7369832"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B) Random Astrocyte Cilia in </a:t>
            </a:r>
            <a:r>
              <a:rPr lang="en-US" sz="2800" b="1" dirty="0" err="1">
                <a:latin typeface="Times New Roman" panose="02020603050405020304" pitchFamily="18" charset="0"/>
                <a:cs typeface="Times New Roman" panose="02020603050405020304" pitchFamily="18" charset="0"/>
              </a:rPr>
              <a:t>reeler</a:t>
            </a:r>
            <a:r>
              <a:rPr lang="en-US" sz="2800" b="1" dirty="0">
                <a:latin typeface="Times New Roman" panose="02020603050405020304" pitchFamily="18" charset="0"/>
                <a:cs typeface="Times New Roman" panose="02020603050405020304" pitchFamily="18" charset="0"/>
              </a:rPr>
              <a:t> Neocortex</a:t>
            </a:r>
            <a:endParaRPr lang="en-US" sz="2800" b="1" dirty="0"/>
          </a:p>
        </p:txBody>
      </p:sp>
      <p:graphicFrame>
        <p:nvGraphicFramePr>
          <p:cNvPr id="54" name="Table 53">
            <a:extLst>
              <a:ext uri="{FF2B5EF4-FFF2-40B4-BE49-F238E27FC236}">
                <a16:creationId xmlns:a16="http://schemas.microsoft.com/office/drawing/2014/main" id="{C3F506F1-2037-CEC5-5B88-9B10AA449187}"/>
              </a:ext>
            </a:extLst>
          </p:cNvPr>
          <p:cNvGraphicFramePr>
            <a:graphicFrameLocks noGrp="1"/>
          </p:cNvGraphicFramePr>
          <p:nvPr>
            <p:extLst>
              <p:ext uri="{D42A27DB-BD31-4B8C-83A1-F6EECF244321}">
                <p14:modId xmlns:p14="http://schemas.microsoft.com/office/powerpoint/2010/main" val="4132063964"/>
              </p:ext>
            </p:extLst>
          </p:nvPr>
        </p:nvGraphicFramePr>
        <p:xfrm>
          <a:off x="32792134" y="6469380"/>
          <a:ext cx="6611733" cy="6663971"/>
        </p:xfrm>
        <a:graphic>
          <a:graphicData uri="http://schemas.openxmlformats.org/drawingml/2006/table">
            <a:tbl>
              <a:tblPr firstRow="1" bandRow="1">
                <a:tableStyleId>{912C8C85-51F0-491E-9774-3900AFEF0FD7}</a:tableStyleId>
              </a:tblPr>
              <a:tblGrid>
                <a:gridCol w="1616399">
                  <a:extLst>
                    <a:ext uri="{9D8B030D-6E8A-4147-A177-3AD203B41FA5}">
                      <a16:colId xmlns:a16="http://schemas.microsoft.com/office/drawing/2014/main" val="2940868819"/>
                    </a:ext>
                  </a:extLst>
                </a:gridCol>
                <a:gridCol w="1659467">
                  <a:extLst>
                    <a:ext uri="{9D8B030D-6E8A-4147-A177-3AD203B41FA5}">
                      <a16:colId xmlns:a16="http://schemas.microsoft.com/office/drawing/2014/main" val="3355679405"/>
                    </a:ext>
                  </a:extLst>
                </a:gridCol>
                <a:gridCol w="1253067">
                  <a:extLst>
                    <a:ext uri="{9D8B030D-6E8A-4147-A177-3AD203B41FA5}">
                      <a16:colId xmlns:a16="http://schemas.microsoft.com/office/drawing/2014/main" val="335098824"/>
                    </a:ext>
                  </a:extLst>
                </a:gridCol>
                <a:gridCol w="2082800">
                  <a:extLst>
                    <a:ext uri="{9D8B030D-6E8A-4147-A177-3AD203B41FA5}">
                      <a16:colId xmlns:a16="http://schemas.microsoft.com/office/drawing/2014/main" val="3016883031"/>
                    </a:ext>
                  </a:extLst>
                </a:gridCol>
              </a:tblGrid>
              <a:tr h="702465">
                <a:tc>
                  <a:txBody>
                    <a:bodyPr/>
                    <a:lstStyle>
                      <a:lvl1pPr marL="0" algn="l" defTabSz="4480304" rtl="0" eaLnBrk="1" latinLnBrk="0" hangingPunct="1">
                        <a:defRPr sz="8800" b="1" kern="1200">
                          <a:solidFill>
                            <a:schemeClr val="lt1"/>
                          </a:solidFill>
                          <a:latin typeface="Calibri"/>
                        </a:defRPr>
                      </a:lvl1pPr>
                      <a:lvl2pPr marL="2240152" algn="l" defTabSz="4480304" rtl="0" eaLnBrk="1" latinLnBrk="0" hangingPunct="1">
                        <a:defRPr sz="8800" b="1" kern="1200">
                          <a:solidFill>
                            <a:schemeClr val="lt1"/>
                          </a:solidFill>
                          <a:latin typeface="Calibri"/>
                        </a:defRPr>
                      </a:lvl2pPr>
                      <a:lvl3pPr marL="4480304" algn="l" defTabSz="4480304" rtl="0" eaLnBrk="1" latinLnBrk="0" hangingPunct="1">
                        <a:defRPr sz="8800" b="1" kern="1200">
                          <a:solidFill>
                            <a:schemeClr val="lt1"/>
                          </a:solidFill>
                          <a:latin typeface="Calibri"/>
                        </a:defRPr>
                      </a:lvl3pPr>
                      <a:lvl4pPr marL="6720456" algn="l" defTabSz="4480304" rtl="0" eaLnBrk="1" latinLnBrk="0" hangingPunct="1">
                        <a:defRPr sz="8800" b="1" kern="1200">
                          <a:solidFill>
                            <a:schemeClr val="lt1"/>
                          </a:solidFill>
                          <a:latin typeface="Calibri"/>
                        </a:defRPr>
                      </a:lvl4pPr>
                      <a:lvl5pPr marL="8960608" algn="l" defTabSz="4480304" rtl="0" eaLnBrk="1" latinLnBrk="0" hangingPunct="1">
                        <a:defRPr sz="8800" b="1" kern="1200">
                          <a:solidFill>
                            <a:schemeClr val="lt1"/>
                          </a:solidFill>
                          <a:latin typeface="Calibri"/>
                        </a:defRPr>
                      </a:lvl5pPr>
                      <a:lvl6pPr marL="11200760" algn="l" defTabSz="4480304" rtl="0" eaLnBrk="1" latinLnBrk="0" hangingPunct="1">
                        <a:defRPr sz="8800" b="1" kern="1200">
                          <a:solidFill>
                            <a:schemeClr val="lt1"/>
                          </a:solidFill>
                          <a:latin typeface="Calibri"/>
                        </a:defRPr>
                      </a:lvl6pPr>
                      <a:lvl7pPr marL="13440912" algn="l" defTabSz="4480304" rtl="0" eaLnBrk="1" latinLnBrk="0" hangingPunct="1">
                        <a:defRPr sz="8800" b="1" kern="1200">
                          <a:solidFill>
                            <a:schemeClr val="lt1"/>
                          </a:solidFill>
                          <a:latin typeface="Calibri"/>
                        </a:defRPr>
                      </a:lvl7pPr>
                      <a:lvl8pPr marL="15681064" algn="l" defTabSz="4480304" rtl="0" eaLnBrk="1" latinLnBrk="0" hangingPunct="1">
                        <a:defRPr sz="8800" b="1" kern="1200">
                          <a:solidFill>
                            <a:schemeClr val="lt1"/>
                          </a:solidFill>
                          <a:latin typeface="Calibri"/>
                        </a:defRPr>
                      </a:lvl8pPr>
                      <a:lvl9pPr marL="17921216" algn="l" defTabSz="4480304" rtl="0" eaLnBrk="1" latinLnBrk="0" hangingPunct="1">
                        <a:defRPr sz="8800" b="1" kern="1200">
                          <a:solidFill>
                            <a:schemeClr val="lt1"/>
                          </a:solidFill>
                          <a:latin typeface="Calibri"/>
                        </a:defRPr>
                      </a:lvl9pPr>
                    </a:lstStyle>
                    <a:p>
                      <a:pPr marL="238125">
                        <a:lnSpc>
                          <a:spcPts val="1300"/>
                        </a:lnSpc>
                      </a:pPr>
                      <a:endParaRPr lang="en-US" sz="2200" b="1" spc="-10" dirty="0">
                        <a:solidFill>
                          <a:schemeClr val="tx1"/>
                        </a:solidFill>
                      </a:endParaRPr>
                    </a:p>
                    <a:p>
                      <a:pPr marL="238125">
                        <a:lnSpc>
                          <a:spcPts val="1300"/>
                        </a:lnSpc>
                      </a:pPr>
                      <a:r>
                        <a:rPr lang="en-US" sz="2200" b="1" spc="-10" dirty="0">
                          <a:solidFill>
                            <a:schemeClr val="tx1"/>
                          </a:solidFill>
                        </a:rPr>
                        <a:t>Brain</a:t>
                      </a:r>
                    </a:p>
                    <a:p>
                      <a:pPr marL="238125">
                        <a:lnSpc>
                          <a:spcPts val="1300"/>
                        </a:lnSpc>
                      </a:pPr>
                      <a:endParaRPr lang="en-US" sz="2200" b="1" spc="-10" dirty="0">
                        <a:solidFill>
                          <a:schemeClr val="tx1"/>
                        </a:solidFill>
                      </a:endParaRPr>
                    </a:p>
                    <a:p>
                      <a:pPr marL="238125">
                        <a:lnSpc>
                          <a:spcPts val="1300"/>
                        </a:lnSpc>
                      </a:pPr>
                      <a:r>
                        <a:rPr sz="2200" b="1" spc="-10" dirty="0">
                          <a:solidFill>
                            <a:schemeClr val="tx1"/>
                          </a:solidFill>
                        </a:rPr>
                        <a:t>Region</a:t>
                      </a:r>
                      <a:endParaRPr sz="2200" b="1" dirty="0">
                        <a:solidFill>
                          <a:schemeClr val="tx1"/>
                        </a:solidFill>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b="1" kern="1200">
                          <a:solidFill>
                            <a:schemeClr val="lt1"/>
                          </a:solidFill>
                          <a:latin typeface="Calibri"/>
                        </a:defRPr>
                      </a:lvl1pPr>
                      <a:lvl2pPr marL="2240152" algn="l" defTabSz="4480304" rtl="0" eaLnBrk="1" latinLnBrk="0" hangingPunct="1">
                        <a:defRPr sz="8800" b="1" kern="1200">
                          <a:solidFill>
                            <a:schemeClr val="lt1"/>
                          </a:solidFill>
                          <a:latin typeface="Calibri"/>
                        </a:defRPr>
                      </a:lvl2pPr>
                      <a:lvl3pPr marL="4480304" algn="l" defTabSz="4480304" rtl="0" eaLnBrk="1" latinLnBrk="0" hangingPunct="1">
                        <a:defRPr sz="8800" b="1" kern="1200">
                          <a:solidFill>
                            <a:schemeClr val="lt1"/>
                          </a:solidFill>
                          <a:latin typeface="Calibri"/>
                        </a:defRPr>
                      </a:lvl3pPr>
                      <a:lvl4pPr marL="6720456" algn="l" defTabSz="4480304" rtl="0" eaLnBrk="1" latinLnBrk="0" hangingPunct="1">
                        <a:defRPr sz="8800" b="1" kern="1200">
                          <a:solidFill>
                            <a:schemeClr val="lt1"/>
                          </a:solidFill>
                          <a:latin typeface="Calibri"/>
                        </a:defRPr>
                      </a:lvl4pPr>
                      <a:lvl5pPr marL="8960608" algn="l" defTabSz="4480304" rtl="0" eaLnBrk="1" latinLnBrk="0" hangingPunct="1">
                        <a:defRPr sz="8800" b="1" kern="1200">
                          <a:solidFill>
                            <a:schemeClr val="lt1"/>
                          </a:solidFill>
                          <a:latin typeface="Calibri"/>
                        </a:defRPr>
                      </a:lvl5pPr>
                      <a:lvl6pPr marL="11200760" algn="l" defTabSz="4480304" rtl="0" eaLnBrk="1" latinLnBrk="0" hangingPunct="1">
                        <a:defRPr sz="8800" b="1" kern="1200">
                          <a:solidFill>
                            <a:schemeClr val="lt1"/>
                          </a:solidFill>
                          <a:latin typeface="Calibri"/>
                        </a:defRPr>
                      </a:lvl6pPr>
                      <a:lvl7pPr marL="13440912" algn="l" defTabSz="4480304" rtl="0" eaLnBrk="1" latinLnBrk="0" hangingPunct="1">
                        <a:defRPr sz="8800" b="1" kern="1200">
                          <a:solidFill>
                            <a:schemeClr val="lt1"/>
                          </a:solidFill>
                          <a:latin typeface="Calibri"/>
                        </a:defRPr>
                      </a:lvl7pPr>
                      <a:lvl8pPr marL="15681064" algn="l" defTabSz="4480304" rtl="0" eaLnBrk="1" latinLnBrk="0" hangingPunct="1">
                        <a:defRPr sz="8800" b="1" kern="1200">
                          <a:solidFill>
                            <a:schemeClr val="lt1"/>
                          </a:solidFill>
                          <a:latin typeface="Calibri"/>
                        </a:defRPr>
                      </a:lvl8pPr>
                      <a:lvl9pPr marL="17921216" algn="l" defTabSz="4480304" rtl="0" eaLnBrk="1" latinLnBrk="0" hangingPunct="1">
                        <a:defRPr sz="8800" b="1" kern="1200">
                          <a:solidFill>
                            <a:schemeClr val="lt1"/>
                          </a:solidFill>
                          <a:latin typeface="Calibri"/>
                        </a:defRPr>
                      </a:lvl9pPr>
                    </a:lstStyle>
                    <a:p>
                      <a:pPr marL="284480">
                        <a:lnSpc>
                          <a:spcPts val="1300"/>
                        </a:lnSpc>
                      </a:pPr>
                      <a:endParaRPr lang="en-US" sz="2200" b="1" spc="-10" dirty="0">
                        <a:solidFill>
                          <a:schemeClr val="tx1"/>
                        </a:solidFill>
                      </a:endParaRPr>
                    </a:p>
                    <a:p>
                      <a:pPr marL="284480">
                        <a:lnSpc>
                          <a:spcPts val="1300"/>
                        </a:lnSpc>
                      </a:pPr>
                      <a:r>
                        <a:rPr lang="en-US" sz="2200" b="1" spc="-10" dirty="0">
                          <a:solidFill>
                            <a:schemeClr val="tx1"/>
                          </a:solidFill>
                        </a:rPr>
                        <a:t>Lamination</a:t>
                      </a:r>
                      <a:endParaRPr sz="2200" b="1" dirty="0">
                        <a:solidFill>
                          <a:schemeClr val="tx1"/>
                        </a:solidFill>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b="1" kern="1200">
                          <a:solidFill>
                            <a:schemeClr val="lt1"/>
                          </a:solidFill>
                          <a:latin typeface="Calibri"/>
                        </a:defRPr>
                      </a:lvl1pPr>
                      <a:lvl2pPr marL="2240152" algn="l" defTabSz="4480304" rtl="0" eaLnBrk="1" latinLnBrk="0" hangingPunct="1">
                        <a:defRPr sz="8800" b="1" kern="1200">
                          <a:solidFill>
                            <a:schemeClr val="lt1"/>
                          </a:solidFill>
                          <a:latin typeface="Calibri"/>
                        </a:defRPr>
                      </a:lvl2pPr>
                      <a:lvl3pPr marL="4480304" algn="l" defTabSz="4480304" rtl="0" eaLnBrk="1" latinLnBrk="0" hangingPunct="1">
                        <a:defRPr sz="8800" b="1" kern="1200">
                          <a:solidFill>
                            <a:schemeClr val="lt1"/>
                          </a:solidFill>
                          <a:latin typeface="Calibri"/>
                        </a:defRPr>
                      </a:lvl3pPr>
                      <a:lvl4pPr marL="6720456" algn="l" defTabSz="4480304" rtl="0" eaLnBrk="1" latinLnBrk="0" hangingPunct="1">
                        <a:defRPr sz="8800" b="1" kern="1200">
                          <a:solidFill>
                            <a:schemeClr val="lt1"/>
                          </a:solidFill>
                          <a:latin typeface="Calibri"/>
                        </a:defRPr>
                      </a:lvl4pPr>
                      <a:lvl5pPr marL="8960608" algn="l" defTabSz="4480304" rtl="0" eaLnBrk="1" latinLnBrk="0" hangingPunct="1">
                        <a:defRPr sz="8800" b="1" kern="1200">
                          <a:solidFill>
                            <a:schemeClr val="lt1"/>
                          </a:solidFill>
                          <a:latin typeface="Calibri"/>
                        </a:defRPr>
                      </a:lvl5pPr>
                      <a:lvl6pPr marL="11200760" algn="l" defTabSz="4480304" rtl="0" eaLnBrk="1" latinLnBrk="0" hangingPunct="1">
                        <a:defRPr sz="8800" b="1" kern="1200">
                          <a:solidFill>
                            <a:schemeClr val="lt1"/>
                          </a:solidFill>
                          <a:latin typeface="Calibri"/>
                        </a:defRPr>
                      </a:lvl6pPr>
                      <a:lvl7pPr marL="13440912" algn="l" defTabSz="4480304" rtl="0" eaLnBrk="1" latinLnBrk="0" hangingPunct="1">
                        <a:defRPr sz="8800" b="1" kern="1200">
                          <a:solidFill>
                            <a:schemeClr val="lt1"/>
                          </a:solidFill>
                          <a:latin typeface="Calibri"/>
                        </a:defRPr>
                      </a:lvl7pPr>
                      <a:lvl8pPr marL="15681064" algn="l" defTabSz="4480304" rtl="0" eaLnBrk="1" latinLnBrk="0" hangingPunct="1">
                        <a:defRPr sz="8800" b="1" kern="1200">
                          <a:solidFill>
                            <a:schemeClr val="lt1"/>
                          </a:solidFill>
                          <a:latin typeface="Calibri"/>
                        </a:defRPr>
                      </a:lvl8pPr>
                      <a:lvl9pPr marL="17921216" algn="l" defTabSz="4480304" rtl="0" eaLnBrk="1" latinLnBrk="0" hangingPunct="1">
                        <a:defRPr sz="8800" b="1" kern="1200">
                          <a:solidFill>
                            <a:schemeClr val="lt1"/>
                          </a:solidFill>
                          <a:latin typeface="Calibri"/>
                        </a:defRPr>
                      </a:lvl9pPr>
                    </a:lstStyle>
                    <a:p>
                      <a:pPr marL="233679">
                        <a:lnSpc>
                          <a:spcPts val="1300"/>
                        </a:lnSpc>
                      </a:pPr>
                      <a:endParaRPr lang="en-US" sz="2200" b="1" dirty="0">
                        <a:solidFill>
                          <a:schemeClr val="tx1"/>
                        </a:solidFill>
                      </a:endParaRPr>
                    </a:p>
                    <a:p>
                      <a:pPr marL="233679">
                        <a:lnSpc>
                          <a:spcPts val="1300"/>
                        </a:lnSpc>
                      </a:pPr>
                      <a:r>
                        <a:rPr sz="2200" b="1" dirty="0">
                          <a:solidFill>
                            <a:schemeClr val="tx1"/>
                          </a:solidFill>
                        </a:rPr>
                        <a:t>P30</a:t>
                      </a:r>
                      <a:r>
                        <a:rPr sz="2200" b="1" spc="-10" dirty="0">
                          <a:solidFill>
                            <a:schemeClr val="tx1"/>
                          </a:solidFill>
                        </a:rPr>
                        <a:t> </a:t>
                      </a:r>
                      <a:r>
                        <a:rPr sz="2200" b="1" dirty="0">
                          <a:solidFill>
                            <a:schemeClr val="tx1"/>
                          </a:solidFill>
                        </a:rPr>
                        <a:t>WT</a:t>
                      </a:r>
                      <a:r>
                        <a:rPr sz="2200" b="1" spc="-5" dirty="0">
                          <a:solidFill>
                            <a:schemeClr val="tx1"/>
                          </a:solidFill>
                        </a:rPr>
                        <a:t> </a:t>
                      </a:r>
                      <a:r>
                        <a:rPr sz="2200" b="1" spc="-20" dirty="0">
                          <a:solidFill>
                            <a:schemeClr val="tx1"/>
                          </a:solidFill>
                        </a:rPr>
                        <a:t>(µm)</a:t>
                      </a:r>
                      <a:endParaRPr sz="2200" b="1" dirty="0">
                        <a:solidFill>
                          <a:schemeClr val="tx1"/>
                        </a:solidFill>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b="1" kern="1200">
                          <a:solidFill>
                            <a:schemeClr val="lt1"/>
                          </a:solidFill>
                          <a:latin typeface="Calibri"/>
                        </a:defRPr>
                      </a:lvl1pPr>
                      <a:lvl2pPr marL="2240152" algn="l" defTabSz="4480304" rtl="0" eaLnBrk="1" latinLnBrk="0" hangingPunct="1">
                        <a:defRPr sz="8800" b="1" kern="1200">
                          <a:solidFill>
                            <a:schemeClr val="lt1"/>
                          </a:solidFill>
                          <a:latin typeface="Calibri"/>
                        </a:defRPr>
                      </a:lvl2pPr>
                      <a:lvl3pPr marL="4480304" algn="l" defTabSz="4480304" rtl="0" eaLnBrk="1" latinLnBrk="0" hangingPunct="1">
                        <a:defRPr sz="8800" b="1" kern="1200">
                          <a:solidFill>
                            <a:schemeClr val="lt1"/>
                          </a:solidFill>
                          <a:latin typeface="Calibri"/>
                        </a:defRPr>
                      </a:lvl3pPr>
                      <a:lvl4pPr marL="6720456" algn="l" defTabSz="4480304" rtl="0" eaLnBrk="1" latinLnBrk="0" hangingPunct="1">
                        <a:defRPr sz="8800" b="1" kern="1200">
                          <a:solidFill>
                            <a:schemeClr val="lt1"/>
                          </a:solidFill>
                          <a:latin typeface="Calibri"/>
                        </a:defRPr>
                      </a:lvl4pPr>
                      <a:lvl5pPr marL="8960608" algn="l" defTabSz="4480304" rtl="0" eaLnBrk="1" latinLnBrk="0" hangingPunct="1">
                        <a:defRPr sz="8800" b="1" kern="1200">
                          <a:solidFill>
                            <a:schemeClr val="lt1"/>
                          </a:solidFill>
                          <a:latin typeface="Calibri"/>
                        </a:defRPr>
                      </a:lvl5pPr>
                      <a:lvl6pPr marL="11200760" algn="l" defTabSz="4480304" rtl="0" eaLnBrk="1" latinLnBrk="0" hangingPunct="1">
                        <a:defRPr sz="8800" b="1" kern="1200">
                          <a:solidFill>
                            <a:schemeClr val="lt1"/>
                          </a:solidFill>
                          <a:latin typeface="Calibri"/>
                        </a:defRPr>
                      </a:lvl6pPr>
                      <a:lvl7pPr marL="13440912" algn="l" defTabSz="4480304" rtl="0" eaLnBrk="1" latinLnBrk="0" hangingPunct="1">
                        <a:defRPr sz="8800" b="1" kern="1200">
                          <a:solidFill>
                            <a:schemeClr val="lt1"/>
                          </a:solidFill>
                          <a:latin typeface="Calibri"/>
                        </a:defRPr>
                      </a:lvl7pPr>
                      <a:lvl8pPr marL="15681064" algn="l" defTabSz="4480304" rtl="0" eaLnBrk="1" latinLnBrk="0" hangingPunct="1">
                        <a:defRPr sz="8800" b="1" kern="1200">
                          <a:solidFill>
                            <a:schemeClr val="lt1"/>
                          </a:solidFill>
                          <a:latin typeface="Calibri"/>
                        </a:defRPr>
                      </a:lvl8pPr>
                      <a:lvl9pPr marL="17921216" algn="l" defTabSz="4480304" rtl="0" eaLnBrk="1" latinLnBrk="0" hangingPunct="1">
                        <a:defRPr sz="8800" b="1" kern="1200">
                          <a:solidFill>
                            <a:schemeClr val="lt1"/>
                          </a:solidFill>
                          <a:latin typeface="Calibri"/>
                        </a:defRPr>
                      </a:lvl9pPr>
                    </a:lstStyle>
                    <a:p>
                      <a:pPr marL="140970">
                        <a:lnSpc>
                          <a:spcPts val="1300"/>
                        </a:lnSpc>
                      </a:pPr>
                      <a:endParaRPr lang="en-US" sz="2200" b="1" spc="-20" dirty="0">
                        <a:solidFill>
                          <a:schemeClr val="tx1"/>
                        </a:solidFill>
                      </a:endParaRPr>
                    </a:p>
                    <a:p>
                      <a:pPr marL="140970">
                        <a:lnSpc>
                          <a:spcPts val="1300"/>
                        </a:lnSpc>
                      </a:pPr>
                      <a:r>
                        <a:rPr lang="en-US" sz="2200" b="1" spc="-20" dirty="0">
                          <a:solidFill>
                            <a:schemeClr val="tx1"/>
                          </a:solidFill>
                        </a:rPr>
                        <a:t>P30 </a:t>
                      </a:r>
                      <a:r>
                        <a:rPr lang="en-US" sz="2200" b="1" spc="-20" dirty="0" err="1">
                          <a:solidFill>
                            <a:schemeClr val="tx1"/>
                          </a:solidFill>
                        </a:rPr>
                        <a:t>reeler</a:t>
                      </a:r>
                      <a:r>
                        <a:rPr lang="en-US" sz="2200" b="1" spc="-20" dirty="0">
                          <a:solidFill>
                            <a:schemeClr val="tx1"/>
                          </a:solidFill>
                        </a:rPr>
                        <a:t> </a:t>
                      </a:r>
                      <a:r>
                        <a:rPr sz="2200" b="1" spc="-20" dirty="0">
                          <a:solidFill>
                            <a:schemeClr val="tx1"/>
                          </a:solidFill>
                        </a:rPr>
                        <a:t>(µm)</a:t>
                      </a:r>
                      <a:endParaRPr sz="2200" b="1" dirty="0">
                        <a:solidFill>
                          <a:schemeClr val="tx1"/>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68734636"/>
                  </a:ext>
                </a:extLst>
              </a:tr>
              <a:tr h="475219">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60"/>
                        </a:spcBef>
                      </a:pPr>
                      <a:r>
                        <a:rPr sz="2000" b="1" spc="-25" dirty="0"/>
                        <a:t>CA1</a:t>
                      </a:r>
                      <a:endParaRPr sz="2000" b="1" dirty="0">
                        <a:latin typeface="+mn-lt"/>
                        <a:cs typeface="Times New Roman" panose="02020603050405020304" pitchFamily="18" charset="0"/>
                      </a:endParaRPr>
                    </a:p>
                  </a:txBody>
                  <a:tcPr marL="0" marR="0" marT="12192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2700">
                        <a:lnSpc>
                          <a:spcPct val="100000"/>
                        </a:lnSpc>
                        <a:spcBef>
                          <a:spcPts val="960"/>
                        </a:spcBef>
                      </a:pPr>
                      <a:r>
                        <a:rPr sz="2000" b="1" spc="-10" dirty="0"/>
                        <a:t>Laminated</a:t>
                      </a:r>
                      <a:endParaRPr sz="2000" b="1" dirty="0">
                        <a:latin typeface="+mn-lt"/>
                        <a:cs typeface="Times New Roman" panose="02020603050405020304" pitchFamily="18" charset="0"/>
                      </a:endParaRPr>
                    </a:p>
                  </a:txBody>
                  <a:tcPr marL="0" marR="0" marT="12192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60"/>
                        </a:spcBef>
                      </a:pPr>
                      <a:r>
                        <a:rPr sz="2000" b="1" dirty="0">
                          <a:solidFill>
                            <a:srgbClr val="FF0000"/>
                          </a:solidFill>
                        </a:rPr>
                        <a:t>5.38</a:t>
                      </a:r>
                      <a:r>
                        <a:rPr sz="2000" b="1" spc="-20" dirty="0">
                          <a:solidFill>
                            <a:srgbClr val="FF0000"/>
                          </a:solidFill>
                        </a:rPr>
                        <a:t> </a:t>
                      </a:r>
                      <a:r>
                        <a:rPr sz="2000" b="1" dirty="0">
                          <a:solidFill>
                            <a:srgbClr val="FF0000"/>
                          </a:solidFill>
                        </a:rPr>
                        <a:t>±</a:t>
                      </a:r>
                      <a:r>
                        <a:rPr sz="2000" b="1" spc="-10" dirty="0">
                          <a:solidFill>
                            <a:srgbClr val="FF0000"/>
                          </a:solidFill>
                        </a:rPr>
                        <a:t> </a:t>
                      </a:r>
                      <a:r>
                        <a:rPr sz="2000" b="1" spc="-20" dirty="0">
                          <a:solidFill>
                            <a:srgbClr val="FF0000"/>
                          </a:solidFill>
                        </a:rPr>
                        <a:t>0.33</a:t>
                      </a:r>
                      <a:endParaRPr sz="2000" b="1" dirty="0">
                        <a:latin typeface="+mn-lt"/>
                        <a:cs typeface="Times New Roman" panose="02020603050405020304" pitchFamily="18" charset="0"/>
                      </a:endParaRPr>
                    </a:p>
                  </a:txBody>
                  <a:tcPr marL="0" marR="0" marT="12192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60"/>
                        </a:spcBef>
                      </a:pPr>
                      <a:r>
                        <a:rPr sz="2000" b="1" dirty="0">
                          <a:solidFill>
                            <a:srgbClr val="FF0000"/>
                          </a:solidFill>
                        </a:rPr>
                        <a:t>8.62</a:t>
                      </a:r>
                      <a:r>
                        <a:rPr sz="2000" b="1" spc="-30" dirty="0">
                          <a:solidFill>
                            <a:srgbClr val="FF0000"/>
                          </a:solidFill>
                        </a:rPr>
                        <a:t> </a:t>
                      </a:r>
                      <a:r>
                        <a:rPr sz="2000" b="1" dirty="0">
                          <a:solidFill>
                            <a:srgbClr val="FF0000"/>
                          </a:solidFill>
                        </a:rPr>
                        <a:t>±</a:t>
                      </a:r>
                      <a:r>
                        <a:rPr sz="2000" b="1" spc="-10" dirty="0">
                          <a:solidFill>
                            <a:srgbClr val="FF0000"/>
                          </a:solidFill>
                        </a:rPr>
                        <a:t> </a:t>
                      </a:r>
                      <a:r>
                        <a:rPr sz="2000" b="1" spc="-20" dirty="0">
                          <a:solidFill>
                            <a:srgbClr val="FF0000"/>
                          </a:solidFill>
                        </a:rPr>
                        <a:t>0.88</a:t>
                      </a:r>
                      <a:r>
                        <a:rPr sz="2000" b="1" spc="-30" dirty="0">
                          <a:solidFill>
                            <a:srgbClr val="FF0000"/>
                          </a:solidFill>
                        </a:rPr>
                        <a:t> </a:t>
                      </a:r>
                      <a:r>
                        <a:rPr lang="en-US" sz="2000" b="1" spc="-25" dirty="0"/>
                        <a:t>(***)</a:t>
                      </a:r>
                      <a:endParaRPr sz="2000" b="1" dirty="0">
                        <a:latin typeface="+mn-lt"/>
                        <a:cs typeface="Times New Roman" panose="02020603050405020304" pitchFamily="18" charset="0"/>
                      </a:endParaRPr>
                    </a:p>
                  </a:txBody>
                  <a:tcPr marL="0" marR="0" marT="121920" marB="0"/>
                </a:tc>
                <a:extLst>
                  <a:ext uri="{0D108BD9-81ED-4DB2-BD59-A6C34878D82A}">
                    <a16:rowId xmlns:a16="http://schemas.microsoft.com/office/drawing/2014/main" val="3815988698"/>
                  </a:ext>
                </a:extLst>
              </a:tr>
              <a:tr h="475633">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65"/>
                        </a:spcBef>
                      </a:pPr>
                      <a:r>
                        <a:rPr sz="2000" b="1" spc="-25" dirty="0"/>
                        <a:t>CA3</a:t>
                      </a:r>
                      <a:endParaRPr sz="2000" b="1" dirty="0">
                        <a:latin typeface="Times New Roman" panose="02020603050405020304" pitchFamily="18" charset="0"/>
                        <a:cs typeface="Times New Roman" panose="02020603050405020304" pitchFamily="18" charset="0"/>
                      </a:endParaRPr>
                    </a:p>
                  </a:txBody>
                  <a:tcPr marL="0" marR="0" marT="12255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2700">
                        <a:lnSpc>
                          <a:spcPct val="100000"/>
                        </a:lnSpc>
                        <a:spcBef>
                          <a:spcPts val="965"/>
                        </a:spcBef>
                      </a:pPr>
                      <a:r>
                        <a:rPr sz="2000" b="1" spc="-10" dirty="0"/>
                        <a:t>Laminated</a:t>
                      </a:r>
                      <a:endParaRPr sz="2000" b="1" dirty="0">
                        <a:latin typeface="Times New Roman" panose="02020603050405020304" pitchFamily="18" charset="0"/>
                        <a:cs typeface="Times New Roman" panose="02020603050405020304" pitchFamily="18" charset="0"/>
                      </a:endParaRPr>
                    </a:p>
                  </a:txBody>
                  <a:tcPr marL="0" marR="0" marT="12255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65"/>
                        </a:spcBef>
                      </a:pPr>
                      <a:r>
                        <a:rPr sz="2000" b="1" dirty="0">
                          <a:solidFill>
                            <a:srgbClr val="FF0000"/>
                          </a:solidFill>
                        </a:rPr>
                        <a:t>5.32</a:t>
                      </a:r>
                      <a:r>
                        <a:rPr sz="2000" b="1" spc="-30" dirty="0">
                          <a:solidFill>
                            <a:srgbClr val="FF0000"/>
                          </a:solidFill>
                        </a:rPr>
                        <a:t> </a:t>
                      </a:r>
                      <a:r>
                        <a:rPr sz="2000" b="1" dirty="0">
                          <a:solidFill>
                            <a:srgbClr val="FF0000"/>
                          </a:solidFill>
                        </a:rPr>
                        <a:t>±</a:t>
                      </a:r>
                      <a:r>
                        <a:rPr sz="2000" b="1" spc="-15" dirty="0">
                          <a:solidFill>
                            <a:srgbClr val="FF0000"/>
                          </a:solidFill>
                        </a:rPr>
                        <a:t> </a:t>
                      </a:r>
                      <a:r>
                        <a:rPr sz="2000" b="1" spc="-20" dirty="0">
                          <a:solidFill>
                            <a:srgbClr val="FF0000"/>
                          </a:solidFill>
                        </a:rPr>
                        <a:t>0.27</a:t>
                      </a:r>
                      <a:endParaRPr sz="2000" b="1" dirty="0">
                        <a:latin typeface="Times New Roman" panose="02020603050405020304" pitchFamily="18" charset="0"/>
                        <a:cs typeface="Times New Roman" panose="02020603050405020304" pitchFamily="18" charset="0"/>
                      </a:endParaRPr>
                    </a:p>
                  </a:txBody>
                  <a:tcPr marL="0" marR="0" marT="12255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65"/>
                        </a:spcBef>
                      </a:pPr>
                      <a:r>
                        <a:rPr sz="2000" b="1" dirty="0">
                          <a:solidFill>
                            <a:srgbClr val="FF0000"/>
                          </a:solidFill>
                        </a:rPr>
                        <a:t>7.04</a:t>
                      </a:r>
                      <a:r>
                        <a:rPr sz="2000" b="1" spc="-35" dirty="0">
                          <a:solidFill>
                            <a:srgbClr val="FF0000"/>
                          </a:solidFill>
                        </a:rPr>
                        <a:t> </a:t>
                      </a:r>
                      <a:r>
                        <a:rPr sz="2000" b="1" dirty="0">
                          <a:solidFill>
                            <a:srgbClr val="FF0000"/>
                          </a:solidFill>
                        </a:rPr>
                        <a:t>±</a:t>
                      </a:r>
                      <a:r>
                        <a:rPr sz="2000" b="1" spc="-10" dirty="0">
                          <a:solidFill>
                            <a:srgbClr val="FF0000"/>
                          </a:solidFill>
                        </a:rPr>
                        <a:t> </a:t>
                      </a:r>
                      <a:r>
                        <a:rPr sz="2000" b="1" spc="-20" dirty="0">
                          <a:solidFill>
                            <a:srgbClr val="FF0000"/>
                          </a:solidFill>
                        </a:rPr>
                        <a:t>0.22</a:t>
                      </a:r>
                      <a:r>
                        <a:rPr lang="en-US" sz="2000" b="1" spc="-20" dirty="0">
                          <a:solidFill>
                            <a:srgbClr val="FF0000"/>
                          </a:solidFill>
                        </a:rPr>
                        <a:t> </a:t>
                      </a:r>
                      <a:r>
                        <a:rPr lang="en-US" sz="2000" b="1" spc="-25" dirty="0"/>
                        <a:t>(***)</a:t>
                      </a:r>
                      <a:endParaRPr sz="2000" b="1" dirty="0">
                        <a:latin typeface="Times New Roman" panose="02020603050405020304" pitchFamily="18" charset="0"/>
                        <a:cs typeface="Times New Roman" panose="02020603050405020304" pitchFamily="18" charset="0"/>
                      </a:endParaRPr>
                    </a:p>
                  </a:txBody>
                  <a:tcPr marL="0" marR="0" marT="122555" marB="0"/>
                </a:tc>
                <a:extLst>
                  <a:ext uri="{0D108BD9-81ED-4DB2-BD59-A6C34878D82A}">
                    <a16:rowId xmlns:a16="http://schemas.microsoft.com/office/drawing/2014/main" val="3719122703"/>
                  </a:ext>
                </a:extLst>
              </a:tr>
              <a:tr h="476042">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69"/>
                        </a:spcBef>
                      </a:pPr>
                      <a:r>
                        <a:rPr sz="2000" b="1" spc="-25" dirty="0"/>
                        <a:t>DG</a:t>
                      </a:r>
                      <a:endParaRPr sz="2000" b="1">
                        <a:latin typeface="Times New Roman" panose="02020603050405020304" pitchFamily="18" charset="0"/>
                        <a:cs typeface="Times New Roman" panose="02020603050405020304" pitchFamily="18" charset="0"/>
                      </a:endParaRPr>
                    </a:p>
                  </a:txBody>
                  <a:tcPr marL="0" marR="0" marT="123189"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2700">
                        <a:lnSpc>
                          <a:spcPct val="100000"/>
                        </a:lnSpc>
                        <a:spcBef>
                          <a:spcPts val="969"/>
                        </a:spcBef>
                      </a:pPr>
                      <a:r>
                        <a:rPr sz="2000" b="1" spc="-10" dirty="0"/>
                        <a:t>Laminated</a:t>
                      </a:r>
                      <a:endParaRPr sz="2000" b="1" dirty="0">
                        <a:latin typeface="Times New Roman" panose="02020603050405020304" pitchFamily="18" charset="0"/>
                        <a:cs typeface="Times New Roman" panose="02020603050405020304" pitchFamily="18" charset="0"/>
                      </a:endParaRPr>
                    </a:p>
                  </a:txBody>
                  <a:tcPr marL="0" marR="0" marT="123189"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69"/>
                        </a:spcBef>
                      </a:pPr>
                      <a:r>
                        <a:rPr sz="2000" b="1" dirty="0"/>
                        <a:t>2.90</a:t>
                      </a:r>
                      <a:r>
                        <a:rPr sz="2000" b="1" spc="-40" dirty="0"/>
                        <a:t> </a:t>
                      </a:r>
                      <a:r>
                        <a:rPr sz="2000" b="1" dirty="0"/>
                        <a:t>± </a:t>
                      </a:r>
                      <a:r>
                        <a:rPr sz="2000" b="1" spc="-20" dirty="0"/>
                        <a:t>0.15</a:t>
                      </a:r>
                      <a:endParaRPr sz="2000" b="1" dirty="0">
                        <a:latin typeface="Times New Roman" panose="02020603050405020304" pitchFamily="18" charset="0"/>
                        <a:cs typeface="Times New Roman" panose="02020603050405020304" pitchFamily="18" charset="0"/>
                      </a:endParaRPr>
                    </a:p>
                  </a:txBody>
                  <a:tcPr marL="0" marR="0" marT="123189"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69"/>
                        </a:spcBef>
                      </a:pPr>
                      <a:r>
                        <a:rPr sz="2000" b="1" dirty="0"/>
                        <a:t>5.02</a:t>
                      </a:r>
                      <a:r>
                        <a:rPr sz="2000" b="1" spc="-45" dirty="0"/>
                        <a:t> </a:t>
                      </a:r>
                      <a:r>
                        <a:rPr sz="2000" b="1" dirty="0"/>
                        <a:t>±</a:t>
                      </a:r>
                      <a:r>
                        <a:rPr sz="2000" b="1" spc="5" dirty="0"/>
                        <a:t> </a:t>
                      </a:r>
                      <a:r>
                        <a:rPr sz="2000" b="1" spc="-20" dirty="0"/>
                        <a:t>0.20</a:t>
                      </a:r>
                      <a:r>
                        <a:rPr lang="en-US" sz="2000" b="1" spc="-20" dirty="0"/>
                        <a:t> </a:t>
                      </a:r>
                      <a:r>
                        <a:rPr lang="en-US" sz="2000" b="1" spc="-25" dirty="0"/>
                        <a:t>(***)</a:t>
                      </a:r>
                      <a:endParaRPr sz="2000" b="1" dirty="0">
                        <a:latin typeface="Times New Roman" panose="02020603050405020304" pitchFamily="18" charset="0"/>
                        <a:cs typeface="Times New Roman" panose="02020603050405020304" pitchFamily="18" charset="0"/>
                      </a:endParaRPr>
                    </a:p>
                  </a:txBody>
                  <a:tcPr marL="0" marR="0" marT="123189" marB="0"/>
                </a:tc>
                <a:extLst>
                  <a:ext uri="{0D108BD9-81ED-4DB2-BD59-A6C34878D82A}">
                    <a16:rowId xmlns:a16="http://schemas.microsoft.com/office/drawing/2014/main" val="1235113372"/>
                  </a:ext>
                </a:extLst>
              </a:tr>
              <a:tr h="671968">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pPr>
                      <a:r>
                        <a:rPr lang="en-US" sz="2000" b="1" spc="0" dirty="0"/>
                        <a:t>N</a:t>
                      </a:r>
                      <a:r>
                        <a:rPr sz="2000" b="1" spc="-10" dirty="0"/>
                        <a:t>eocortex</a:t>
                      </a:r>
                      <a:endParaRPr sz="2000" b="1" dirty="0">
                        <a:latin typeface="Times New Roman" panose="02020603050405020304" pitchFamily="18" charset="0"/>
                        <a:cs typeface="Times New Roman" panose="02020603050405020304" pitchFamily="18" charset="0"/>
                      </a:endParaRPr>
                    </a:p>
                  </a:txBody>
                  <a:tcPr marL="0" marR="0" marT="5778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455"/>
                        </a:spcBef>
                      </a:pPr>
                      <a:endParaRPr sz="2000" b="1" dirty="0"/>
                    </a:p>
                    <a:p>
                      <a:pPr marL="12700">
                        <a:lnSpc>
                          <a:spcPct val="100000"/>
                        </a:lnSpc>
                      </a:pPr>
                      <a:r>
                        <a:rPr sz="2000" b="1" spc="-10" dirty="0"/>
                        <a:t>Laminated</a:t>
                      </a:r>
                      <a:endParaRPr sz="2000" b="1" dirty="0">
                        <a:latin typeface="Times New Roman" panose="02020603050405020304" pitchFamily="18" charset="0"/>
                        <a:cs typeface="Times New Roman" panose="02020603050405020304" pitchFamily="18" charset="0"/>
                      </a:endParaRPr>
                    </a:p>
                  </a:txBody>
                  <a:tcPr marL="0" marR="0" marT="5778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455"/>
                        </a:spcBef>
                      </a:pPr>
                      <a:endParaRPr sz="2000" b="1"/>
                    </a:p>
                    <a:p>
                      <a:pPr marL="17780">
                        <a:lnSpc>
                          <a:spcPct val="100000"/>
                        </a:lnSpc>
                      </a:pPr>
                      <a:r>
                        <a:rPr sz="2000" b="1" dirty="0"/>
                        <a:t>5.36</a:t>
                      </a:r>
                      <a:r>
                        <a:rPr sz="2000" b="1" spc="-35" dirty="0"/>
                        <a:t> </a:t>
                      </a:r>
                      <a:r>
                        <a:rPr sz="2000" b="1" dirty="0"/>
                        <a:t>± </a:t>
                      </a:r>
                      <a:r>
                        <a:rPr sz="2000" b="1" spc="-20" dirty="0"/>
                        <a:t>0.07</a:t>
                      </a:r>
                      <a:endParaRPr sz="2000" b="1">
                        <a:latin typeface="Times New Roman" panose="02020603050405020304" pitchFamily="18" charset="0"/>
                        <a:cs typeface="Times New Roman" panose="02020603050405020304" pitchFamily="18" charset="0"/>
                      </a:endParaRPr>
                    </a:p>
                  </a:txBody>
                  <a:tcPr marL="0" marR="0" marT="5778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455"/>
                        </a:spcBef>
                      </a:pPr>
                      <a:endParaRPr sz="2000" b="1" dirty="0"/>
                    </a:p>
                    <a:p>
                      <a:pPr marL="20320">
                        <a:lnSpc>
                          <a:spcPct val="100000"/>
                        </a:lnSpc>
                      </a:pPr>
                      <a:r>
                        <a:rPr sz="2000" b="1" dirty="0"/>
                        <a:t>6.88</a:t>
                      </a:r>
                      <a:r>
                        <a:rPr sz="2000" b="1" spc="-45" dirty="0"/>
                        <a:t> </a:t>
                      </a:r>
                      <a:r>
                        <a:rPr sz="2000" b="1" dirty="0"/>
                        <a:t>±</a:t>
                      </a:r>
                      <a:r>
                        <a:rPr sz="2000" b="1" spc="5" dirty="0"/>
                        <a:t> </a:t>
                      </a:r>
                      <a:r>
                        <a:rPr sz="2000" b="1" spc="-20" dirty="0"/>
                        <a:t>0.20</a:t>
                      </a:r>
                      <a:r>
                        <a:rPr lang="en-US" sz="2000" b="1" spc="-20" dirty="0"/>
                        <a:t> </a:t>
                      </a:r>
                      <a:r>
                        <a:rPr lang="en-US" sz="2000" b="1" spc="-25" dirty="0"/>
                        <a:t>(***)</a:t>
                      </a:r>
                      <a:endParaRPr sz="2000" b="1" dirty="0">
                        <a:latin typeface="Times New Roman" panose="02020603050405020304" pitchFamily="18" charset="0"/>
                        <a:cs typeface="Times New Roman" panose="02020603050405020304" pitchFamily="18" charset="0"/>
                      </a:endParaRPr>
                    </a:p>
                  </a:txBody>
                  <a:tcPr marL="0" marR="0" marT="57785" marB="0"/>
                </a:tc>
                <a:extLst>
                  <a:ext uri="{0D108BD9-81ED-4DB2-BD59-A6C34878D82A}">
                    <a16:rowId xmlns:a16="http://schemas.microsoft.com/office/drawing/2014/main" val="1692242102"/>
                  </a:ext>
                </a:extLst>
              </a:tr>
              <a:tr h="472745">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30"/>
                        </a:spcBef>
                      </a:pPr>
                      <a:r>
                        <a:rPr sz="2000" b="1" spc="-10" dirty="0"/>
                        <a:t>Thalamus</a:t>
                      </a:r>
                      <a:endParaRPr sz="2000" b="1">
                        <a:latin typeface="Times New Roman" panose="02020603050405020304" pitchFamily="18" charset="0"/>
                        <a:cs typeface="Times New Roman" panose="02020603050405020304" pitchFamily="18" charset="0"/>
                      </a:endParaRPr>
                    </a:p>
                  </a:txBody>
                  <a:tcPr marL="0" marR="0" marT="11811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2700">
                        <a:lnSpc>
                          <a:spcPct val="100000"/>
                        </a:lnSpc>
                        <a:spcBef>
                          <a:spcPts val="930"/>
                        </a:spcBef>
                      </a:pPr>
                      <a:r>
                        <a:rPr sz="2000" b="1" spc="-20" dirty="0"/>
                        <a:t>Non-</a:t>
                      </a:r>
                      <a:r>
                        <a:rPr sz="2000" b="1" spc="-10" dirty="0"/>
                        <a:t>laminated</a:t>
                      </a:r>
                      <a:endParaRPr sz="2000" b="1" dirty="0">
                        <a:latin typeface="Times New Roman" panose="02020603050405020304" pitchFamily="18" charset="0"/>
                        <a:cs typeface="Times New Roman" panose="02020603050405020304" pitchFamily="18" charset="0"/>
                      </a:endParaRPr>
                    </a:p>
                  </a:txBody>
                  <a:tcPr marL="0" marR="0" marT="11811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30"/>
                        </a:spcBef>
                      </a:pPr>
                      <a:r>
                        <a:rPr sz="2000" b="1" dirty="0"/>
                        <a:t>5.53</a:t>
                      </a:r>
                      <a:r>
                        <a:rPr sz="2000" b="1" spc="-40" dirty="0"/>
                        <a:t> </a:t>
                      </a:r>
                      <a:r>
                        <a:rPr sz="2000" b="1" dirty="0"/>
                        <a:t>± </a:t>
                      </a:r>
                      <a:r>
                        <a:rPr sz="2000" b="1" spc="-20" dirty="0"/>
                        <a:t>0.32</a:t>
                      </a:r>
                      <a:endParaRPr sz="2000" b="1">
                        <a:latin typeface="Times New Roman" panose="02020603050405020304" pitchFamily="18" charset="0"/>
                        <a:cs typeface="Times New Roman" panose="02020603050405020304" pitchFamily="18" charset="0"/>
                      </a:endParaRPr>
                    </a:p>
                  </a:txBody>
                  <a:tcPr marL="0" marR="0" marT="11811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30"/>
                        </a:spcBef>
                      </a:pPr>
                      <a:r>
                        <a:rPr sz="2000" b="1" dirty="0"/>
                        <a:t>5.53</a:t>
                      </a:r>
                      <a:r>
                        <a:rPr sz="2000" b="1" spc="-45" dirty="0"/>
                        <a:t> </a:t>
                      </a:r>
                      <a:r>
                        <a:rPr sz="2000" b="1" dirty="0"/>
                        <a:t>±</a:t>
                      </a:r>
                      <a:r>
                        <a:rPr sz="2000" b="1" spc="5" dirty="0"/>
                        <a:t> </a:t>
                      </a:r>
                      <a:r>
                        <a:rPr sz="2000" b="1" spc="-20" dirty="0"/>
                        <a:t>0.34</a:t>
                      </a:r>
                      <a:r>
                        <a:rPr sz="2000" b="1" spc="-40" dirty="0"/>
                        <a:t> </a:t>
                      </a:r>
                      <a:r>
                        <a:rPr sz="2000" b="1" spc="-10" dirty="0"/>
                        <a:t>(n.s.)</a:t>
                      </a:r>
                      <a:endParaRPr sz="2000" b="1" dirty="0">
                        <a:latin typeface="Times New Roman" panose="02020603050405020304" pitchFamily="18" charset="0"/>
                        <a:cs typeface="Times New Roman" panose="02020603050405020304" pitchFamily="18" charset="0"/>
                      </a:endParaRPr>
                    </a:p>
                  </a:txBody>
                  <a:tcPr marL="0" marR="0" marT="118110" marB="0"/>
                </a:tc>
                <a:extLst>
                  <a:ext uri="{0D108BD9-81ED-4DB2-BD59-A6C34878D82A}">
                    <a16:rowId xmlns:a16="http://schemas.microsoft.com/office/drawing/2014/main" val="990518626"/>
                  </a:ext>
                </a:extLst>
              </a:tr>
              <a:tr h="473569">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40"/>
                        </a:spcBef>
                      </a:pPr>
                      <a:r>
                        <a:rPr sz="2000" b="1" spc="-10" dirty="0"/>
                        <a:t>Hypothalamus</a:t>
                      </a:r>
                      <a:endParaRPr sz="2000" b="1" dirty="0">
                        <a:latin typeface="Times New Roman" panose="02020603050405020304" pitchFamily="18" charset="0"/>
                        <a:cs typeface="Times New Roman" panose="02020603050405020304" pitchFamily="18" charset="0"/>
                      </a:endParaRPr>
                    </a:p>
                  </a:txBody>
                  <a:tcPr marL="0" marR="0" marT="11938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2700">
                        <a:lnSpc>
                          <a:spcPct val="100000"/>
                        </a:lnSpc>
                        <a:spcBef>
                          <a:spcPts val="940"/>
                        </a:spcBef>
                      </a:pPr>
                      <a:r>
                        <a:rPr sz="2000" b="1" spc="-25" dirty="0"/>
                        <a:t>Non-</a:t>
                      </a:r>
                      <a:r>
                        <a:rPr sz="2000" b="1" spc="-10" dirty="0"/>
                        <a:t>laminated</a:t>
                      </a:r>
                      <a:endParaRPr sz="2000" b="1">
                        <a:latin typeface="Times New Roman" panose="02020603050405020304" pitchFamily="18" charset="0"/>
                        <a:cs typeface="Times New Roman" panose="02020603050405020304" pitchFamily="18" charset="0"/>
                      </a:endParaRPr>
                    </a:p>
                  </a:txBody>
                  <a:tcPr marL="0" marR="0" marT="11938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40"/>
                        </a:spcBef>
                      </a:pPr>
                      <a:r>
                        <a:rPr sz="2000" b="1" dirty="0"/>
                        <a:t>5.48</a:t>
                      </a:r>
                      <a:r>
                        <a:rPr sz="2000" b="1" spc="-40" dirty="0"/>
                        <a:t> </a:t>
                      </a:r>
                      <a:r>
                        <a:rPr sz="2000" b="1" dirty="0"/>
                        <a:t>±</a:t>
                      </a:r>
                      <a:r>
                        <a:rPr sz="2000" b="1" spc="5" dirty="0"/>
                        <a:t> </a:t>
                      </a:r>
                      <a:r>
                        <a:rPr sz="2000" b="1" spc="-20" dirty="0"/>
                        <a:t>0.35</a:t>
                      </a:r>
                      <a:endParaRPr sz="2000" b="1" dirty="0">
                        <a:latin typeface="Times New Roman" panose="02020603050405020304" pitchFamily="18" charset="0"/>
                        <a:cs typeface="Times New Roman" panose="02020603050405020304" pitchFamily="18" charset="0"/>
                      </a:endParaRPr>
                    </a:p>
                  </a:txBody>
                  <a:tcPr marL="0" marR="0" marT="11938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40"/>
                        </a:spcBef>
                      </a:pPr>
                      <a:r>
                        <a:rPr sz="2000" b="1" dirty="0"/>
                        <a:t>5.53</a:t>
                      </a:r>
                      <a:r>
                        <a:rPr sz="2000" b="1" spc="-35" dirty="0"/>
                        <a:t> </a:t>
                      </a:r>
                      <a:r>
                        <a:rPr sz="2000" b="1" dirty="0"/>
                        <a:t>±</a:t>
                      </a:r>
                      <a:r>
                        <a:rPr sz="2000" b="1" spc="15" dirty="0"/>
                        <a:t> </a:t>
                      </a:r>
                      <a:r>
                        <a:rPr sz="2000" b="1" spc="-20" dirty="0"/>
                        <a:t>0.33</a:t>
                      </a:r>
                      <a:r>
                        <a:rPr sz="2000" b="1" spc="-40" dirty="0"/>
                        <a:t> </a:t>
                      </a:r>
                      <a:r>
                        <a:rPr sz="2000" b="1" spc="-10" dirty="0"/>
                        <a:t>(n.s.)</a:t>
                      </a:r>
                      <a:endParaRPr sz="2000" b="1">
                        <a:latin typeface="Times New Roman" panose="02020603050405020304" pitchFamily="18" charset="0"/>
                        <a:cs typeface="Times New Roman" panose="02020603050405020304" pitchFamily="18" charset="0"/>
                      </a:endParaRPr>
                    </a:p>
                  </a:txBody>
                  <a:tcPr marL="0" marR="0" marT="119380" marB="0"/>
                </a:tc>
                <a:extLst>
                  <a:ext uri="{0D108BD9-81ED-4DB2-BD59-A6C34878D82A}">
                    <a16:rowId xmlns:a16="http://schemas.microsoft.com/office/drawing/2014/main" val="1275813049"/>
                  </a:ext>
                </a:extLst>
              </a:tr>
              <a:tr h="473981">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44"/>
                        </a:spcBef>
                      </a:pPr>
                      <a:r>
                        <a:rPr sz="2000" b="1" spc="-10" dirty="0"/>
                        <a:t>Amygdala</a:t>
                      </a:r>
                      <a:endParaRPr sz="2000" b="1" dirty="0">
                        <a:latin typeface="Times New Roman" panose="02020603050405020304" pitchFamily="18" charset="0"/>
                        <a:cs typeface="Times New Roman" panose="02020603050405020304" pitchFamily="18" charset="0"/>
                      </a:endParaRPr>
                    </a:p>
                  </a:txBody>
                  <a:tcPr marL="0" marR="0" marT="120014"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2700">
                        <a:lnSpc>
                          <a:spcPct val="100000"/>
                        </a:lnSpc>
                        <a:spcBef>
                          <a:spcPts val="944"/>
                        </a:spcBef>
                      </a:pPr>
                      <a:r>
                        <a:rPr sz="2000" b="1" spc="-20" dirty="0"/>
                        <a:t>Non-</a:t>
                      </a:r>
                      <a:r>
                        <a:rPr sz="2000" b="1" spc="-10" dirty="0"/>
                        <a:t>laminated</a:t>
                      </a:r>
                      <a:endParaRPr sz="2000" b="1" dirty="0">
                        <a:latin typeface="Times New Roman" panose="02020603050405020304" pitchFamily="18" charset="0"/>
                        <a:cs typeface="Times New Roman" panose="02020603050405020304" pitchFamily="18" charset="0"/>
                      </a:endParaRPr>
                    </a:p>
                  </a:txBody>
                  <a:tcPr marL="0" marR="0" marT="120014"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44"/>
                        </a:spcBef>
                      </a:pPr>
                      <a:r>
                        <a:rPr sz="2000" b="1" dirty="0"/>
                        <a:t>5.28</a:t>
                      </a:r>
                      <a:r>
                        <a:rPr sz="2000" b="1" spc="-35" dirty="0"/>
                        <a:t> </a:t>
                      </a:r>
                      <a:r>
                        <a:rPr sz="2000" b="1" dirty="0"/>
                        <a:t>± </a:t>
                      </a:r>
                      <a:r>
                        <a:rPr sz="2000" b="1" spc="-20" dirty="0"/>
                        <a:t>0.14</a:t>
                      </a:r>
                      <a:endParaRPr sz="2000" b="1" dirty="0">
                        <a:latin typeface="Times New Roman" panose="02020603050405020304" pitchFamily="18" charset="0"/>
                        <a:cs typeface="Times New Roman" panose="02020603050405020304" pitchFamily="18" charset="0"/>
                      </a:endParaRPr>
                    </a:p>
                  </a:txBody>
                  <a:tcPr marL="0" marR="0" marT="120014"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44"/>
                        </a:spcBef>
                      </a:pPr>
                      <a:r>
                        <a:rPr sz="2000" b="1" dirty="0"/>
                        <a:t>5.29</a:t>
                      </a:r>
                      <a:r>
                        <a:rPr sz="2000" b="1" spc="-45" dirty="0"/>
                        <a:t> </a:t>
                      </a:r>
                      <a:r>
                        <a:rPr sz="2000" b="1" dirty="0"/>
                        <a:t>±</a:t>
                      </a:r>
                      <a:r>
                        <a:rPr sz="2000" b="1" spc="5" dirty="0"/>
                        <a:t> </a:t>
                      </a:r>
                      <a:r>
                        <a:rPr sz="2000" b="1" spc="-20" dirty="0"/>
                        <a:t>0.16</a:t>
                      </a:r>
                      <a:r>
                        <a:rPr sz="2000" b="1" spc="-40" dirty="0"/>
                        <a:t> </a:t>
                      </a:r>
                      <a:r>
                        <a:rPr sz="2000" b="1" spc="-10" dirty="0"/>
                        <a:t>(n.s.)</a:t>
                      </a:r>
                      <a:endParaRPr sz="2000" b="1" dirty="0">
                        <a:latin typeface="Times New Roman" panose="02020603050405020304" pitchFamily="18" charset="0"/>
                        <a:cs typeface="Times New Roman" panose="02020603050405020304" pitchFamily="18" charset="0"/>
                      </a:endParaRPr>
                    </a:p>
                  </a:txBody>
                  <a:tcPr marL="0" marR="0" marT="120014" marB="0"/>
                </a:tc>
                <a:extLst>
                  <a:ext uri="{0D108BD9-81ED-4DB2-BD59-A6C34878D82A}">
                    <a16:rowId xmlns:a16="http://schemas.microsoft.com/office/drawing/2014/main" val="294328751"/>
                  </a:ext>
                </a:extLst>
              </a:tr>
              <a:tr h="475219">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60"/>
                        </a:spcBef>
                      </a:pPr>
                      <a:r>
                        <a:rPr sz="2000" b="1" dirty="0"/>
                        <a:t>Astrocyte</a:t>
                      </a:r>
                      <a:r>
                        <a:rPr sz="2000" b="1" spc="-100" dirty="0"/>
                        <a:t> </a:t>
                      </a:r>
                      <a:r>
                        <a:rPr sz="2000" b="1" spc="-25" dirty="0"/>
                        <a:t>CA1</a:t>
                      </a:r>
                      <a:endParaRPr sz="2000" b="1">
                        <a:latin typeface="Times New Roman" panose="02020603050405020304" pitchFamily="18" charset="0"/>
                        <a:cs typeface="Times New Roman" panose="02020603050405020304" pitchFamily="18" charset="0"/>
                      </a:endParaRPr>
                    </a:p>
                  </a:txBody>
                  <a:tcPr marL="0" marR="0" marT="12192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pPr>
                      <a:endParaRPr sz="2000" b="1" dirty="0">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60"/>
                        </a:spcBef>
                      </a:pPr>
                      <a:r>
                        <a:rPr sz="2000" b="1" dirty="0"/>
                        <a:t>5.12</a:t>
                      </a:r>
                      <a:r>
                        <a:rPr sz="2000" b="1" spc="-45" dirty="0"/>
                        <a:t> </a:t>
                      </a:r>
                      <a:r>
                        <a:rPr sz="2000" b="1" dirty="0"/>
                        <a:t>±</a:t>
                      </a:r>
                      <a:r>
                        <a:rPr sz="2000" b="1" spc="5" dirty="0"/>
                        <a:t> </a:t>
                      </a:r>
                      <a:r>
                        <a:rPr sz="2000" b="1" spc="-20" dirty="0"/>
                        <a:t>0.01</a:t>
                      </a:r>
                      <a:endParaRPr sz="2000" b="1" dirty="0">
                        <a:latin typeface="Times New Roman" panose="02020603050405020304" pitchFamily="18" charset="0"/>
                        <a:cs typeface="Times New Roman" panose="02020603050405020304" pitchFamily="18" charset="0"/>
                      </a:endParaRPr>
                    </a:p>
                  </a:txBody>
                  <a:tcPr marL="0" marR="0" marT="12192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60"/>
                        </a:spcBef>
                      </a:pPr>
                      <a:r>
                        <a:rPr sz="2000" b="1" dirty="0"/>
                        <a:t>5.14</a:t>
                      </a:r>
                      <a:r>
                        <a:rPr sz="2000" b="1" spc="-35" dirty="0"/>
                        <a:t> </a:t>
                      </a:r>
                      <a:r>
                        <a:rPr sz="2000" b="1" dirty="0"/>
                        <a:t>±</a:t>
                      </a:r>
                      <a:r>
                        <a:rPr sz="2000" b="1" spc="15" dirty="0"/>
                        <a:t> </a:t>
                      </a:r>
                      <a:r>
                        <a:rPr sz="2000" b="1" spc="-20" dirty="0"/>
                        <a:t>0.03</a:t>
                      </a:r>
                      <a:r>
                        <a:rPr sz="2000" b="1" spc="-40" dirty="0"/>
                        <a:t> </a:t>
                      </a:r>
                      <a:r>
                        <a:rPr sz="2000" b="1" spc="-10" dirty="0"/>
                        <a:t>(n.s.)</a:t>
                      </a:r>
                      <a:endParaRPr sz="2000" b="1" dirty="0">
                        <a:latin typeface="Times New Roman" panose="02020603050405020304" pitchFamily="18" charset="0"/>
                        <a:cs typeface="Times New Roman" panose="02020603050405020304" pitchFamily="18" charset="0"/>
                      </a:endParaRPr>
                    </a:p>
                  </a:txBody>
                  <a:tcPr marL="0" marR="0" marT="121920" marB="0"/>
                </a:tc>
                <a:extLst>
                  <a:ext uri="{0D108BD9-81ED-4DB2-BD59-A6C34878D82A}">
                    <a16:rowId xmlns:a16="http://schemas.microsoft.com/office/drawing/2014/main" val="2199098274"/>
                  </a:ext>
                </a:extLst>
              </a:tr>
              <a:tr h="564299">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ts val="1260"/>
                        </a:lnSpc>
                        <a:spcBef>
                          <a:spcPts val="445"/>
                        </a:spcBef>
                      </a:pPr>
                      <a:r>
                        <a:rPr sz="2000" b="1" dirty="0"/>
                        <a:t>Astrocyte</a:t>
                      </a:r>
                      <a:r>
                        <a:rPr sz="2000" b="1" spc="-100" dirty="0"/>
                        <a:t> </a:t>
                      </a:r>
                      <a:r>
                        <a:rPr lang="en-US" sz="2000" b="1" spc="-20" dirty="0"/>
                        <a:t>Neocortex</a:t>
                      </a:r>
                      <a:endParaRPr sz="2000" b="1" dirty="0">
                        <a:latin typeface="Times New Roman" panose="02020603050405020304" pitchFamily="18" charset="0"/>
                        <a:cs typeface="Times New Roman" panose="02020603050405020304" pitchFamily="18" charset="0"/>
                      </a:endParaRPr>
                    </a:p>
                  </a:txBody>
                  <a:tcPr marL="0" marR="0" marT="5651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pPr>
                      <a:endParaRPr sz="2000" b="1">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509"/>
                        </a:spcBef>
                      </a:pPr>
                      <a:endParaRPr sz="2000" b="1" dirty="0"/>
                    </a:p>
                    <a:p>
                      <a:pPr marL="17780">
                        <a:lnSpc>
                          <a:spcPts val="1275"/>
                        </a:lnSpc>
                      </a:pPr>
                      <a:r>
                        <a:rPr sz="2000" b="1" dirty="0"/>
                        <a:t>4.25</a:t>
                      </a:r>
                      <a:r>
                        <a:rPr sz="2000" b="1" spc="-40" dirty="0"/>
                        <a:t> </a:t>
                      </a:r>
                      <a:r>
                        <a:rPr sz="2000" b="1" dirty="0"/>
                        <a:t>± </a:t>
                      </a:r>
                      <a:r>
                        <a:rPr sz="2000" b="1" spc="-20" dirty="0"/>
                        <a:t>0.14</a:t>
                      </a:r>
                      <a:endParaRPr sz="2000" b="1" dirty="0">
                        <a:latin typeface="Times New Roman" panose="02020603050405020304" pitchFamily="18" charset="0"/>
                        <a:cs typeface="Times New Roman" panose="02020603050405020304" pitchFamily="18" charset="0"/>
                      </a:endParaRPr>
                    </a:p>
                  </a:txBody>
                  <a:tcPr marL="0" marR="0" marT="64769"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509"/>
                        </a:spcBef>
                      </a:pPr>
                      <a:endParaRPr sz="2000" b="1" dirty="0"/>
                    </a:p>
                    <a:p>
                      <a:pPr marL="20320">
                        <a:lnSpc>
                          <a:spcPts val="1275"/>
                        </a:lnSpc>
                      </a:pPr>
                      <a:r>
                        <a:rPr sz="2000" b="1" dirty="0"/>
                        <a:t>4.34</a:t>
                      </a:r>
                      <a:r>
                        <a:rPr sz="2000" b="1" spc="-45" dirty="0"/>
                        <a:t> </a:t>
                      </a:r>
                      <a:r>
                        <a:rPr sz="2000" b="1" dirty="0"/>
                        <a:t>±</a:t>
                      </a:r>
                      <a:r>
                        <a:rPr sz="2000" b="1" spc="5" dirty="0"/>
                        <a:t> </a:t>
                      </a:r>
                      <a:r>
                        <a:rPr sz="2000" b="1" spc="-20" dirty="0"/>
                        <a:t>0.11</a:t>
                      </a:r>
                      <a:r>
                        <a:rPr sz="2000" b="1" spc="-40" dirty="0"/>
                        <a:t> </a:t>
                      </a:r>
                      <a:r>
                        <a:rPr sz="2000" b="1" spc="-10" dirty="0"/>
                        <a:t>(n.s.)</a:t>
                      </a:r>
                      <a:endParaRPr sz="2000" b="1" dirty="0">
                        <a:latin typeface="Times New Roman" panose="02020603050405020304" pitchFamily="18" charset="0"/>
                        <a:cs typeface="Times New Roman" panose="02020603050405020304" pitchFamily="18" charset="0"/>
                      </a:endParaRPr>
                    </a:p>
                  </a:txBody>
                  <a:tcPr marL="0" marR="0" marT="64769" marB="0"/>
                </a:tc>
                <a:extLst>
                  <a:ext uri="{0D108BD9-81ED-4DB2-BD59-A6C34878D82A}">
                    <a16:rowId xmlns:a16="http://schemas.microsoft.com/office/drawing/2014/main" val="3123638619"/>
                  </a:ext>
                </a:extLst>
              </a:tr>
              <a:tr h="719289">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980"/>
                        </a:spcBef>
                      </a:pPr>
                      <a:r>
                        <a:rPr sz="2000" b="1" spc="-10" dirty="0"/>
                        <a:t>Interneuron</a:t>
                      </a:r>
                      <a:r>
                        <a:rPr sz="2000" b="1" spc="20" dirty="0"/>
                        <a:t> </a:t>
                      </a:r>
                      <a:r>
                        <a:rPr sz="2000" b="1" spc="-25" dirty="0"/>
                        <a:t>CA1</a:t>
                      </a:r>
                      <a:endParaRPr sz="2000" b="1">
                        <a:latin typeface="Times New Roman" panose="02020603050405020304" pitchFamily="18" charset="0"/>
                        <a:cs typeface="Times New Roman" panose="02020603050405020304" pitchFamily="18" charset="0"/>
                      </a:endParaRPr>
                    </a:p>
                  </a:txBody>
                  <a:tcPr marL="0" marR="0" marT="12446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pPr>
                      <a:endParaRPr sz="2000" b="1" dirty="0">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7780">
                        <a:lnSpc>
                          <a:spcPct val="100000"/>
                        </a:lnSpc>
                        <a:spcBef>
                          <a:spcPts val="980"/>
                        </a:spcBef>
                      </a:pPr>
                      <a:r>
                        <a:rPr sz="2000" b="1" dirty="0"/>
                        <a:t>5.09</a:t>
                      </a:r>
                      <a:r>
                        <a:rPr sz="2000" b="1" spc="-40" dirty="0"/>
                        <a:t> </a:t>
                      </a:r>
                      <a:r>
                        <a:rPr sz="2000" b="1" dirty="0"/>
                        <a:t>± </a:t>
                      </a:r>
                      <a:r>
                        <a:rPr sz="2000" b="1" spc="-20" dirty="0"/>
                        <a:t>0.11</a:t>
                      </a:r>
                      <a:endParaRPr sz="2000" b="1" dirty="0">
                        <a:latin typeface="Times New Roman" panose="02020603050405020304" pitchFamily="18" charset="0"/>
                        <a:cs typeface="Times New Roman" panose="02020603050405020304" pitchFamily="18" charset="0"/>
                      </a:endParaRPr>
                    </a:p>
                  </a:txBody>
                  <a:tcPr marL="0" marR="0" marT="12446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20320">
                        <a:lnSpc>
                          <a:spcPct val="100000"/>
                        </a:lnSpc>
                        <a:spcBef>
                          <a:spcPts val="980"/>
                        </a:spcBef>
                      </a:pPr>
                      <a:r>
                        <a:rPr sz="2000" b="1" dirty="0"/>
                        <a:t>5.13</a:t>
                      </a:r>
                      <a:r>
                        <a:rPr sz="2000" b="1" spc="-45" dirty="0"/>
                        <a:t> </a:t>
                      </a:r>
                      <a:r>
                        <a:rPr sz="2000" b="1" dirty="0"/>
                        <a:t>±</a:t>
                      </a:r>
                      <a:r>
                        <a:rPr sz="2000" b="1" spc="5" dirty="0"/>
                        <a:t> </a:t>
                      </a:r>
                      <a:r>
                        <a:rPr sz="2000" b="1" spc="-20" dirty="0"/>
                        <a:t>0.14</a:t>
                      </a:r>
                      <a:r>
                        <a:rPr sz="2000" b="1" spc="-40" dirty="0"/>
                        <a:t> </a:t>
                      </a:r>
                      <a:r>
                        <a:rPr sz="2000" b="1" spc="-10" dirty="0"/>
                        <a:t>(n.s.)</a:t>
                      </a:r>
                      <a:endParaRPr sz="2000" b="1" dirty="0">
                        <a:latin typeface="Times New Roman" panose="02020603050405020304" pitchFamily="18" charset="0"/>
                        <a:cs typeface="Times New Roman" panose="02020603050405020304" pitchFamily="18" charset="0"/>
                      </a:endParaRPr>
                    </a:p>
                  </a:txBody>
                  <a:tcPr marL="0" marR="0" marT="124460" marB="0"/>
                </a:tc>
                <a:extLst>
                  <a:ext uri="{0D108BD9-81ED-4DB2-BD59-A6C34878D82A}">
                    <a16:rowId xmlns:a16="http://schemas.microsoft.com/office/drawing/2014/main" val="2408935216"/>
                  </a:ext>
                </a:extLst>
              </a:tr>
              <a:tr h="668771">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marL="11430">
                        <a:lnSpc>
                          <a:spcPct val="100000"/>
                        </a:lnSpc>
                        <a:spcBef>
                          <a:spcPts val="430"/>
                        </a:spcBef>
                      </a:pPr>
                      <a:r>
                        <a:rPr sz="2000" b="1" spc="-10" dirty="0"/>
                        <a:t>Interneuron</a:t>
                      </a:r>
                      <a:r>
                        <a:rPr sz="2000" b="1" spc="-5" dirty="0"/>
                        <a:t> </a:t>
                      </a:r>
                      <a:r>
                        <a:rPr lang="en-US" sz="2000" b="1" spc="-20" dirty="0"/>
                        <a:t>Neocortex</a:t>
                      </a:r>
                      <a:endParaRPr sz="2000" b="1" dirty="0">
                        <a:latin typeface="Times New Roman" panose="02020603050405020304" pitchFamily="18" charset="0"/>
                        <a:cs typeface="Times New Roman" panose="02020603050405020304" pitchFamily="18" charset="0"/>
                      </a:endParaRPr>
                    </a:p>
                  </a:txBody>
                  <a:tcPr marL="0" marR="0" marT="5461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pPr>
                      <a:endParaRPr sz="2000" b="1">
                        <a:latin typeface="Times New Roman" panose="02020603050405020304" pitchFamily="18" charset="0"/>
                        <a:cs typeface="Times New Roman" panose="02020603050405020304" pitchFamily="18" charset="0"/>
                      </a:endParaRPr>
                    </a:p>
                  </a:txBody>
                  <a:tcPr marL="0" marR="0" marT="0"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535"/>
                        </a:spcBef>
                      </a:pPr>
                      <a:endParaRPr sz="2000" b="1" dirty="0"/>
                    </a:p>
                    <a:p>
                      <a:pPr marL="17780">
                        <a:lnSpc>
                          <a:spcPts val="1250"/>
                        </a:lnSpc>
                      </a:pPr>
                      <a:r>
                        <a:rPr sz="2000" b="1" dirty="0"/>
                        <a:t>5.13</a:t>
                      </a:r>
                      <a:r>
                        <a:rPr sz="2000" b="1" spc="-40" dirty="0"/>
                        <a:t> </a:t>
                      </a:r>
                      <a:r>
                        <a:rPr sz="2000" b="1" dirty="0"/>
                        <a:t>± </a:t>
                      </a:r>
                      <a:r>
                        <a:rPr sz="2000" b="1" spc="-20" dirty="0"/>
                        <a:t>0.19</a:t>
                      </a:r>
                      <a:endParaRPr sz="2000" b="1" dirty="0">
                        <a:latin typeface="Times New Roman" panose="02020603050405020304" pitchFamily="18" charset="0"/>
                        <a:cs typeface="Times New Roman" panose="02020603050405020304" pitchFamily="18" charset="0"/>
                      </a:endParaRPr>
                    </a:p>
                  </a:txBody>
                  <a:tcPr marL="0" marR="0" marT="67945" marB="0"/>
                </a:tc>
                <a:tc>
                  <a:txBody>
                    <a:bodyPr/>
                    <a:lstStyle>
                      <a:lvl1pPr marL="0" algn="l" defTabSz="4480304" rtl="0" eaLnBrk="1" latinLnBrk="0" hangingPunct="1">
                        <a:defRPr sz="8800" kern="1200">
                          <a:solidFill>
                            <a:schemeClr val="dk1"/>
                          </a:solidFill>
                          <a:latin typeface="Calibri"/>
                        </a:defRPr>
                      </a:lvl1pPr>
                      <a:lvl2pPr marL="2240152" algn="l" defTabSz="4480304" rtl="0" eaLnBrk="1" latinLnBrk="0" hangingPunct="1">
                        <a:defRPr sz="8800" kern="1200">
                          <a:solidFill>
                            <a:schemeClr val="dk1"/>
                          </a:solidFill>
                          <a:latin typeface="Calibri"/>
                        </a:defRPr>
                      </a:lvl2pPr>
                      <a:lvl3pPr marL="4480304" algn="l" defTabSz="4480304" rtl="0" eaLnBrk="1" latinLnBrk="0" hangingPunct="1">
                        <a:defRPr sz="8800" kern="1200">
                          <a:solidFill>
                            <a:schemeClr val="dk1"/>
                          </a:solidFill>
                          <a:latin typeface="Calibri"/>
                        </a:defRPr>
                      </a:lvl3pPr>
                      <a:lvl4pPr marL="6720456" algn="l" defTabSz="4480304" rtl="0" eaLnBrk="1" latinLnBrk="0" hangingPunct="1">
                        <a:defRPr sz="8800" kern="1200">
                          <a:solidFill>
                            <a:schemeClr val="dk1"/>
                          </a:solidFill>
                          <a:latin typeface="Calibri"/>
                        </a:defRPr>
                      </a:lvl4pPr>
                      <a:lvl5pPr marL="8960608" algn="l" defTabSz="4480304" rtl="0" eaLnBrk="1" latinLnBrk="0" hangingPunct="1">
                        <a:defRPr sz="8800" kern="1200">
                          <a:solidFill>
                            <a:schemeClr val="dk1"/>
                          </a:solidFill>
                          <a:latin typeface="Calibri"/>
                        </a:defRPr>
                      </a:lvl5pPr>
                      <a:lvl6pPr marL="11200760" algn="l" defTabSz="4480304" rtl="0" eaLnBrk="1" latinLnBrk="0" hangingPunct="1">
                        <a:defRPr sz="8800" kern="1200">
                          <a:solidFill>
                            <a:schemeClr val="dk1"/>
                          </a:solidFill>
                          <a:latin typeface="Calibri"/>
                        </a:defRPr>
                      </a:lvl6pPr>
                      <a:lvl7pPr marL="13440912" algn="l" defTabSz="4480304" rtl="0" eaLnBrk="1" latinLnBrk="0" hangingPunct="1">
                        <a:defRPr sz="8800" kern="1200">
                          <a:solidFill>
                            <a:schemeClr val="dk1"/>
                          </a:solidFill>
                          <a:latin typeface="Calibri"/>
                        </a:defRPr>
                      </a:lvl7pPr>
                      <a:lvl8pPr marL="15681064" algn="l" defTabSz="4480304" rtl="0" eaLnBrk="1" latinLnBrk="0" hangingPunct="1">
                        <a:defRPr sz="8800" kern="1200">
                          <a:solidFill>
                            <a:schemeClr val="dk1"/>
                          </a:solidFill>
                          <a:latin typeface="Calibri"/>
                        </a:defRPr>
                      </a:lvl8pPr>
                      <a:lvl9pPr marL="17921216" algn="l" defTabSz="4480304" rtl="0" eaLnBrk="1" latinLnBrk="0" hangingPunct="1">
                        <a:defRPr sz="8800" kern="1200">
                          <a:solidFill>
                            <a:schemeClr val="dk1"/>
                          </a:solidFill>
                          <a:latin typeface="Calibri"/>
                        </a:defRPr>
                      </a:lvl9pPr>
                    </a:lstStyle>
                    <a:p>
                      <a:pPr>
                        <a:lnSpc>
                          <a:spcPct val="100000"/>
                        </a:lnSpc>
                        <a:spcBef>
                          <a:spcPts val="535"/>
                        </a:spcBef>
                      </a:pPr>
                      <a:endParaRPr sz="2000" b="1" dirty="0"/>
                    </a:p>
                    <a:p>
                      <a:pPr marL="20320">
                        <a:lnSpc>
                          <a:spcPts val="1250"/>
                        </a:lnSpc>
                      </a:pPr>
                      <a:r>
                        <a:rPr sz="2000" b="1" dirty="0"/>
                        <a:t>5.11</a:t>
                      </a:r>
                      <a:r>
                        <a:rPr sz="2000" b="1" spc="-45" dirty="0"/>
                        <a:t> </a:t>
                      </a:r>
                      <a:r>
                        <a:rPr sz="2000" b="1" dirty="0"/>
                        <a:t>±</a:t>
                      </a:r>
                      <a:r>
                        <a:rPr sz="2000" b="1" spc="5" dirty="0"/>
                        <a:t> </a:t>
                      </a:r>
                      <a:r>
                        <a:rPr sz="2000" b="1" spc="-20" dirty="0"/>
                        <a:t>0.10</a:t>
                      </a:r>
                      <a:r>
                        <a:rPr sz="2000" b="1" spc="-40" dirty="0"/>
                        <a:t> </a:t>
                      </a:r>
                      <a:r>
                        <a:rPr sz="2000" b="1" spc="-10" dirty="0"/>
                        <a:t>(n.s.)</a:t>
                      </a:r>
                      <a:endParaRPr sz="2000" b="1" dirty="0">
                        <a:latin typeface="Times New Roman" panose="02020603050405020304" pitchFamily="18" charset="0"/>
                        <a:cs typeface="Times New Roman" panose="02020603050405020304" pitchFamily="18" charset="0"/>
                      </a:endParaRPr>
                    </a:p>
                  </a:txBody>
                  <a:tcPr marL="0" marR="0" marT="67945" marB="0"/>
                </a:tc>
                <a:extLst>
                  <a:ext uri="{0D108BD9-81ED-4DB2-BD59-A6C34878D82A}">
                    <a16:rowId xmlns:a16="http://schemas.microsoft.com/office/drawing/2014/main" val="2984316569"/>
                  </a:ext>
                </a:extLst>
              </a:tr>
            </a:tbl>
          </a:graphicData>
        </a:graphic>
      </p:graphicFrame>
      <p:grpSp>
        <p:nvGrpSpPr>
          <p:cNvPr id="82" name="Group 81">
            <a:extLst>
              <a:ext uri="{FF2B5EF4-FFF2-40B4-BE49-F238E27FC236}">
                <a16:creationId xmlns:a16="http://schemas.microsoft.com/office/drawing/2014/main" id="{FCD45C55-C80A-8731-F9EA-DCC88F119310}"/>
              </a:ext>
            </a:extLst>
          </p:cNvPr>
          <p:cNvGrpSpPr/>
          <p:nvPr/>
        </p:nvGrpSpPr>
        <p:grpSpPr>
          <a:xfrm flipH="1">
            <a:off x="12461710" y="30696988"/>
            <a:ext cx="5169063" cy="1278437"/>
            <a:chOff x="966035" y="2735178"/>
            <a:chExt cx="7449344" cy="2168418"/>
          </a:xfrm>
        </p:grpSpPr>
        <p:pic>
          <p:nvPicPr>
            <p:cNvPr id="91" name="Picture 90">
              <a:extLst>
                <a:ext uri="{FF2B5EF4-FFF2-40B4-BE49-F238E27FC236}">
                  <a16:creationId xmlns:a16="http://schemas.microsoft.com/office/drawing/2014/main" id="{248AD80A-6744-7BC6-F6B8-E2F56C1B0F4B}"/>
                </a:ext>
              </a:extLst>
            </p:cNvPr>
            <p:cNvPicPr>
              <a:picLocks noChangeAspect="1"/>
            </p:cNvPicPr>
            <p:nvPr/>
          </p:nvPicPr>
          <p:blipFill>
            <a:blip r:embed="rId18"/>
            <a:stretch>
              <a:fillRect/>
            </a:stretch>
          </p:blipFill>
          <p:spPr>
            <a:xfrm>
              <a:off x="966035" y="2735178"/>
              <a:ext cx="1103926" cy="2138273"/>
            </a:xfrm>
            <a:prstGeom prst="rect">
              <a:avLst/>
            </a:prstGeom>
          </p:spPr>
        </p:pic>
        <p:pic>
          <p:nvPicPr>
            <p:cNvPr id="94" name="Picture 93">
              <a:extLst>
                <a:ext uri="{FF2B5EF4-FFF2-40B4-BE49-F238E27FC236}">
                  <a16:creationId xmlns:a16="http://schemas.microsoft.com/office/drawing/2014/main" id="{815458BB-0BAE-94BF-0B08-AAEC8025E5E8}"/>
                </a:ext>
              </a:extLst>
            </p:cNvPr>
            <p:cNvPicPr>
              <a:picLocks noChangeAspect="1"/>
            </p:cNvPicPr>
            <p:nvPr/>
          </p:nvPicPr>
          <p:blipFill>
            <a:blip r:embed="rId19"/>
            <a:stretch>
              <a:fillRect/>
            </a:stretch>
          </p:blipFill>
          <p:spPr>
            <a:xfrm>
              <a:off x="3126404" y="2747386"/>
              <a:ext cx="1053710" cy="2146161"/>
            </a:xfrm>
            <a:prstGeom prst="rect">
              <a:avLst/>
            </a:prstGeom>
          </p:spPr>
        </p:pic>
        <p:pic>
          <p:nvPicPr>
            <p:cNvPr id="95" name="Picture 94">
              <a:extLst>
                <a:ext uri="{FF2B5EF4-FFF2-40B4-BE49-F238E27FC236}">
                  <a16:creationId xmlns:a16="http://schemas.microsoft.com/office/drawing/2014/main" id="{64467998-D548-82A6-3320-13193D5E8DC6}"/>
                </a:ext>
              </a:extLst>
            </p:cNvPr>
            <p:cNvPicPr>
              <a:picLocks noChangeAspect="1"/>
            </p:cNvPicPr>
            <p:nvPr/>
          </p:nvPicPr>
          <p:blipFill>
            <a:blip r:embed="rId20"/>
            <a:stretch>
              <a:fillRect/>
            </a:stretch>
          </p:blipFill>
          <p:spPr>
            <a:xfrm>
              <a:off x="4222046" y="2757317"/>
              <a:ext cx="899238" cy="2136230"/>
            </a:xfrm>
            <a:prstGeom prst="rect">
              <a:avLst/>
            </a:prstGeom>
          </p:spPr>
        </p:pic>
        <p:pic>
          <p:nvPicPr>
            <p:cNvPr id="122" name="Picture 121">
              <a:extLst>
                <a:ext uri="{FF2B5EF4-FFF2-40B4-BE49-F238E27FC236}">
                  <a16:creationId xmlns:a16="http://schemas.microsoft.com/office/drawing/2014/main" id="{C20B8824-C56F-E423-5CDD-D56A18302D3F}"/>
                </a:ext>
              </a:extLst>
            </p:cNvPr>
            <p:cNvPicPr>
              <a:picLocks noChangeAspect="1"/>
            </p:cNvPicPr>
            <p:nvPr/>
          </p:nvPicPr>
          <p:blipFill>
            <a:blip r:embed="rId21"/>
            <a:stretch>
              <a:fillRect/>
            </a:stretch>
          </p:blipFill>
          <p:spPr>
            <a:xfrm>
              <a:off x="5174984" y="2748686"/>
              <a:ext cx="914479" cy="2154910"/>
            </a:xfrm>
            <a:prstGeom prst="rect">
              <a:avLst/>
            </a:prstGeom>
          </p:spPr>
        </p:pic>
        <p:pic>
          <p:nvPicPr>
            <p:cNvPr id="123" name="Picture 122">
              <a:extLst>
                <a:ext uri="{FF2B5EF4-FFF2-40B4-BE49-F238E27FC236}">
                  <a16:creationId xmlns:a16="http://schemas.microsoft.com/office/drawing/2014/main" id="{6B322A0C-075F-C60E-6D98-F520874E861A}"/>
                </a:ext>
              </a:extLst>
            </p:cNvPr>
            <p:cNvPicPr>
              <a:picLocks noChangeAspect="1"/>
            </p:cNvPicPr>
            <p:nvPr/>
          </p:nvPicPr>
          <p:blipFill>
            <a:blip r:embed="rId18"/>
            <a:stretch>
              <a:fillRect/>
            </a:stretch>
          </p:blipFill>
          <p:spPr>
            <a:xfrm>
              <a:off x="2121595" y="2735178"/>
              <a:ext cx="968614" cy="2148321"/>
            </a:xfrm>
            <a:prstGeom prst="rect">
              <a:avLst/>
            </a:prstGeom>
          </p:spPr>
        </p:pic>
        <p:pic>
          <p:nvPicPr>
            <p:cNvPr id="124" name="Picture 123">
              <a:extLst>
                <a:ext uri="{FF2B5EF4-FFF2-40B4-BE49-F238E27FC236}">
                  <a16:creationId xmlns:a16="http://schemas.microsoft.com/office/drawing/2014/main" id="{639C3857-4D26-C693-9631-CFB1A2ABE8E0}"/>
                </a:ext>
              </a:extLst>
            </p:cNvPr>
            <p:cNvPicPr>
              <a:picLocks noChangeAspect="1"/>
            </p:cNvPicPr>
            <p:nvPr/>
          </p:nvPicPr>
          <p:blipFill>
            <a:blip r:embed="rId22"/>
            <a:stretch>
              <a:fillRect/>
            </a:stretch>
          </p:blipFill>
          <p:spPr>
            <a:xfrm>
              <a:off x="6122402" y="2763825"/>
              <a:ext cx="1212023" cy="2129722"/>
            </a:xfrm>
            <a:prstGeom prst="rect">
              <a:avLst/>
            </a:prstGeom>
          </p:spPr>
        </p:pic>
        <p:pic>
          <p:nvPicPr>
            <p:cNvPr id="125" name="Picture 124">
              <a:extLst>
                <a:ext uri="{FF2B5EF4-FFF2-40B4-BE49-F238E27FC236}">
                  <a16:creationId xmlns:a16="http://schemas.microsoft.com/office/drawing/2014/main" id="{5C1D8248-51D7-0178-7D0C-0580EAF613C9}"/>
                </a:ext>
              </a:extLst>
            </p:cNvPr>
            <p:cNvPicPr>
              <a:picLocks noChangeAspect="1"/>
            </p:cNvPicPr>
            <p:nvPr/>
          </p:nvPicPr>
          <p:blipFill>
            <a:blip r:embed="rId23"/>
            <a:stretch>
              <a:fillRect/>
            </a:stretch>
          </p:blipFill>
          <p:spPr>
            <a:xfrm>
              <a:off x="7371349" y="2763481"/>
              <a:ext cx="1044030" cy="2120017"/>
            </a:xfrm>
            <a:prstGeom prst="rect">
              <a:avLst/>
            </a:prstGeom>
          </p:spPr>
        </p:pic>
      </p:grpSp>
      <p:pic>
        <p:nvPicPr>
          <p:cNvPr id="152" name="Picture 151" descr="A comparison of a graph">
            <a:extLst>
              <a:ext uri="{FF2B5EF4-FFF2-40B4-BE49-F238E27FC236}">
                <a16:creationId xmlns:a16="http://schemas.microsoft.com/office/drawing/2014/main" id="{F9D95FC9-F57A-7CCB-75A1-7911E8AF7A7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2335542" y="6772898"/>
            <a:ext cx="5673970" cy="2670548"/>
          </a:xfrm>
          <a:prstGeom prst="rect">
            <a:avLst/>
          </a:prstGeom>
        </p:spPr>
      </p:pic>
      <p:sp>
        <p:nvSpPr>
          <p:cNvPr id="16" name="Subtitle 2"/>
          <p:cNvSpPr txBox="1">
            <a:spLocks/>
          </p:cNvSpPr>
          <p:nvPr/>
        </p:nvSpPr>
        <p:spPr>
          <a:xfrm>
            <a:off x="12300593" y="6000072"/>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grpSp>
        <p:nvGrpSpPr>
          <p:cNvPr id="153" name="Group 152">
            <a:extLst>
              <a:ext uri="{FF2B5EF4-FFF2-40B4-BE49-F238E27FC236}">
                <a16:creationId xmlns:a16="http://schemas.microsoft.com/office/drawing/2014/main" id="{9AFD04CE-08D5-EE14-394A-B17E810BF8FC}"/>
              </a:ext>
            </a:extLst>
          </p:cNvPr>
          <p:cNvGrpSpPr/>
          <p:nvPr/>
        </p:nvGrpSpPr>
        <p:grpSpPr>
          <a:xfrm>
            <a:off x="17714038" y="30684272"/>
            <a:ext cx="5282762" cy="1262128"/>
            <a:chOff x="5605724" y="4416358"/>
            <a:chExt cx="6103878" cy="1760508"/>
          </a:xfrm>
        </p:grpSpPr>
        <p:pic>
          <p:nvPicPr>
            <p:cNvPr id="154" name="Picture 153">
              <a:extLst>
                <a:ext uri="{FF2B5EF4-FFF2-40B4-BE49-F238E27FC236}">
                  <a16:creationId xmlns:a16="http://schemas.microsoft.com/office/drawing/2014/main" id="{F9516F2A-D8E7-8A38-0949-3B2491E5642E}"/>
                </a:ext>
              </a:extLst>
            </p:cNvPr>
            <p:cNvPicPr>
              <a:picLocks noChangeAspect="1"/>
            </p:cNvPicPr>
            <p:nvPr/>
          </p:nvPicPr>
          <p:blipFill>
            <a:blip r:embed="rId40"/>
            <a:stretch>
              <a:fillRect/>
            </a:stretch>
          </p:blipFill>
          <p:spPr>
            <a:xfrm>
              <a:off x="10375641" y="4430159"/>
              <a:ext cx="1333961" cy="1513442"/>
            </a:xfrm>
            <a:prstGeom prst="rect">
              <a:avLst/>
            </a:prstGeom>
          </p:spPr>
        </p:pic>
        <p:pic>
          <p:nvPicPr>
            <p:cNvPr id="155" name="Picture 154">
              <a:extLst>
                <a:ext uri="{FF2B5EF4-FFF2-40B4-BE49-F238E27FC236}">
                  <a16:creationId xmlns:a16="http://schemas.microsoft.com/office/drawing/2014/main" id="{8DE5F52A-E9F1-A391-784B-C99F6256848F}"/>
                </a:ext>
              </a:extLst>
            </p:cNvPr>
            <p:cNvPicPr>
              <a:picLocks noChangeAspect="1"/>
            </p:cNvPicPr>
            <p:nvPr/>
          </p:nvPicPr>
          <p:blipFill>
            <a:blip r:embed="rId41"/>
            <a:stretch>
              <a:fillRect/>
            </a:stretch>
          </p:blipFill>
          <p:spPr>
            <a:xfrm>
              <a:off x="7660576" y="4422709"/>
              <a:ext cx="1446101" cy="1312434"/>
            </a:xfrm>
            <a:prstGeom prst="rect">
              <a:avLst/>
            </a:prstGeom>
          </p:spPr>
        </p:pic>
        <p:pic>
          <p:nvPicPr>
            <p:cNvPr id="156" name="Picture 155">
              <a:extLst>
                <a:ext uri="{FF2B5EF4-FFF2-40B4-BE49-F238E27FC236}">
                  <a16:creationId xmlns:a16="http://schemas.microsoft.com/office/drawing/2014/main" id="{D9110CC7-9336-9DC5-4881-D87B0C416A20}"/>
                </a:ext>
              </a:extLst>
            </p:cNvPr>
            <p:cNvPicPr>
              <a:picLocks noChangeAspect="1"/>
            </p:cNvPicPr>
            <p:nvPr/>
          </p:nvPicPr>
          <p:blipFill>
            <a:blip r:embed="rId42"/>
            <a:stretch>
              <a:fillRect/>
            </a:stretch>
          </p:blipFill>
          <p:spPr>
            <a:xfrm>
              <a:off x="9146385" y="4422858"/>
              <a:ext cx="1201986" cy="1754008"/>
            </a:xfrm>
            <a:prstGeom prst="rect">
              <a:avLst/>
            </a:prstGeom>
          </p:spPr>
        </p:pic>
        <p:pic>
          <p:nvPicPr>
            <p:cNvPr id="157" name="Picture 156">
              <a:extLst>
                <a:ext uri="{FF2B5EF4-FFF2-40B4-BE49-F238E27FC236}">
                  <a16:creationId xmlns:a16="http://schemas.microsoft.com/office/drawing/2014/main" id="{829AD5A9-FE68-B56A-A2E1-80F8AFA95DA2}"/>
                </a:ext>
              </a:extLst>
            </p:cNvPr>
            <p:cNvPicPr>
              <a:picLocks noChangeAspect="1"/>
            </p:cNvPicPr>
            <p:nvPr/>
          </p:nvPicPr>
          <p:blipFill>
            <a:blip r:embed="rId43"/>
            <a:stretch>
              <a:fillRect/>
            </a:stretch>
          </p:blipFill>
          <p:spPr>
            <a:xfrm>
              <a:off x="6738221" y="4425329"/>
              <a:ext cx="899238" cy="1539373"/>
            </a:xfrm>
            <a:prstGeom prst="rect">
              <a:avLst/>
            </a:prstGeom>
          </p:spPr>
        </p:pic>
        <p:pic>
          <p:nvPicPr>
            <p:cNvPr id="158" name="Picture 157">
              <a:extLst>
                <a:ext uri="{FF2B5EF4-FFF2-40B4-BE49-F238E27FC236}">
                  <a16:creationId xmlns:a16="http://schemas.microsoft.com/office/drawing/2014/main" id="{FB9DC9DF-B537-38C4-F8EB-AEE3D2454657}"/>
                </a:ext>
              </a:extLst>
            </p:cNvPr>
            <p:cNvPicPr>
              <a:picLocks noChangeAspect="1"/>
            </p:cNvPicPr>
            <p:nvPr/>
          </p:nvPicPr>
          <p:blipFill>
            <a:blip r:embed="rId44"/>
            <a:stretch>
              <a:fillRect/>
            </a:stretch>
          </p:blipFill>
          <p:spPr>
            <a:xfrm>
              <a:off x="5605724" y="4416358"/>
              <a:ext cx="1093096" cy="1303308"/>
            </a:xfrm>
            <a:prstGeom prst="rect">
              <a:avLst/>
            </a:prstGeom>
          </p:spPr>
        </p:pic>
      </p:grpSp>
      <p:graphicFrame>
        <p:nvGraphicFramePr>
          <p:cNvPr id="159" name="Table 158">
            <a:extLst>
              <a:ext uri="{FF2B5EF4-FFF2-40B4-BE49-F238E27FC236}">
                <a16:creationId xmlns:a16="http://schemas.microsoft.com/office/drawing/2014/main" id="{D1D76B2E-454F-A51F-5A98-B81A0E656376}"/>
              </a:ext>
            </a:extLst>
          </p:cNvPr>
          <p:cNvGraphicFramePr>
            <a:graphicFrameLocks noGrp="1"/>
          </p:cNvGraphicFramePr>
          <p:nvPr>
            <p:extLst>
              <p:ext uri="{D42A27DB-BD31-4B8C-83A1-F6EECF244321}">
                <p14:modId xmlns:p14="http://schemas.microsoft.com/office/powerpoint/2010/main" val="2132697679"/>
              </p:ext>
            </p:extLst>
          </p:nvPr>
        </p:nvGraphicFramePr>
        <p:xfrm>
          <a:off x="39527019" y="6878782"/>
          <a:ext cx="4158617" cy="6151352"/>
        </p:xfrm>
        <a:graphic>
          <a:graphicData uri="http://schemas.openxmlformats.org/drawingml/2006/table">
            <a:tbl>
              <a:tblPr firstRow="1" bandRow="1">
                <a:tableStyleId>{912C8C85-51F0-491E-9774-3900AFEF0FD7}</a:tableStyleId>
              </a:tblPr>
              <a:tblGrid>
                <a:gridCol w="1512471">
                  <a:extLst>
                    <a:ext uri="{9D8B030D-6E8A-4147-A177-3AD203B41FA5}">
                      <a16:colId xmlns:a16="http://schemas.microsoft.com/office/drawing/2014/main" val="1154128708"/>
                    </a:ext>
                  </a:extLst>
                </a:gridCol>
                <a:gridCol w="1259941">
                  <a:extLst>
                    <a:ext uri="{9D8B030D-6E8A-4147-A177-3AD203B41FA5}">
                      <a16:colId xmlns:a16="http://schemas.microsoft.com/office/drawing/2014/main" val="2691537530"/>
                    </a:ext>
                  </a:extLst>
                </a:gridCol>
                <a:gridCol w="1386205">
                  <a:extLst>
                    <a:ext uri="{9D8B030D-6E8A-4147-A177-3AD203B41FA5}">
                      <a16:colId xmlns:a16="http://schemas.microsoft.com/office/drawing/2014/main" val="3814885180"/>
                    </a:ext>
                  </a:extLst>
                </a:gridCol>
              </a:tblGrid>
              <a:tr h="993980">
                <a:tc>
                  <a:txBody>
                    <a:bodyPr/>
                    <a:lstStyle/>
                    <a:p>
                      <a:pPr algn="ctr" fontAlgn="t"/>
                      <a:r>
                        <a:rPr lang="en-US" sz="2100" b="1" u="none" strike="noStrike" dirty="0">
                          <a:solidFill>
                            <a:srgbClr val="000000"/>
                          </a:solidFill>
                          <a:effectLst/>
                        </a:rPr>
                        <a:t>Brain Regions </a:t>
                      </a:r>
                    </a:p>
                  </a:txBody>
                  <a:tcPr marL="7620" marR="7620" marT="7620" marB="0"/>
                </a:tc>
                <a:tc>
                  <a:txBody>
                    <a:bodyPr/>
                    <a:lstStyle/>
                    <a:p>
                      <a:pPr algn="ctr" fontAlgn="t"/>
                      <a:r>
                        <a:rPr lang="en-US" sz="2100" b="1" u="none" strike="noStrike" dirty="0">
                          <a:solidFill>
                            <a:srgbClr val="000000"/>
                          </a:solidFill>
                          <a:effectLst/>
                        </a:rPr>
                        <a:t> Cilia </a:t>
                      </a:r>
                    </a:p>
                    <a:p>
                      <a:pPr algn="ctr" fontAlgn="t"/>
                      <a:r>
                        <a:rPr lang="en-US" sz="2100" b="1" u="none" strike="noStrike" dirty="0">
                          <a:solidFill>
                            <a:srgbClr val="000000"/>
                          </a:solidFill>
                          <a:effectLst/>
                        </a:rPr>
                        <a:t>Directional-</a:t>
                      </a:r>
                      <a:r>
                        <a:rPr lang="en-US" sz="2100" b="1" u="none" strike="noStrike" dirty="0" err="1">
                          <a:solidFill>
                            <a:srgbClr val="000000"/>
                          </a:solidFill>
                          <a:effectLst/>
                        </a:rPr>
                        <a:t>ity</a:t>
                      </a:r>
                      <a:endParaRPr lang="en-US" sz="21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t"/>
                      <a:r>
                        <a:rPr lang="en-US" sz="2100" b="1" u="none" strike="noStrike" dirty="0">
                          <a:solidFill>
                            <a:srgbClr val="000000"/>
                          </a:solidFill>
                          <a:effectLst/>
                        </a:rPr>
                        <a:t>Cell Density</a:t>
                      </a:r>
                    </a:p>
                    <a:p>
                      <a:pPr algn="ctr" fontAlgn="t"/>
                      <a:r>
                        <a:rPr lang="en-US" sz="2100" b="1" u="none" strike="noStrike" dirty="0">
                          <a:solidFill>
                            <a:srgbClr val="000000"/>
                          </a:solidFill>
                          <a:effectLst/>
                        </a:rPr>
                        <a:t>in Lamina</a:t>
                      </a:r>
                      <a:endParaRPr lang="en-US" sz="2100" b="1"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233218825"/>
                  </a:ext>
                </a:extLst>
              </a:tr>
              <a:tr h="320891">
                <a:tc>
                  <a:txBody>
                    <a:bodyPr/>
                    <a:lstStyle/>
                    <a:p>
                      <a:pPr algn="l" fontAlgn="b"/>
                      <a:r>
                        <a:rPr lang="en-US" sz="2000" b="1" u="none" strike="noStrike" dirty="0">
                          <a:solidFill>
                            <a:srgbClr val="000000"/>
                          </a:solidFill>
                          <a:effectLst/>
                        </a:rPr>
                        <a:t>Dorsal CA1</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Opposite</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Compact</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5059738"/>
                  </a:ext>
                </a:extLst>
              </a:tr>
              <a:tr h="398789">
                <a:tc>
                  <a:txBody>
                    <a:bodyPr/>
                    <a:lstStyle/>
                    <a:p>
                      <a:pPr algn="l" fontAlgn="b"/>
                      <a:r>
                        <a:rPr lang="en-US" sz="2000" b="1" u="none" strike="noStrike" dirty="0">
                          <a:solidFill>
                            <a:srgbClr val="000000"/>
                          </a:solidFill>
                          <a:effectLst/>
                        </a:rPr>
                        <a:t>Ventral CA1</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a:solidFill>
                            <a:srgbClr val="000000"/>
                          </a:solidFill>
                          <a:effectLst/>
                        </a:rPr>
                        <a:t>Opposite</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a:solidFill>
                            <a:srgbClr val="000000"/>
                          </a:solidFill>
                          <a:effectLst/>
                        </a:rPr>
                        <a:t>Compact</a:t>
                      </a:r>
                      <a:endParaRPr lang="en-US"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91288316"/>
                  </a:ext>
                </a:extLst>
              </a:tr>
              <a:tr h="947021">
                <a:tc>
                  <a:txBody>
                    <a:bodyPr/>
                    <a:lstStyle/>
                    <a:p>
                      <a:pPr algn="l" fontAlgn="b"/>
                      <a:r>
                        <a:rPr lang="en-US" sz="2000" b="1" u="none" strike="noStrike" dirty="0">
                          <a:solidFill>
                            <a:srgbClr val="000000"/>
                          </a:solidFill>
                          <a:effectLst/>
                        </a:rPr>
                        <a:t>Piriform Cortex (Layer II)</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Opposite</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a:solidFill>
                            <a:srgbClr val="000000"/>
                          </a:solidFill>
                          <a:effectLst/>
                        </a:rPr>
                        <a:t>Compact</a:t>
                      </a:r>
                      <a:endParaRPr lang="en-US"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4065065"/>
                  </a:ext>
                </a:extLst>
              </a:tr>
              <a:tr h="947021">
                <a:tc>
                  <a:txBody>
                    <a:bodyPr/>
                    <a:lstStyle/>
                    <a:p>
                      <a:pPr algn="l" fontAlgn="b"/>
                      <a:r>
                        <a:rPr lang="en-US" sz="2000" b="1" u="none" strike="noStrike" dirty="0">
                          <a:solidFill>
                            <a:srgbClr val="000000"/>
                          </a:solidFill>
                          <a:effectLst/>
                        </a:rPr>
                        <a:t>Piriform Cortex (Layer III)</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Same, to the pia</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a:solidFill>
                            <a:srgbClr val="000000"/>
                          </a:solidFill>
                          <a:effectLst/>
                        </a:rPr>
                        <a:t>Loose</a:t>
                      </a:r>
                      <a:endParaRPr lang="en-US"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93488131"/>
                  </a:ext>
                </a:extLst>
              </a:tr>
              <a:tr h="633956">
                <a:tc>
                  <a:txBody>
                    <a:bodyPr/>
                    <a:lstStyle/>
                    <a:p>
                      <a:pPr algn="l" fontAlgn="b"/>
                      <a:r>
                        <a:rPr lang="en-US" sz="2000" b="1" u="none" strike="noStrike" dirty="0">
                          <a:solidFill>
                            <a:srgbClr val="000000"/>
                          </a:solidFill>
                          <a:effectLst/>
                        </a:rPr>
                        <a:t>Neocortex</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Same, to the pia</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Loose</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69354838"/>
                  </a:ext>
                </a:extLst>
              </a:tr>
              <a:tr h="633956">
                <a:tc>
                  <a:txBody>
                    <a:bodyPr/>
                    <a:lstStyle/>
                    <a:p>
                      <a:pPr algn="l" fontAlgn="b"/>
                      <a:r>
                        <a:rPr lang="en-US" sz="2000" b="1" u="none" strike="noStrike" dirty="0">
                          <a:solidFill>
                            <a:srgbClr val="000000"/>
                          </a:solidFill>
                          <a:effectLst/>
                        </a:rPr>
                        <a:t>CA1 Interneurons</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Irregular</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Not layered</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5779945"/>
                  </a:ext>
                </a:extLst>
              </a:tr>
              <a:tr h="633956">
                <a:tc>
                  <a:txBody>
                    <a:bodyPr/>
                    <a:lstStyle/>
                    <a:p>
                      <a:pPr algn="l" fontAlgn="b"/>
                      <a:r>
                        <a:rPr lang="en-US" sz="2000" b="1" u="none" strike="noStrike">
                          <a:solidFill>
                            <a:srgbClr val="000000"/>
                          </a:solidFill>
                          <a:effectLst/>
                        </a:rPr>
                        <a:t>CA1 Astrocytes</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Irregular</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Not layered</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49847216"/>
                  </a:ext>
                </a:extLst>
              </a:tr>
              <a:tr h="320891">
                <a:tc>
                  <a:txBody>
                    <a:bodyPr/>
                    <a:lstStyle/>
                    <a:p>
                      <a:pPr algn="l" fontAlgn="b"/>
                      <a:r>
                        <a:rPr lang="en-US" sz="2000" b="1" u="none" strike="noStrike">
                          <a:solidFill>
                            <a:srgbClr val="000000"/>
                          </a:solidFill>
                          <a:effectLst/>
                        </a:rPr>
                        <a:t>Thalamus</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Irregular</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Not layered</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8447324"/>
                  </a:ext>
                </a:extLst>
              </a:tr>
              <a:tr h="320891">
                <a:tc>
                  <a:txBody>
                    <a:bodyPr/>
                    <a:lstStyle/>
                    <a:p>
                      <a:pPr algn="l" fontAlgn="b"/>
                      <a:r>
                        <a:rPr lang="en-US" sz="2000" b="1" u="none" strike="noStrike">
                          <a:solidFill>
                            <a:srgbClr val="000000"/>
                          </a:solidFill>
                          <a:effectLst/>
                        </a:rPr>
                        <a:t>Amygdala</a:t>
                      </a:r>
                      <a:endParaRPr lang="en-US"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Irregular</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solidFill>
                            <a:srgbClr val="000000"/>
                          </a:solidFill>
                          <a:effectLst/>
                        </a:rPr>
                        <a:t>Not layered</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784654"/>
                  </a:ext>
                </a:extLst>
              </a:tr>
            </a:tbl>
          </a:graphicData>
        </a:graphic>
      </p:graphicFrame>
      <p:sp>
        <p:nvSpPr>
          <p:cNvPr id="162" name="TextBox 161">
            <a:extLst>
              <a:ext uri="{FF2B5EF4-FFF2-40B4-BE49-F238E27FC236}">
                <a16:creationId xmlns:a16="http://schemas.microsoft.com/office/drawing/2014/main" id="{22FDEF1F-1D45-1801-2407-E2D168E7698B}"/>
              </a:ext>
            </a:extLst>
          </p:cNvPr>
          <p:cNvSpPr txBox="1"/>
          <p:nvPr/>
        </p:nvSpPr>
        <p:spPr>
          <a:xfrm>
            <a:off x="391887" y="6005951"/>
            <a:ext cx="10824754" cy="6986528"/>
          </a:xfrm>
          <a:prstGeom prst="rect">
            <a:avLst/>
          </a:prstGeom>
          <a:noFill/>
        </p:spPr>
        <p:txBody>
          <a:bodyPr wrap="square">
            <a:spAutoFit/>
          </a:bodyPr>
          <a:lstStyle/>
          <a:p>
            <a:pPr algn="just">
              <a:buNone/>
            </a:pPr>
            <a:r>
              <a:rPr lang="en-US" sz="3200" dirty="0">
                <a:latin typeface="Times New Roman" panose="02020603050405020304" pitchFamily="18" charset="0"/>
                <a:cs typeface="Times New Roman" panose="02020603050405020304" pitchFamily="18" charset="0"/>
              </a:rPr>
              <a:t>Primary cilia are microtubule-based organelles present on nearly all mammalian cells, including neurons. It is well-known that primary cilia modulate embryonic neurodevelopment. Currently little is known about the roles of neuronal primary cilia in postnatal neurodevelopment. Defects in primary cilia cause neurodevelopmental disorders, obesity, and cognitive impairment. Reelin, a glycoprotein secreted by Cajal–</a:t>
            </a:r>
            <a:r>
              <a:rPr lang="en-US" sz="3200" dirty="0" err="1">
                <a:latin typeface="Times New Roman" panose="02020603050405020304" pitchFamily="18" charset="0"/>
                <a:cs typeface="Times New Roman" panose="02020603050405020304" pitchFamily="18" charset="0"/>
              </a:rPr>
              <a:t>Retzius</a:t>
            </a:r>
            <a:r>
              <a:rPr lang="en-US" sz="3200" dirty="0">
                <a:latin typeface="Times New Roman" panose="02020603050405020304" pitchFamily="18" charset="0"/>
                <a:cs typeface="Times New Roman" panose="02020603050405020304" pitchFamily="18" charset="0"/>
              </a:rPr>
              <a:t> cells, is essential for neuronal migration and cortical lamination. While Reelin’s role in guiding laminar organization is well established, its influence on primary cilia dynamics and centriole positioning during postnatal development remains unclear. </a:t>
            </a:r>
            <a:r>
              <a:rPr lang="en-US" sz="3200" kern="1200" dirty="0">
                <a:latin typeface="Times New Roman" panose="02020603050405020304" pitchFamily="18" charset="0"/>
                <a:cs typeface="Times New Roman" panose="02020603050405020304" pitchFamily="18" charset="0"/>
              </a:rPr>
              <a:t>In this study we </a:t>
            </a:r>
            <a:r>
              <a:rPr lang="en-US" sz="3200" dirty="0">
                <a:latin typeface="Times New Roman" panose="02020603050405020304" pitchFamily="18" charset="0"/>
                <a:cs typeface="Times New Roman" panose="02020603050405020304" pitchFamily="18" charset="0"/>
              </a:rPr>
              <a:t>investigated</a:t>
            </a:r>
            <a:r>
              <a:rPr lang="en-US" sz="3200" kern="1200" dirty="0">
                <a:latin typeface="Times New Roman" panose="02020603050405020304" pitchFamily="18" charset="0"/>
                <a:cs typeface="Times New Roman" panose="02020603050405020304" pitchFamily="18" charset="0"/>
              </a:rPr>
              <a:t> whether Reelin</a:t>
            </a:r>
            <a:r>
              <a:rPr lang="en-US" sz="3200" kern="1200" spc="-185" dirty="0">
                <a:latin typeface="Times New Roman" panose="02020603050405020304" pitchFamily="18" charset="0"/>
                <a:cs typeface="Times New Roman" panose="02020603050405020304" pitchFamily="18" charset="0"/>
              </a:rPr>
              <a:t> </a:t>
            </a:r>
            <a:r>
              <a:rPr lang="en-US" sz="3200" kern="1200" dirty="0">
                <a:latin typeface="Times New Roman" panose="02020603050405020304" pitchFamily="18" charset="0"/>
                <a:cs typeface="Times New Roman" panose="02020603050405020304" pitchFamily="18" charset="0"/>
              </a:rPr>
              <a:t>influences</a:t>
            </a:r>
            <a:r>
              <a:rPr lang="en-US" sz="3200" kern="1200" spc="-125" dirty="0">
                <a:latin typeface="Times New Roman" panose="02020603050405020304" pitchFamily="18" charset="0"/>
                <a:cs typeface="Times New Roman" panose="02020603050405020304" pitchFamily="18" charset="0"/>
              </a:rPr>
              <a:t> </a:t>
            </a:r>
            <a:r>
              <a:rPr lang="en-US" sz="3200" kern="1200" dirty="0">
                <a:latin typeface="Times New Roman" panose="02020603050405020304" pitchFamily="18" charset="0"/>
                <a:cs typeface="Times New Roman" panose="02020603050405020304" pitchFamily="18" charset="0"/>
              </a:rPr>
              <a:t>cilia</a:t>
            </a:r>
            <a:r>
              <a:rPr lang="en-US" sz="3200" kern="1200" spc="-165" dirty="0">
                <a:latin typeface="Times New Roman" panose="02020603050405020304" pitchFamily="18" charset="0"/>
                <a:cs typeface="Times New Roman" panose="02020603050405020304" pitchFamily="18" charset="0"/>
              </a:rPr>
              <a:t> </a:t>
            </a:r>
            <a:r>
              <a:rPr lang="en-US" sz="3200" kern="1200" dirty="0">
                <a:latin typeface="Times New Roman" panose="02020603050405020304" pitchFamily="18" charset="0"/>
                <a:cs typeface="Times New Roman" panose="02020603050405020304" pitchFamily="18" charset="0"/>
              </a:rPr>
              <a:t>length,</a:t>
            </a:r>
            <a:r>
              <a:rPr lang="en-US" sz="3200" kern="1200" spc="-150" dirty="0">
                <a:latin typeface="Times New Roman" panose="02020603050405020304" pitchFamily="18" charset="0"/>
                <a:cs typeface="Times New Roman" panose="02020603050405020304" pitchFamily="18" charset="0"/>
              </a:rPr>
              <a:t> </a:t>
            </a:r>
            <a:r>
              <a:rPr lang="en-US" sz="3200" kern="1200" dirty="0">
                <a:latin typeface="Times New Roman" panose="02020603050405020304" pitchFamily="18" charset="0"/>
                <a:cs typeface="Times New Roman" panose="02020603050405020304" pitchFamily="18" charset="0"/>
              </a:rPr>
              <a:t>centriole</a:t>
            </a:r>
            <a:r>
              <a:rPr lang="en-US" sz="3200" kern="1200" spc="-135" dirty="0">
                <a:latin typeface="Times New Roman" panose="02020603050405020304" pitchFamily="18" charset="0"/>
                <a:cs typeface="Times New Roman" panose="02020603050405020304" pitchFamily="18" charset="0"/>
              </a:rPr>
              <a:t> </a:t>
            </a:r>
            <a:r>
              <a:rPr lang="en-US" sz="3200" kern="1200" spc="-10" dirty="0">
                <a:latin typeface="Times New Roman" panose="02020603050405020304" pitchFamily="18" charset="0"/>
                <a:cs typeface="Times New Roman" panose="02020603050405020304" pitchFamily="18" charset="0"/>
              </a:rPr>
              <a:t>positioning, </a:t>
            </a:r>
            <a:r>
              <a:rPr lang="en-US" sz="3200" kern="1200" dirty="0">
                <a:latin typeface="Times New Roman" panose="02020603050405020304" pitchFamily="18" charset="0"/>
                <a:cs typeface="Times New Roman" panose="02020603050405020304" pitchFamily="18" charset="0"/>
              </a:rPr>
              <a:t>and</a:t>
            </a:r>
            <a:r>
              <a:rPr lang="en-US" sz="3200" kern="1200" spc="-135" dirty="0">
                <a:latin typeface="Times New Roman" panose="02020603050405020304" pitchFamily="18" charset="0"/>
                <a:cs typeface="Times New Roman" panose="02020603050405020304" pitchFamily="18" charset="0"/>
              </a:rPr>
              <a:t> </a:t>
            </a:r>
            <a:r>
              <a:rPr lang="en-US" sz="3200" kern="1200" dirty="0">
                <a:latin typeface="Times New Roman" panose="02020603050405020304" pitchFamily="18" charset="0"/>
                <a:cs typeface="Times New Roman" panose="02020603050405020304" pitchFamily="18" charset="0"/>
              </a:rPr>
              <a:t>cilia</a:t>
            </a:r>
            <a:r>
              <a:rPr lang="en-US" sz="3200" kern="1200" spc="-170" dirty="0">
                <a:latin typeface="Times New Roman" panose="02020603050405020304" pitchFamily="18" charset="0"/>
                <a:cs typeface="Times New Roman" panose="02020603050405020304" pitchFamily="18" charset="0"/>
              </a:rPr>
              <a:t> </a:t>
            </a:r>
            <a:r>
              <a:rPr lang="en-US" sz="3200" kern="1200" spc="-10" dirty="0">
                <a:latin typeface="Times New Roman" panose="02020603050405020304" pitchFamily="18" charset="0"/>
                <a:cs typeface="Times New Roman" panose="02020603050405020304" pitchFamily="18" charset="0"/>
              </a:rPr>
              <a:t>directionality in the mouse cerebral cortex.</a:t>
            </a:r>
            <a:endParaRPr lang="en-US" sz="3200" spc="-1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DFDF60-CE79-6CF4-14FE-C448821E9D1E}"/>
              </a:ext>
            </a:extLst>
          </p:cNvPr>
          <p:cNvPicPr>
            <a:picLocks noChangeAspect="1"/>
          </p:cNvPicPr>
          <p:nvPr/>
        </p:nvPicPr>
        <p:blipFill>
          <a:blip r:embed="rId45"/>
          <a:stretch>
            <a:fillRect/>
          </a:stretch>
        </p:blipFill>
        <p:spPr>
          <a:xfrm>
            <a:off x="16974020" y="15645617"/>
            <a:ext cx="3051340" cy="4368100"/>
          </a:xfrm>
          <a:prstGeom prst="rect">
            <a:avLst/>
          </a:prstGeom>
        </p:spPr>
      </p:pic>
      <p:sp>
        <p:nvSpPr>
          <p:cNvPr id="28" name="Oval 27">
            <a:extLst>
              <a:ext uri="{FF2B5EF4-FFF2-40B4-BE49-F238E27FC236}">
                <a16:creationId xmlns:a16="http://schemas.microsoft.com/office/drawing/2014/main" id="{44EA2615-A790-2260-2DF9-76E290057B61}"/>
              </a:ext>
            </a:extLst>
          </p:cNvPr>
          <p:cNvSpPr/>
          <p:nvPr/>
        </p:nvSpPr>
        <p:spPr>
          <a:xfrm rot="4006134">
            <a:off x="12662029" y="25928112"/>
            <a:ext cx="267151" cy="443582"/>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object 12">
            <a:extLst>
              <a:ext uri="{FF2B5EF4-FFF2-40B4-BE49-F238E27FC236}">
                <a16:creationId xmlns:a16="http://schemas.microsoft.com/office/drawing/2014/main" id="{B4443900-0895-6817-184E-65FA536B87BA}"/>
              </a:ext>
            </a:extLst>
          </p:cNvPr>
          <p:cNvGrpSpPr/>
          <p:nvPr/>
        </p:nvGrpSpPr>
        <p:grpSpPr>
          <a:xfrm>
            <a:off x="18316747" y="18060887"/>
            <a:ext cx="250586" cy="634677"/>
            <a:chOff x="3876675" y="2867660"/>
            <a:chExt cx="114300" cy="447040"/>
          </a:xfrm>
        </p:grpSpPr>
        <p:pic>
          <p:nvPicPr>
            <p:cNvPr id="43" name="object 13">
              <a:extLst>
                <a:ext uri="{FF2B5EF4-FFF2-40B4-BE49-F238E27FC236}">
                  <a16:creationId xmlns:a16="http://schemas.microsoft.com/office/drawing/2014/main" id="{E820D0B9-5435-024E-7CAF-674359CECBF8}"/>
                </a:ext>
              </a:extLst>
            </p:cNvPr>
            <p:cNvPicPr/>
            <p:nvPr/>
          </p:nvPicPr>
          <p:blipFill>
            <a:blip r:embed="rId9" cstate="print"/>
            <a:stretch>
              <a:fillRect/>
            </a:stretch>
          </p:blipFill>
          <p:spPr>
            <a:xfrm>
              <a:off x="3876675" y="3208655"/>
              <a:ext cx="113919" cy="106045"/>
            </a:xfrm>
            <a:prstGeom prst="rect">
              <a:avLst/>
            </a:prstGeom>
          </p:spPr>
        </p:pic>
        <p:sp>
          <p:nvSpPr>
            <p:cNvPr id="48" name="object 14">
              <a:extLst>
                <a:ext uri="{FF2B5EF4-FFF2-40B4-BE49-F238E27FC236}">
                  <a16:creationId xmlns:a16="http://schemas.microsoft.com/office/drawing/2014/main" id="{870F407D-8563-9EE1-C606-AAB8D877193E}"/>
                </a:ext>
              </a:extLst>
            </p:cNvPr>
            <p:cNvSpPr/>
            <p:nvPr/>
          </p:nvSpPr>
          <p:spPr>
            <a:xfrm>
              <a:off x="3923792" y="2867660"/>
              <a:ext cx="19685" cy="392430"/>
            </a:xfrm>
            <a:custGeom>
              <a:avLst/>
              <a:gdLst/>
              <a:ahLst/>
              <a:cxnLst/>
              <a:rect l="l" t="t" r="r" b="b"/>
              <a:pathLst>
                <a:path w="19685" h="392429">
                  <a:moveTo>
                    <a:pt x="0" y="392430"/>
                  </a:moveTo>
                  <a:lnTo>
                    <a:pt x="19685" y="392430"/>
                  </a:lnTo>
                  <a:lnTo>
                    <a:pt x="19685" y="0"/>
                  </a:lnTo>
                  <a:lnTo>
                    <a:pt x="0" y="0"/>
                  </a:lnTo>
                  <a:lnTo>
                    <a:pt x="0" y="392430"/>
                  </a:lnTo>
                  <a:close/>
                </a:path>
              </a:pathLst>
            </a:custGeom>
            <a:solidFill>
              <a:srgbClr val="FFFFFF"/>
            </a:solidFill>
          </p:spPr>
          <p:txBody>
            <a:bodyPr wrap="square" lIns="0" tIns="0" rIns="0" bIns="0" rtlCol="0"/>
            <a:lstStyle/>
            <a:p>
              <a:endParaRPr sz="30600" dirty="0"/>
            </a:p>
          </p:txBody>
        </p:sp>
      </p:grpSp>
      <p:grpSp>
        <p:nvGrpSpPr>
          <p:cNvPr id="55" name="object 12">
            <a:extLst>
              <a:ext uri="{FF2B5EF4-FFF2-40B4-BE49-F238E27FC236}">
                <a16:creationId xmlns:a16="http://schemas.microsoft.com/office/drawing/2014/main" id="{4363E5DF-6B41-2551-F59F-D4056106107C}"/>
              </a:ext>
            </a:extLst>
          </p:cNvPr>
          <p:cNvGrpSpPr/>
          <p:nvPr/>
        </p:nvGrpSpPr>
        <p:grpSpPr>
          <a:xfrm rot="10800000">
            <a:off x="18820660" y="16790426"/>
            <a:ext cx="250586" cy="634677"/>
            <a:chOff x="3876675" y="2867660"/>
            <a:chExt cx="114300" cy="447040"/>
          </a:xfrm>
        </p:grpSpPr>
        <p:pic>
          <p:nvPicPr>
            <p:cNvPr id="57" name="object 13">
              <a:extLst>
                <a:ext uri="{FF2B5EF4-FFF2-40B4-BE49-F238E27FC236}">
                  <a16:creationId xmlns:a16="http://schemas.microsoft.com/office/drawing/2014/main" id="{92FE805E-1909-C82D-6E50-133EF095DC2B}"/>
                </a:ext>
              </a:extLst>
            </p:cNvPr>
            <p:cNvPicPr/>
            <p:nvPr/>
          </p:nvPicPr>
          <p:blipFill>
            <a:blip r:embed="rId9" cstate="print"/>
            <a:stretch>
              <a:fillRect/>
            </a:stretch>
          </p:blipFill>
          <p:spPr>
            <a:xfrm>
              <a:off x="3876675" y="3208655"/>
              <a:ext cx="113919" cy="106045"/>
            </a:xfrm>
            <a:prstGeom prst="rect">
              <a:avLst/>
            </a:prstGeom>
          </p:spPr>
        </p:pic>
        <p:sp>
          <p:nvSpPr>
            <p:cNvPr id="60" name="object 14">
              <a:extLst>
                <a:ext uri="{FF2B5EF4-FFF2-40B4-BE49-F238E27FC236}">
                  <a16:creationId xmlns:a16="http://schemas.microsoft.com/office/drawing/2014/main" id="{EC14727A-D9AC-147B-94F4-5898DC5C340D}"/>
                </a:ext>
              </a:extLst>
            </p:cNvPr>
            <p:cNvSpPr/>
            <p:nvPr/>
          </p:nvSpPr>
          <p:spPr>
            <a:xfrm>
              <a:off x="3923792" y="2867660"/>
              <a:ext cx="19685" cy="392430"/>
            </a:xfrm>
            <a:custGeom>
              <a:avLst/>
              <a:gdLst/>
              <a:ahLst/>
              <a:cxnLst/>
              <a:rect l="l" t="t" r="r" b="b"/>
              <a:pathLst>
                <a:path w="19685" h="392429">
                  <a:moveTo>
                    <a:pt x="0" y="392430"/>
                  </a:moveTo>
                  <a:lnTo>
                    <a:pt x="19685" y="392430"/>
                  </a:lnTo>
                  <a:lnTo>
                    <a:pt x="19685" y="0"/>
                  </a:lnTo>
                  <a:lnTo>
                    <a:pt x="0" y="0"/>
                  </a:lnTo>
                  <a:lnTo>
                    <a:pt x="0" y="392430"/>
                  </a:lnTo>
                  <a:close/>
                </a:path>
              </a:pathLst>
            </a:custGeom>
            <a:solidFill>
              <a:srgbClr val="FFFFFF"/>
            </a:solidFill>
          </p:spPr>
          <p:txBody>
            <a:bodyPr wrap="square" lIns="0" tIns="0" rIns="0" bIns="0" rtlCol="0"/>
            <a:lstStyle/>
            <a:p>
              <a:endParaRPr sz="30600" dirty="0"/>
            </a:p>
          </p:txBody>
        </p:sp>
      </p:grpSp>
      <p:grpSp>
        <p:nvGrpSpPr>
          <p:cNvPr id="61" name="object 12">
            <a:extLst>
              <a:ext uri="{FF2B5EF4-FFF2-40B4-BE49-F238E27FC236}">
                <a16:creationId xmlns:a16="http://schemas.microsoft.com/office/drawing/2014/main" id="{C30C4F86-C53A-AEDD-4AF9-2EADF2762747}"/>
              </a:ext>
            </a:extLst>
          </p:cNvPr>
          <p:cNvGrpSpPr/>
          <p:nvPr/>
        </p:nvGrpSpPr>
        <p:grpSpPr>
          <a:xfrm rot="10800000">
            <a:off x="17642214" y="19207290"/>
            <a:ext cx="250586" cy="634677"/>
            <a:chOff x="3876675" y="2867660"/>
            <a:chExt cx="114300" cy="447040"/>
          </a:xfrm>
        </p:grpSpPr>
        <p:pic>
          <p:nvPicPr>
            <p:cNvPr id="64" name="object 13">
              <a:extLst>
                <a:ext uri="{FF2B5EF4-FFF2-40B4-BE49-F238E27FC236}">
                  <a16:creationId xmlns:a16="http://schemas.microsoft.com/office/drawing/2014/main" id="{D562589C-A2DE-34E2-AED1-251A940378C9}"/>
                </a:ext>
              </a:extLst>
            </p:cNvPr>
            <p:cNvPicPr/>
            <p:nvPr/>
          </p:nvPicPr>
          <p:blipFill>
            <a:blip r:embed="rId9" cstate="print"/>
            <a:stretch>
              <a:fillRect/>
            </a:stretch>
          </p:blipFill>
          <p:spPr>
            <a:xfrm>
              <a:off x="3876675" y="3208655"/>
              <a:ext cx="113919" cy="106045"/>
            </a:xfrm>
            <a:prstGeom prst="rect">
              <a:avLst/>
            </a:prstGeom>
          </p:spPr>
        </p:pic>
        <p:sp>
          <p:nvSpPr>
            <p:cNvPr id="66" name="object 14">
              <a:extLst>
                <a:ext uri="{FF2B5EF4-FFF2-40B4-BE49-F238E27FC236}">
                  <a16:creationId xmlns:a16="http://schemas.microsoft.com/office/drawing/2014/main" id="{F8794994-3C09-C6F5-3B22-BEF713C66A8E}"/>
                </a:ext>
              </a:extLst>
            </p:cNvPr>
            <p:cNvSpPr/>
            <p:nvPr/>
          </p:nvSpPr>
          <p:spPr>
            <a:xfrm>
              <a:off x="3923792" y="2867660"/>
              <a:ext cx="19685" cy="392430"/>
            </a:xfrm>
            <a:custGeom>
              <a:avLst/>
              <a:gdLst/>
              <a:ahLst/>
              <a:cxnLst/>
              <a:rect l="l" t="t" r="r" b="b"/>
              <a:pathLst>
                <a:path w="19685" h="392429">
                  <a:moveTo>
                    <a:pt x="0" y="392430"/>
                  </a:moveTo>
                  <a:lnTo>
                    <a:pt x="19685" y="392430"/>
                  </a:lnTo>
                  <a:lnTo>
                    <a:pt x="19685" y="0"/>
                  </a:lnTo>
                  <a:lnTo>
                    <a:pt x="0" y="0"/>
                  </a:lnTo>
                  <a:lnTo>
                    <a:pt x="0" y="392430"/>
                  </a:lnTo>
                  <a:close/>
                </a:path>
              </a:pathLst>
            </a:custGeom>
            <a:solidFill>
              <a:srgbClr val="FFFFFF"/>
            </a:solidFill>
          </p:spPr>
          <p:txBody>
            <a:bodyPr wrap="square" lIns="0" tIns="0" rIns="0" bIns="0" rtlCol="0"/>
            <a:lstStyle/>
            <a:p>
              <a:endParaRPr sz="30600" dirty="0"/>
            </a:p>
          </p:txBody>
        </p:sp>
      </p:grpSp>
      <p:sp>
        <p:nvSpPr>
          <p:cNvPr id="6" name="object 8">
            <a:extLst>
              <a:ext uri="{FF2B5EF4-FFF2-40B4-BE49-F238E27FC236}">
                <a16:creationId xmlns:a16="http://schemas.microsoft.com/office/drawing/2014/main" id="{ECF2707D-C3B9-ABDB-D257-EBDA69E9C692}"/>
              </a:ext>
            </a:extLst>
          </p:cNvPr>
          <p:cNvSpPr txBox="1"/>
          <p:nvPr/>
        </p:nvSpPr>
        <p:spPr>
          <a:xfrm>
            <a:off x="21489718" y="15638017"/>
            <a:ext cx="3612263" cy="365485"/>
          </a:xfrm>
          <a:prstGeom prst="rect">
            <a:avLst/>
          </a:prstGeom>
        </p:spPr>
        <p:txBody>
          <a:bodyPr vert="horz" wrap="square" lIns="0" tIns="57150" rIns="0" bIns="0" rtlCol="0">
            <a:spAutoFit/>
          </a:bodyPr>
          <a:lstStyle/>
          <a:p>
            <a:pPr marL="45720">
              <a:spcBef>
                <a:spcPts val="450"/>
              </a:spcBef>
            </a:pPr>
            <a:r>
              <a:rPr lang="en-US" sz="2000" b="1" spc="-36" dirty="0" err="1">
                <a:latin typeface="Times New Roman" panose="02020603050405020304" pitchFamily="18" charset="0"/>
                <a:cs typeface="Times New Roman" panose="02020603050405020304" pitchFamily="18" charset="0"/>
              </a:rPr>
              <a:t>r</a:t>
            </a:r>
            <a:r>
              <a:rPr sz="2000" b="1" spc="-36" dirty="0" err="1">
                <a:latin typeface="Times New Roman" panose="02020603050405020304" pitchFamily="18" charset="0"/>
                <a:cs typeface="Times New Roman" panose="02020603050405020304" pitchFamily="18" charset="0"/>
              </a:rPr>
              <a:t>ee</a:t>
            </a:r>
            <a:r>
              <a:rPr lang="en-US" sz="2000" b="1" spc="-36" dirty="0" err="1">
                <a:latin typeface="Times New Roman" panose="02020603050405020304" pitchFamily="18" charset="0"/>
                <a:cs typeface="Times New Roman" panose="02020603050405020304" pitchFamily="18" charset="0"/>
              </a:rPr>
              <a:t>ler</a:t>
            </a:r>
            <a:r>
              <a:rPr lang="en-US" sz="2000" b="1" spc="-36" dirty="0">
                <a:latin typeface="Times New Roman" panose="02020603050405020304" pitchFamily="18" charset="0"/>
                <a:cs typeface="Times New Roman" panose="02020603050405020304" pitchFamily="18" charset="0"/>
              </a:rPr>
              <a:t> Deep layer CA1</a:t>
            </a:r>
            <a:endParaRPr sz="2000" dirty="0">
              <a:latin typeface="Times New Roman" panose="02020603050405020304" pitchFamily="18" charset="0"/>
              <a:cs typeface="Times New Roman" panose="02020603050405020304" pitchFamily="18" charset="0"/>
            </a:endParaRPr>
          </a:p>
        </p:txBody>
      </p:sp>
      <p:sp>
        <p:nvSpPr>
          <p:cNvPr id="26" name="object 8">
            <a:extLst>
              <a:ext uri="{FF2B5EF4-FFF2-40B4-BE49-F238E27FC236}">
                <a16:creationId xmlns:a16="http://schemas.microsoft.com/office/drawing/2014/main" id="{A4A8CD3F-6F0C-2C37-C2D6-E7BCEC0CF857}"/>
              </a:ext>
            </a:extLst>
          </p:cNvPr>
          <p:cNvSpPr txBox="1"/>
          <p:nvPr/>
        </p:nvSpPr>
        <p:spPr>
          <a:xfrm>
            <a:off x="21308290" y="18083675"/>
            <a:ext cx="3612263" cy="365485"/>
          </a:xfrm>
          <a:prstGeom prst="rect">
            <a:avLst/>
          </a:prstGeom>
        </p:spPr>
        <p:txBody>
          <a:bodyPr vert="horz" wrap="square" lIns="0" tIns="57150" rIns="0" bIns="0" rtlCol="0">
            <a:spAutoFit/>
          </a:bodyPr>
          <a:lstStyle/>
          <a:p>
            <a:pPr marL="45720">
              <a:spcBef>
                <a:spcPts val="450"/>
              </a:spcBef>
            </a:pPr>
            <a:r>
              <a:rPr lang="en-US" sz="2000" b="1" spc="-36" dirty="0" err="1">
                <a:latin typeface="Times New Roman" panose="02020603050405020304" pitchFamily="18" charset="0"/>
                <a:cs typeface="Times New Roman" panose="02020603050405020304" pitchFamily="18" charset="0"/>
              </a:rPr>
              <a:t>r</a:t>
            </a:r>
            <a:r>
              <a:rPr sz="2000" b="1" spc="-36" dirty="0" err="1">
                <a:latin typeface="Times New Roman" panose="02020603050405020304" pitchFamily="18" charset="0"/>
                <a:cs typeface="Times New Roman" panose="02020603050405020304" pitchFamily="18" charset="0"/>
              </a:rPr>
              <a:t>ee</a:t>
            </a:r>
            <a:r>
              <a:rPr lang="en-US" sz="2000" b="1" spc="-36" dirty="0" err="1">
                <a:latin typeface="Times New Roman" panose="02020603050405020304" pitchFamily="18" charset="0"/>
                <a:cs typeface="Times New Roman" panose="02020603050405020304" pitchFamily="18" charset="0"/>
              </a:rPr>
              <a:t>ler</a:t>
            </a:r>
            <a:r>
              <a:rPr lang="en-US" sz="2000" b="1" spc="-36" dirty="0">
                <a:latin typeface="Times New Roman" panose="02020603050405020304" pitchFamily="18" charset="0"/>
                <a:cs typeface="Times New Roman" panose="02020603050405020304" pitchFamily="18" charset="0"/>
              </a:rPr>
              <a:t> Superficial layer CA1</a:t>
            </a:r>
            <a:endParaRPr sz="2000" dirty="0">
              <a:latin typeface="Times New Roman" panose="02020603050405020304" pitchFamily="18" charset="0"/>
              <a:cs typeface="Times New Roman" panose="02020603050405020304" pitchFamily="18" charset="0"/>
            </a:endParaRPr>
          </a:p>
        </p:txBody>
      </p:sp>
      <p:pic>
        <p:nvPicPr>
          <p:cNvPr id="10" name="Picture 9" descr="A diagram of a neuron">
            <a:extLst>
              <a:ext uri="{FF2B5EF4-FFF2-40B4-BE49-F238E27FC236}">
                <a16:creationId xmlns:a16="http://schemas.microsoft.com/office/drawing/2014/main" id="{6380A887-3EBE-5427-390F-C09DEDCC3784}"/>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4589047" y="26796695"/>
            <a:ext cx="7155257" cy="3517541"/>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3028</TotalTime>
  <Words>999</Words>
  <Application>Microsoft Office PowerPoint</Application>
  <PresentationFormat>Custom</PresentationFormat>
  <Paragraphs>156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Cambria</vt:lpstr>
      <vt:lpstr>Times New Roman</vt:lpstr>
      <vt:lpstr>Office Theme</vt:lpstr>
      <vt:lpstr>Reelin Controls Cilia Directionality and Centriole Positioning in Laminated Cortical Regions  Sumaya Akter1, Kevin Jiang1, Liyan Qiu1, Mitsuharu Hattori1 ,  Mark Lyon 1, Xuanmao Chen1 Department of Molecular, Cellular and Biomedical Science,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Sumaya Akter</cp:lastModifiedBy>
  <cp:revision>176</cp:revision>
  <dcterms:created xsi:type="dcterms:W3CDTF">2016-03-05T16:55:12Z</dcterms:created>
  <dcterms:modified xsi:type="dcterms:W3CDTF">2025-04-16T17:06:16Z</dcterms:modified>
</cp:coreProperties>
</file>