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01_FBB4F7C6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43891200" cy="32918400"/>
  <p:notesSz cx="6946900" cy="92202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A66F6C-BA38-CF72-A5B5-B4493EE1FA84}" name="Mahsa Moradi" initials="MM" userId="S::mm1631@usnh.edu::ff0ffb28-015b-441b-9fbb-e42e1df167ca" providerId="AD"/>
  <p188:author id="{DB67E77F-0305-AE17-055B-EA523D5B1BAE}" name="Min Sun Kang" initials="MK" userId="S::mk1688@usnh.edu::8fb6074a-c3fb-4e19-a1b3-2dd43b824cd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24496"/>
    <a:srgbClr val="242F5F"/>
    <a:srgbClr val="BDD3FF"/>
    <a:srgbClr val="6699FF"/>
    <a:srgbClr val="EDBAB1"/>
    <a:srgbClr val="D87C1B"/>
    <a:srgbClr val="F0CCA6"/>
    <a:srgbClr val="FF9933"/>
    <a:srgbClr val="46A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29" autoAdjust="0"/>
    <p:restoredTop sz="96242" autoAdjust="0"/>
  </p:normalViewPr>
  <p:slideViewPr>
    <p:cSldViewPr snapToGrid="0">
      <p:cViewPr>
        <p:scale>
          <a:sx n="25" d="100"/>
          <a:sy n="25" d="100"/>
        </p:scale>
        <p:origin x="1338" y="18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omments/modernComment_101_FBB4F7C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CDABB42-856D-DB42-BB14-A7C3766A0FA8}" authorId="{FDA66F6C-BA38-CF72-A5B5-B4493EE1FA84}" status="resolved" created="2026-04-11T17:18:44.16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222941126" sldId="257"/>
      <ac:spMk id="14" creationId="{5F84F8FF-FD7D-A479-4E86-3AEBC2C975AE}"/>
      <ac:txMk cp="0" len="15">
        <ac:context len="33" hash="2254163614"/>
      </ac:txMk>
    </ac:txMkLst>
    <p188:pos x="17075445" y="896583"/>
    <p188:replyLst>
      <p188:reply id="{78F33E51-FC6C-4523-A8E2-E3C6EFDB679F}" authorId="{DB67E77F-0305-AE17-055B-EA523D5B1BAE}" created="2026-04-13T15:23:07.534">
        <p188:txBody>
          <a:bodyPr/>
          <a:lstStyle/>
          <a:p>
            <a:r>
              <a:rPr lang="en-US"/>
              <a:t>Yes, I added it in Title</a:t>
            </a:r>
          </a:p>
        </p188:txBody>
      </p188:reply>
    </p188:replyLst>
    <p188:txBody>
      <a:bodyPr/>
      <a:lstStyle/>
      <a:p>
        <a:r>
          <a:rPr lang="en-US"/>
          <a:t>are these ground observations?</a:t>
        </a:r>
      </a:p>
    </p188:txBody>
  </p188:cm>
  <p188:cm id="{52E4B8AE-BC77-A547-BE5D-64F7089AC9A9}" authorId="{FDA66F6C-BA38-CF72-A5B5-B4493EE1FA84}" status="resolved" created="2026-04-11T17:22:39.42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22941126" sldId="257"/>
      <ac:spMk id="88" creationId="{7302AA22-0798-59D3-D44A-7D27716063FE}"/>
    </ac:deMkLst>
    <p188:txBody>
      <a:bodyPr/>
      <a:lstStyle/>
      <a:p>
        <a:r>
          <a:rPr lang="en-US"/>
          <a:t>Are the points the center of the Sentinel-1 pixel? I suggest show the gridded snow depth</a:t>
        </a:r>
      </a:p>
    </p188:txBody>
  </p188:cm>
  <p188:cm id="{701356A8-4B36-E54B-989B-FCF888947887}" authorId="{FDA66F6C-BA38-CF72-A5B5-B4493EE1FA84}" status="resolved" created="2026-04-11T17:24:19.53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22941126" sldId="257"/>
      <ac:spMk id="65" creationId="{F60B040C-CE64-A14E-2BFF-BBA7C74523D1}"/>
    </ac:deMkLst>
    <p188:txBody>
      <a:bodyPr/>
      <a:lstStyle/>
      <a:p>
        <a:r>
          <a:rPr lang="en-US"/>
          <a:t>snow depth unit should be m?</a:t>
        </a:r>
      </a:p>
    </p188:txBody>
  </p188:cm>
  <p188:cm id="{ADBAC518-7D93-0D46-9C78-9B9F86EAC994}" authorId="{FDA66F6C-BA38-CF72-A5B5-B4493EE1FA84}" status="resolved" created="2026-04-11T17:25:23.584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22941126" sldId="257"/>
      <ac:spMk id="88" creationId="{7302AA22-0798-59D3-D44A-7D27716063FE}"/>
    </ac:deMkLst>
    <p188:txBody>
      <a:bodyPr/>
      <a:lstStyle/>
      <a:p>
        <a:r>
          <a:rPr lang="en-US"/>
          <a:t>change the color bar. Maybe something that goes from white for 0 snow depth to dark blue for higher depths</a:t>
        </a:r>
      </a:p>
    </p188:txBody>
  </p188:cm>
  <p188:cm id="{119C77DB-F732-8B43-A480-9BFC63AAC061}" authorId="{FDA66F6C-BA38-CF72-A5B5-B4493EE1FA84}" status="resolved" created="2026-04-11T17:26:16.80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22941126" sldId="257"/>
      <ac:spMk id="95" creationId="{7EEE38B9-7BC5-EF99-0858-102E1F0BC528}"/>
    </ac:deMkLst>
    <p188:txBody>
      <a:bodyPr/>
      <a:lstStyle/>
      <a:p>
        <a:r>
          <a:rPr lang="en-US"/>
          <a:t>the sentences are kind of long. can you first summarize them and then maybe bold the important words/numbers? </a:t>
        </a:r>
      </a:p>
    </p188:txBody>
  </p188:cm>
  <p188:cm id="{AC2B601D-81CF-2141-B86C-9DB66DDCA6C0}" authorId="{FDA66F6C-BA38-CF72-A5B5-B4493EE1FA84}" status="resolved" created="2026-04-11T18:00:08.18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22941126" sldId="257"/>
      <ac:spMk id="95" creationId="{7EEE38B9-7BC5-EF99-0858-102E1F0BC528}"/>
    </ac:deMkLst>
    <p188:txBody>
      <a:bodyPr/>
      <a:lstStyle/>
      <a:p>
        <a:r>
          <a:rPr lang="en-US"/>
          <a:t>I would discuss about the date with best and worst performance and what was different about them that cause differences in preformance</a:t>
        </a:r>
      </a:p>
    </p188:txBody>
  </p188:cm>
  <p188:cm id="{579A2A35-EC87-9F44-BD9D-726A37A64A9D}" authorId="{FDA66F6C-BA38-CF72-A5B5-B4493EE1FA84}" status="resolved" created="2026-04-11T18:01:24.34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22941126" sldId="257"/>
      <ac:picMk id="78" creationId="{D03DDDDB-31E8-EB4D-77BA-0E93A8CCC559}"/>
    </ac:deMkLst>
    <p188:replyLst>
      <p188:reply id="{06E2995D-C32F-4811-A310-2979C098E05A}" authorId="{DB67E77F-0305-AE17-055B-EA523D5B1BAE}" created="2026-04-13T15:24:13.387">
        <p188:txBody>
          <a:bodyPr/>
          <a:lstStyle/>
          <a:p>
            <a:r>
              <a:rPr lang="en-US"/>
              <a:t>Yes</a:t>
            </a:r>
          </a:p>
        </p188:txBody>
      </p188:reply>
    </p188:replyLst>
    <p188:txBody>
      <a:bodyPr/>
      <a:lstStyle/>
      <a:p>
        <a:r>
          <a:rPr lang="en-US"/>
          <a:t>is the CR timesries on top is the average of all pixels over the field?</a:t>
        </a:r>
      </a:p>
    </p188:txBody>
  </p188:cm>
  <p188:cm id="{3A26A157-0146-1A47-B082-BAF7655B0AFB}" authorId="{FDA66F6C-BA38-CF72-A5B5-B4493EE1FA84}" status="resolved" created="2026-04-11T18:02:47.22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222941126" sldId="257"/>
      <ac:spMk id="18" creationId="{C504DE3F-0A00-2B74-ABF7-5EC79DC30AB4}"/>
      <ac:txMk cp="297">
        <ac:context len="655" hash="596114722"/>
      </ac:txMk>
    </ac:txMkLst>
    <p188:pos x="1843451" y="0"/>
    <p188:txBody>
      <a:bodyPr/>
      <a:lstStyle/>
      <a:p>
        <a:r>
          <a:rPr lang="en-US"/>
          <a:t>remove "However"</a:t>
        </a:r>
      </a:p>
    </p188:txBody>
  </p188:cm>
  <p188:cm id="{B75AD953-12F9-624D-AD86-B51C18D6A3F6}" authorId="{FDA66F6C-BA38-CF72-A5B5-B4493EE1FA84}" status="resolved" created="2026-04-11T18:03:49.61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222941126" sldId="257"/>
      <ac:spMk id="18" creationId="{C504DE3F-0A00-2B74-ABF7-5EC79DC30AB4}"/>
      <ac:txMk cp="375">
        <ac:context len="655" hash="596114722"/>
      </ac:txMk>
    </ac:txMkLst>
    <p188:pos x="10974308" y="4092545"/>
    <p188:txBody>
      <a:bodyPr/>
      <a:lstStyle/>
      <a:p>
        <a:r>
          <a:rPr lang="en-US"/>
          <a:t>there are multiple algorithms. be clear that you are using Lievens's approach</a:t>
        </a:r>
      </a:p>
    </p188:txBody>
  </p188:cm>
  <p188:cm id="{94245E8D-B3EB-0C40-898A-01705D2E21FD}" authorId="{FDA66F6C-BA38-CF72-A5B5-B4493EE1FA84}" status="resolved" created="2026-04-11T18:04:32.454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22941126" sldId="257"/>
      <ac:picMk id="32" creationId="{612362CA-CABF-5C37-870B-C1A63C76E9AD}"/>
    </ac:deMkLst>
    <p188:txBody>
      <a:bodyPr/>
      <a:lstStyle/>
      <a:p>
        <a:r>
          <a:rPr lang="en-US"/>
          <a:t>need the north sign</a:t>
        </a:r>
      </a:p>
    </p188:txBody>
  </p188:cm>
  <p188:cm id="{7A5E6A3D-E6FD-3748-9E27-5F4CB7E6B5EA}" authorId="{FDA66F6C-BA38-CF72-A5B5-B4493EE1FA84}" status="resolved" created="2026-04-11T18:06:29.52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22941126" sldId="257"/>
      <ac:spMk id="40" creationId="{24E9DE07-B2D9-457A-3D48-93C984774B55}"/>
    </ac:deMkLst>
    <p188:txBody>
      <a:bodyPr/>
      <a:lstStyle/>
      <a:p>
        <a:r>
          <a:rPr lang="en-US"/>
          <a:t>you can mention about the sun exposure here. also what is the land cove type for the open field</a:t>
        </a:r>
      </a:p>
    </p188:txBody>
  </p188:cm>
  <p188:cm id="{36946576-BEE8-C54C-82BF-158C991A960A}" authorId="{FDA66F6C-BA38-CF72-A5B5-B4493EE1FA84}" status="resolved" created="2026-04-11T18:07:46.73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22941126" sldId="257"/>
      <ac:spMk id="18" creationId="{C504DE3F-0A00-2B74-ABF7-5EC79DC30AB4}"/>
    </ac:deMkLst>
    <p188:txBody>
      <a:bodyPr/>
      <a:lstStyle/>
      <a:p>
        <a:r>
          <a:rPr lang="en-US"/>
          <a:t>what is the objective here? what are the research questions? need to explicitly mention</a:t>
        </a:r>
      </a:p>
    </p188:txBody>
  </p188:cm>
  <p188:cm id="{AC80C936-1768-F24C-8355-C55E682D789B}" authorId="{FDA66F6C-BA38-CF72-A5B5-B4493EE1FA84}" status="resolved" created="2026-04-11T18:09:06.41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222941126" sldId="257"/>
      <ac:spMk id="94" creationId="{957A5704-6BAD-F875-C3EA-DCD4804D3F0C}"/>
      <ac:txMk cp="141" len="30">
        <ac:context len="693" hash="3105895142"/>
      </ac:txMk>
    </ac:txMkLst>
    <p188:pos x="4998810" y="1994094"/>
    <p188:replyLst>
      <p188:reply id="{9D4415B5-B1D1-E04A-A966-8FA97C1B12DD}" authorId="{FDA66F6C-BA38-CF72-A5B5-B4493EE1FA84}" created="2026-04-11T18:09:33.511">
        <p188:txBody>
          <a:bodyPr/>
          <a:lstStyle/>
          <a:p>
            <a:r>
              <a:rPr lang="en-US"/>
              <a:t>need to define what sigma is</a:t>
            </a:r>
          </a:p>
        </p188:txBody>
      </p188:reply>
    </p188:replyLst>
    <p188:txBody>
      <a:bodyPr/>
      <a:lstStyle/>
      <a:p>
        <a:r>
          <a:rPr lang="en-US"/>
          <a:t>cross-polarization ratio  (CR)</a:t>
        </a:r>
      </a:p>
    </p188:txBody>
  </p188:cm>
  <p188:cm id="{F2BD1694-F7F5-4041-853A-54CA8D76D053}" authorId="{FDA66F6C-BA38-CF72-A5B5-B4493EE1FA84}" status="resolved" created="2026-04-11T18:10:45.75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222941126" sldId="257"/>
      <ac:spMk id="99" creationId="{7EB04F68-7B1C-4E4B-0129-8D16ECBAAEF1}"/>
      <ac:txMk cp="284">
        <ac:context len="334" hash="3723441233"/>
      </ac:txMk>
    </ac:txMkLst>
    <p188:pos x="8273638" y="5502839"/>
    <p188:txBody>
      <a:bodyPr/>
      <a:lstStyle/>
      <a:p>
        <a:r>
          <a:rPr lang="en-US"/>
          <a:t>define ASF and list the website address in the citation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F1C0B079-A316-4C9B-B165-DF9EA8325D2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6BA0EAE6-B4B6-49B7-9049-B371250B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6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38F28AB8-57D1-494F-9851-055AD867E79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2525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37221"/>
            <a:ext cx="5557520" cy="3630454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37C7F044-5458-4B2E-BFA0-52AAA1C52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E2993-7E97-A959-3F07-E0F598FBF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9091C7-6B43-57BA-6F85-56CEBE249E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A1FEAB-4B99-8ADB-8B3E-A507CA6877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8A125-72EB-B100-010A-C808AD1915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7F044-5458-4B2E-BFA0-52AAA1C529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0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990600"/>
            <a:ext cx="31089600" cy="25145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6"/>
          </p:nvPr>
        </p:nvSpPr>
        <p:spPr bwMode="auto">
          <a:xfrm>
            <a:off x="6400800" y="3588603"/>
            <a:ext cx="31089600" cy="8309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5852160"/>
            <a:ext cx="12801600" cy="1219200"/>
          </a:xfrm>
          <a:prstGeom prst="round1Rect">
            <a:avLst/>
          </a:prstGeom>
          <a:solidFill>
            <a:schemeClr val="accent2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1143000" y="7071360"/>
            <a:ext cx="12801600" cy="6858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15032736"/>
            <a:ext cx="12801600" cy="1219200"/>
          </a:xfrm>
          <a:prstGeom prst="round1Rect">
            <a:avLst/>
          </a:prstGeom>
          <a:solidFill>
            <a:schemeClr val="accent3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143000" y="16251936"/>
            <a:ext cx="12801600" cy="9088165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25831800"/>
            <a:ext cx="12801600" cy="1219200"/>
          </a:xfrm>
          <a:prstGeom prst="round1Rect">
            <a:avLst/>
          </a:prstGeom>
          <a:solidFill>
            <a:schemeClr val="accent4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6" hasCustomPrompt="1"/>
          </p:nvPr>
        </p:nvSpPr>
        <p:spPr>
          <a:xfrm>
            <a:off x="1143000" y="27057096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5544800" y="5852160"/>
            <a:ext cx="12801600" cy="1219200"/>
          </a:xfrm>
          <a:prstGeom prst="round1Rect">
            <a:avLst/>
          </a:prstGeom>
          <a:solidFill>
            <a:schemeClr val="accent5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5544800" y="7071360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 hasCustomPrompt="1"/>
          </p:nvPr>
        </p:nvSpPr>
        <p:spPr>
          <a:xfrm>
            <a:off x="15544800" y="11948160"/>
            <a:ext cx="12801600" cy="61722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5544800" y="23469600"/>
            <a:ext cx="12801600" cy="1752600"/>
          </a:xfrm>
        </p:spPr>
        <p:txBody>
          <a:bodyPr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5544800" y="25831800"/>
            <a:ext cx="12801600" cy="1219200"/>
          </a:xfrm>
          <a:prstGeom prst="round1Rect">
            <a:avLst/>
          </a:prstGeom>
          <a:solidFill>
            <a:schemeClr val="accent6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5544800" y="27057096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9900880" y="5852160"/>
            <a:ext cx="12801600" cy="1219200"/>
          </a:xfrm>
          <a:prstGeom prst="round1Rect">
            <a:avLst/>
          </a:prstGeom>
          <a:solidFill>
            <a:schemeClr val="accent6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2" hasCustomPrompt="1"/>
          </p:nvPr>
        </p:nvSpPr>
        <p:spPr>
          <a:xfrm>
            <a:off x="29900880" y="7071360"/>
            <a:ext cx="12801600" cy="73152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29900880" y="15837408"/>
            <a:ext cx="12801600" cy="73152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29900880" y="25831800"/>
            <a:ext cx="12801600" cy="1219200"/>
          </a:xfrm>
          <a:prstGeom prst="round1Rect">
            <a:avLst/>
          </a:prstGeom>
          <a:solidFill>
            <a:schemeClr val="accent1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0" name="Content Placeholder 17"/>
          <p:cNvSpPr>
            <a:spLocks noGrp="1"/>
          </p:cNvSpPr>
          <p:nvPr>
            <p:ph sz="quarter" idx="35" hasCustomPrompt="1"/>
          </p:nvPr>
        </p:nvSpPr>
        <p:spPr>
          <a:xfrm>
            <a:off x="29900880" y="27057096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32" name="Instructions"/>
          <p:cNvSpPr/>
          <p:nvPr userDrawn="1"/>
        </p:nvSpPr>
        <p:spPr>
          <a:xfrm>
            <a:off x="43891200" y="2552699"/>
            <a:ext cx="12447270" cy="3291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t"/>
          <a:lstStyle/>
          <a:p>
            <a:pPr lvl="0">
              <a:spcBef>
                <a:spcPts val="1200"/>
              </a:spcBef>
            </a:pPr>
            <a:r>
              <a:rPr sz="960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Printing:</a:t>
            </a:r>
          </a:p>
          <a:p>
            <a:pPr lvl="0">
              <a:spcBef>
                <a:spcPts val="1200"/>
              </a:spcBef>
            </a:pPr>
            <a:r>
              <a:rPr lang="en-US" sz="660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This poster is 48” wide by 36” high. It’s designed to be printed on a large-format printer.</a:t>
            </a:r>
          </a:p>
          <a:p>
            <a:pPr lvl="0">
              <a:spcBef>
                <a:spcPts val="300"/>
              </a:spcBef>
            </a:pPr>
            <a:endParaRPr sz="600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1200"/>
              </a:spcBef>
            </a:pPr>
            <a:r>
              <a:rPr sz="880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Customizing the Content:</a:t>
            </a:r>
          </a:p>
          <a:p>
            <a:pPr lvl="0">
              <a:spcBef>
                <a:spcPts val="1200"/>
              </a:spcBef>
            </a:pPr>
            <a:r>
              <a:rPr sz="660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placeholders in this </a:t>
            </a:r>
            <a:r>
              <a:rPr lang="en-US" sz="660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poster </a:t>
            </a:r>
            <a:r>
              <a:rPr sz="660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are formatted for you. </a:t>
            </a:r>
            <a:r>
              <a:rPr lang="en-US" sz="660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</a:t>
            </a:r>
            <a:r>
              <a:rPr lang="en-US" sz="6600" baseline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in the placeholders </a:t>
            </a:r>
            <a:r>
              <a:rPr lang="en-US" sz="660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add text, or c</a:t>
            </a:r>
            <a:r>
              <a:rPr lang="en-US" sz="6600" baseline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lick an icon to add a table, chart, SmartArt graphic, picture or multimedia file.</a:t>
            </a:r>
          </a:p>
          <a:p>
            <a:pPr lvl="0">
              <a:spcBef>
                <a:spcPts val="2400"/>
              </a:spcBef>
            </a:pPr>
            <a:r>
              <a:rPr lang="en-US" sz="660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</a:t>
            </a:r>
            <a:r>
              <a:rPr sz="660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o add or remove bullet points from text, just click the Bullets button on the Home tab.</a:t>
            </a:r>
          </a:p>
          <a:p>
            <a:pPr lvl="0">
              <a:spcBef>
                <a:spcPts val="2400"/>
              </a:spcBef>
            </a:pPr>
            <a:r>
              <a:rPr sz="660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If you need more placeholders for titles, </a:t>
            </a:r>
            <a:r>
              <a:rPr lang="en-US" sz="660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content</a:t>
            </a:r>
            <a:r>
              <a:rPr sz="660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or body text, just make a copy of what you need and drag it into place. PowerPoint’s Smart Guides will help you align it with everything else.</a:t>
            </a:r>
          </a:p>
          <a:p>
            <a:pPr lvl="0">
              <a:spcBef>
                <a:spcPts val="2400"/>
              </a:spcBef>
            </a:pPr>
            <a:r>
              <a:rPr sz="660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Want to use your own pictures instead of ours? No problem! Just </a:t>
            </a:r>
            <a:r>
              <a:rPr lang="en-US" sz="660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right-</a:t>
            </a:r>
            <a:r>
              <a:rPr sz="660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click a picture</a:t>
            </a:r>
            <a:r>
              <a:rPr lang="en-US" sz="660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and choose Change Picture. Maintain the</a:t>
            </a:r>
            <a:r>
              <a:rPr lang="en-US" sz="6600" baseline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proportion of pictures as you r</a:t>
            </a:r>
            <a:r>
              <a:rPr lang="en-US" sz="660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esize</a:t>
            </a:r>
            <a:r>
              <a:rPr lang="en-US" sz="6600" baseline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by dragging a corner.</a:t>
            </a:r>
            <a:endParaRPr sz="660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7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68" userDrawn="1">
          <p15:clr>
            <a:srgbClr val="A4A3A4"/>
          </p15:clr>
        </p15:guide>
        <p15:guide id="2" pos="1848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0"/>
            <a:ext cx="43891200" cy="5279923"/>
          </a:xfrm>
          <a:prstGeom prst="rect">
            <a:avLst/>
          </a:prstGeom>
          <a:solidFill>
            <a:srgbClr val="24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0" y="990600"/>
            <a:ext cx="31089600" cy="2514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0" y="6019800"/>
            <a:ext cx="31089600" cy="23629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32114698"/>
            <a:ext cx="987552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A57DF-1C19-4726-AB84-014692BAD8F5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18520" y="32114698"/>
            <a:ext cx="2185416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872680" y="32114698"/>
            <a:ext cx="987552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8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720" userDrawn="1">
          <p15:clr>
            <a:srgbClr val="A4A3A4"/>
          </p15:clr>
        </p15:guide>
        <p15:guide id="3" pos="26928" userDrawn="1">
          <p15:clr>
            <a:srgbClr val="A4A3A4"/>
          </p15:clr>
        </p15:guide>
        <p15:guide id="4" pos="1382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microsoft.com/office/2018/10/relationships/comments" Target="../comments/modernComment_101_FBB4F7C6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5" Type="http://schemas.openxmlformats.org/officeDocument/2006/relationships/image" Target="../media/image9.jpe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hyperlink" Target="https://www.asf.alaska.edu/data-tools/mapread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52AFD-C7D6-55CF-5798-0796FB0C4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사각형: 둥근 모서리 72">
            <a:extLst>
              <a:ext uri="{FF2B5EF4-FFF2-40B4-BE49-F238E27FC236}">
                <a16:creationId xmlns:a16="http://schemas.microsoft.com/office/drawing/2014/main" id="{F2A9B3F0-84BE-C743-C3C1-34620A03133C}"/>
              </a:ext>
            </a:extLst>
          </p:cNvPr>
          <p:cNvSpPr/>
          <p:nvPr/>
        </p:nvSpPr>
        <p:spPr>
          <a:xfrm>
            <a:off x="14077950" y="16335137"/>
            <a:ext cx="29453248" cy="15013529"/>
          </a:xfrm>
          <a:prstGeom prst="roundRect">
            <a:avLst>
              <a:gd name="adj" fmla="val 1298"/>
            </a:avLst>
          </a:prstGeom>
          <a:solidFill>
            <a:schemeClr val="bg1"/>
          </a:solidFill>
          <a:ln w="22225">
            <a:solidFill>
              <a:srgbClr val="242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BB33406E-170F-4A05-A92C-5AC67CFF49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1"/>
          <a:stretch>
            <a:fillRect/>
          </a:stretch>
        </p:blipFill>
        <p:spPr>
          <a:xfrm>
            <a:off x="14413874" y="18083012"/>
            <a:ext cx="19131068" cy="7386807"/>
          </a:xfrm>
          <a:prstGeom prst="rect">
            <a:avLst/>
          </a:prstGeom>
        </p:spPr>
      </p:pic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7864EF23-C272-F9B5-3457-A7EF832C9866}"/>
              </a:ext>
            </a:extLst>
          </p:cNvPr>
          <p:cNvSpPr/>
          <p:nvPr/>
        </p:nvSpPr>
        <p:spPr>
          <a:xfrm>
            <a:off x="14077949" y="5631808"/>
            <a:ext cx="29453248" cy="10293992"/>
          </a:xfrm>
          <a:prstGeom prst="roundRect">
            <a:avLst>
              <a:gd name="adj" fmla="val 2032"/>
            </a:avLst>
          </a:prstGeom>
          <a:solidFill>
            <a:schemeClr val="bg1"/>
          </a:solidFill>
          <a:ln w="22225">
            <a:solidFill>
              <a:srgbClr val="242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5914BC10-53A6-1459-B48F-C10E6CA598F0}"/>
              </a:ext>
            </a:extLst>
          </p:cNvPr>
          <p:cNvSpPr/>
          <p:nvPr/>
        </p:nvSpPr>
        <p:spPr>
          <a:xfrm>
            <a:off x="359999" y="11973529"/>
            <a:ext cx="13312857" cy="13948814"/>
          </a:xfrm>
          <a:prstGeom prst="roundRect">
            <a:avLst>
              <a:gd name="adj" fmla="val 1872"/>
            </a:avLst>
          </a:prstGeom>
          <a:solidFill>
            <a:schemeClr val="bg1"/>
          </a:solidFill>
          <a:ln w="22225">
            <a:solidFill>
              <a:srgbClr val="242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사각형: 둥근 위쪽 모서리 10">
            <a:extLst>
              <a:ext uri="{FF2B5EF4-FFF2-40B4-BE49-F238E27FC236}">
                <a16:creationId xmlns:a16="http://schemas.microsoft.com/office/drawing/2014/main" id="{2E7D13A0-7EF0-CDC3-D5DC-C2C52AA2E3C5}"/>
              </a:ext>
            </a:extLst>
          </p:cNvPr>
          <p:cNvSpPr/>
          <p:nvPr/>
        </p:nvSpPr>
        <p:spPr>
          <a:xfrm flipH="1">
            <a:off x="359999" y="11973529"/>
            <a:ext cx="13312856" cy="972000"/>
          </a:xfrm>
          <a:prstGeom prst="round2SameRect">
            <a:avLst>
              <a:gd name="adj1" fmla="val 25670"/>
              <a:gd name="adj2" fmla="val 0"/>
            </a:avLst>
          </a:prstGeom>
          <a:solidFill>
            <a:srgbClr val="24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72000" rtlCol="0" anchor="ctr" anchorCtr="0"/>
          <a:lstStyle/>
          <a:p>
            <a:pPr algn="ctr"/>
            <a:r>
              <a:rPr lang="en-US" altLang="ko-KR" sz="4400" dirty="0">
                <a:latin typeface="Bahnschrift SemiBold" panose="020B0502040204020203" pitchFamily="34" charset="0"/>
              </a:rPr>
              <a:t>Study area</a:t>
            </a: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32C99495-6C92-3C1F-E806-04AF7265B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6288" y="14713114"/>
            <a:ext cx="2386115" cy="5427958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612362CA-CABF-5C37-870B-C1A63C76E9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2" y="13132188"/>
            <a:ext cx="9309488" cy="9427778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1816F915-738A-E674-884E-2A04109A91C7}"/>
              </a:ext>
            </a:extLst>
          </p:cNvPr>
          <p:cNvSpPr/>
          <p:nvPr/>
        </p:nvSpPr>
        <p:spPr>
          <a:xfrm>
            <a:off x="360000" y="5631809"/>
            <a:ext cx="13312857" cy="6075681"/>
          </a:xfrm>
          <a:prstGeom prst="roundRect">
            <a:avLst>
              <a:gd name="adj" fmla="val 4139"/>
            </a:avLst>
          </a:prstGeom>
          <a:solidFill>
            <a:schemeClr val="bg1"/>
          </a:solidFill>
          <a:ln w="22225">
            <a:solidFill>
              <a:srgbClr val="242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위쪽 모서리 4">
            <a:extLst>
              <a:ext uri="{FF2B5EF4-FFF2-40B4-BE49-F238E27FC236}">
                <a16:creationId xmlns:a16="http://schemas.microsoft.com/office/drawing/2014/main" id="{8BACA581-8B91-69E1-53F9-FCA1428B49A4}"/>
              </a:ext>
            </a:extLst>
          </p:cNvPr>
          <p:cNvSpPr/>
          <p:nvPr/>
        </p:nvSpPr>
        <p:spPr>
          <a:xfrm flipH="1">
            <a:off x="360000" y="5631808"/>
            <a:ext cx="13312856" cy="972000"/>
          </a:xfrm>
          <a:prstGeom prst="round2SameRect">
            <a:avLst>
              <a:gd name="adj1" fmla="val 22796"/>
              <a:gd name="adj2" fmla="val 0"/>
            </a:avLst>
          </a:prstGeom>
          <a:solidFill>
            <a:srgbClr val="24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72000" rtlCol="0" anchor="ctr" anchorCtr="0"/>
          <a:lstStyle/>
          <a:p>
            <a:pPr algn="ctr"/>
            <a:r>
              <a:rPr lang="en-US" altLang="ko-KR" sz="4400" dirty="0">
                <a:latin typeface="Bahnschrift SemiBold" panose="020B0502040204020203" pitchFamily="34" charset="0"/>
              </a:rPr>
              <a:t>Background &amp; Objectives</a:t>
            </a:r>
            <a:endParaRPr lang="ko-KR" altLang="en-US" sz="4400" dirty="0">
              <a:latin typeface="Bahnschrift SemiBold" panose="020B0502040204020203" pitchFamily="34" charset="0"/>
            </a:endParaRPr>
          </a:p>
        </p:txBody>
      </p:sp>
      <p:sp>
        <p:nvSpPr>
          <p:cNvPr id="14" name="사각형: 둥근 위쪽 모서리 13">
            <a:extLst>
              <a:ext uri="{FF2B5EF4-FFF2-40B4-BE49-F238E27FC236}">
                <a16:creationId xmlns:a16="http://schemas.microsoft.com/office/drawing/2014/main" id="{5F84F8FF-FD7D-A479-4E86-3AEBC2C975AE}"/>
              </a:ext>
            </a:extLst>
          </p:cNvPr>
          <p:cNvSpPr/>
          <p:nvPr/>
        </p:nvSpPr>
        <p:spPr>
          <a:xfrm flipH="1">
            <a:off x="14077950" y="5631808"/>
            <a:ext cx="29453248" cy="972000"/>
          </a:xfrm>
          <a:prstGeom prst="round2SameRect">
            <a:avLst>
              <a:gd name="adj1" fmla="val 21936"/>
              <a:gd name="adj2" fmla="val 0"/>
            </a:avLst>
          </a:prstGeom>
          <a:solidFill>
            <a:srgbClr val="24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72000" rtlCol="0" anchor="ctr" anchorCtr="0"/>
          <a:lstStyle/>
          <a:p>
            <a:pPr algn="ctr"/>
            <a:r>
              <a:rPr lang="en-US" altLang="ko-KR" sz="4400" dirty="0">
                <a:latin typeface="Bahnschrift SemiBold" panose="020B0502040204020203" pitchFamily="34" charset="0"/>
              </a:rPr>
              <a:t>Snow Conditions (Field Sampling)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04DE3F-0A00-2B74-ABF7-5EC79DC30AB4}"/>
              </a:ext>
            </a:extLst>
          </p:cNvPr>
          <p:cNvSpPr txBox="1"/>
          <p:nvPr/>
        </p:nvSpPr>
        <p:spPr>
          <a:xfrm>
            <a:off x="347041" y="6444761"/>
            <a:ext cx="13312856" cy="5414505"/>
          </a:xfrm>
          <a:prstGeom prst="rect">
            <a:avLst/>
          </a:prstGeom>
          <a:noFill/>
        </p:spPr>
        <p:txBody>
          <a:bodyPr wrap="square" lIns="324000" tIns="216000" rIns="324000" bIns="216000" rtlCol="0">
            <a:spAutoFit/>
          </a:bodyPr>
          <a:lstStyle/>
          <a:p>
            <a:pPr marL="342000" indent="-342000" algn="just">
              <a:spcAft>
                <a:spcPts val="900"/>
              </a:spcAft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en-US" altLang="ko-KR" sz="2600" dirty="0">
                <a:latin typeface="Bahnschrift" panose="020B0502040204020203" pitchFamily="34" charset="0"/>
              </a:rPr>
              <a:t>Snow plays a critical role in the Earth's water cycle and energy exchanges.</a:t>
            </a:r>
          </a:p>
          <a:p>
            <a:pPr marL="342000" indent="-342000" algn="just">
              <a:spcAft>
                <a:spcPts val="900"/>
              </a:spcAft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en-US" altLang="ko-KR" sz="2600" dirty="0">
                <a:latin typeface="Bahnschrift" panose="020B0502040204020203" pitchFamily="34" charset="0"/>
              </a:rPr>
              <a:t>Remote sensing with Synthetic Aperture Radar (SAR) enables high-resolution, all-weather monitoring and is widely used for snow depth estimation.</a:t>
            </a:r>
          </a:p>
          <a:p>
            <a:pPr marL="342000" indent="-342000" algn="just">
              <a:spcAft>
                <a:spcPts val="900"/>
              </a:spcAft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en-US" altLang="ko-KR" sz="2600" dirty="0">
                <a:latin typeface="Bahnschrift" panose="020B0502040204020203" pitchFamily="34" charset="0"/>
              </a:rPr>
              <a:t>Existing algorithms (Lievens et al., 2019) were developed for deep, dry snowpacks and remain poorly tested in shallow, wet conditions.</a:t>
            </a:r>
          </a:p>
          <a:p>
            <a:pPr marL="342000" indent="-342000" algn="just">
              <a:spcAft>
                <a:spcPts val="900"/>
              </a:spcAft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en-US" altLang="ko-KR" sz="2600" dirty="0">
                <a:latin typeface="Bahnschrift" panose="020B0502040204020203" pitchFamily="34" charset="0"/>
              </a:rPr>
              <a:t>This study applies the SAR snow depth retrieval algorithm (Lievens et al., 2019) to a shallow, wet snowpack in New Hampshire</a:t>
            </a:r>
          </a:p>
          <a:p>
            <a:pPr marL="342000" indent="-342000" algn="just">
              <a:spcAft>
                <a:spcPts val="900"/>
              </a:spcAft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en-US" altLang="ko-KR" sz="2600" dirty="0">
                <a:latin typeface="Bahnschrift" panose="020B0502040204020203" pitchFamily="34" charset="0"/>
              </a:rPr>
              <a:t>Analyze the relationship between Sentinel-1 SAR backscatter and snowpack properties.</a:t>
            </a:r>
          </a:p>
          <a:p>
            <a:pPr marL="342000" indent="-342000" algn="just">
              <a:spcAft>
                <a:spcPts val="900"/>
              </a:spcAft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en-US" altLang="ko-KR" sz="2600" dirty="0">
                <a:latin typeface="Bahnschrift" panose="020B0502040204020203" pitchFamily="34" charset="0"/>
              </a:rPr>
              <a:t>Assess the algorithm’s ability to represent spatial and temporal snow depth variability.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4DC244-CCD5-63AF-62D8-727879C5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951" y="735279"/>
            <a:ext cx="36349071" cy="1977258"/>
          </a:xfrm>
        </p:spPr>
        <p:txBody>
          <a:bodyPr>
            <a:noAutofit/>
          </a:bodyPr>
          <a:lstStyle/>
          <a:p>
            <a:pPr algn="ctr"/>
            <a:r>
              <a:rPr lang="en-US" sz="8000" b="0" dirty="0">
                <a:latin typeface="Bahnschrift" panose="020B0502040204020203" pitchFamily="34" charset="0"/>
              </a:rPr>
              <a:t>Assessing Sentinel-1 Satellite Based Snow Depth Retrieval </a:t>
            </a:r>
            <a:br>
              <a:rPr lang="en-US" sz="8000" b="0" dirty="0">
                <a:latin typeface="Bahnschrift" panose="020B0502040204020203" pitchFamily="34" charset="0"/>
              </a:rPr>
            </a:br>
            <a:r>
              <a:rPr lang="en-US" sz="8000" b="0" dirty="0">
                <a:latin typeface="Bahnschrift" panose="020B0502040204020203" pitchFamily="34" charset="0"/>
              </a:rPr>
              <a:t>in Shallow, Wet Snowpack during 2025-2026</a:t>
            </a:r>
            <a:endParaRPr lang="en-US" sz="8000" dirty="0">
              <a:latin typeface="Bahnschrif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Placeholder 22">
                <a:extLst>
                  <a:ext uri="{FF2B5EF4-FFF2-40B4-BE49-F238E27FC236}">
                    <a16:creationId xmlns:a16="http://schemas.microsoft.com/office/drawing/2014/main" id="{E751D908-32C7-34F6-AFCF-1B80AFBE35C0}"/>
                  </a:ext>
                </a:extLst>
              </p:cNvPr>
              <p:cNvSpPr>
                <a:spLocks noGrp="1"/>
              </p:cNvSpPr>
              <p:nvPr>
                <p:ph type="body" sz="quarter" idx="36"/>
              </p:nvPr>
            </p:nvSpPr>
            <p:spPr>
              <a:xfrm>
                <a:off x="6627514" y="2936021"/>
                <a:ext cx="31089600" cy="1977258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000" dirty="0">
                            <a:latin typeface="Bahnschrift" panose="020B0502040204020203" pitchFamily="34" charset="0"/>
                          </a:rPr>
                          <m:t>MINSUN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Bahnschrift" panose="020B0502040204020203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Bahnschrift" panose="020B0502040204020203" pitchFamily="34" charset="0"/>
                          </a:rPr>
                          <m:t>KANG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4000" dirty="0">
                            <a:latin typeface="Bahnschrift" panose="020B0502040204020203" pitchFamily="34" charset="0"/>
                          </a:rPr>
                          <m:t>1,2</m:t>
                        </m:r>
                      </m:sup>
                    </m:sSup>
                  </m:oMath>
                </a14:m>
                <a:r>
                  <a:rPr lang="en-US" sz="4000" dirty="0">
                    <a:latin typeface="Bahnschrift" panose="020B0502040204020203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000" dirty="0">
                            <a:latin typeface="Bahnschrift" panose="020B0502040204020203" pitchFamily="34" charset="0"/>
                          </a:rPr>
                          <m:t>ADAM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Bahnschrift" panose="020B0502040204020203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Bahnschrift" panose="020B0502040204020203" pitchFamily="34" charset="0"/>
                          </a:rPr>
                          <m:t>HUNSAKER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4000" dirty="0">
                            <a:latin typeface="Bahnschrift" panose="020B0502040204020203" pitchFamily="34" charset="0"/>
                          </a:rPr>
                          <m:t>1,2</m:t>
                        </m:r>
                      </m:sup>
                    </m:sSup>
                    <m:r>
                      <a:rPr lang="en-US" sz="4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000" dirty="0">
                            <a:latin typeface="Bahnschrift" panose="020B0502040204020203" pitchFamily="34" charset="0"/>
                          </a:rPr>
                          <m:t>MAHSA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Bahnschrift" panose="020B0502040204020203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Bahnschrift" panose="020B0502040204020203" pitchFamily="34" charset="0"/>
                          </a:rPr>
                          <m:t>MORADI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4000" dirty="0">
                            <a:latin typeface="Bahnschrift" panose="020B0502040204020203" pitchFamily="34" charset="0"/>
                          </a:rPr>
                          <m:t>1,2</m:t>
                        </m:r>
                      </m:sup>
                    </m:sSup>
                  </m:oMath>
                </a14:m>
                <a:r>
                  <a:rPr lang="en-US" sz="4000" dirty="0">
                    <a:latin typeface="Bahnschrift" panose="020B0502040204020203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000" dirty="0">
                            <a:latin typeface="Bahnschrift" panose="020B0502040204020203" pitchFamily="34" charset="0"/>
                          </a:rPr>
                          <m:t>JENNIFER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Bahnschrift" panose="020B0502040204020203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Bahnschrift" panose="020B0502040204020203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Bahnschrift" panose="020B0502040204020203" pitchFamily="34" charset="0"/>
                          </a:rPr>
                          <m:t>. 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Bahnschrift" panose="020B0502040204020203" pitchFamily="34" charset="0"/>
                          </a:rPr>
                          <m:t>JACOBS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4000" dirty="0">
                            <a:latin typeface="Bahnschrift" panose="020B0502040204020203" pitchFamily="34" charset="0"/>
                          </a:rPr>
                          <m:t>1,2</m:t>
                        </m:r>
                      </m:sup>
                    </m:sSup>
                  </m:oMath>
                </a14:m>
                <a:endParaRPr lang="en-US" sz="4000" dirty="0">
                  <a:latin typeface="Bahnschrift" panose="020B0502040204020203" pitchFamily="34" charset="0"/>
                </a:endParaRPr>
              </a:p>
              <a:p>
                <a:pPr algn="ctr"/>
                <a:r>
                  <a:rPr lang="en-US" sz="4000" baseline="30000" dirty="0">
                    <a:latin typeface="Bahnschrift" panose="020B0502040204020203" pitchFamily="34" charset="0"/>
                  </a:rPr>
                  <a:t>1</a:t>
                </a:r>
                <a:r>
                  <a:rPr lang="en-US" sz="4000" dirty="0">
                    <a:latin typeface="Bahnschrift" panose="020B0502040204020203" pitchFamily="34" charset="0"/>
                  </a:rPr>
                  <a:t>Department of Civil and Environmental Engineering, University of New Hampshire, Durham, NH,USA</a:t>
                </a:r>
                <a:br>
                  <a:rPr lang="en-US" sz="4000" dirty="0">
                    <a:latin typeface="Bahnschrift" panose="020B0502040204020203" pitchFamily="34" charset="0"/>
                  </a:rPr>
                </a:br>
                <a:r>
                  <a:rPr lang="en-US" sz="4000" baseline="30000" dirty="0">
                    <a:latin typeface="Bahnschrift" panose="020B0502040204020203" pitchFamily="34" charset="0"/>
                  </a:rPr>
                  <a:t>2</a:t>
                </a:r>
                <a:r>
                  <a:rPr lang="en-US" sz="4000" dirty="0">
                    <a:latin typeface="Bahnschrift" panose="020B0502040204020203" pitchFamily="34" charset="0"/>
                  </a:rPr>
                  <a:t>Earth Systems Research Center, Institute for the Study of Earth, Oceans, and Space, University of New Hampshire, Durham, NH, USA</a:t>
                </a:r>
              </a:p>
              <a:p>
                <a:pPr algn="ctr"/>
                <a:endParaRPr lang="en-US" sz="4000" dirty="0"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23" name="Text Placeholder 22">
                <a:extLst>
                  <a:ext uri="{FF2B5EF4-FFF2-40B4-BE49-F238E27FC236}">
                    <a16:creationId xmlns:a16="http://schemas.microsoft.com/office/drawing/2014/main" id="{E751D908-32C7-34F6-AFCF-1B80AFBE3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6"/>
              </p:nvPr>
            </p:nvSpPr>
            <p:spPr>
              <a:xfrm>
                <a:off x="6627514" y="2936021"/>
                <a:ext cx="31089600" cy="1977258"/>
              </a:xfrm>
              <a:blipFill>
                <a:blip r:embed="rId7"/>
                <a:stretch>
                  <a:fillRect b="-47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7" name="Picture 2">
            <a:extLst>
              <a:ext uri="{FF2B5EF4-FFF2-40B4-BE49-F238E27FC236}">
                <a16:creationId xmlns:a16="http://schemas.microsoft.com/office/drawing/2014/main" id="{58FF172B-D45E-A45A-4187-1F7DF665B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7394" y="445319"/>
            <a:ext cx="3747777" cy="427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TextBox 132">
            <a:extLst>
              <a:ext uri="{FF2B5EF4-FFF2-40B4-BE49-F238E27FC236}">
                <a16:creationId xmlns:a16="http://schemas.microsoft.com/office/drawing/2014/main" id="{9250BC10-DAC2-D3B6-3376-FEE34290714F}"/>
              </a:ext>
            </a:extLst>
          </p:cNvPr>
          <p:cNvSpPr txBox="1"/>
          <p:nvPr/>
        </p:nvSpPr>
        <p:spPr>
          <a:xfrm>
            <a:off x="137681" y="4498056"/>
            <a:ext cx="7619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Bahnschrift" panose="020B0502040204020203" pitchFamily="34" charset="0"/>
              </a:rPr>
              <a:t>Email: MinSun.Kang@unh.edu</a:t>
            </a: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F48FFB65-A874-850C-088D-10FF9096C6B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6" t="2383" r="2459" b="76511"/>
          <a:stretch>
            <a:fillRect/>
          </a:stretch>
        </p:blipFill>
        <p:spPr>
          <a:xfrm>
            <a:off x="10268349" y="20180807"/>
            <a:ext cx="3173838" cy="2371611"/>
          </a:xfrm>
          <a:prstGeom prst="rect">
            <a:avLst/>
          </a:prstGeom>
          <a:ln w="22225">
            <a:solidFill>
              <a:srgbClr val="000000"/>
            </a:solidFill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4E9DE07-B2D9-457A-3D48-93C984774B55}"/>
              </a:ext>
            </a:extLst>
          </p:cNvPr>
          <p:cNvSpPr txBox="1"/>
          <p:nvPr/>
        </p:nvSpPr>
        <p:spPr>
          <a:xfrm>
            <a:off x="359998" y="22454525"/>
            <a:ext cx="13312856" cy="3467818"/>
          </a:xfrm>
          <a:prstGeom prst="rect">
            <a:avLst/>
          </a:prstGeom>
          <a:noFill/>
        </p:spPr>
        <p:txBody>
          <a:bodyPr wrap="square" lIns="324000" tIns="216000" rIns="324000" bIns="216000" rtlCol="0">
            <a:spAutoFit/>
          </a:bodyPr>
          <a:lstStyle/>
          <a:p>
            <a:pPr marL="342000" indent="-342000" algn="just">
              <a:spcAft>
                <a:spcPts val="900"/>
              </a:spcAft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en-US" altLang="ko-KR" sz="2600" dirty="0">
                <a:latin typeface="Bahnschrift" panose="020B0502040204020203" pitchFamily="34" charset="0"/>
              </a:rPr>
              <a:t>This study was conducted at the Oxbow Farm field site in Newmarket, New Hampshire, during the 2025–2026 winter season.</a:t>
            </a:r>
          </a:p>
          <a:p>
            <a:pPr marL="342000" indent="-342000" algn="just">
              <a:spcAft>
                <a:spcPts val="900"/>
              </a:spcAft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en-US" altLang="ko-KR" sz="2600" dirty="0">
                <a:latin typeface="Bahnschrift" panose="020B0502040204020203" pitchFamily="34" charset="0"/>
              </a:rPr>
              <a:t>The study area features an environmental gradient from forested edges to open field grassland at its center, winter-average solar exposure is higher.</a:t>
            </a:r>
          </a:p>
          <a:p>
            <a:pPr marL="342000" indent="-342000" algn="just">
              <a:spcAft>
                <a:spcPts val="900"/>
              </a:spcAft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en-US" altLang="ko-KR" sz="2600" dirty="0">
                <a:latin typeface="Bahnschrift" panose="020B0502040204020203" pitchFamily="34" charset="0"/>
              </a:rPr>
              <a:t>In situ snow sampling was performed along a primary transect intersecting six Sentinel-1 pixels (Path 62), and two sub-transects, capturing the spatial variability of the snowpack.</a:t>
            </a:r>
          </a:p>
        </p:txBody>
      </p:sp>
      <p:pic>
        <p:nvPicPr>
          <p:cNvPr id="51" name="Picture 51">
            <a:extLst>
              <a:ext uri="{FF2B5EF4-FFF2-40B4-BE49-F238E27FC236}">
                <a16:creationId xmlns:a16="http://schemas.microsoft.com/office/drawing/2014/main" id="{FFE7DAC3-F1BE-7C50-640B-00C428FC4B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440" y="6937802"/>
            <a:ext cx="8566722" cy="81072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408D946-6CEA-24AA-AC04-96705B2BB1D7}"/>
                  </a:ext>
                </a:extLst>
              </p:cNvPr>
              <p:cNvSpPr txBox="1"/>
              <p:nvPr/>
            </p:nvSpPr>
            <p:spPr>
              <a:xfrm>
                <a:off x="34497818" y="6960207"/>
                <a:ext cx="8877353" cy="5522226"/>
              </a:xfrm>
              <a:prstGeom prst="rect">
                <a:avLst/>
              </a:prstGeom>
              <a:noFill/>
            </p:spPr>
            <p:txBody>
              <a:bodyPr wrap="square" lIns="324000" tIns="216000" rIns="324000" bIns="216000" rtlCol="0">
                <a:spAutoFit/>
              </a:bodyPr>
              <a:lstStyle/>
              <a:p>
                <a:pPr marL="342000" indent="-342000">
                  <a:spcAft>
                    <a:spcPts val="900"/>
                  </a:spcAft>
                  <a:buClr>
                    <a:srgbClr val="FF9933"/>
                  </a:buClr>
                  <a:buFont typeface="Wingdings" panose="05000000000000000000" pitchFamily="2" charset="2"/>
                  <a:buChar char="§"/>
                </a:pPr>
                <a:r>
                  <a:rPr lang="en-US" altLang="ko-KR" sz="2800" dirty="0">
                    <a:latin typeface="Bahnschrift" panose="020B0502040204020203" pitchFamily="34" charset="0"/>
                  </a:rPr>
                  <a:t>The early winter (Dec–mid Jan) was characterized by shallow and wet snow condition</a:t>
                </a:r>
              </a:p>
              <a:p>
                <a:pPr marL="342000" indent="-342000">
                  <a:spcAft>
                    <a:spcPts val="900"/>
                  </a:spcAft>
                  <a:buClr>
                    <a:srgbClr val="FF9933"/>
                  </a:buClr>
                  <a:buFont typeface="Wingdings" panose="05000000000000000000" pitchFamily="2" charset="2"/>
                  <a:buChar char="§"/>
                </a:pPr>
                <a:r>
                  <a:rPr lang="en-US" altLang="ko-KR" sz="2800" dirty="0">
                    <a:latin typeface="Bahnschrift" panose="020B0502040204020203" pitchFamily="34" charset="0"/>
                  </a:rPr>
                  <a:t>In late January, rapid snow accumulation (deepening </a:t>
                </a:r>
                <a14:m>
                  <m:oMath xmlns:m="http://schemas.openxmlformats.org/officeDocument/2006/math">
                    <m:r>
                      <a:rPr lang="en-US" altLang="ko-K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0.6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ko-KR" sz="2800" dirty="0">
                    <a:latin typeface="Bahnschrift" panose="020B0502040204020203" pitchFamily="34" charset="0"/>
                  </a:rPr>
                  <a:t>) resulted in a decrease in snow density, indicating the presence of dry, fresh snow.</a:t>
                </a:r>
              </a:p>
              <a:p>
                <a:pPr marL="342000" indent="-342000">
                  <a:spcAft>
                    <a:spcPts val="900"/>
                  </a:spcAft>
                  <a:buClr>
                    <a:srgbClr val="FF9933"/>
                  </a:buClr>
                  <a:buFont typeface="Wingdings" panose="05000000000000000000" pitchFamily="2" charset="2"/>
                  <a:buChar char="§"/>
                </a:pPr>
                <a:r>
                  <a:rPr lang="en-US" altLang="ko-KR" sz="2800" dirty="0">
                    <a:latin typeface="Bahnschrift" panose="020B0502040204020203" pitchFamily="34" charset="0"/>
                  </a:rPr>
                  <a:t>SWE increased with snow accumulation and showed greater variability during the late season.</a:t>
                </a:r>
              </a:p>
              <a:p>
                <a:pPr marL="342000" indent="-342000">
                  <a:spcAft>
                    <a:spcPts val="900"/>
                  </a:spcAft>
                  <a:buClr>
                    <a:srgbClr val="FF9933"/>
                  </a:buClr>
                  <a:buFont typeface="Wingdings" panose="05000000000000000000" pitchFamily="2" charset="2"/>
                  <a:buChar char="§"/>
                </a:pPr>
                <a:r>
                  <a:rPr lang="en-US" altLang="ko-KR" sz="2800" dirty="0">
                    <a:latin typeface="Bahnschrift" panose="020B0502040204020203" pitchFamily="34" charset="0"/>
                  </a:rPr>
                  <a:t>Based on temperature and wetness classification, snow conditions transitioned to wet snow from late February.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408D946-6CEA-24AA-AC04-96705B2BB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7818" y="6960207"/>
                <a:ext cx="8877353" cy="552222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3" name="Table 57">
            <a:extLst>
              <a:ext uri="{FF2B5EF4-FFF2-40B4-BE49-F238E27FC236}">
                <a16:creationId xmlns:a16="http://schemas.microsoft.com/office/drawing/2014/main" id="{A25EF23F-0012-9E37-5DF2-43BBA5CA1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613957"/>
              </p:ext>
            </p:extLst>
          </p:nvPr>
        </p:nvGraphicFramePr>
        <p:xfrm>
          <a:off x="35899114" y="13059958"/>
          <a:ext cx="3636000" cy="1691640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352130300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88939656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10877161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296089937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Date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State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Snow surf T (°C)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Air T (°C)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72509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Dec 17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dry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-6.36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-0.96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37377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effectLst/>
                        </a:rPr>
                        <a:t>Dec 31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dry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-9.85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-4.64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938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Jan 11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wet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0.28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3.05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52717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Jan 28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dry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-21.95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-12.43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6515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Feb 04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dry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-13.49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-6.06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9500459"/>
                  </a:ext>
                </a:extLst>
              </a:tr>
            </a:tbl>
          </a:graphicData>
        </a:graphic>
      </p:graphicFrame>
      <p:graphicFrame>
        <p:nvGraphicFramePr>
          <p:cNvPr id="64" name="Table 57">
            <a:extLst>
              <a:ext uri="{FF2B5EF4-FFF2-40B4-BE49-F238E27FC236}">
                <a16:creationId xmlns:a16="http://schemas.microsoft.com/office/drawing/2014/main" id="{22315AF2-975C-8FD1-2B20-00D612488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207096"/>
              </p:ext>
            </p:extLst>
          </p:nvPr>
        </p:nvGraphicFramePr>
        <p:xfrm>
          <a:off x="39671023" y="13059958"/>
          <a:ext cx="3636000" cy="1691640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352130300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88939656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10877161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2960899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Date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State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Snow surf T (°C)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Air T (°C)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725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Feb 18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Wet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-5.09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0.99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373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Mar 01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dry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-6.91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-2.1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938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Mar 02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dry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-16.26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-8.02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527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Mar 10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wet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-2.02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9.41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65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9500459"/>
                  </a:ext>
                </a:extLst>
              </a:tr>
            </a:tbl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F60B040C-CE64-A14E-2BFF-BBA7C74523D1}"/>
              </a:ext>
            </a:extLst>
          </p:cNvPr>
          <p:cNvSpPr txBox="1"/>
          <p:nvPr/>
        </p:nvSpPr>
        <p:spPr>
          <a:xfrm>
            <a:off x="14477792" y="15302250"/>
            <a:ext cx="12024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Fig. 2. Distributions of in situ snow depth, density, wetness, and SWE during the survey dates</a:t>
            </a:r>
            <a:endParaRPr lang="ko-KR" altLang="en-US" sz="2400" b="1" dirty="0" err="1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B544F73-0E9E-C7B6-A9BB-D358F7218D44}"/>
              </a:ext>
            </a:extLst>
          </p:cNvPr>
          <p:cNvSpPr txBox="1"/>
          <p:nvPr/>
        </p:nvSpPr>
        <p:spPr>
          <a:xfrm>
            <a:off x="10341331" y="13154416"/>
            <a:ext cx="2761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Fig. 1. Study Area </a:t>
            </a:r>
            <a:br>
              <a:rPr lang="en-US" altLang="ko-KR" sz="2800" b="1" dirty="0"/>
            </a:br>
            <a:r>
              <a:rPr lang="en-US" altLang="ko-KR" sz="2800" b="1" dirty="0"/>
              <a:t>(Newmarket, NH)</a:t>
            </a:r>
            <a:endParaRPr lang="ko-KR" altLang="en-US" sz="2800" b="1" dirty="0" err="1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18369B8-5220-405F-91B0-5DC5DB5D77EC}"/>
              </a:ext>
            </a:extLst>
          </p:cNvPr>
          <p:cNvSpPr txBox="1"/>
          <p:nvPr/>
        </p:nvSpPr>
        <p:spPr>
          <a:xfrm>
            <a:off x="27631740" y="15302250"/>
            <a:ext cx="11517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Fig. 3. In situ Snow depth, density, wetness, and SWE under dry and wet snow conditions</a:t>
            </a:r>
            <a:endParaRPr lang="ko-KR" altLang="en-US" sz="2400" b="1" dirty="0" err="1"/>
          </a:p>
        </p:txBody>
      </p:sp>
      <p:sp>
        <p:nvSpPr>
          <p:cNvPr id="75" name="사각형: 둥근 위쪽 모서리 74">
            <a:extLst>
              <a:ext uri="{FF2B5EF4-FFF2-40B4-BE49-F238E27FC236}">
                <a16:creationId xmlns:a16="http://schemas.microsoft.com/office/drawing/2014/main" id="{ABD1869C-43FF-5810-4845-E60F1880AF74}"/>
              </a:ext>
            </a:extLst>
          </p:cNvPr>
          <p:cNvSpPr/>
          <p:nvPr/>
        </p:nvSpPr>
        <p:spPr>
          <a:xfrm flipH="1">
            <a:off x="14077950" y="16335137"/>
            <a:ext cx="29453248" cy="972000"/>
          </a:xfrm>
          <a:prstGeom prst="round2SameRect">
            <a:avLst>
              <a:gd name="adj1" fmla="val 21936"/>
              <a:gd name="adj2" fmla="val 0"/>
            </a:avLst>
          </a:prstGeom>
          <a:solidFill>
            <a:srgbClr val="24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72000" rtlCol="0" anchor="ctr" anchorCtr="0"/>
          <a:lstStyle/>
          <a:p>
            <a:pPr algn="ctr"/>
            <a:r>
              <a:rPr lang="en-US" altLang="ko-KR" sz="4400" dirty="0">
                <a:latin typeface="Bahnschrift SemiBold" panose="020B0502040204020203" pitchFamily="34" charset="0"/>
              </a:rPr>
              <a:t>SAR snow depth retrieval</a:t>
            </a:r>
          </a:p>
        </p:txBody>
      </p:sp>
      <p:pic>
        <p:nvPicPr>
          <p:cNvPr id="78" name="Picture 76">
            <a:extLst>
              <a:ext uri="{FF2B5EF4-FFF2-40B4-BE49-F238E27FC236}">
                <a16:creationId xmlns:a16="http://schemas.microsoft.com/office/drawing/2014/main" id="{D03DDDDB-31E8-EB4D-77BA-0E93A8CCC55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425" y="17499091"/>
            <a:ext cx="9401851" cy="7970283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7302AA22-0798-59D3-D44A-7D27716063FE}"/>
              </a:ext>
            </a:extLst>
          </p:cNvPr>
          <p:cNvSpPr txBox="1"/>
          <p:nvPr/>
        </p:nvSpPr>
        <p:spPr>
          <a:xfrm>
            <a:off x="14477792" y="25491456"/>
            <a:ext cx="47825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/>
              <a:t>Fig. 4. Sentinel-1 SAR snow depth maps</a:t>
            </a:r>
            <a:endParaRPr lang="ko-KR" altLang="en-US" sz="2200" b="1" dirty="0" err="1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F51427A-AB6D-77D8-A9D0-044A0C05E61D}"/>
              </a:ext>
            </a:extLst>
          </p:cNvPr>
          <p:cNvSpPr txBox="1"/>
          <p:nvPr/>
        </p:nvSpPr>
        <p:spPr>
          <a:xfrm>
            <a:off x="33907725" y="25491456"/>
            <a:ext cx="9401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Fig. 5. Time series (CR (average of all pixels), snow depth, temperature, and difference between </a:t>
            </a:r>
            <a:br>
              <a:rPr lang="en-US" altLang="ko-KR" sz="2400" b="1" dirty="0"/>
            </a:br>
            <a:r>
              <a:rPr lang="en-US" altLang="ko-KR" sz="2400" b="1" dirty="0"/>
              <a:t>in situ and SAR snow depth)</a:t>
            </a:r>
            <a:endParaRPr lang="ko-KR" altLang="en-US" sz="2400" b="1" dirty="0" err="1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771544E-8943-AEB2-7669-F54623225A02}"/>
              </a:ext>
            </a:extLst>
          </p:cNvPr>
          <p:cNvSpPr txBox="1"/>
          <p:nvPr/>
        </p:nvSpPr>
        <p:spPr>
          <a:xfrm>
            <a:off x="39030238" y="30617887"/>
            <a:ext cx="4344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Fig. 6. Scatter plot between in situ and SAR snow depth</a:t>
            </a:r>
            <a:endParaRPr lang="ko-KR" altLang="en-US" sz="2400" b="1" dirty="0" err="1"/>
          </a:p>
        </p:txBody>
      </p:sp>
      <p:sp>
        <p:nvSpPr>
          <p:cNvPr id="91" name="사각형: 둥근 모서리 90">
            <a:extLst>
              <a:ext uri="{FF2B5EF4-FFF2-40B4-BE49-F238E27FC236}">
                <a16:creationId xmlns:a16="http://schemas.microsoft.com/office/drawing/2014/main" id="{B9B7CBF9-33E1-8D38-8A66-A25E675F3435}"/>
              </a:ext>
            </a:extLst>
          </p:cNvPr>
          <p:cNvSpPr/>
          <p:nvPr/>
        </p:nvSpPr>
        <p:spPr>
          <a:xfrm>
            <a:off x="360000" y="26188381"/>
            <a:ext cx="13312857" cy="6578328"/>
          </a:xfrm>
          <a:prstGeom prst="roundRect">
            <a:avLst>
              <a:gd name="adj" fmla="val 3832"/>
            </a:avLst>
          </a:prstGeom>
          <a:solidFill>
            <a:schemeClr val="bg1"/>
          </a:solidFill>
          <a:ln w="22225">
            <a:solidFill>
              <a:srgbClr val="242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2" name="사각형: 둥근 위쪽 모서리 91">
            <a:extLst>
              <a:ext uri="{FF2B5EF4-FFF2-40B4-BE49-F238E27FC236}">
                <a16:creationId xmlns:a16="http://schemas.microsoft.com/office/drawing/2014/main" id="{F0629F86-686F-7816-BE9A-8B4EAA844389}"/>
              </a:ext>
            </a:extLst>
          </p:cNvPr>
          <p:cNvSpPr/>
          <p:nvPr/>
        </p:nvSpPr>
        <p:spPr>
          <a:xfrm flipH="1">
            <a:off x="360000" y="26188380"/>
            <a:ext cx="13312856" cy="972000"/>
          </a:xfrm>
          <a:prstGeom prst="round2SameRect">
            <a:avLst>
              <a:gd name="adj1" fmla="val 22796"/>
              <a:gd name="adj2" fmla="val 0"/>
            </a:avLst>
          </a:prstGeom>
          <a:solidFill>
            <a:srgbClr val="24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72000" rtlCol="0" anchor="ctr" anchorCtr="0"/>
          <a:lstStyle/>
          <a:p>
            <a:pPr algn="ctr"/>
            <a:r>
              <a:rPr lang="en-US" altLang="ko-KR" sz="4400" dirty="0">
                <a:latin typeface="Bahnschrift SemiBold" panose="020B0502040204020203" pitchFamily="34" charset="0"/>
              </a:rPr>
              <a:t>Method</a:t>
            </a:r>
            <a:endParaRPr lang="ko-KR" altLang="en-US" sz="4400" dirty="0">
              <a:latin typeface="Bahnschrift SemiBold" panose="020B0502040204020203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57A5704-6BAD-F875-C3EA-DCD4804D3F0C}"/>
              </a:ext>
            </a:extLst>
          </p:cNvPr>
          <p:cNvSpPr txBox="1"/>
          <p:nvPr/>
        </p:nvSpPr>
        <p:spPr>
          <a:xfrm>
            <a:off x="289467" y="27006067"/>
            <a:ext cx="13312856" cy="5822309"/>
          </a:xfrm>
          <a:prstGeom prst="rect">
            <a:avLst/>
          </a:prstGeom>
          <a:noFill/>
        </p:spPr>
        <p:txBody>
          <a:bodyPr wrap="square" lIns="324000" tIns="216000" rIns="324000" bIns="216000" rtlCol="0">
            <a:spAutoFit/>
          </a:bodyPr>
          <a:lstStyle/>
          <a:p>
            <a:pPr marL="342000" indent="-342000">
              <a:spcAft>
                <a:spcPts val="1800"/>
              </a:spcAft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en-US" altLang="ko-KR" sz="2600" dirty="0">
                <a:latin typeface="Bahnschrift" panose="020B0502040204020203" pitchFamily="34" charset="0"/>
              </a:rPr>
              <a:t>Snow depth was retrieved from Sentinel-1 C-band SAR backscatter using the empirical change detection algorithm of Lievens et al. (2019).</a:t>
            </a:r>
          </a:p>
          <a:p>
            <a:pPr marL="342000" indent="-342000">
              <a:spcAft>
                <a:spcPts val="1800"/>
              </a:spcAft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en-US" altLang="ko-KR" sz="2600" dirty="0">
                <a:latin typeface="Bahnschrift" panose="020B0502040204020203" pitchFamily="34" charset="0"/>
              </a:rPr>
              <a:t>The cross-polarization ratio (CR) was computed as:  </a:t>
            </a:r>
            <a:r>
              <a:rPr lang="en-US" altLang="ko-KR" sz="2600" b="1" dirty="0">
                <a:solidFill>
                  <a:srgbClr val="424496"/>
                </a:solidFill>
                <a:latin typeface="Bahnschrift" panose="020B0502040204020203" pitchFamily="34" charset="0"/>
              </a:rPr>
              <a:t>CR(dB) = </a:t>
            </a:r>
            <a:r>
              <a:rPr lang="el-GR" altLang="ko-KR" sz="2600" b="1" dirty="0">
                <a:solidFill>
                  <a:srgbClr val="424496"/>
                </a:solidFill>
                <a:latin typeface="Bahnschrift" panose="020B0502040204020203" pitchFamily="34" charset="0"/>
              </a:rPr>
              <a:t>σ⁰</a:t>
            </a:r>
            <a:r>
              <a:rPr lang="en-US" altLang="ko-KR" sz="2600" b="1" dirty="0">
                <a:solidFill>
                  <a:srgbClr val="424496"/>
                </a:solidFill>
                <a:latin typeface="Bahnschrift" panose="020B0502040204020203" pitchFamily="34" charset="0"/>
              </a:rPr>
              <a:t>VH(dB) − </a:t>
            </a:r>
            <a:r>
              <a:rPr lang="el-GR" altLang="ko-KR" sz="2600" b="1" dirty="0">
                <a:solidFill>
                  <a:srgbClr val="424496"/>
                </a:solidFill>
                <a:latin typeface="Bahnschrift" panose="020B0502040204020203" pitchFamily="34" charset="0"/>
              </a:rPr>
              <a:t>σ⁰</a:t>
            </a:r>
            <a:r>
              <a:rPr lang="en-US" altLang="ko-KR" sz="2600" b="1" dirty="0">
                <a:solidFill>
                  <a:srgbClr val="424496"/>
                </a:solidFill>
                <a:latin typeface="Bahnschrift" panose="020B0502040204020203" pitchFamily="34" charset="0"/>
              </a:rPr>
              <a:t>VV(dB)</a:t>
            </a:r>
          </a:p>
          <a:p>
            <a:pPr>
              <a:spcAft>
                <a:spcPts val="1800"/>
              </a:spcAft>
              <a:buClr>
                <a:srgbClr val="FF9933"/>
              </a:buClr>
            </a:pPr>
            <a:r>
              <a:rPr lang="en-US" altLang="ko-KR" sz="2600" b="1" dirty="0">
                <a:solidFill>
                  <a:srgbClr val="424496"/>
                </a:solidFill>
                <a:latin typeface="Bahnschrift" panose="020B0502040204020203" pitchFamily="34" charset="0"/>
              </a:rPr>
              <a:t>    </a:t>
            </a:r>
            <a:r>
              <a:rPr lang="en-US" altLang="ko-KR" sz="2600" dirty="0">
                <a:solidFill>
                  <a:srgbClr val="000000"/>
                </a:solidFill>
                <a:latin typeface="Bahnschrift" panose="020B0502040204020203" pitchFamily="34" charset="0"/>
              </a:rPr>
              <a:t>where σ⁰ is the normalized radar backscatter coefficient, representing the power     scattered back to the sensor per unit ground area.</a:t>
            </a:r>
          </a:p>
          <a:p>
            <a:pPr marL="342000" indent="-342000">
              <a:spcAft>
                <a:spcPts val="1800"/>
              </a:spcAft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en-US" altLang="ko-KR" sz="2600" dirty="0">
                <a:latin typeface="Bahnschrift" panose="020B0502040204020203" pitchFamily="34" charset="0"/>
              </a:rPr>
              <a:t>A cumulative Snow Index (SI) was derived from temporal changes in CR: </a:t>
            </a:r>
          </a:p>
          <a:p>
            <a:pPr marL="342000" indent="-342000">
              <a:spcAft>
                <a:spcPts val="18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altLang="ko-KR" sz="2600" b="1" dirty="0">
                <a:solidFill>
                  <a:srgbClr val="424496"/>
                </a:solidFill>
                <a:latin typeface="Bahnschrift" panose="020B0502040204020203" pitchFamily="34" charset="0"/>
              </a:rPr>
              <a:t>SI(t) = max(0,  SI(t−1) + CR(t) − CR(t−1))</a:t>
            </a:r>
          </a:p>
          <a:p>
            <a:pPr marL="342000" indent="-342000">
              <a:spcAft>
                <a:spcPts val="1800"/>
              </a:spcAft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en-US" altLang="ko-KR" sz="2600" dirty="0">
                <a:latin typeface="Bahnschrift" panose="020B0502040204020203" pitchFamily="34" charset="0"/>
              </a:rPr>
              <a:t>Snow depth (SD) was then estimated as:  </a:t>
            </a:r>
            <a:r>
              <a:rPr lang="en-US" altLang="ko-KR" sz="2600" b="1" dirty="0">
                <a:solidFill>
                  <a:srgbClr val="424496"/>
                </a:solidFill>
                <a:latin typeface="Bahnschrift" panose="020B0502040204020203" pitchFamily="34" charset="0"/>
              </a:rPr>
              <a:t>SD(t) = a × SI(t)</a:t>
            </a:r>
          </a:p>
          <a:p>
            <a:pPr marL="342000" indent="-342000">
              <a:spcAft>
                <a:spcPts val="18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altLang="ko-KR" sz="2600" dirty="0">
                <a:latin typeface="Bahnschrift" panose="020B0502040204020203" pitchFamily="34" charset="0"/>
              </a:rPr>
              <a:t>where a (=0.18) is a site-calibrated scaling parameter optimized by minimizing MAE between pixel-averaged S1 estimates and mean of in situ depth on</a:t>
            </a:r>
            <a:r>
              <a:rPr lang="ko-KR" altLang="en-US" sz="2600" dirty="0">
                <a:latin typeface="Bahnschrift" panose="020B0502040204020203" pitchFamily="34" charset="0"/>
              </a:rPr>
              <a:t> </a:t>
            </a:r>
            <a:r>
              <a:rPr lang="en-US" altLang="ko-KR" sz="2600" dirty="0">
                <a:latin typeface="Bahnschrift" panose="020B0502040204020203" pitchFamily="34" charset="0"/>
              </a:rPr>
              <a:t>matched</a:t>
            </a:r>
            <a:r>
              <a:rPr lang="ko-KR" altLang="en-US" sz="2600" dirty="0">
                <a:latin typeface="Bahnschrift" panose="020B0502040204020203" pitchFamily="34" charset="0"/>
              </a:rPr>
              <a:t> </a:t>
            </a:r>
            <a:r>
              <a:rPr lang="en-US" altLang="ko-KR" sz="2600" dirty="0">
                <a:latin typeface="Bahnschrift" panose="020B0502040204020203" pitchFamily="34" charset="0"/>
              </a:rPr>
              <a:t>dates.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EEE38B9-7BC5-EF99-0858-102E1F0BC528}"/>
              </a:ext>
            </a:extLst>
          </p:cNvPr>
          <p:cNvSpPr txBox="1"/>
          <p:nvPr/>
        </p:nvSpPr>
        <p:spPr>
          <a:xfrm>
            <a:off x="14077950" y="26150280"/>
            <a:ext cx="24547195" cy="5165719"/>
          </a:xfrm>
          <a:prstGeom prst="rect">
            <a:avLst/>
          </a:prstGeom>
          <a:noFill/>
        </p:spPr>
        <p:txBody>
          <a:bodyPr wrap="square" lIns="324000" tIns="216000" rIns="324000" bIns="216000" rtlCol="0">
            <a:spAutoFit/>
          </a:bodyPr>
          <a:lstStyle/>
          <a:p>
            <a:pPr marL="342000" indent="-342000">
              <a:spcAft>
                <a:spcPts val="2000"/>
              </a:spcAft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en-US" altLang="ko-KR" sz="2800" dirty="0">
                <a:latin typeface="Bahnschrift" panose="020B0502040204020203" pitchFamily="34" charset="0"/>
              </a:rPr>
              <a:t>S1 snow depth captured temporal trends observed in the in situ data, particularly during Feb–early Mar.</a:t>
            </a:r>
          </a:p>
          <a:p>
            <a:pPr marL="342000" indent="-342000">
              <a:spcAft>
                <a:spcPts val="2000"/>
              </a:spcAft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en-US" altLang="ko-KR" sz="2800" b="1" dirty="0">
                <a:latin typeface="Bahnschrift" panose="020B0502040204020203" pitchFamily="34" charset="0"/>
              </a:rPr>
              <a:t>Best performance</a:t>
            </a:r>
            <a:r>
              <a:rPr lang="en-US" altLang="ko-KR" sz="2800" dirty="0">
                <a:latin typeface="Bahnschrift" panose="020B0502040204020203" pitchFamily="34" charset="0"/>
              </a:rPr>
              <a:t>: cold, dry periods (2026-03-04, −2.5°C, </a:t>
            </a:r>
            <a:r>
              <a:rPr lang="en-US" altLang="ko-KR" sz="2800" dirty="0">
                <a:solidFill>
                  <a:srgbClr val="000000"/>
                </a:solidFill>
                <a:latin typeface="Bahnschrift" panose="020B0502040204020203" pitchFamily="34" charset="0"/>
              </a:rPr>
              <a:t>error = 0.018 m</a:t>
            </a:r>
            <a:r>
              <a:rPr lang="en-US" altLang="ko-KR" sz="2800" dirty="0">
                <a:latin typeface="Bahnschrift" panose="020B0502040204020203" pitchFamily="34" charset="0"/>
              </a:rPr>
              <a:t>), when CR increased consistently with snow depth.</a:t>
            </a:r>
          </a:p>
          <a:p>
            <a:pPr marL="342000" indent="-342000">
              <a:spcAft>
                <a:spcPts val="2000"/>
              </a:spcAft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en-US" altLang="ko-KR" sz="2800" b="1" dirty="0">
                <a:latin typeface="Bahnschrift" panose="020B0502040204020203" pitchFamily="34" charset="0"/>
              </a:rPr>
              <a:t>Worst performance</a:t>
            </a:r>
            <a:r>
              <a:rPr lang="en-US" altLang="ko-KR" sz="2800" dirty="0">
                <a:latin typeface="Bahnschrift" panose="020B0502040204020203" pitchFamily="34" charset="0"/>
              </a:rPr>
              <a:t>: wet periods (2026-03-16, 6.4°C, </a:t>
            </a:r>
            <a:r>
              <a:rPr lang="en-US" altLang="ko-KR" sz="2800" dirty="0">
                <a:solidFill>
                  <a:srgbClr val="000000"/>
                </a:solidFill>
                <a:latin typeface="Bahnschrift" panose="020B0502040204020203" pitchFamily="34" charset="0"/>
              </a:rPr>
              <a:t>error = −0.440 m), </a:t>
            </a:r>
            <a:r>
              <a:rPr lang="en-US" altLang="ko-KR" sz="2800" dirty="0">
                <a:latin typeface="Bahnschrift" panose="020B0502040204020203" pitchFamily="34" charset="0"/>
              </a:rPr>
              <a:t>when CR fluctuations led to overestimation.</a:t>
            </a:r>
          </a:p>
          <a:p>
            <a:pPr marL="342000" indent="-342000">
              <a:spcAft>
                <a:spcPts val="2000"/>
              </a:spcAft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en-US" altLang="ko-KR" sz="2800" dirty="0">
                <a:latin typeface="Bahnschrift" panose="020B0502040204020203" pitchFamily="34" charset="0"/>
              </a:rPr>
              <a:t>Air temperature frequently crossed the freezing point. The resulting melt-refreeze cycles likely formed ice layers that enhance volume scattering and artificially elevate CR, contributing to these errors.</a:t>
            </a:r>
          </a:p>
          <a:p>
            <a:pPr marL="342000" indent="-342000">
              <a:spcAft>
                <a:spcPts val="2000"/>
              </a:spcAft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en-US" altLang="ko-KR" sz="2800" b="1" dirty="0">
                <a:latin typeface="Bahnschrift" panose="020B0502040204020203" pitchFamily="34" charset="0"/>
              </a:rPr>
              <a:t>Validation</a:t>
            </a:r>
            <a:r>
              <a:rPr lang="en-US" altLang="ko-KR" sz="2800" dirty="0">
                <a:latin typeface="Bahnschrift" panose="020B0502040204020203" pitchFamily="34" charset="0"/>
              </a:rPr>
              <a:t> (n = 29): </a:t>
            </a:r>
            <a:r>
              <a:rPr lang="en-US" altLang="ko-KR" sz="2800" b="1" dirty="0">
                <a:solidFill>
                  <a:srgbClr val="424496"/>
                </a:solidFill>
                <a:latin typeface="Bahnschrift" panose="020B0502040204020203" pitchFamily="34" charset="0"/>
              </a:rPr>
              <a:t>R = 0.659</a:t>
            </a:r>
            <a:r>
              <a:rPr lang="en-US" altLang="ko-KR" sz="2800" dirty="0">
                <a:latin typeface="Bahnschrift" panose="020B0502040204020203" pitchFamily="34" charset="0"/>
              </a:rPr>
              <a:t>, </a:t>
            </a:r>
            <a:r>
              <a:rPr lang="en-US" altLang="ko-KR" sz="2800" b="1" dirty="0">
                <a:solidFill>
                  <a:srgbClr val="424496"/>
                </a:solidFill>
                <a:latin typeface="Bahnschrift" panose="020B0502040204020203" pitchFamily="34" charset="0"/>
              </a:rPr>
              <a:t>MAE = 0.098 m</a:t>
            </a:r>
            <a:r>
              <a:rPr lang="en-US" altLang="ko-KR" sz="2800" dirty="0">
                <a:latin typeface="Bahnschrift" panose="020B0502040204020203" pitchFamily="34" charset="0"/>
              </a:rPr>
              <a:t>, </a:t>
            </a:r>
            <a:r>
              <a:rPr lang="en-US" altLang="ko-KR" sz="2800" b="1" dirty="0">
                <a:solidFill>
                  <a:srgbClr val="424496"/>
                </a:solidFill>
                <a:latin typeface="Bahnschrift" panose="020B0502040204020203" pitchFamily="34" charset="0"/>
              </a:rPr>
              <a:t>RMSE = 0.145 m</a:t>
            </a:r>
            <a:r>
              <a:rPr lang="en-US" altLang="ko-KR" sz="2800" dirty="0">
                <a:latin typeface="Bahnschrift" panose="020B0502040204020203" pitchFamily="34" charset="0"/>
              </a:rPr>
              <a:t>, </a:t>
            </a:r>
            <a:r>
              <a:rPr lang="en-US" altLang="ko-KR" sz="2800" b="1" dirty="0">
                <a:solidFill>
                  <a:srgbClr val="424496"/>
                </a:solidFill>
                <a:latin typeface="Bahnschrift" panose="020B0502040204020203" pitchFamily="34" charset="0"/>
              </a:rPr>
              <a:t>Bias = −0.043 m</a:t>
            </a:r>
            <a:r>
              <a:rPr lang="en-US" altLang="ko-KR" sz="2800" dirty="0">
                <a:latin typeface="Bahnschrift" panose="020B0502040204020203" pitchFamily="34" charset="0"/>
              </a:rPr>
              <a:t>. Moderate skill under shallow snow (max</a:t>
            </a:r>
            <a:r>
              <a:rPr lang="ko-KR" altLang="en-US" sz="2800" dirty="0">
                <a:latin typeface="Bahnschrift" panose="020B0502040204020203" pitchFamily="34" charset="0"/>
              </a:rPr>
              <a:t> </a:t>
            </a:r>
            <a:r>
              <a:rPr lang="en-US" altLang="ko-KR" sz="2800" dirty="0">
                <a:latin typeface="Bahnschrift" panose="020B0502040204020203" pitchFamily="34" charset="0"/>
              </a:rPr>
              <a:t>~60 cm) at 30 m resolution.</a:t>
            </a:r>
          </a:p>
          <a:p>
            <a:pPr marL="342000" indent="-342000">
              <a:spcAft>
                <a:spcPts val="2000"/>
              </a:spcAft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en-US" altLang="ko-KR" sz="2800" b="1" dirty="0">
                <a:latin typeface="Bahnschrift" panose="020B0502040204020203" pitchFamily="34" charset="0"/>
              </a:rPr>
              <a:t>Future work</a:t>
            </a:r>
            <a:r>
              <a:rPr lang="en-US" altLang="ko-KR" sz="2800" dirty="0">
                <a:latin typeface="Bahnschrift" panose="020B0502040204020203" pitchFamily="34" charset="0"/>
              </a:rPr>
              <a:t>: incorporate snow-free baseline for SI initialization, apply spatial averaging to reduce noise, include additional S1 orbital paths, and develop wet snow corrections.</a:t>
            </a:r>
          </a:p>
        </p:txBody>
      </p:sp>
      <p:sp>
        <p:nvSpPr>
          <p:cNvPr id="99" name="직사각형 85">
            <a:extLst>
              <a:ext uri="{FF2B5EF4-FFF2-40B4-BE49-F238E27FC236}">
                <a16:creationId xmlns:a16="http://schemas.microsoft.com/office/drawing/2014/main" id="{7EB04F68-7B1C-4E4B-0129-8D16ECBAAEF1}"/>
              </a:ext>
            </a:extLst>
          </p:cNvPr>
          <p:cNvSpPr/>
          <p:nvPr/>
        </p:nvSpPr>
        <p:spPr>
          <a:xfrm>
            <a:off x="14077949" y="31348666"/>
            <a:ext cx="29453248" cy="1418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216000" rIns="324000" bIns="216000" rtlCol="0" anchor="t"/>
          <a:lstStyle/>
          <a:p>
            <a:pPr algn="just">
              <a:spcAft>
                <a:spcPts val="900"/>
              </a:spcAft>
              <a:buClr>
                <a:srgbClr val="F39242"/>
              </a:buClr>
            </a:pPr>
            <a:r>
              <a:rPr lang="en-US" altLang="ko-KR" sz="1800" spc="-10" dirty="0">
                <a:solidFill>
                  <a:schemeClr val="tx1"/>
                </a:solidFill>
                <a:latin typeface="Bahnschrift" panose="020B0502040204020203" pitchFamily="34" charset="0"/>
              </a:rPr>
              <a:t>Lievens, H., </a:t>
            </a:r>
            <a:r>
              <a:rPr lang="en-US" altLang="ko-KR" sz="1800" spc="-10" dirty="0" err="1">
                <a:solidFill>
                  <a:schemeClr val="tx1"/>
                </a:solidFill>
                <a:latin typeface="Bahnschrift" panose="020B0502040204020203" pitchFamily="34" charset="0"/>
              </a:rPr>
              <a:t>Demuzere</a:t>
            </a:r>
            <a:r>
              <a:rPr lang="en-US" altLang="ko-KR" sz="1800" spc="-10" dirty="0">
                <a:solidFill>
                  <a:schemeClr val="tx1"/>
                </a:solidFill>
                <a:latin typeface="Bahnschrift" panose="020B0502040204020203" pitchFamily="34" charset="0"/>
              </a:rPr>
              <a:t>, M., Marshall, H. P., Reichle, R. H., Brucker, L., Brangers, I., ... &amp; De </a:t>
            </a:r>
            <a:r>
              <a:rPr lang="en-US" altLang="ko-KR" sz="1800" spc="-10" dirty="0" err="1">
                <a:solidFill>
                  <a:schemeClr val="tx1"/>
                </a:solidFill>
                <a:latin typeface="Bahnschrift" panose="020B0502040204020203" pitchFamily="34" charset="0"/>
              </a:rPr>
              <a:t>Lannoy</a:t>
            </a:r>
            <a:r>
              <a:rPr lang="en-US" altLang="ko-KR" sz="1800" spc="-10" dirty="0">
                <a:solidFill>
                  <a:schemeClr val="tx1"/>
                </a:solidFill>
                <a:latin typeface="Bahnschrift" panose="020B0502040204020203" pitchFamily="34" charset="0"/>
              </a:rPr>
              <a:t>, G. J. (2019). Snow depth variability in the Northern Hemisphere mountains observed from space. Nature communications, 10(1), 4629.</a:t>
            </a:r>
          </a:p>
          <a:p>
            <a:pPr algn="just">
              <a:spcAft>
                <a:spcPts val="900"/>
              </a:spcAft>
              <a:buClr>
                <a:srgbClr val="F39242"/>
              </a:buClr>
            </a:pPr>
            <a:r>
              <a:rPr lang="en-US" altLang="ko-KR" sz="1800" spc="-10" dirty="0">
                <a:solidFill>
                  <a:schemeClr val="tx1"/>
                </a:solidFill>
                <a:latin typeface="Bahnschrift" panose="020B0502040204020203" pitchFamily="34" charset="0"/>
              </a:rPr>
              <a:t>Data is download: The Alaska Satellite Facility (</a:t>
            </a:r>
            <a:r>
              <a:rPr lang="en-US" altLang="ko-KR" sz="1800" spc="-10" dirty="0">
                <a:solidFill>
                  <a:schemeClr val="tx1"/>
                </a:solidFill>
                <a:latin typeface="Bahnschrift" panose="020B0502040204020203" pitchFamily="34" charset="0"/>
                <a:hlinkClick r:id="rId14"/>
              </a:rPr>
              <a:t>https://www.asf.alaska.edu/data-tools/mapready/</a:t>
            </a:r>
            <a:r>
              <a:rPr lang="en-US" altLang="ko-KR" sz="1800" spc="-10" dirty="0">
                <a:solidFill>
                  <a:schemeClr val="tx1"/>
                </a:solidFill>
                <a:latin typeface="Bahnschrift" panose="020B0502040204020203" pitchFamily="34" charset="0"/>
              </a:rPr>
              <a:t> )</a:t>
            </a:r>
          </a:p>
        </p:txBody>
      </p:sp>
      <p:pic>
        <p:nvPicPr>
          <p:cNvPr id="1026" name="Picture 2" descr="North Symbol Images – Browse 492,417 Stock Photos, Vectors, and Video |  Adobe Stock">
            <a:extLst>
              <a:ext uri="{FF2B5EF4-FFF2-40B4-BE49-F238E27FC236}">
                <a16:creationId xmlns:a16="http://schemas.microsoft.com/office/drawing/2014/main" id="{310F06DD-A389-2C35-01D4-4165A65B5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3" t="1899" r="954" b="1899"/>
          <a:stretch>
            <a:fillRect/>
          </a:stretch>
        </p:blipFill>
        <p:spPr bwMode="auto">
          <a:xfrm>
            <a:off x="8582026" y="20312621"/>
            <a:ext cx="1185980" cy="118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99DF3D-6D12-50FF-4308-7510F063713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122" y="6787039"/>
            <a:ext cx="12724179" cy="8312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39D6A3-2100-8E53-5F5F-572BB07934C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857" y="25891180"/>
            <a:ext cx="4994897" cy="48263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906938-3CDE-7EAA-4287-FFD45C39FDB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94965"/>
            <a:ext cx="4453119" cy="445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4112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Medical Poster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6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6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5A68E73-61CB-4542-8C48-DCBB2482A3D5}" vid="{6A3CA63D-1E3C-4681-8668-89277FEB3FEB}"/>
    </a:ext>
  </a:extLst>
</a:theme>
</file>

<file path=ppt/theme/theme2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e4fd8c-7a8f-4612-be0d-62eef2bd99c0" xsi:nil="true"/>
    <lcf76f155ced4ddcb4097134ff3c332f xmlns="29d5ae73-aa90-494b-8c94-577996d1ea4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DE63AC73C72446B8304B4FEEB1F178" ma:contentTypeVersion="16" ma:contentTypeDescription="Create a new document." ma:contentTypeScope="" ma:versionID="b8fbeed53a13a387faf1d1ee45054ea9">
  <xsd:schema xmlns:xsd="http://www.w3.org/2001/XMLSchema" xmlns:xs="http://www.w3.org/2001/XMLSchema" xmlns:p="http://schemas.microsoft.com/office/2006/metadata/properties" xmlns:ns2="29d5ae73-aa90-494b-8c94-577996d1ea46" xmlns:ns3="9fe4fd8c-7a8f-4612-be0d-62eef2bd99c0" targetNamespace="http://schemas.microsoft.com/office/2006/metadata/properties" ma:root="true" ma:fieldsID="c76958ffb4b9f67a386baa33669cc3cd" ns2:_="" ns3:_="">
    <xsd:import namespace="29d5ae73-aa90-494b-8c94-577996d1ea46"/>
    <xsd:import namespace="9fe4fd8c-7a8f-4612-be0d-62eef2bd9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5ae73-aa90-494b-8c94-577996d1ea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4fd8c-7a8f-4612-be0d-62eef2bd9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1ae08841-6881-4401-8f0f-5fde739af713}" ma:internalName="TaxCatchAll" ma:showField="CatchAllData" ma:web="9fe4fd8c-7a8f-4612-be0d-62eef2bd9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58A993-FEF8-455D-AF5F-3542077065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BD95DF-1160-44B5-80DC-18D8274BF0E9}">
  <ds:schemaRefs>
    <ds:schemaRef ds:uri="29d5ae73-aa90-494b-8c94-577996d1ea46"/>
    <ds:schemaRef ds:uri="9fe4fd8c-7a8f-4612-be0d-62eef2bd99c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F8E65BA-0802-4426-8D8A-46A99AC75995}">
  <ds:schemaRefs>
    <ds:schemaRef ds:uri="29d5ae73-aa90-494b-8c94-577996d1ea46"/>
    <ds:schemaRef ds:uri="9fe4fd8c-7a8f-4612-be0d-62eef2bd99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Poster (blue and brown design)</Template>
  <TotalTime>2997</TotalTime>
  <Words>973</Words>
  <Application>Microsoft Office PowerPoint</Application>
  <PresentationFormat>Custom</PresentationFormat>
  <Paragraphs>88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Bahnschrift</vt:lpstr>
      <vt:lpstr>Bahnschrift SemiBold</vt:lpstr>
      <vt:lpstr>Calibri</vt:lpstr>
      <vt:lpstr>Calibri Light</vt:lpstr>
      <vt:lpstr>Cambria</vt:lpstr>
      <vt:lpstr>Cambria Math</vt:lpstr>
      <vt:lpstr>Wingdings</vt:lpstr>
      <vt:lpstr>Medical Poster</vt:lpstr>
      <vt:lpstr>Assessing Sentinel-1 Satellite Based Snow Depth Retrieval  in Shallow, Wet Snowpack during 2025-2026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Min Sun Kang</dc:creator>
  <cp:keywords/>
  <cp:lastModifiedBy>Min Sun Kang</cp:lastModifiedBy>
  <cp:revision>150</cp:revision>
  <dcterms:created xsi:type="dcterms:W3CDTF">2015-05-29T20:54:36Z</dcterms:created>
  <dcterms:modified xsi:type="dcterms:W3CDTF">2026-04-14T17:13:01Z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TC040015519991</vt:lpwstr>
  </property>
  <property fmtid="{D5CDD505-2E9C-101B-9397-08002B2CF9AE}" pid="3" name="ContentTypeId">
    <vt:lpwstr>0x01010050DE63AC73C72446B8304B4FEEB1F178</vt:lpwstr>
  </property>
  <property fmtid="{D5CDD505-2E9C-101B-9397-08002B2CF9AE}" pid="4" name="MediaServiceImageTags">
    <vt:lpwstr/>
  </property>
</Properties>
</file>