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6"/>
  </p:sldMasterIdLst>
  <p:notesMasterIdLst>
    <p:notesMasterId r:id="rId8"/>
  </p:notesMasterIdLst>
  <p:sldIdLst>
    <p:sldId id="259" r:id="rId7"/>
  </p:sldIdLst>
  <p:sldSz cx="43891200" cy="32918400"/>
  <p:notesSz cx="9601200" cy="73152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C8EE"/>
    <a:srgbClr val="00BAE6"/>
    <a:srgbClr val="007996"/>
    <a:srgbClr val="2E0957"/>
    <a:srgbClr val="FFC9C9"/>
    <a:srgbClr val="9ED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79" autoAdjust="0"/>
    <p:restoredTop sz="94434" autoAdjust="0"/>
  </p:normalViewPr>
  <p:slideViewPr>
    <p:cSldViewPr snapToGrid="0">
      <p:cViewPr varScale="1">
        <p:scale>
          <a:sx n="16" d="100"/>
          <a:sy n="16" d="100"/>
        </p:scale>
        <p:origin x="1939" y="12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9014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C52A034-E62B-4168-AFA3-C0D80C72505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1"/>
            <a:ext cx="7680960" cy="288035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9014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380F681-672F-432A-B533-31E74B7CD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2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6675"/>
            <a:ext cx="3730625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4" y="18653125"/>
            <a:ext cx="30724474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278E-ED96-461A-883E-5FD94BC3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33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5C329-9094-49E3-ADB9-7C70C8CF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9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0" y="1317625"/>
            <a:ext cx="9875837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C182-0EAC-4479-8D18-C53192F40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3927" y="1317625"/>
            <a:ext cx="39503350" cy="548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93928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2021803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193928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21803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9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8D97-1826-4078-ADDA-4E99B734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9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43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3675-D381-4E0E-B86F-9F9EFE05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8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8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3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AF2-D655-47B3-A184-648194FE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0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8"/>
            <a:ext cx="19392901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1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8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F92EC-8C3C-4F10-858C-C66E68A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8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EDA9-9C5F-4252-8D07-E5D3174E9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8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BADD-EE0D-4AEE-A966-D1DAD5921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4" y="1311275"/>
            <a:ext cx="14439901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4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4" y="6888163"/>
            <a:ext cx="14439901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6635-F299-487E-8478-361B2D7E6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4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2568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3543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8BA4C-6842-4480-8686-9E83B082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49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A9A9"/>
            </a:gs>
            <a:gs pos="50000">
              <a:srgbClr val="990000"/>
            </a:gs>
            <a:gs pos="100000">
              <a:srgbClr val="DD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4279" y="1317625"/>
            <a:ext cx="3950264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279" y="7680325"/>
            <a:ext cx="39502645" cy="2172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42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l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78350"/>
            <a:ext cx="138994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r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D3B0B1D-8805-4920-9608-A1D4D0B3D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4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9pPr>
    </p:titleStyle>
    <p:bodyStyle>
      <a:lvl1pPr marL="1409700" indent="-14097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7525" indent="-117633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</a:defRPr>
      </a:lvl3pPr>
      <a:lvl4pPr marL="6583363" indent="-93980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6138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33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805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77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49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1"/>
            <a:ext cx="43891200" cy="5486399"/>
          </a:xfrm>
          <a:gradFill>
            <a:gsLst>
              <a:gs pos="52000">
                <a:srgbClr val="0070C0"/>
              </a:gs>
              <a:gs pos="0">
                <a:schemeClr val="tx2">
                  <a:lumMod val="50000"/>
                </a:schemeClr>
              </a:gs>
              <a:gs pos="100000">
                <a:srgbClr val="00BAE6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indent="-457200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1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Functionalizing Adamantane with Unconventional </a:t>
            </a:r>
            <a:br>
              <a:rPr lang="en-US" sz="11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11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Leaving Groups</a:t>
            </a:r>
            <a:br>
              <a:rPr lang="en-US" sz="8800" dirty="0">
                <a:solidFill>
                  <a:schemeClr val="bg1"/>
                </a:solidFill>
              </a:rPr>
            </a:br>
            <a:r>
              <a:rPr lang="en-US" sz="7200" i="1" u="sng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Kaleigh Wilson</a:t>
            </a:r>
            <a:r>
              <a:rPr lang="en-US" sz="72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Glen Miller</a:t>
            </a:r>
            <a:br>
              <a:rPr lang="en-US" sz="72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2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Chemistry, University of New Hampshire</a:t>
            </a:r>
          </a:p>
        </p:txBody>
      </p:sp>
      <p:sp>
        <p:nvSpPr>
          <p:cNvPr id="2150" name="Text Box 161"/>
          <p:cNvSpPr txBox="1">
            <a:spLocks noChangeArrowheads="1"/>
          </p:cNvSpPr>
          <p:nvPr/>
        </p:nvSpPr>
        <p:spPr bwMode="auto">
          <a:xfrm>
            <a:off x="39737455" y="8543498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300" b="1">
                <a:solidFill>
                  <a:srgbClr val="FF9900"/>
                </a:solidFill>
                <a:latin typeface="Arial" charset="0"/>
              </a:defRPr>
            </a:lvl1pPr>
            <a:lvl2pPr marL="742950" indent="-28575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2pPr>
            <a:lvl3pPr marL="11430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3pPr>
            <a:lvl4pPr marL="16002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4pPr>
            <a:lvl5pPr marL="20574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152" name="Rectangle 164"/>
          <p:cNvSpPr>
            <a:spLocks noChangeArrowheads="1"/>
          </p:cNvSpPr>
          <p:nvPr/>
        </p:nvSpPr>
        <p:spPr bwMode="auto">
          <a:xfrm>
            <a:off x="15375466" y="5763488"/>
            <a:ext cx="12801600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Reactions Studied</a:t>
            </a:r>
          </a:p>
        </p:txBody>
      </p:sp>
      <p:sp>
        <p:nvSpPr>
          <p:cNvPr id="2154" name="Rectangle 166"/>
          <p:cNvSpPr>
            <a:spLocks noChangeArrowheads="1"/>
          </p:cNvSpPr>
          <p:nvPr/>
        </p:nvSpPr>
        <p:spPr bwMode="auto">
          <a:xfrm>
            <a:off x="677333" y="21880862"/>
            <a:ext cx="12530667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Methods</a:t>
            </a: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802839" y="5763488"/>
            <a:ext cx="12405161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Introduction</a:t>
            </a:r>
            <a:endParaRPr kumimoji="0" lang="en-US" sz="4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65"/>
          <p:cNvSpPr>
            <a:spLocks noChangeArrowheads="1"/>
          </p:cNvSpPr>
          <p:nvPr/>
        </p:nvSpPr>
        <p:spPr bwMode="auto">
          <a:xfrm>
            <a:off x="30678079" y="27212970"/>
            <a:ext cx="12386734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References</a:t>
            </a:r>
            <a:endParaRPr kumimoji="0" lang="en-US" sz="4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0" name="Text Box 2546"/>
          <p:cNvSpPr txBox="1">
            <a:spLocks noChangeArrowheads="1"/>
          </p:cNvSpPr>
          <p:nvPr/>
        </p:nvSpPr>
        <p:spPr bwMode="auto">
          <a:xfrm>
            <a:off x="677334" y="7275258"/>
            <a:ext cx="13038668" cy="1394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kumimoji="0" lang="en-US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cs typeface="Times New Roman" charset="0"/>
              </a:rPr>
              <a:t> Adamantane is the smallest </a:t>
            </a:r>
            <a:r>
              <a:rPr kumimoji="0" lang="en-US" sz="5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cs typeface="Times New Roman" charset="0"/>
              </a:rPr>
              <a:t>diamondoid</a:t>
            </a:r>
            <a:r>
              <a:rPr kumimoji="0" lang="en-US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cs typeface="Times New Roman" charset="0"/>
              </a:rPr>
              <a:t> (a molecule </a:t>
            </a:r>
            <a:r>
              <a:rPr kumimoji="0" lang="en-US" sz="5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cs typeface="Times New Roman" charset="0"/>
              </a:rPr>
              <a:t>mimicking diamond crystal)</a:t>
            </a:r>
            <a:r>
              <a:rPr lang="en-US" sz="5200" baseline="30000" dirty="0"/>
              <a:t>1</a:t>
            </a:r>
            <a:endParaRPr kumimoji="0" 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cs typeface="Times New Roman" charset="0"/>
            </a:endParaRP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Rigid, cage-like, stress-free structure</a:t>
            </a:r>
            <a:r>
              <a:rPr lang="en-US" sz="4400" baseline="30000" dirty="0"/>
              <a:t>2</a:t>
            </a:r>
            <a:endParaRPr lang="en-US" sz="4400" dirty="0">
              <a:solidFill>
                <a:prstClr val="black"/>
              </a:solidFill>
              <a:latin typeface="Times New Roman" charset="0"/>
              <a:cs typeface="Times New Roman" charset="0"/>
            </a:endParaRP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Relatively stable carbocations form at the bridgehead positions</a:t>
            </a: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If a leaving group (LG) is present at a bridgehead position, it undergoes unimolecular nucleophilic substitutions – LG ability is vital</a:t>
            </a:r>
            <a:r>
              <a:rPr lang="en-US" sz="5200" baseline="30000" dirty="0"/>
              <a:t>3</a:t>
            </a:r>
            <a:endParaRPr lang="en-US" sz="5200" dirty="0">
              <a:solidFill>
                <a:prstClr val="black"/>
              </a:solidFill>
              <a:latin typeface="Times New Roman" charset="0"/>
              <a:cs typeface="Times New Roman" charset="0"/>
            </a:endParaRP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Various functional groups can bond to adamantane at its bridgehead/3</a:t>
            </a:r>
            <a:r>
              <a:rPr lang="en-US" sz="5200" baseline="300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o</a:t>
            </a: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 positions</a:t>
            </a: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Typical reactions bond four identical function groups to bridgehead carbons</a:t>
            </a:r>
            <a:r>
              <a:rPr lang="en-US" sz="4400" baseline="30000" dirty="0"/>
              <a:t>4</a:t>
            </a:r>
            <a:endParaRPr lang="en-US" sz="4400" dirty="0">
              <a:solidFill>
                <a:prstClr val="black"/>
              </a:solidFill>
              <a:latin typeface="Times New Roman" charset="0"/>
              <a:cs typeface="Times New Roman" charset="0"/>
            </a:endParaRP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Goal: Functionalize adamantane </a:t>
            </a:r>
            <a:r>
              <a:rPr lang="en-US" sz="5200" i="1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on demand</a:t>
            </a: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Attach 4 unique LGs to 4 unique bridgehead C’s</a:t>
            </a: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Utilize unique LG reactivities to create new derivatives with 4 unique functional groups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cs typeface="Times New Roman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678079" y="28763416"/>
            <a:ext cx="125848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Siliva, Pedro, et al., 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Phys. Chem.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129, 10443–10451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Wichterle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Ivan, et al. 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Open. 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2, 2430001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Fisher, Ethan, et al, </a:t>
            </a:r>
            <a:r>
              <a:rPr lang="nn-NO" sz="4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Org. Lett.</a:t>
            </a:r>
            <a:r>
              <a:rPr lang="nn-NO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</a:t>
            </a:r>
            <a:r>
              <a:rPr lang="nn-NO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11, 4108–4110 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Newman, H. 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1972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1972(12): 692-693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4539240" y="7623765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1-Adamantanol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Tosyl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chloride: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A6E4D8-F6E1-96E6-9611-777BE1BE5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2351" y="795824"/>
            <a:ext cx="3083404" cy="408097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206741C-BC08-9788-4B92-424687FA5621}"/>
              </a:ext>
            </a:extLst>
          </p:cNvPr>
          <p:cNvSpPr/>
          <p:nvPr/>
        </p:nvSpPr>
        <p:spPr>
          <a:xfrm>
            <a:off x="14457631" y="11955168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1-Adamantanol + Hydroiodic acid: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62A5D0-9463-7B7E-29D3-8CE1D10DD1E3}"/>
              </a:ext>
            </a:extLst>
          </p:cNvPr>
          <p:cNvSpPr/>
          <p:nvPr/>
        </p:nvSpPr>
        <p:spPr>
          <a:xfrm>
            <a:off x="14457631" y="16033143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1-Adamantanol +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Hydrochloric acid: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0A66DF-AAF7-EC54-A336-5D2AA5850CF3}"/>
              </a:ext>
            </a:extLst>
          </p:cNvPr>
          <p:cNvSpPr/>
          <p:nvPr/>
        </p:nvSpPr>
        <p:spPr>
          <a:xfrm>
            <a:off x="14457630" y="20037315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1-Adamantanol +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Acetic acid: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BB81C0-BEDC-76B7-3EAF-F4781F7B62D9}"/>
              </a:ext>
            </a:extLst>
          </p:cNvPr>
          <p:cNvSpPr/>
          <p:nvPr/>
        </p:nvSpPr>
        <p:spPr>
          <a:xfrm>
            <a:off x="14457630" y="24324801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1-Adamantanol +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Trichloroacetic acid:</a:t>
            </a:r>
          </a:p>
        </p:txBody>
      </p:sp>
      <p:sp>
        <p:nvSpPr>
          <p:cNvPr id="13" name="Rectangle 164">
            <a:extLst>
              <a:ext uri="{FF2B5EF4-FFF2-40B4-BE49-F238E27FC236}">
                <a16:creationId xmlns:a16="http://schemas.microsoft.com/office/drawing/2014/main" id="{52F2B7AE-83A8-5FAD-5C72-50B915611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7939" y="17217058"/>
            <a:ext cx="12131863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Conclusions &amp; Next Steps: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7384C8-3C22-7430-6D39-56AD104C576C}"/>
              </a:ext>
            </a:extLst>
          </p:cNvPr>
          <p:cNvSpPr txBox="1"/>
          <p:nvPr/>
        </p:nvSpPr>
        <p:spPr>
          <a:xfrm>
            <a:off x="440266" y="23840450"/>
            <a:ext cx="13275735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0" indent="-685800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Adamantane-based starting materials: 1-adamantanol and 1-bromoadamantane</a:t>
            </a: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Use </a:t>
            </a:r>
            <a:r>
              <a:rPr lang="en-US" sz="4400" baseline="300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1</a:t>
            </a:r>
            <a:r>
              <a:rPr lang="en-US" sz="44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H-NMR to characterize structures</a:t>
            </a:r>
          </a:p>
          <a:p>
            <a:pPr marL="685800" indent="-685800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 starting materials with appropriate reagents; isolate &amp; characterize products</a:t>
            </a:r>
          </a:p>
          <a:p>
            <a:pPr marL="685800" indent="-685800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</a:t>
            </a:r>
            <a:r>
              <a:rPr lang="en-US" sz="52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H-NMR spectra of crude products and compare to starting materials </a:t>
            </a:r>
            <a:endParaRPr lang="en-US" sz="5200" dirty="0">
              <a:solidFill>
                <a:prstClr val="black"/>
              </a:solidFill>
              <a:latin typeface="Times New Roman" charset="0"/>
              <a:cs typeface="Times New Roman" charset="0"/>
            </a:endParaRP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Confirm if desired LG has attached and to molecule at a bridgehead position</a:t>
            </a:r>
          </a:p>
          <a:p>
            <a:pPr marL="1428750" lvl="1" indent="-685800" defTabSz="914400" eaLnBrk="1" fontAlgn="base" hangingPunct="1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Determine %Yield of each reaction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B2F1215-851D-9719-E1CA-680E706DE8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" t="-361" r="271" b="85057"/>
          <a:stretch>
            <a:fillRect/>
          </a:stretch>
        </p:blipFill>
        <p:spPr>
          <a:xfrm>
            <a:off x="14539240" y="8469915"/>
            <a:ext cx="14485320" cy="307519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201519A-7C1E-C69C-7AAF-48F95BDE7E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7981" r="560" b="68763"/>
          <a:stretch>
            <a:fillRect/>
          </a:stretch>
        </p:blipFill>
        <p:spPr>
          <a:xfrm>
            <a:off x="14539240" y="12801894"/>
            <a:ext cx="14485320" cy="266353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0E7A9E8-F76F-307D-C3B0-0A95E5CD45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" t="68372" r="-1" b="18372"/>
          <a:stretch>
            <a:fillRect/>
          </a:stretch>
        </p:blipFill>
        <p:spPr>
          <a:xfrm>
            <a:off x="14539237" y="25129432"/>
            <a:ext cx="14485323" cy="266353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89FD033-1437-0BC9-5441-5B26065AB8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" t="52550" r="-1" b="34040"/>
          <a:stretch>
            <a:fillRect/>
          </a:stretch>
        </p:blipFill>
        <p:spPr>
          <a:xfrm>
            <a:off x="14539238" y="21125260"/>
            <a:ext cx="14485323" cy="2694403"/>
          </a:xfrm>
          <a:prstGeom prst="rect">
            <a:avLst/>
          </a:prstGeom>
        </p:spPr>
      </p:pic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28BC1B88-A502-D515-A1EE-2929C8EDB8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03" y="795824"/>
            <a:ext cx="3891578" cy="38574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C05D534-3C73-D5D2-C32B-27EC23F82DCE}"/>
              </a:ext>
            </a:extLst>
          </p:cNvPr>
          <p:cNvSpPr/>
          <p:nvPr/>
        </p:nvSpPr>
        <p:spPr>
          <a:xfrm>
            <a:off x="14462140" y="28468863"/>
            <a:ext cx="111606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1-Bromoadamantane + Meldrum’s acid: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164">
            <a:extLst>
              <a:ext uri="{FF2B5EF4-FFF2-40B4-BE49-F238E27FC236}">
                <a16:creationId xmlns:a16="http://schemas.microsoft.com/office/drawing/2014/main" id="{18B8B811-AC41-9E20-9E57-5646A81E4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83200" y="5773261"/>
            <a:ext cx="12164906" cy="1371600"/>
          </a:xfrm>
          <a:prstGeom prst="rect">
            <a:avLst/>
          </a:prstGeom>
          <a:gradFill>
            <a:gsLst>
              <a:gs pos="9000">
                <a:srgbClr val="002060"/>
              </a:gs>
              <a:gs pos="100000">
                <a:srgbClr val="00BA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marL="0" marR="0" lvl="0" indent="0" algn="ctr" defTabSz="376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Representative </a:t>
            </a:r>
            <a:r>
              <a:rPr kumimoji="0" lang="en-US" sz="6000" b="1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 NMR Spectrum: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7A9155-6FC0-649A-4813-15133516A761}"/>
              </a:ext>
            </a:extLst>
          </p:cNvPr>
          <p:cNvSpPr txBox="1"/>
          <p:nvPr/>
        </p:nvSpPr>
        <p:spPr>
          <a:xfrm>
            <a:off x="30556598" y="19105344"/>
            <a:ext cx="12894336" cy="7755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The </a:t>
            </a:r>
            <a:r>
              <a:rPr lang="en-US" sz="5200" dirty="0" err="1">
                <a:solidFill>
                  <a:prstClr val="black"/>
                </a:solidFill>
                <a:latin typeface="Times New Roman" charset="0"/>
                <a:cs typeface="Times New Roman" charset="0"/>
              </a:rPr>
              <a:t>tosylate</a:t>
            </a: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 and I</a:t>
            </a:r>
            <a:r>
              <a:rPr lang="en-US" sz="5200" baseline="300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- </a:t>
            </a: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LGs proved to be too reactive. Those products were not stable. They hydrolyzed rapidly, reforming 1-adamantanol.</a:t>
            </a: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Cl</a:t>
            </a:r>
            <a:r>
              <a:rPr lang="en-US" sz="5200" baseline="300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-</a:t>
            </a: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, Br</a:t>
            </a:r>
            <a:r>
              <a:rPr lang="en-US" sz="5200" baseline="300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-</a:t>
            </a: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 and unconventional LGs like Meldrum’s acid show promise</a:t>
            </a: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Next Step: Attach several LGs to adamantane in succession</a:t>
            </a:r>
          </a:p>
          <a:p>
            <a:pPr defTabSz="914400" eaLnBrk="1" fontAlgn="base" hangingPunct="1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5200" dirty="0">
                <a:solidFill>
                  <a:prstClr val="black"/>
                </a:solidFill>
                <a:latin typeface="Times New Roman" charset="0"/>
                <a:cs typeface="Times New Roman" charset="0"/>
              </a:rPr>
              <a:t>Next Steps: Utilize unique reactivities of each LG to functionalize adamantane on demand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67ACF73-67DD-7E58-B700-C4CF3C2165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4866" y="8329253"/>
            <a:ext cx="12332726" cy="8075705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98082B5-E639-C6C7-57E1-6FDEEF171A9A}"/>
              </a:ext>
            </a:extLst>
          </p:cNvPr>
          <p:cNvSpPr/>
          <p:nvPr/>
        </p:nvSpPr>
        <p:spPr>
          <a:xfrm>
            <a:off x="30633957" y="7466335"/>
            <a:ext cx="111606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aseline="30000" dirty="0"/>
              <a:t>1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NMR spectrum of 1-Adamantanol: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04D1ACA-2ADD-CB9C-6469-2B25D8BBD4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t="84861" r="-39" b="2"/>
          <a:stretch>
            <a:fillRect/>
          </a:stretch>
        </p:blipFill>
        <p:spPr>
          <a:xfrm>
            <a:off x="14539237" y="29290395"/>
            <a:ext cx="14485323" cy="30399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082D27-8C7D-CA5D-701C-992CD2AB8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" t="34840" r="241" b="51904"/>
          <a:stretch>
            <a:fillRect/>
          </a:stretch>
        </p:blipFill>
        <p:spPr>
          <a:xfrm>
            <a:off x="14539239" y="16895005"/>
            <a:ext cx="14485321" cy="26635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2b07698-5f0c-44f3-8443-72c261e945d6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E85565EF081C42A0B85333A3B69824" ma:contentTypeVersion="16" ma:contentTypeDescription="Create a new document." ma:contentTypeScope="" ma:versionID="c0bba55cda91b1544bf05991081ee072">
  <xsd:schema xmlns:xsd="http://www.w3.org/2001/XMLSchema" xmlns:xs="http://www.w3.org/2001/XMLSchema" xmlns:p="http://schemas.microsoft.com/office/2006/metadata/properties" xmlns:ns3="8fd75a8e-340f-4fd1-9259-5e6c361efe38" xmlns:ns4="62b07698-5f0c-44f3-8443-72c261e945d6" targetNamespace="http://schemas.microsoft.com/office/2006/metadata/properties" ma:root="true" ma:fieldsID="4683a3b3c7be5deabc9594c0c780034c" ns3:_="" ns4:_="">
    <xsd:import namespace="8fd75a8e-340f-4fd1-9259-5e6c361efe38"/>
    <xsd:import namespace="62b07698-5f0c-44f3-8443-72c261e945d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d75a8e-340f-4fd1-9259-5e6c361efe3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07698-5f0c-44f3-8443-72c261e94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7237470F-D089-48CA-9FCF-3F45BF05160E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8fd75a8e-340f-4fd1-9259-5e6c361efe38"/>
    <ds:schemaRef ds:uri="http://purl.org/dc/dcmitype/"/>
    <ds:schemaRef ds:uri="62b07698-5f0c-44f3-8443-72c261e945d6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87FD8771-B88E-4121-8AAB-DAA74A7A634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2AEF817-A069-4B0B-B14A-F11460BA30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d75a8e-340f-4fd1-9259-5e6c361efe38"/>
    <ds:schemaRef ds:uri="62b07698-5f0c-44f3-8443-72c261e945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9175</TotalTime>
  <Words>360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Source Sans Pro</vt:lpstr>
      <vt:lpstr>Times New Roman</vt:lpstr>
      <vt:lpstr>Wingdings</vt:lpstr>
      <vt:lpstr>Default Design</vt:lpstr>
      <vt:lpstr>Functionalizing Adamantane with Unconventional  Leaving Groups Kaleigh Wilson and Glen Miller Department of Chemistry, University of New Hampshire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Jacobs</dc:creator>
  <cp:lastModifiedBy>Kaleigh Wilson</cp:lastModifiedBy>
  <cp:revision>159</cp:revision>
  <cp:lastPrinted>2026-03-27T14:51:51Z</cp:lastPrinted>
  <dcterms:created xsi:type="dcterms:W3CDTF">2016-03-05T16:55:12Z</dcterms:created>
  <dcterms:modified xsi:type="dcterms:W3CDTF">2026-04-14T17:35:10Z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0x01010088E85565EF081C42A0B85333A3B69824</vt:lpwstr>
  </property>
</Properties>
</file>