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57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43891200" cy="32918400"/>
  <p:notesSz cx="9239250" cy="11982450"/>
  <p:custDataLst>
    <p:tags r:id="rId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088">
          <p15:clr>
            <a:srgbClr val="A4A3A4"/>
          </p15:clr>
        </p15:guide>
        <p15:guide id="2" pos="134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774">
          <p15:clr>
            <a:srgbClr val="A4A3A4"/>
          </p15:clr>
        </p15:guide>
        <p15:guide id="2" pos="290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3F75"/>
    <a:srgbClr val="EAEAEA"/>
    <a:srgbClr val="A9A9BB"/>
    <a:srgbClr val="ABABB9"/>
    <a:srgbClr val="9E9EC6"/>
    <a:srgbClr val="9696D0"/>
    <a:srgbClr val="B5B5EF"/>
    <a:srgbClr val="ACAC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2B32AB-7DCE-BA4C-8222-5945B1FC156D}" v="334" dt="2026-04-08T14:23:14.7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89187" autoAdjust="0"/>
  </p:normalViewPr>
  <p:slideViewPr>
    <p:cSldViewPr>
      <p:cViewPr varScale="1">
        <p:scale>
          <a:sx n="19" d="100"/>
          <a:sy n="19" d="100"/>
        </p:scale>
        <p:origin x="3240" y="320"/>
      </p:cViewPr>
      <p:guideLst>
        <p:guide orient="horz" pos="11088"/>
        <p:guide pos="134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14" d="100"/>
        <a:sy n="114" d="100"/>
      </p:scale>
      <p:origin x="0" y="0"/>
    </p:cViewPr>
  </p:notesTextViewPr>
  <p:notesViewPr>
    <p:cSldViewPr>
      <p:cViewPr varScale="1">
        <p:scale>
          <a:sx n="37" d="100"/>
          <a:sy n="37" d="100"/>
        </p:scale>
        <p:origin x="-1488" y="-84"/>
      </p:cViewPr>
      <p:guideLst>
        <p:guide orient="horz" pos="3774"/>
        <p:guide pos="29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tags" Target="tags/tag1.xml"/><Relationship Id="rId10" Type="http://schemas.microsoft.com/office/2016/11/relationships/changesInfo" Target="changesInfos/changesInfo1.xml"/><Relationship Id="rId4" Type="http://schemas.openxmlformats.org/officeDocument/2006/relationships/handoutMaster" Target="handoutMasters/handout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ia Lucia" userId="418d50db-7b18-463e-bd83-d9976ae796bf" providerId="ADAL" clId="{AAF5FCC0-F8E0-5659-A929-CA521561EED9}"/>
    <pc:docChg chg="undo custSel modSld">
      <pc:chgData name="Olivia Lucia" userId="418d50db-7b18-463e-bd83-d9976ae796bf" providerId="ADAL" clId="{AAF5FCC0-F8E0-5659-A929-CA521561EED9}" dt="2026-04-08T14:23:14.747" v="4040" actId="14100"/>
      <pc:docMkLst>
        <pc:docMk/>
      </pc:docMkLst>
      <pc:sldChg chg="addSp delSp modSp mod setBg modNotesTx">
        <pc:chgData name="Olivia Lucia" userId="418d50db-7b18-463e-bd83-d9976ae796bf" providerId="ADAL" clId="{AAF5FCC0-F8E0-5659-A929-CA521561EED9}" dt="2026-04-08T14:23:14.747" v="4040" actId="14100"/>
        <pc:sldMkLst>
          <pc:docMk/>
          <pc:sldMk cId="0" sldId="256"/>
        </pc:sldMkLst>
        <pc:spChg chg="add mod">
          <ac:chgData name="Olivia Lucia" userId="418d50db-7b18-463e-bd83-d9976ae796bf" providerId="ADAL" clId="{AAF5FCC0-F8E0-5659-A929-CA521561EED9}" dt="2026-03-31T16:01:23.372" v="2525" actId="1076"/>
          <ac:spMkLst>
            <pc:docMk/>
            <pc:sldMk cId="0" sldId="256"/>
            <ac:spMk id="8" creationId="{B4B7B0F1-6E79-C72C-C4EF-4D5E54EDBCFC}"/>
          </ac:spMkLst>
        </pc:spChg>
        <pc:spChg chg="add mod">
          <ac:chgData name="Olivia Lucia" userId="418d50db-7b18-463e-bd83-d9976ae796bf" providerId="ADAL" clId="{AAF5FCC0-F8E0-5659-A929-CA521561EED9}" dt="2026-03-31T17:13:10.489" v="3263" actId="14100"/>
          <ac:spMkLst>
            <pc:docMk/>
            <pc:sldMk cId="0" sldId="256"/>
            <ac:spMk id="9" creationId="{BCA50A16-AE2E-827D-638D-7AEA99AFD074}"/>
          </ac:spMkLst>
        </pc:spChg>
        <pc:spChg chg="add mod">
          <ac:chgData name="Olivia Lucia" userId="418d50db-7b18-463e-bd83-d9976ae796bf" providerId="ADAL" clId="{AAF5FCC0-F8E0-5659-A929-CA521561EED9}" dt="2026-03-31T16:19:47.056" v="2786" actId="1076"/>
          <ac:spMkLst>
            <pc:docMk/>
            <pc:sldMk cId="0" sldId="256"/>
            <ac:spMk id="10" creationId="{75E6E38C-4F69-E90E-98EC-377CD70D0D40}"/>
          </ac:spMkLst>
        </pc:spChg>
        <pc:spChg chg="add mod">
          <ac:chgData name="Olivia Lucia" userId="418d50db-7b18-463e-bd83-d9976ae796bf" providerId="ADAL" clId="{AAF5FCC0-F8E0-5659-A929-CA521561EED9}" dt="2026-03-31T16:19:50.022" v="2787" actId="1076"/>
          <ac:spMkLst>
            <pc:docMk/>
            <pc:sldMk cId="0" sldId="256"/>
            <ac:spMk id="12" creationId="{C092FDFF-0415-8D99-918F-E7C26A8E61EB}"/>
          </ac:spMkLst>
        </pc:spChg>
        <pc:spChg chg="add del">
          <ac:chgData name="Olivia Lucia" userId="418d50db-7b18-463e-bd83-d9976ae796bf" providerId="ADAL" clId="{AAF5FCC0-F8E0-5659-A929-CA521561EED9}" dt="2026-03-31T14:45:58.445" v="2098" actId="478"/>
          <ac:spMkLst>
            <pc:docMk/>
            <pc:sldMk cId="0" sldId="256"/>
            <ac:spMk id="13" creationId="{C9906CB5-7F71-B0A0-F19A-E6FA4852A2A9}"/>
          </ac:spMkLst>
        </pc:spChg>
        <pc:spChg chg="mod">
          <ac:chgData name="Olivia Lucia" userId="418d50db-7b18-463e-bd83-d9976ae796bf" providerId="ADAL" clId="{AAF5FCC0-F8E0-5659-A929-CA521561EED9}" dt="2026-03-31T15:47:39.334" v="2373" actId="166"/>
          <ac:spMkLst>
            <pc:docMk/>
            <pc:sldMk cId="0" sldId="256"/>
            <ac:spMk id="15" creationId="{3B7145BD-C3C0-CF08-3845-889CF9A1408D}"/>
          </ac:spMkLst>
        </pc:spChg>
        <pc:spChg chg="add mod">
          <ac:chgData name="Olivia Lucia" userId="418d50db-7b18-463e-bd83-d9976ae796bf" providerId="ADAL" clId="{AAF5FCC0-F8E0-5659-A929-CA521561EED9}" dt="2026-03-31T16:13:25.452" v="2638" actId="20577"/>
          <ac:spMkLst>
            <pc:docMk/>
            <pc:sldMk cId="0" sldId="256"/>
            <ac:spMk id="25" creationId="{3FE2BC7C-BBA3-0794-1F8E-744BFDE2FC45}"/>
          </ac:spMkLst>
        </pc:spChg>
        <pc:spChg chg="add mod">
          <ac:chgData name="Olivia Lucia" userId="418d50db-7b18-463e-bd83-d9976ae796bf" providerId="ADAL" clId="{AAF5FCC0-F8E0-5659-A929-CA521561EED9}" dt="2026-03-30T21:23:55.616" v="2006" actId="1076"/>
          <ac:spMkLst>
            <pc:docMk/>
            <pc:sldMk cId="0" sldId="256"/>
            <ac:spMk id="26" creationId="{B9E3062E-2274-84E0-EC86-90A9E43D7D47}"/>
          </ac:spMkLst>
        </pc:spChg>
        <pc:spChg chg="add mod">
          <ac:chgData name="Olivia Lucia" userId="418d50db-7b18-463e-bd83-d9976ae796bf" providerId="ADAL" clId="{AAF5FCC0-F8E0-5659-A929-CA521561EED9}" dt="2026-03-30T21:24:06.151" v="2008" actId="1076"/>
          <ac:spMkLst>
            <pc:docMk/>
            <pc:sldMk cId="0" sldId="256"/>
            <ac:spMk id="32" creationId="{1CA48984-A0A8-36A4-A632-ADE0F9252653}"/>
          </ac:spMkLst>
        </pc:spChg>
        <pc:spChg chg="add mod">
          <ac:chgData name="Olivia Lucia" userId="418d50db-7b18-463e-bd83-d9976ae796bf" providerId="ADAL" clId="{AAF5FCC0-F8E0-5659-A929-CA521561EED9}" dt="2026-03-31T16:13:40.792" v="2640" actId="20577"/>
          <ac:spMkLst>
            <pc:docMk/>
            <pc:sldMk cId="0" sldId="256"/>
            <ac:spMk id="33" creationId="{BEF6223F-585E-AF48-8764-3FC8D3F5BA83}"/>
          </ac:spMkLst>
        </pc:spChg>
        <pc:spChg chg="add mod">
          <ac:chgData name="Olivia Lucia" userId="418d50db-7b18-463e-bd83-d9976ae796bf" providerId="ADAL" clId="{AAF5FCC0-F8E0-5659-A929-CA521561EED9}" dt="2026-03-26T21:30:11.623" v="881" actId="14100"/>
          <ac:spMkLst>
            <pc:docMk/>
            <pc:sldMk cId="0" sldId="256"/>
            <ac:spMk id="34" creationId="{5E13D15F-4710-CD6F-1073-5EAFC11A116F}"/>
          </ac:spMkLst>
        </pc:spChg>
        <pc:spChg chg="mod">
          <ac:chgData name="Olivia Lucia" userId="418d50db-7b18-463e-bd83-d9976ae796bf" providerId="ADAL" clId="{AAF5FCC0-F8E0-5659-A929-CA521561EED9}" dt="2026-03-31T17:07:36.843" v="3147" actId="20577"/>
          <ac:spMkLst>
            <pc:docMk/>
            <pc:sldMk cId="0" sldId="256"/>
            <ac:spMk id="36" creationId="{00000000-0000-0000-0000-000000000000}"/>
          </ac:spMkLst>
        </pc:spChg>
        <pc:spChg chg="mod">
          <ac:chgData name="Olivia Lucia" userId="418d50db-7b18-463e-bd83-d9976ae796bf" providerId="ADAL" clId="{AAF5FCC0-F8E0-5659-A929-CA521561EED9}" dt="2026-04-08T14:23:14.747" v="4040" actId="14100"/>
          <ac:spMkLst>
            <pc:docMk/>
            <pc:sldMk cId="0" sldId="256"/>
            <ac:spMk id="37" creationId="{00000000-0000-0000-0000-000000000000}"/>
          </ac:spMkLst>
        </pc:spChg>
        <pc:spChg chg="add mod">
          <ac:chgData name="Olivia Lucia" userId="418d50db-7b18-463e-bd83-d9976ae796bf" providerId="ADAL" clId="{AAF5FCC0-F8E0-5659-A929-CA521561EED9}" dt="2026-03-26T21:31:08.434" v="884" actId="14100"/>
          <ac:spMkLst>
            <pc:docMk/>
            <pc:sldMk cId="0" sldId="256"/>
            <ac:spMk id="38" creationId="{D71D3A87-8E68-4B88-2540-1A1BA4E5F665}"/>
          </ac:spMkLst>
        </pc:spChg>
        <pc:spChg chg="add mod">
          <ac:chgData name="Olivia Lucia" userId="418d50db-7b18-463e-bd83-d9976ae796bf" providerId="ADAL" clId="{AAF5FCC0-F8E0-5659-A929-CA521561EED9}" dt="2026-03-31T16:02:16.971" v="2527" actId="14100"/>
          <ac:spMkLst>
            <pc:docMk/>
            <pc:sldMk cId="0" sldId="256"/>
            <ac:spMk id="39" creationId="{15959491-A67A-3D17-D335-6E50D4458FB1}"/>
          </ac:spMkLst>
        </pc:spChg>
        <pc:spChg chg="mod">
          <ac:chgData name="Olivia Lucia" userId="418d50db-7b18-463e-bd83-d9976ae796bf" providerId="ADAL" clId="{AAF5FCC0-F8E0-5659-A929-CA521561EED9}" dt="2026-03-31T16:07:19.099" v="2585" actId="14100"/>
          <ac:spMkLst>
            <pc:docMk/>
            <pc:sldMk cId="0" sldId="256"/>
            <ac:spMk id="41" creationId="{00000000-0000-0000-0000-000000000000}"/>
          </ac:spMkLst>
        </pc:spChg>
        <pc:spChg chg="add mod">
          <ac:chgData name="Olivia Lucia" userId="418d50db-7b18-463e-bd83-d9976ae796bf" providerId="ADAL" clId="{AAF5FCC0-F8E0-5659-A929-CA521561EED9}" dt="2026-03-30T21:06:37.836" v="1818" actId="1076"/>
          <ac:spMkLst>
            <pc:docMk/>
            <pc:sldMk cId="0" sldId="256"/>
            <ac:spMk id="43" creationId="{61E8FD72-987E-ACBB-289C-64C5001DD1A7}"/>
          </ac:spMkLst>
        </pc:spChg>
        <pc:spChg chg="mod">
          <ac:chgData name="Olivia Lucia" userId="418d50db-7b18-463e-bd83-d9976ae796bf" providerId="ADAL" clId="{AAF5FCC0-F8E0-5659-A929-CA521561EED9}" dt="2026-03-31T16:00:38.493" v="2516" actId="1076"/>
          <ac:spMkLst>
            <pc:docMk/>
            <pc:sldMk cId="0" sldId="256"/>
            <ac:spMk id="45" creationId="{00000000-0000-0000-0000-000000000000}"/>
          </ac:spMkLst>
        </pc:spChg>
        <pc:spChg chg="add mod">
          <ac:chgData name="Olivia Lucia" userId="418d50db-7b18-463e-bd83-d9976ae796bf" providerId="ADAL" clId="{AAF5FCC0-F8E0-5659-A929-CA521561EED9}" dt="2026-03-31T16:14:23.576" v="2666" actId="255"/>
          <ac:spMkLst>
            <pc:docMk/>
            <pc:sldMk cId="0" sldId="256"/>
            <ac:spMk id="46" creationId="{88019BFC-AA87-48CF-4031-4C2E88866508}"/>
          </ac:spMkLst>
        </pc:spChg>
        <pc:spChg chg="mod">
          <ac:chgData name="Olivia Lucia" userId="418d50db-7b18-463e-bd83-d9976ae796bf" providerId="ADAL" clId="{AAF5FCC0-F8E0-5659-A929-CA521561EED9}" dt="2026-03-26T21:18:29.641" v="770" actId="20577"/>
          <ac:spMkLst>
            <pc:docMk/>
            <pc:sldMk cId="0" sldId="256"/>
            <ac:spMk id="51" creationId="{00000000-0000-0000-0000-000000000000}"/>
          </ac:spMkLst>
        </pc:spChg>
        <pc:spChg chg="add del mod">
          <ac:chgData name="Olivia Lucia" userId="418d50db-7b18-463e-bd83-d9976ae796bf" providerId="ADAL" clId="{AAF5FCC0-F8E0-5659-A929-CA521561EED9}" dt="2026-03-31T14:48:23.612" v="2109" actId="1076"/>
          <ac:spMkLst>
            <pc:docMk/>
            <pc:sldMk cId="0" sldId="256"/>
            <ac:spMk id="55" creationId="{00000000-0000-0000-0000-000000000000}"/>
          </ac:spMkLst>
        </pc:spChg>
        <pc:spChg chg="add mod">
          <ac:chgData name="Olivia Lucia" userId="418d50db-7b18-463e-bd83-d9976ae796bf" providerId="ADAL" clId="{AAF5FCC0-F8E0-5659-A929-CA521561EED9}" dt="2026-03-31T16:19:12.244" v="2785" actId="1076"/>
          <ac:spMkLst>
            <pc:docMk/>
            <pc:sldMk cId="0" sldId="256"/>
            <ac:spMk id="59" creationId="{BD285F48-1B37-2310-46C9-D5E8C5EBE274}"/>
          </ac:spMkLst>
        </pc:spChg>
        <pc:spChg chg="add mod">
          <ac:chgData name="Olivia Lucia" userId="418d50db-7b18-463e-bd83-d9976ae796bf" providerId="ADAL" clId="{AAF5FCC0-F8E0-5659-A929-CA521561EED9}" dt="2026-03-31T17:03:36.802" v="3129" actId="20577"/>
          <ac:spMkLst>
            <pc:docMk/>
            <pc:sldMk cId="0" sldId="256"/>
            <ac:spMk id="60" creationId="{EB3C2E76-8FB1-2E28-D884-44FD1033332C}"/>
          </ac:spMkLst>
        </pc:spChg>
        <pc:spChg chg="add mod">
          <ac:chgData name="Olivia Lucia" userId="418d50db-7b18-463e-bd83-d9976ae796bf" providerId="ADAL" clId="{AAF5FCC0-F8E0-5659-A929-CA521561EED9}" dt="2026-03-31T16:00:55.473" v="2519" actId="14100"/>
          <ac:spMkLst>
            <pc:docMk/>
            <pc:sldMk cId="0" sldId="256"/>
            <ac:spMk id="61" creationId="{0BAF02C8-A326-A7F6-4438-783A4D86842C}"/>
          </ac:spMkLst>
        </pc:spChg>
        <pc:spChg chg="add mod">
          <ac:chgData name="Olivia Lucia" userId="418d50db-7b18-463e-bd83-d9976ae796bf" providerId="ADAL" clId="{AAF5FCC0-F8E0-5659-A929-CA521561EED9}" dt="2026-03-31T15:42:22.189" v="2345" actId="255"/>
          <ac:spMkLst>
            <pc:docMk/>
            <pc:sldMk cId="0" sldId="256"/>
            <ac:spMk id="62" creationId="{121C5D2D-BA23-1BC4-3D0A-C92927F0337F}"/>
          </ac:spMkLst>
        </pc:spChg>
        <pc:spChg chg="add mod">
          <ac:chgData name="Olivia Lucia" userId="418d50db-7b18-463e-bd83-d9976ae796bf" providerId="ADAL" clId="{AAF5FCC0-F8E0-5659-A929-CA521561EED9}" dt="2026-04-08T14:09:02.911" v="3818" actId="1076"/>
          <ac:spMkLst>
            <pc:docMk/>
            <pc:sldMk cId="0" sldId="256"/>
            <ac:spMk id="70" creationId="{4B8C308A-6FFA-466A-5D0A-A42794CC28B9}"/>
          </ac:spMkLst>
        </pc:spChg>
        <pc:spChg chg="add mod">
          <ac:chgData name="Olivia Lucia" userId="418d50db-7b18-463e-bd83-d9976ae796bf" providerId="ADAL" clId="{AAF5FCC0-F8E0-5659-A929-CA521561EED9}" dt="2026-03-31T16:35:45.011" v="2889" actId="1076"/>
          <ac:spMkLst>
            <pc:docMk/>
            <pc:sldMk cId="0" sldId="256"/>
            <ac:spMk id="71" creationId="{917E8F02-BF93-D993-359C-771D9D4FC02F}"/>
          </ac:spMkLst>
        </pc:spChg>
        <pc:spChg chg="add mod">
          <ac:chgData name="Olivia Lucia" userId="418d50db-7b18-463e-bd83-d9976ae796bf" providerId="ADAL" clId="{AAF5FCC0-F8E0-5659-A929-CA521561EED9}" dt="2026-04-08T14:16:54.342" v="3921" actId="20577"/>
          <ac:spMkLst>
            <pc:docMk/>
            <pc:sldMk cId="0" sldId="256"/>
            <ac:spMk id="72" creationId="{6C2DD703-9137-44C3-B793-0B4E3FA65C6A}"/>
          </ac:spMkLst>
        </pc:spChg>
        <pc:spChg chg="add mod">
          <ac:chgData name="Olivia Lucia" userId="418d50db-7b18-463e-bd83-d9976ae796bf" providerId="ADAL" clId="{AAF5FCC0-F8E0-5659-A929-CA521561EED9}" dt="2026-04-08T14:20:41.571" v="4011" actId="1076"/>
          <ac:spMkLst>
            <pc:docMk/>
            <pc:sldMk cId="0" sldId="256"/>
            <ac:spMk id="76" creationId="{D05664DF-4DF6-AB93-009E-A6F76D101A34}"/>
          </ac:spMkLst>
        </pc:spChg>
        <pc:spChg chg="add mod">
          <ac:chgData name="Olivia Lucia" userId="418d50db-7b18-463e-bd83-d9976ae796bf" providerId="ADAL" clId="{AAF5FCC0-F8E0-5659-A929-CA521561EED9}" dt="2026-04-08T14:19:57.977" v="4006" actId="1076"/>
          <ac:spMkLst>
            <pc:docMk/>
            <pc:sldMk cId="0" sldId="256"/>
            <ac:spMk id="77" creationId="{D1785945-9F39-EF9F-8037-EEEEDF3F892F}"/>
          </ac:spMkLst>
        </pc:spChg>
        <pc:spChg chg="add mod">
          <ac:chgData name="Olivia Lucia" userId="418d50db-7b18-463e-bd83-d9976ae796bf" providerId="ADAL" clId="{AAF5FCC0-F8E0-5659-A929-CA521561EED9}" dt="2026-04-08T14:20:46.653" v="4013" actId="1076"/>
          <ac:spMkLst>
            <pc:docMk/>
            <pc:sldMk cId="0" sldId="256"/>
            <ac:spMk id="78" creationId="{354A22EA-79B2-2CF2-7F10-83C382C81B7E}"/>
          </ac:spMkLst>
        </pc:spChg>
        <pc:spChg chg="add mod">
          <ac:chgData name="Olivia Lucia" userId="418d50db-7b18-463e-bd83-d9976ae796bf" providerId="ADAL" clId="{AAF5FCC0-F8E0-5659-A929-CA521561EED9}" dt="2026-03-31T17:09:05.706" v="3184" actId="1076"/>
          <ac:spMkLst>
            <pc:docMk/>
            <pc:sldMk cId="0" sldId="256"/>
            <ac:spMk id="79" creationId="{7CCC2D64-0A46-100B-679A-BC1FCEBA7502}"/>
          </ac:spMkLst>
        </pc:spChg>
        <pc:spChg chg="add mod">
          <ac:chgData name="Olivia Lucia" userId="418d50db-7b18-463e-bd83-d9976ae796bf" providerId="ADAL" clId="{AAF5FCC0-F8E0-5659-A929-CA521561EED9}" dt="2026-03-31T17:09:38.997" v="3197" actId="20577"/>
          <ac:spMkLst>
            <pc:docMk/>
            <pc:sldMk cId="0" sldId="256"/>
            <ac:spMk id="80" creationId="{B507B522-E8CD-36C6-558C-BB3F097A0657}"/>
          </ac:spMkLst>
        </pc:spChg>
        <pc:spChg chg="add mod">
          <ac:chgData name="Olivia Lucia" userId="418d50db-7b18-463e-bd83-d9976ae796bf" providerId="ADAL" clId="{AAF5FCC0-F8E0-5659-A929-CA521561EED9}" dt="2026-03-31T17:10:15.392" v="3229" actId="14100"/>
          <ac:spMkLst>
            <pc:docMk/>
            <pc:sldMk cId="0" sldId="256"/>
            <ac:spMk id="81" creationId="{0950209E-1D35-E7D3-061B-DE6E571B8FCF}"/>
          </ac:spMkLst>
        </pc:spChg>
        <pc:spChg chg="add mod">
          <ac:chgData name="Olivia Lucia" userId="418d50db-7b18-463e-bd83-d9976ae796bf" providerId="ADAL" clId="{AAF5FCC0-F8E0-5659-A929-CA521561EED9}" dt="2026-03-31T17:10:19.508" v="3230" actId="255"/>
          <ac:spMkLst>
            <pc:docMk/>
            <pc:sldMk cId="0" sldId="256"/>
            <ac:spMk id="82" creationId="{8EEEE70F-8120-B532-6C01-6294C6BB8CE1}"/>
          </ac:spMkLst>
        </pc:spChg>
        <pc:spChg chg="add mod">
          <ac:chgData name="Olivia Lucia" userId="418d50db-7b18-463e-bd83-d9976ae796bf" providerId="ADAL" clId="{AAF5FCC0-F8E0-5659-A929-CA521561EED9}" dt="2026-03-31T17:10:53.597" v="3241" actId="1076"/>
          <ac:spMkLst>
            <pc:docMk/>
            <pc:sldMk cId="0" sldId="256"/>
            <ac:spMk id="83" creationId="{5D2845E2-8F48-8DD0-51A4-71D35A30A908}"/>
          </ac:spMkLst>
        </pc:spChg>
        <pc:spChg chg="add mod">
          <ac:chgData name="Olivia Lucia" userId="418d50db-7b18-463e-bd83-d9976ae796bf" providerId="ADAL" clId="{AAF5FCC0-F8E0-5659-A929-CA521561EED9}" dt="2026-03-31T17:10:50.821" v="3240" actId="20577"/>
          <ac:spMkLst>
            <pc:docMk/>
            <pc:sldMk cId="0" sldId="256"/>
            <ac:spMk id="84" creationId="{1D61A6D0-3C96-C3CD-16C1-658BC220D0E1}"/>
          </ac:spMkLst>
        </pc:spChg>
        <pc:spChg chg="mod">
          <ac:chgData name="Olivia Lucia" userId="418d50db-7b18-463e-bd83-d9976ae796bf" providerId="ADAL" clId="{AAF5FCC0-F8E0-5659-A929-CA521561EED9}" dt="2026-03-31T16:07:28.298" v="2587" actId="1076"/>
          <ac:spMkLst>
            <pc:docMk/>
            <pc:sldMk cId="0" sldId="256"/>
            <ac:spMk id="1088" creationId="{6C38EDB0-D89C-3DDD-8FF8-145BF0388EE8}"/>
          </ac:spMkLst>
        </pc:spChg>
        <pc:spChg chg="mod">
          <ac:chgData name="Olivia Lucia" userId="418d50db-7b18-463e-bd83-d9976ae796bf" providerId="ADAL" clId="{AAF5FCC0-F8E0-5659-A929-CA521561EED9}" dt="2026-03-26T21:21:27.097" v="784" actId="1076"/>
          <ac:spMkLst>
            <pc:docMk/>
            <pc:sldMk cId="0" sldId="256"/>
            <ac:spMk id="1102" creationId="{1E894602-84F7-4ADD-5B0B-911840658A56}"/>
          </ac:spMkLst>
        </pc:spChg>
        <pc:spChg chg="mod">
          <ac:chgData name="Olivia Lucia" userId="418d50db-7b18-463e-bd83-d9976ae796bf" providerId="ADAL" clId="{AAF5FCC0-F8E0-5659-A929-CA521561EED9}" dt="2026-04-08T14:20:37.234" v="4010" actId="1076"/>
          <ac:spMkLst>
            <pc:docMk/>
            <pc:sldMk cId="0" sldId="256"/>
            <ac:spMk id="1146" creationId="{B8CDC17A-DC49-4255-09AB-99B045EAD425}"/>
          </ac:spMkLst>
        </pc:spChg>
        <pc:picChg chg="add mod">
          <ac:chgData name="Olivia Lucia" userId="418d50db-7b18-463e-bd83-d9976ae796bf" providerId="ADAL" clId="{AAF5FCC0-F8E0-5659-A929-CA521561EED9}" dt="2026-03-31T16:07:23.530" v="2586" actId="1076"/>
          <ac:picMkLst>
            <pc:docMk/>
            <pc:sldMk cId="0" sldId="256"/>
            <ac:picMk id="3" creationId="{C3071833-9101-CDC9-2D4E-21365950069B}"/>
          </ac:picMkLst>
        </pc:picChg>
        <pc:picChg chg="add mod">
          <ac:chgData name="Olivia Lucia" userId="418d50db-7b18-463e-bd83-d9976ae796bf" providerId="ADAL" clId="{AAF5FCC0-F8E0-5659-A929-CA521561EED9}" dt="2026-03-31T16:20:08.385" v="2791" actId="1076"/>
          <ac:picMkLst>
            <pc:docMk/>
            <pc:sldMk cId="0" sldId="256"/>
            <ac:picMk id="4" creationId="{6E1D292F-A4BB-1552-9F2D-01B380437F28}"/>
          </ac:picMkLst>
        </pc:picChg>
        <pc:picChg chg="add mod">
          <ac:chgData name="Olivia Lucia" userId="418d50db-7b18-463e-bd83-d9976ae796bf" providerId="ADAL" clId="{AAF5FCC0-F8E0-5659-A929-CA521561EED9}" dt="2026-03-31T16:00:34.254" v="2514" actId="14100"/>
          <ac:picMkLst>
            <pc:docMk/>
            <pc:sldMk cId="0" sldId="256"/>
            <ac:picMk id="11" creationId="{DE8EC315-09AE-F4B6-A328-C9CECEB410F8}"/>
          </ac:picMkLst>
        </pc:picChg>
        <pc:picChg chg="add mod">
          <ac:chgData name="Olivia Lucia" userId="418d50db-7b18-463e-bd83-d9976ae796bf" providerId="ADAL" clId="{AAF5FCC0-F8E0-5659-A929-CA521561EED9}" dt="2026-03-27T18:45:24.210" v="1725" actId="1076"/>
          <ac:picMkLst>
            <pc:docMk/>
            <pc:sldMk cId="0" sldId="256"/>
            <ac:picMk id="24" creationId="{BEA4D8AA-E2B9-4B14-9E44-0D3541AAA1A6}"/>
          </ac:picMkLst>
        </pc:picChg>
        <pc:picChg chg="add mod">
          <ac:chgData name="Olivia Lucia" userId="418d50db-7b18-463e-bd83-d9976ae796bf" providerId="ADAL" clId="{AAF5FCC0-F8E0-5659-A929-CA521561EED9}" dt="2026-03-26T21:22:46.923" v="795" actId="1076"/>
          <ac:picMkLst>
            <pc:docMk/>
            <pc:sldMk cId="0" sldId="256"/>
            <ac:picMk id="29" creationId="{973C54EC-93D9-9EFC-37A3-85E401A52A27}"/>
          </ac:picMkLst>
        </pc:picChg>
        <pc:picChg chg="add mod">
          <ac:chgData name="Olivia Lucia" userId="418d50db-7b18-463e-bd83-d9976ae796bf" providerId="ADAL" clId="{AAF5FCC0-F8E0-5659-A929-CA521561EED9}" dt="2026-03-26T21:22:43.407" v="794" actId="1076"/>
          <ac:picMkLst>
            <pc:docMk/>
            <pc:sldMk cId="0" sldId="256"/>
            <ac:picMk id="31" creationId="{8476C3E1-9FE2-0A7A-B68F-7599AADDBF40}"/>
          </ac:picMkLst>
        </pc:picChg>
        <pc:picChg chg="add mod">
          <ac:chgData name="Olivia Lucia" userId="418d50db-7b18-463e-bd83-d9976ae796bf" providerId="ADAL" clId="{AAF5FCC0-F8E0-5659-A929-CA521561EED9}" dt="2026-03-31T16:57:28.861" v="3102" actId="14100"/>
          <ac:picMkLst>
            <pc:docMk/>
            <pc:sldMk cId="0" sldId="256"/>
            <ac:picMk id="48" creationId="{6F820AD1-6A51-B270-BE31-2A8C153971F3}"/>
          </ac:picMkLst>
        </pc:picChg>
        <pc:picChg chg="add mod">
          <ac:chgData name="Olivia Lucia" userId="418d50db-7b18-463e-bd83-d9976ae796bf" providerId="ADAL" clId="{AAF5FCC0-F8E0-5659-A929-CA521561EED9}" dt="2026-03-31T16:12:10.374" v="2635" actId="1076"/>
          <ac:picMkLst>
            <pc:docMk/>
            <pc:sldMk cId="0" sldId="256"/>
            <ac:picMk id="56" creationId="{DEBF27DA-CC4A-2E6C-6D06-5615FE849E07}"/>
          </ac:picMkLst>
        </pc:picChg>
        <pc:picChg chg="add mod">
          <ac:chgData name="Olivia Lucia" userId="418d50db-7b18-463e-bd83-d9976ae796bf" providerId="ADAL" clId="{AAF5FCC0-F8E0-5659-A929-CA521561EED9}" dt="2026-03-31T15:31:20.463" v="2247" actId="14100"/>
          <ac:picMkLst>
            <pc:docMk/>
            <pc:sldMk cId="0" sldId="256"/>
            <ac:picMk id="58" creationId="{A4F9DCA8-A3F9-E436-A7D5-24CDF9E56255}"/>
          </ac:picMkLst>
        </pc:picChg>
        <pc:picChg chg="add mod">
          <ac:chgData name="Olivia Lucia" userId="418d50db-7b18-463e-bd83-d9976ae796bf" providerId="ADAL" clId="{AAF5FCC0-F8E0-5659-A929-CA521561EED9}" dt="2026-03-31T16:20:26.660" v="2794" actId="1076"/>
          <ac:picMkLst>
            <pc:docMk/>
            <pc:sldMk cId="0" sldId="256"/>
            <ac:picMk id="63" creationId="{8C307942-E322-4B3F-86D7-39AD743ECC1B}"/>
          </ac:picMkLst>
        </pc:picChg>
        <pc:picChg chg="add mod">
          <ac:chgData name="Olivia Lucia" userId="418d50db-7b18-463e-bd83-d9976ae796bf" providerId="ADAL" clId="{AAF5FCC0-F8E0-5659-A929-CA521561EED9}" dt="2026-03-31T16:20:31.056" v="2795" actId="1076"/>
          <ac:picMkLst>
            <pc:docMk/>
            <pc:sldMk cId="0" sldId="256"/>
            <ac:picMk id="64" creationId="{CA259229-AA1F-3859-6A62-C4F58EA1295B}"/>
          </ac:picMkLst>
        </pc:picChg>
        <pc:picChg chg="add mod">
          <ac:chgData name="Olivia Lucia" userId="418d50db-7b18-463e-bd83-d9976ae796bf" providerId="ADAL" clId="{AAF5FCC0-F8E0-5659-A929-CA521561EED9}" dt="2026-03-31T16:20:33.953" v="2796" actId="1076"/>
          <ac:picMkLst>
            <pc:docMk/>
            <pc:sldMk cId="0" sldId="256"/>
            <ac:picMk id="65" creationId="{0FA85E1E-AC39-507E-FA78-0AD3F1CC4AF7}"/>
          </ac:picMkLst>
        </pc:picChg>
        <pc:picChg chg="add mod">
          <ac:chgData name="Olivia Lucia" userId="418d50db-7b18-463e-bd83-d9976ae796bf" providerId="ADAL" clId="{AAF5FCC0-F8E0-5659-A929-CA521561EED9}" dt="2026-03-31T16:20:36.621" v="2797" actId="1076"/>
          <ac:picMkLst>
            <pc:docMk/>
            <pc:sldMk cId="0" sldId="256"/>
            <ac:picMk id="66" creationId="{60DF4E43-BFE3-773C-1683-0A4AC9E5BC45}"/>
          </ac:picMkLst>
        </pc:picChg>
        <pc:picChg chg="add mod">
          <ac:chgData name="Olivia Lucia" userId="418d50db-7b18-463e-bd83-d9976ae796bf" providerId="ADAL" clId="{AAF5FCC0-F8E0-5659-A929-CA521561EED9}" dt="2026-03-31T16:20:39.907" v="2798" actId="1076"/>
          <ac:picMkLst>
            <pc:docMk/>
            <pc:sldMk cId="0" sldId="256"/>
            <ac:picMk id="69" creationId="{5EE47AAB-ADDA-0D08-7C0E-C30FBB31F9B2}"/>
          </ac:picMkLst>
        </pc:picChg>
        <pc:picChg chg="mod">
          <ac:chgData name="Olivia Lucia" userId="418d50db-7b18-463e-bd83-d9976ae796bf" providerId="ADAL" clId="{AAF5FCC0-F8E0-5659-A929-CA521561EED9}" dt="2026-03-26T21:27:27.137" v="847" actId="1076"/>
          <ac:picMkLst>
            <pc:docMk/>
            <pc:sldMk cId="0" sldId="256"/>
            <ac:picMk id="99" creationId="{EF1B71A7-0C80-76BF-D8B7-829647064368}"/>
          </ac:picMkLst>
        </pc:picChg>
        <pc:picChg chg="add mod">
          <ac:chgData name="Olivia Lucia" userId="418d50db-7b18-463e-bd83-d9976ae796bf" providerId="ADAL" clId="{AAF5FCC0-F8E0-5659-A929-CA521561EED9}" dt="2026-03-31T16:20:12.970" v="2793" actId="1076"/>
          <ac:picMkLst>
            <pc:docMk/>
            <pc:sldMk cId="0" sldId="256"/>
            <ac:picMk id="1026" creationId="{5458F9E1-F8A0-8EF4-464F-54289CF1425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020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t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5575" y="0"/>
            <a:ext cx="40020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t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  <a:lvl1pPr algn="r"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1380788"/>
            <a:ext cx="40020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b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5575" y="11380788"/>
            <a:ext cx="40020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b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  <a:lvl1pPr algn="r" defTabSz="1149350">
              <a:defRPr sz="1500"/>
            </a:lvl1pPr>
          </a:lstStyle>
          <a:p>
            <a:fld id="{56A6134A-9986-4884-ADAB-C57241D32564}" type="slidenum">
              <a:rPr lang="zh-CN" altLang="en-US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34862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8303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t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41925" y="0"/>
            <a:ext cx="398303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t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  <a:lvl1pPr algn="r"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582738" y="889000"/>
            <a:ext cx="6059487" cy="4545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57300" y="5732463"/>
            <a:ext cx="6708775" cy="533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t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1363325"/>
            <a:ext cx="3983038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b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41925" y="11363325"/>
            <a:ext cx="3983038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b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  <a:lvl1pPr algn="r" defTabSz="1149350">
              <a:defRPr sz="1500"/>
            </a:lvl1pPr>
          </a:lstStyle>
          <a:p>
            <a:fld id="{23124DF2-DDA8-402F-81DD-AC1D1E5694AB}" type="slidenum">
              <a:rPr lang="zh-CN" altLang="en-US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040194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defPPr>
              <a:defRPr kern="1200" smtId="4294967295"/>
            </a:defPPr>
            <a:lvl1pPr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5580D61-8B82-42C3-9A37-58134866DD67}" type="slidenum">
              <a:rPr lang="zh-CN" altLang="en-US" sz="1500"/>
              <a:t>1</a:t>
            </a:fld>
            <a:endParaRPr lang="en-US" altLang="zh-CN" sz="1500"/>
          </a:p>
        </p:txBody>
      </p:sp>
      <p:sp>
        <p:nvSpPr>
          <p:cNvPr id="3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>
            <a:defPPr>
              <a:defRPr kern="1200" smtId="4294967295"/>
            </a:defPPr>
          </a:lstStyle>
          <a:p>
            <a:r>
              <a:rPr lang="en-US" dirty="0"/>
              <a:t>My project looks at how environmental conditions influence toxin production in </a:t>
            </a:r>
            <a:r>
              <a:rPr lang="en-US" i="1" dirty="0"/>
              <a:t>Alexandrium</a:t>
            </a:r>
            <a:r>
              <a:rPr lang="en-US" dirty="0"/>
              <a:t>, which is a harmful algal bloom species found along the New Hampshire coast.</a:t>
            </a:r>
          </a:p>
          <a:p>
            <a:r>
              <a:rPr lang="en-US" dirty="0"/>
              <a:t>These blooms produce saxitoxin, which can be dangerous to both ecosystems and have paralytic effects on human health.</a:t>
            </a:r>
          </a:p>
          <a:p>
            <a:endParaRPr lang="en-US" dirty="0"/>
          </a:p>
          <a:p>
            <a:r>
              <a:rPr lang="en-US" dirty="0"/>
              <a:t>What I specifically wanted to understand is whether toxin production is directly related to the number of toxin genes — the </a:t>
            </a:r>
            <a:r>
              <a:rPr lang="en-US" i="1" dirty="0"/>
              <a:t>sxtA</a:t>
            </a:r>
            <a:r>
              <a:rPr lang="en-US" dirty="0"/>
              <a:t> gene — in each cell.</a:t>
            </a:r>
          </a:p>
          <a:p>
            <a:endParaRPr lang="en-US" dirty="0"/>
          </a:p>
          <a:p>
            <a:r>
              <a:rPr lang="en-US" dirty="0"/>
              <a:t>So I used qPCR to estimate </a:t>
            </a:r>
            <a:r>
              <a:rPr lang="en-US" i="1" dirty="0"/>
              <a:t>sxtA</a:t>
            </a:r>
            <a:r>
              <a:rPr lang="en-US" dirty="0"/>
              <a:t> gene copy number per cell and ELISA to measure the amount of toxin produced, and then compared those across different environmental conditions like temperature and salinity.</a:t>
            </a:r>
          </a:p>
          <a:p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I found is that there’s actually no clear relationship between gene copy number and toxin production. Even when gene copy number varied a lot, the amount toxin produced stayed relatively the same.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Suggesting that just because the gene is present doesn’t mean it’s actively producing toxin — so regulation might be happening at the expression level or influenced by environmental stressors. This is actually really important because a lot of monitoring currently focuses on toxin presence, but not necessarily the mechanisms behind why toxicity changes.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Salinity, however, seems to have a stronger influence than temperature. At lower salinities, more toxin was produced, indicating that toxin production is increased with lower salinity, and that environmental regulation may play a larger role.</a:t>
            </a:r>
          </a:p>
          <a:p>
            <a:endParaRPr lang="en-US" dirty="0"/>
          </a:p>
          <a:p>
            <a:r>
              <a:rPr lang="en-US" dirty="0"/>
              <a:t>The main takeaway here is that toxin production in harmful algal blooms isn’t as simple as “more genes = more toxin.”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That means we need to look at gene expression instead of just gene copy number, potentially using something like RT-qPCR, to see if transcriptional activity better explains toxin production.</a:t>
            </a:r>
          </a:p>
          <a:p>
            <a:r>
              <a:rPr lang="en-US" dirty="0"/>
              <a:t>L</a:t>
            </a:r>
            <a:r>
              <a:rPr lang="en-US"/>
              <a:t>ook </a:t>
            </a:r>
            <a:r>
              <a:rPr lang="en-US" dirty="0"/>
              <a:t>beyond gene presence and focus more on environmental conditions and gene regulation to better predict bloom toxicity.</a:t>
            </a:r>
          </a:p>
          <a:p>
            <a:endParaRPr lang="en-US" dirty="0"/>
          </a:p>
          <a:p>
            <a:endParaRPr lang="en-US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qPCR:</a:t>
            </a:r>
          </a:p>
          <a:p>
            <a:r>
              <a:rPr lang="en-US" sz="1200" dirty="0"/>
              <a:t>the accumulation of the amplification product is visualized by fluorescent dye. The reaction progression is monitored by the amount of fluorescent dye emitted after each cycle. </a:t>
            </a:r>
          </a:p>
          <a:p>
            <a:endParaRPr lang="en-US" sz="1200" dirty="0"/>
          </a:p>
          <a:p>
            <a:r>
              <a:rPr lang="en-US" sz="1200" dirty="0"/>
              <a:t>When the amount of PCR doubles the fluorescence increases</a:t>
            </a:r>
          </a:p>
          <a:p>
            <a:endParaRPr lang="en-US" sz="1200" dirty="0"/>
          </a:p>
          <a:p>
            <a:r>
              <a:rPr lang="en-US" sz="1200" dirty="0"/>
              <a:t>The cycle number at which enough amplified product has been accumulated to exceed the threshold, a defined signal intensity has to be exceed until the product is unbanded enough so that the fluorescence is detectable, is the Ct value </a:t>
            </a:r>
          </a:p>
          <a:p>
            <a:endParaRPr lang="en-US" altLang="zh-CN" dirty="0"/>
          </a:p>
          <a:p>
            <a:r>
              <a:rPr lang="en-US" dirty="0"/>
              <a:t>As the DNA is amplified during qPCR, a fluorescent signal increases. We monitor that signal over each cycle, and the point where it crosses a defined threshold is called the Ct value. That Ct value tells us how much DNA we started with—lower Ct means more starting material.</a:t>
            </a:r>
          </a:p>
          <a:p>
            <a:endParaRPr lang="en-US" altLang="zh-CN" dirty="0"/>
          </a:p>
          <a:p>
            <a:r>
              <a:rPr lang="en-US" dirty="0"/>
              <a:t>The threshold is a set fluorescence level placed above background noise within the exponential phase of amplification. The cycle at which the fluorescence crosses this threshold is the Ct value.</a:t>
            </a:r>
          </a:p>
          <a:p>
            <a:r>
              <a:rPr lang="en-US" dirty="0"/>
              <a:t>	The threshold is just a level where we can confidently detect real signal above background noise.”</a:t>
            </a:r>
            <a:endParaRPr lang="en-US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6005B-1A71-F044-AE92-F6B2121476DA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F114C-DABE-4242-AE81-DB41A9C8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55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6005B-1A71-F044-AE92-F6B2121476DA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F114C-DABE-4242-AE81-DB41A9C8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59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6005B-1A71-F044-AE92-F6B2121476DA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F114C-DABE-4242-AE81-DB41A9C8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67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6005B-1A71-F044-AE92-F6B2121476DA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F114C-DABE-4242-AE81-DB41A9C8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9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>
                    <a:tint val="82000"/>
                  </a:schemeClr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82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82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6005B-1A71-F044-AE92-F6B2121476DA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F114C-DABE-4242-AE81-DB41A9C8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04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6005B-1A71-F044-AE92-F6B2121476DA}" type="datetimeFigureOut">
              <a:rPr lang="en-US" smtClean="0"/>
              <a:t>4/14/26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F114C-DABE-4242-AE81-DB41A9C8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92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6005B-1A71-F044-AE92-F6B2121476DA}" type="datetimeFigureOut">
              <a:rPr lang="en-US" smtClean="0"/>
              <a:t>4/14/26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F114C-DABE-4242-AE81-DB41A9C8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214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6005B-1A71-F044-AE92-F6B2121476DA}" type="datetimeFigureOut">
              <a:rPr lang="en-US" smtClean="0"/>
              <a:t>4/14/26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F114C-DABE-4242-AE81-DB41A9C8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71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6005B-1A71-F044-AE92-F6B2121476DA}" type="datetimeFigureOut">
              <a:rPr lang="en-US" smtClean="0"/>
              <a:t>4/14/26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F114C-DABE-4242-AE81-DB41A9C8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99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6005B-1A71-F044-AE92-F6B2121476DA}" type="datetimeFigureOut">
              <a:rPr lang="en-US" smtClean="0"/>
              <a:t>4/14/26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F114C-DABE-4242-AE81-DB41A9C8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76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6005B-1A71-F044-AE92-F6B2121476DA}" type="datetimeFigureOut">
              <a:rPr lang="en-US" smtClean="0"/>
              <a:t>4/14/26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F114C-DABE-4242-AE81-DB41A9C8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83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E6005B-1A71-F044-AE92-F6B2121476DA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8F114C-DABE-4242-AE81-DB41A9C8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11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5" Type="http://schemas.openxmlformats.org/officeDocument/2006/relationships/image" Target="../media/image13.png"/><Relationship Id="rId10" Type="http://schemas.openxmlformats.org/officeDocument/2006/relationships/image" Target="../media/image8.jpe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24658" y="287041"/>
            <a:ext cx="41794578" cy="4610100"/>
            <a:chOff x="1054474" y="495300"/>
            <a:chExt cx="41794578" cy="4610100"/>
          </a:xfrm>
          <a:noFill/>
        </p:grpSpPr>
        <p:sp>
          <p:nvSpPr>
            <p:cNvPr id="28" name="Text Box 241"/>
            <p:cNvSpPr txBox="1">
              <a:spLocks noChangeArrowheads="1"/>
            </p:cNvSpPr>
            <p:nvPr/>
          </p:nvSpPr>
          <p:spPr bwMode="auto">
            <a:xfrm>
              <a:off x="1054474" y="495301"/>
              <a:ext cx="41782253" cy="4610099"/>
            </a:xfrm>
            <a:prstGeom prst="rect">
              <a:avLst/>
            </a:prstGeom>
            <a:grpFill/>
            <a:ln w="25400">
              <a:noFill/>
              <a:miter lim="800000"/>
            </a:ln>
          </p:spPr>
          <p:txBody>
            <a:bodyPr lIns="61170" tIns="30584" rIns="61170" bIns="30584" anchor="ctr"/>
            <a:lstStyle>
              <a:defPPr>
                <a:defRPr kern="1200" smtId="4294967295"/>
              </a:defPPr>
              <a:lvl1pPr defTabSz="6127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6127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6127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6127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6127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6127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6127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6127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6127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endParaRPr lang="en-US" altLang="zh-CN" sz="4200" b="1" i="1" u="sng">
                <a:solidFill>
                  <a:schemeClr val="bg1"/>
                </a:solidFill>
                <a:latin typeface="Arial"/>
                <a:ea typeface="SimSun" pitchFamily="2" charset="-122"/>
              </a:endParaRPr>
            </a:p>
          </p:txBody>
        </p:sp>
        <p:sp>
          <p:nvSpPr>
            <p:cNvPr id="35" name="Text Box 241"/>
            <p:cNvSpPr txBox="1">
              <a:spLocks noChangeArrowheads="1"/>
            </p:cNvSpPr>
            <p:nvPr/>
          </p:nvSpPr>
          <p:spPr bwMode="auto">
            <a:xfrm>
              <a:off x="1066800" y="495300"/>
              <a:ext cx="41782253" cy="4610099"/>
            </a:xfrm>
            <a:prstGeom prst="rect">
              <a:avLst/>
            </a:prstGeom>
            <a:grpFill/>
            <a:ln w="25400">
              <a:noFill/>
              <a:miter lim="800000"/>
            </a:ln>
          </p:spPr>
          <p:txBody>
            <a:bodyPr lIns="61170" tIns="30584" rIns="61170" bIns="30584" anchor="ctr"/>
            <a:lstStyle>
              <a:defPPr>
                <a:defRPr kern="1200" smtId="4294967295"/>
              </a:defPPr>
              <a:lvl1pPr defTabSz="6127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6127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6127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6127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6127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6127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6127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6127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6127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endParaRPr lang="en-US" altLang="zh-CN" sz="4200" b="1" i="1" u="sng">
                <a:solidFill>
                  <a:schemeClr val="bg1"/>
                </a:solidFill>
                <a:latin typeface="Arial"/>
                <a:ea typeface="SimSun" pitchFamily="2" charset="-122"/>
              </a:endParaRPr>
            </a:p>
          </p:txBody>
        </p:sp>
      </p:grpSp>
      <p:sp>
        <p:nvSpPr>
          <p:cNvPr id="36" name="Text Box 262"/>
          <p:cNvSpPr txBox="1">
            <a:spLocks noChangeArrowheads="1"/>
          </p:cNvSpPr>
          <p:nvPr/>
        </p:nvSpPr>
        <p:spPr bwMode="auto">
          <a:xfrm>
            <a:off x="6858000" y="-541932"/>
            <a:ext cx="30175200" cy="6253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BF0B"/>
                  </a:outerShdw>
                </a:effectLst>
              </a14:hiddenEffects>
            </a:ext>
          </a:extLst>
        </p:spPr>
        <p:txBody>
          <a:bodyPr lIns="61170" tIns="30584" rIns="61170" bIns="30584" anchor="ctr"/>
          <a:lstStyle>
            <a:defPPr>
              <a:defRPr kern="1200" smtId="4294967295"/>
            </a:defPPr>
            <a:lvl1pPr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zh-CN" sz="7200" b="1" dirty="0">
                <a:latin typeface="Lucida Sans" pitchFamily="34" charset="0"/>
                <a:ea typeface="SimSun" pitchFamily="2" charset="-122"/>
                <a:cs typeface="Lucida Sans" pitchFamily="34" charset="0"/>
              </a:rPr>
              <a:t>Quantifying Toxin Gene Abundance in a Harmful Algal Bloom Species Along the New Hampshire Coast</a:t>
            </a:r>
          </a:p>
          <a:p>
            <a:pPr algn="ctr"/>
            <a:r>
              <a:rPr lang="en-US" altLang="zh-CN" sz="5600" b="1" dirty="0">
                <a:latin typeface="Lucida Sans" pitchFamily="34" charset="0"/>
                <a:ea typeface="SimSun" pitchFamily="2" charset="-122"/>
                <a:cs typeface="Lucida Sans" pitchFamily="34" charset="0"/>
              </a:rPr>
              <a:t>Olivia Lucia </a:t>
            </a:r>
          </a:p>
          <a:p>
            <a:pPr algn="ctr"/>
            <a:r>
              <a:rPr lang="en-US" altLang="zh-CN" sz="5600" b="1" dirty="0">
                <a:latin typeface="Lucida Sans" pitchFamily="34" charset="0"/>
                <a:ea typeface="SimSun" pitchFamily="2" charset="-122"/>
                <a:cs typeface="Lucida Sans" pitchFamily="34" charset="0"/>
              </a:rPr>
              <a:t>Adviser: Dr. Elizabeth Harvey</a:t>
            </a:r>
          </a:p>
          <a:p>
            <a:pPr algn="ctr"/>
            <a:r>
              <a:rPr lang="en-US" altLang="zh-CN" sz="4200" b="1" dirty="0">
                <a:latin typeface="Lucida Sans" pitchFamily="34" charset="0"/>
                <a:ea typeface="SimSun" pitchFamily="2" charset="-122"/>
                <a:cs typeface="Lucida Sans" pitchFamily="34" charset="0"/>
              </a:rPr>
              <a:t>Department of Biological Sciences, University of New Hampshire, Durham, NH</a:t>
            </a:r>
          </a:p>
        </p:txBody>
      </p:sp>
      <p:sp>
        <p:nvSpPr>
          <p:cNvPr id="37" name="Text Box 242"/>
          <p:cNvSpPr txBox="1">
            <a:spLocks noChangeArrowheads="1"/>
          </p:cNvSpPr>
          <p:nvPr/>
        </p:nvSpPr>
        <p:spPr bwMode="auto">
          <a:xfrm>
            <a:off x="71842" y="4969039"/>
            <a:ext cx="13075920" cy="27889200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2880" tIns="91440" rIns="182880" bIns="182880">
            <a:spAutoFit/>
          </a:bodyPr>
          <a:lstStyle>
            <a:defPPr>
              <a:defRPr kern="1200" smtId="4294967295"/>
            </a:defPPr>
            <a:lvl1pPr marL="2286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just">
              <a:lnSpc>
                <a:spcPct val="120000"/>
              </a:lnSpc>
            </a:pPr>
            <a:endParaRPr lang="en-A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just">
              <a:lnSpc>
                <a:spcPct val="120000"/>
              </a:lnSpc>
            </a:pPr>
            <a:endParaRPr lang="en-A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just">
              <a:lnSpc>
                <a:spcPct val="120000"/>
              </a:lnSpc>
            </a:pPr>
            <a:endParaRPr lang="en-A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Harmful algal blooms (HABs) are increasing in severity and abundance worldwide.</a:t>
            </a:r>
            <a:r>
              <a:rPr lang="en-AU" sz="36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endParaRPr lang="en-A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They threaten coastal ecosystems and human health through toxin production.</a:t>
            </a:r>
            <a:r>
              <a:rPr lang="en-AU" sz="36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en-A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3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Alexandrium spp. </a:t>
            </a:r>
            <a:r>
              <a:rPr lang="en-A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produce saxitoxin, a neurotoxin causing paralytic shellfish poisoning.</a:t>
            </a:r>
            <a:r>
              <a:rPr lang="en-AU" sz="36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endParaRPr lang="en-A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Current monitoring measures toxin presence — but not the biological mechanisms behind it.</a:t>
            </a:r>
            <a:r>
              <a:rPr lang="en-AU" sz="36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en-A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just">
              <a:lnSpc>
                <a:spcPct val="120000"/>
              </a:lnSpc>
            </a:pPr>
            <a:endParaRPr lang="en-A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just">
              <a:lnSpc>
                <a:spcPct val="120000"/>
              </a:lnSpc>
            </a:pPr>
            <a:r>
              <a:rPr lang="en-A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do environmental conditions influence toxin production at the genetic level in </a:t>
            </a:r>
            <a:r>
              <a:rPr lang="en-AU" sz="3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Alexandrium spp.</a:t>
            </a:r>
            <a:r>
              <a:rPr lang="en-A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  <a:endParaRPr lang="en-A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just">
              <a:lnSpc>
                <a:spcPct val="120000"/>
              </a:lnSpc>
            </a:pPr>
            <a:endParaRPr lang="en-A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just">
              <a:lnSpc>
                <a:spcPct val="120000"/>
              </a:lnSpc>
            </a:pPr>
            <a:endParaRPr lang="en-A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significant relationship was observed between </a:t>
            </a:r>
            <a:r>
              <a:rPr lang="en-AU" sz="2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sxtA</a:t>
            </a:r>
            <a:r>
              <a:rPr lang="en-A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gene copy number and saxitoxin concentration, indicating that toxin production is driven by other factors.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Salinity showed a greater influence on toxin production than temperature across treatments.</a:t>
            </a:r>
            <a:r>
              <a:rPr lang="en-AU" sz="28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endParaRPr lang="en-A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Together, these results suggest that toxin regulation in </a:t>
            </a:r>
            <a:r>
              <a:rPr lang="en-AU" sz="2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Alexandrium</a:t>
            </a:r>
            <a:r>
              <a:rPr lang="en-A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is influenced by complex environmental and cellular processes beyond gene presence.</a:t>
            </a:r>
          </a:p>
          <a:p>
            <a:pPr marL="0" indent="0" algn="just">
              <a:lnSpc>
                <a:spcPct val="120000"/>
              </a:lnSpc>
            </a:pPr>
            <a:endParaRPr lang="en-A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just">
              <a:lnSpc>
                <a:spcPct val="120000"/>
              </a:lnSpc>
            </a:pPr>
            <a:endParaRPr lang="en-A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Investigate gene expression (RT-qPCR) to assess transcriptional regulation of toxin production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Explore broader environmental gradients to better capture variability observed in natural systems.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Apply findings to field populations to improve prediction of harmful algal bloom toxicity.</a:t>
            </a:r>
          </a:p>
          <a:p>
            <a:pPr marL="0" indent="0" algn="just">
              <a:lnSpc>
                <a:spcPct val="120000"/>
              </a:lnSpc>
            </a:pPr>
            <a:endParaRPr lang="en-A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just">
              <a:lnSpc>
                <a:spcPct val="120000"/>
              </a:lnSpc>
            </a:pPr>
            <a:endParaRPr lang="en-AU" sz="140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just">
              <a:lnSpc>
                <a:spcPct val="120000"/>
              </a:lnSpc>
            </a:pPr>
            <a:r>
              <a:rPr lang="en-AU" sz="16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</a:t>
            </a:r>
            <a:r>
              <a:rPr lang="en-A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Shi, X., Zou, Y., Zhang, Y., Ding, G., Xiao, Y., Lin, S., &amp; Chen, J. (2024). Salinity decline promotes growth and harmful blooms of a toxic alga by diverting carbon flow. Global Change Biology, 30(6), e17348.</a:t>
            </a:r>
          </a:p>
          <a:p>
            <a:pPr marL="0" indent="0" algn="just">
              <a:lnSpc>
                <a:spcPct val="120000"/>
              </a:lnSpc>
            </a:pPr>
            <a:r>
              <a:rPr lang="en-AU" sz="16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</a:t>
            </a:r>
            <a:r>
              <a:rPr lang="en-A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Murray, S. A., Ruvindy, R., Kohli, G. S., Anderson, D. M., &amp; Brosnahan, M. L. (2019). Evaluation of sxtA and rDNA qPCR assays through monitoring of an inshore bloom of </a:t>
            </a:r>
            <a:r>
              <a:rPr lang="en-AU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Alexandrium catenella </a:t>
            </a:r>
            <a:r>
              <a:rPr lang="en-A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Group 1. Scientific Reports, 9(1), 14532.</a:t>
            </a:r>
          </a:p>
          <a:p>
            <a:pPr marL="0" indent="0" algn="just">
              <a:lnSpc>
                <a:spcPct val="120000"/>
              </a:lnSpc>
            </a:pPr>
            <a:r>
              <a:rPr lang="en-AU" sz="16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 </a:t>
            </a:r>
            <a:r>
              <a:rPr lang="en-A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Zhen, Y., Mi, T., &amp; Yu, Z. (2011). Quantification methods for </a:t>
            </a:r>
            <a:r>
              <a:rPr lang="en-AU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Alexandrium catenella</a:t>
            </a:r>
            <a:r>
              <a:rPr lang="en-A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 toxic dinoflagellate: Comparison of competitive enzyme-linked immunosorbent assay and sandwich hybridization integrated with a nuclease protection assay. Harmful algae, 10(6), 589-597.</a:t>
            </a:r>
          </a:p>
          <a:p>
            <a:pPr marL="0" indent="0" algn="just">
              <a:lnSpc>
                <a:spcPct val="120000"/>
              </a:lnSpc>
            </a:pPr>
            <a:r>
              <a:rPr lang="en-AU" sz="16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</a:t>
            </a:r>
            <a:r>
              <a:rPr lang="en-A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Cornett, J. C., Cates, R. J., Ledger, K. J., Pinger, C. W., Hart, C. E., Laboda, K. R., ... &amp; Hollarsmith, J. A. (2024). Assessing methods for detecting </a:t>
            </a:r>
            <a:r>
              <a:rPr lang="en-AU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Alexandrium caten</a:t>
            </a:r>
            <a:r>
              <a:rPr lang="en-A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ella (Dinophyceae) and paralytic shellfish toxins in Southeast Alaska. Integrated Environmental Assessment and Management, 20(6), 2189-2202.</a:t>
            </a:r>
          </a:p>
          <a:p>
            <a:pPr marL="0" indent="0" algn="just">
              <a:lnSpc>
                <a:spcPct val="120000"/>
              </a:lnSpc>
            </a:pPr>
            <a:r>
              <a:rPr lang="en-AU" sz="16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 </a:t>
            </a:r>
            <a:r>
              <a:rPr lang="en-A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Murray, S. A., Wiese, M., Stüken, A., Brett, S., Kellmann, R., Hallegraeff, G., &amp; Neilan, B. A. (2011). sxtA-based quantitative molecular assay to identify saxitoxin-producing harmful algal blooms in marine waters. Applied and environmental microbiology, 77(19), 7050-7057.</a:t>
            </a:r>
          </a:p>
          <a:p>
            <a:pPr marL="0" indent="0" algn="just">
              <a:lnSpc>
                <a:spcPct val="120000"/>
              </a:lnSpc>
            </a:pPr>
            <a:endParaRPr lang="en-A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just">
              <a:lnSpc>
                <a:spcPct val="120000"/>
              </a:lnSpc>
            </a:pPr>
            <a:r>
              <a:rPr lang="en-US" sz="1900" dirty="0"/>
              <a:t>Thank you to all members of the UNH Phyto lab and Dr. Elizabeth Harvey for their support and mentorship during this project.</a:t>
            </a:r>
            <a:r>
              <a:rPr lang="en-AU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0" indent="0" algn="just">
              <a:lnSpc>
                <a:spcPct val="120000"/>
              </a:lnSpc>
            </a:pPr>
            <a:endParaRPr lang="en-AU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" name="Text Box 248"/>
          <p:cNvSpPr txBox="1">
            <a:spLocks noChangeArrowheads="1"/>
          </p:cNvSpPr>
          <p:nvPr/>
        </p:nvSpPr>
        <p:spPr bwMode="auto">
          <a:xfrm>
            <a:off x="139752" y="5099984"/>
            <a:ext cx="12893529" cy="7694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wrap="square">
            <a:spAutoFit/>
          </a:bodyPr>
          <a:lstStyle>
            <a:defPPr>
              <a:defRPr kern="1200" smtId="4294967295"/>
            </a:defPPr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zh-CN" sz="4400" b="1" dirty="0">
                <a:latin typeface="Lucida Sans" pitchFamily="34" charset="0"/>
                <a:ea typeface="SimSun" pitchFamily="2" charset="-122"/>
                <a:cs typeface="Lucida Sans" pitchFamily="34" charset="0"/>
              </a:rPr>
              <a:t>Background</a:t>
            </a:r>
            <a:endParaRPr lang="en-US" altLang="zh-CN" sz="3200" b="1" dirty="0">
              <a:latin typeface="Lucida Sans" pitchFamily="34" charset="0"/>
              <a:ea typeface="SimSun" pitchFamily="2" charset="-122"/>
              <a:cs typeface="Lucida Sans" pitchFamily="34" charset="0"/>
            </a:endParaRPr>
          </a:p>
        </p:txBody>
      </p:sp>
      <p:sp>
        <p:nvSpPr>
          <p:cNvPr id="45" name="Text Box 244"/>
          <p:cNvSpPr txBox="1">
            <a:spLocks noChangeArrowheads="1"/>
          </p:cNvSpPr>
          <p:nvPr/>
        </p:nvSpPr>
        <p:spPr bwMode="auto">
          <a:xfrm>
            <a:off x="13240229" y="5005027"/>
            <a:ext cx="30298388" cy="16923351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2880" tIns="91440" rIns="182880" bIns="182880">
            <a:spAutoFit/>
          </a:bodyPr>
          <a:lstStyle>
            <a:defPPr>
              <a:defRPr kern="1200" smtId="4294967295"/>
            </a:defPPr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858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25000"/>
              </a:lnSpc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5000"/>
              </a:lnSpc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5000"/>
              </a:lnSpc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5000"/>
              </a:lnSpc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5000"/>
              </a:lnSpc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5000"/>
              </a:lnSpc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5000"/>
              </a:lnSpc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5000"/>
              </a:lnSpc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5000"/>
              </a:lnSpc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5000"/>
              </a:lnSpc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5000"/>
              </a:lnSpc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5000"/>
              </a:lnSpc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5000"/>
              </a:lnSpc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5000"/>
              </a:lnSpc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5000"/>
              </a:lnSpc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5000"/>
              </a:lnSpc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5000"/>
              </a:lnSpc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5000"/>
              </a:lnSpc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5000"/>
              </a:lnSpc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5000"/>
              </a:lnSpc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5000"/>
              </a:lnSpc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5000"/>
              </a:lnSpc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5000"/>
              </a:lnSpc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5000"/>
              </a:lnSpc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5000"/>
              </a:lnSpc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5000"/>
              </a:lnSpc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5000"/>
              </a:lnSpc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5000"/>
              </a:lnSpc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5000"/>
              </a:lnSpc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5000"/>
              </a:lnSpc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5000"/>
              </a:lnSpc>
            </a:pPr>
            <a:endParaRPr lang="en-US" altLang="zh-CN" sz="2800" dirty="0">
              <a:ea typeface="SimSun" pitchFamily="2" charset="-122"/>
            </a:endParaRPr>
          </a:p>
        </p:txBody>
      </p:sp>
      <p:sp>
        <p:nvSpPr>
          <p:cNvPr id="51" name="Text Box 248"/>
          <p:cNvSpPr txBox="1">
            <a:spLocks noChangeArrowheads="1"/>
          </p:cNvSpPr>
          <p:nvPr/>
        </p:nvSpPr>
        <p:spPr bwMode="auto">
          <a:xfrm>
            <a:off x="13332309" y="5099985"/>
            <a:ext cx="30021616" cy="7694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wrap="square">
            <a:spAutoFit/>
          </a:bodyPr>
          <a:lstStyle>
            <a:defPPr>
              <a:defRPr kern="1200" smtId="4294967295"/>
            </a:defPPr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zh-CN" sz="4400" b="1" dirty="0">
                <a:latin typeface="Lucida Sans" pitchFamily="34" charset="0"/>
                <a:ea typeface="SimSun" pitchFamily="2" charset="-122"/>
                <a:cs typeface="Lucida Sans" pitchFamily="34" charset="0"/>
              </a:rPr>
              <a:t>Workflow</a:t>
            </a:r>
            <a:endParaRPr lang="en-US" altLang="zh-CN" sz="3200" b="1" dirty="0">
              <a:latin typeface="Lucida Sans" pitchFamily="34" charset="0"/>
              <a:ea typeface="SimSun" pitchFamily="2" charset="-122"/>
              <a:cs typeface="Lucida Sans" pitchFamily="34" charset="0"/>
            </a:endParaRPr>
          </a:p>
        </p:txBody>
      </p:sp>
      <p:sp>
        <p:nvSpPr>
          <p:cNvPr id="55" name="Text Box 246"/>
          <p:cNvSpPr txBox="1">
            <a:spLocks noChangeArrowheads="1"/>
          </p:cNvSpPr>
          <p:nvPr/>
        </p:nvSpPr>
        <p:spPr bwMode="auto">
          <a:xfrm>
            <a:off x="13259685" y="21734433"/>
            <a:ext cx="30298388" cy="11090215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2880" tIns="91440" rIns="182880" bIns="182880">
            <a:spAutoFit/>
          </a:bodyPr>
          <a:lstStyle>
            <a:defPPr>
              <a:defRPr kern="1200" smtId="4294967295"/>
            </a:defPPr>
            <a:lvl1pPr marL="457200" indent="-457200" defTabSz="2154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21542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21542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21542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21542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2154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2154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2154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2154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20000"/>
              </a:lnSpc>
              <a:buFont typeface="Arial" charset="0"/>
              <a:buChar char="•"/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0000"/>
              </a:lnSpc>
              <a:buFont typeface="Arial" charset="0"/>
              <a:buChar char="•"/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0000"/>
              </a:lnSpc>
              <a:buFont typeface="Arial" charset="0"/>
              <a:buChar char="•"/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0000"/>
              </a:lnSpc>
              <a:buFont typeface="Arial" charset="0"/>
              <a:buChar char="•"/>
            </a:pPr>
            <a:endParaRPr lang="en-US" altLang="zh-CN" sz="2800" dirty="0">
              <a:ea typeface="SimSun" pitchFamily="2" charset="-122"/>
            </a:endParaRPr>
          </a:p>
          <a:p>
            <a:pPr marL="0" indent="0">
              <a:lnSpc>
                <a:spcPct val="120000"/>
              </a:lnSpc>
            </a:pPr>
            <a:endParaRPr lang="en-US" altLang="zh-CN" sz="2800" dirty="0">
              <a:ea typeface="SimSun" pitchFamily="2" charset="-122"/>
            </a:endParaRPr>
          </a:p>
          <a:p>
            <a:pPr marL="0" indent="0">
              <a:lnSpc>
                <a:spcPct val="120000"/>
              </a:lnSpc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0000"/>
              </a:lnSpc>
              <a:buFont typeface="Arial" charset="0"/>
              <a:buChar char="•"/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0000"/>
              </a:lnSpc>
              <a:buFont typeface="Arial" charset="0"/>
              <a:buChar char="•"/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0000"/>
              </a:lnSpc>
              <a:buFont typeface="Arial" charset="0"/>
              <a:buChar char="•"/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0000"/>
              </a:lnSpc>
              <a:buFont typeface="Arial" charset="0"/>
              <a:buChar char="•"/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0000"/>
              </a:lnSpc>
              <a:buFont typeface="Arial" charset="0"/>
              <a:buChar char="•"/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0000"/>
              </a:lnSpc>
              <a:buFont typeface="Arial" charset="0"/>
              <a:buChar char="•"/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0000"/>
              </a:lnSpc>
              <a:buFont typeface="Arial" charset="0"/>
              <a:buChar char="•"/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0000"/>
              </a:lnSpc>
              <a:buFont typeface="Arial" charset="0"/>
              <a:buChar char="•"/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0000"/>
              </a:lnSpc>
              <a:buFont typeface="Arial" charset="0"/>
              <a:buChar char="•"/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0000"/>
              </a:lnSpc>
              <a:buFont typeface="Arial" charset="0"/>
              <a:buChar char="•"/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0000"/>
              </a:lnSpc>
              <a:buFont typeface="Arial" charset="0"/>
              <a:buChar char="•"/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0000"/>
              </a:lnSpc>
              <a:buFont typeface="Arial" charset="0"/>
              <a:buChar char="•"/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0000"/>
              </a:lnSpc>
              <a:buFont typeface="Arial" charset="0"/>
              <a:buChar char="•"/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0000"/>
              </a:lnSpc>
              <a:buFont typeface="Arial" charset="0"/>
              <a:buChar char="•"/>
            </a:pPr>
            <a:endParaRPr lang="en-US" altLang="zh-CN" sz="2800" dirty="0">
              <a:ea typeface="SimSun" pitchFamily="2" charset="-122"/>
            </a:endParaRPr>
          </a:p>
          <a:p>
            <a:pPr>
              <a:lnSpc>
                <a:spcPct val="120000"/>
              </a:lnSpc>
              <a:buFont typeface="Arial" charset="0"/>
              <a:buChar char="•"/>
            </a:pPr>
            <a:endParaRPr lang="en-US" altLang="zh-CN" sz="2800" dirty="0">
              <a:ea typeface="SimSun" pitchFamily="2" charset="-122"/>
            </a:endParaRPr>
          </a:p>
        </p:txBody>
      </p:sp>
      <p:pic>
        <p:nvPicPr>
          <p:cNvPr id="96" name="Picture 95" descr="UNH logo">
            <a:extLst>
              <a:ext uri="{FF2B5EF4-FFF2-40B4-BE49-F238E27FC236}">
                <a16:creationId xmlns:a16="http://schemas.microsoft.com/office/drawing/2014/main" id="{C8764568-2379-8E08-DA0D-EC3087C91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55" y="488281"/>
            <a:ext cx="3328307" cy="4572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EF1B71A7-0C80-76BF-D8B7-829647064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2887" y="90400"/>
            <a:ext cx="3902443" cy="39024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5CB4342A-AB50-E0B0-C2D7-5650D36AAD6E}"/>
              </a:ext>
            </a:extLst>
          </p:cNvPr>
          <p:cNvSpPr/>
          <p:nvPr/>
        </p:nvSpPr>
        <p:spPr>
          <a:xfrm>
            <a:off x="37834229" y="8297448"/>
            <a:ext cx="340878" cy="313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2EB401C8-02A6-8E37-957F-FD30C847E619}"/>
              </a:ext>
            </a:extLst>
          </p:cNvPr>
          <p:cNvSpPr/>
          <p:nvPr/>
        </p:nvSpPr>
        <p:spPr>
          <a:xfrm>
            <a:off x="30175199" y="7787138"/>
            <a:ext cx="152401" cy="317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1088" name="TextBox 1087">
            <a:extLst>
              <a:ext uri="{FF2B5EF4-FFF2-40B4-BE49-F238E27FC236}">
                <a16:creationId xmlns:a16="http://schemas.microsoft.com/office/drawing/2014/main" id="{6C38EDB0-D89C-3DDD-8FF8-145BF0388EE8}"/>
              </a:ext>
            </a:extLst>
          </p:cNvPr>
          <p:cNvSpPr txBox="1"/>
          <p:nvPr/>
        </p:nvSpPr>
        <p:spPr>
          <a:xfrm>
            <a:off x="424177" y="12414811"/>
            <a:ext cx="11521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Aerial image of harmful algal bloom in Lake Erie</a:t>
            </a:r>
          </a:p>
        </p:txBody>
      </p:sp>
      <p:sp>
        <p:nvSpPr>
          <p:cNvPr id="1099" name="Rectangle 1098">
            <a:extLst>
              <a:ext uri="{FF2B5EF4-FFF2-40B4-BE49-F238E27FC236}">
                <a16:creationId xmlns:a16="http://schemas.microsoft.com/office/drawing/2014/main" id="{C229B191-2034-66E0-34C9-4AD0D38F3515}"/>
              </a:ext>
            </a:extLst>
          </p:cNvPr>
          <p:cNvSpPr/>
          <p:nvPr/>
        </p:nvSpPr>
        <p:spPr>
          <a:xfrm>
            <a:off x="33832800" y="7787138"/>
            <a:ext cx="1219200" cy="510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2" name="Right Arrow 1101">
            <a:extLst>
              <a:ext uri="{FF2B5EF4-FFF2-40B4-BE49-F238E27FC236}">
                <a16:creationId xmlns:a16="http://schemas.microsoft.com/office/drawing/2014/main" id="{1E894602-84F7-4ADD-5B0B-911840658A56}"/>
              </a:ext>
            </a:extLst>
          </p:cNvPr>
          <p:cNvSpPr/>
          <p:nvPr/>
        </p:nvSpPr>
        <p:spPr>
          <a:xfrm>
            <a:off x="21305537" y="8733418"/>
            <a:ext cx="1171207" cy="636089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6" name="Text Box 248">
            <a:extLst>
              <a:ext uri="{FF2B5EF4-FFF2-40B4-BE49-F238E27FC236}">
                <a16:creationId xmlns:a16="http://schemas.microsoft.com/office/drawing/2014/main" id="{B8CDC17A-DC49-4255-09AB-99B045EAD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844" y="18027382"/>
            <a:ext cx="12962323" cy="7694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wrap="square">
            <a:spAutoFit/>
          </a:bodyPr>
          <a:lstStyle>
            <a:defPPr>
              <a:defRPr kern="1200" smtId="4294967295"/>
            </a:defPPr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zh-CN" sz="4400" b="1" dirty="0">
                <a:latin typeface="Lucida Sans" pitchFamily="34" charset="0"/>
                <a:ea typeface="SimSun" pitchFamily="2" charset="-122"/>
                <a:cs typeface="Lucida Sans" pitchFamily="34" charset="0"/>
              </a:rPr>
              <a:t>Research Question</a:t>
            </a:r>
            <a:endParaRPr lang="en-US" altLang="zh-CN" sz="3200" b="1" dirty="0">
              <a:latin typeface="Lucida Sans" pitchFamily="34" charset="0"/>
              <a:ea typeface="SimSun" pitchFamily="2" charset="-122"/>
              <a:cs typeface="Lucida Sans" pitchFamily="34" charset="0"/>
            </a:endParaRPr>
          </a:p>
        </p:txBody>
      </p:sp>
      <p:pic>
        <p:nvPicPr>
          <p:cNvPr id="3" name="Picture 4" descr="Causes of HABs and Toxicity - NCCOS - National Centers for Coastal Ocean  Science">
            <a:extLst>
              <a:ext uri="{FF2B5EF4-FFF2-40B4-BE49-F238E27FC236}">
                <a16:creationId xmlns:a16="http://schemas.microsoft.com/office/drawing/2014/main" id="{C3071833-9101-CDC9-2D4E-213659500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77" y="5895893"/>
            <a:ext cx="12252885" cy="651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8EC315-09AE-F4B6-A328-C9CECEB410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221" y="6544848"/>
            <a:ext cx="8542501" cy="446961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EA4D8AA-E2B9-4B14-9E44-0D3541AAA1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353" y="6703403"/>
            <a:ext cx="7772400" cy="58293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FE2BC7C-BBA3-0794-1F8E-744BFDE2FC45}"/>
              </a:ext>
            </a:extLst>
          </p:cNvPr>
          <p:cNvSpPr txBox="1"/>
          <p:nvPr/>
        </p:nvSpPr>
        <p:spPr>
          <a:xfrm>
            <a:off x="13405267" y="12497613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2.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Laboratory-grown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Alexandrium spp.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cultures in F/2 –Si media.</a:t>
            </a:r>
          </a:p>
        </p:txBody>
      </p:sp>
      <p:sp>
        <p:nvSpPr>
          <p:cNvPr id="26" name="Text Box 248">
            <a:extLst>
              <a:ext uri="{FF2B5EF4-FFF2-40B4-BE49-F238E27FC236}">
                <a16:creationId xmlns:a16="http://schemas.microsoft.com/office/drawing/2014/main" id="{B9E3062E-2274-84E0-EC86-90A9E43D7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4353" y="5975737"/>
            <a:ext cx="7772400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0800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defPPr>
              <a:defRPr kern="1200" smtId="4294967295"/>
            </a:defPPr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zh-CN" sz="4000" b="1" dirty="0">
                <a:latin typeface="Lucida Sans" pitchFamily="34" charset="0"/>
                <a:ea typeface="SimSun" pitchFamily="2" charset="-122"/>
                <a:cs typeface="Lucida Sans" pitchFamily="34" charset="0"/>
              </a:rPr>
              <a:t>1) Growing Cultures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73C54EC-93D9-9EFC-37A3-85E401A52A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58126" y="7419664"/>
            <a:ext cx="5810034" cy="43575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476C3E1-9FE2-0A7A-B68F-7599AADDBF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3513" y="6695279"/>
            <a:ext cx="7772400" cy="5829300"/>
          </a:xfrm>
          <a:prstGeom prst="rect">
            <a:avLst/>
          </a:prstGeom>
        </p:spPr>
      </p:pic>
      <p:sp>
        <p:nvSpPr>
          <p:cNvPr id="32" name="Text Box 248">
            <a:extLst>
              <a:ext uri="{FF2B5EF4-FFF2-40B4-BE49-F238E27FC236}">
                <a16:creationId xmlns:a16="http://schemas.microsoft.com/office/drawing/2014/main" id="{1CA48984-A0A8-36A4-A632-ADE0F9252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12798" y="5964384"/>
            <a:ext cx="12104526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0800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defPPr>
              <a:defRPr kern="1200" smtId="4294967295"/>
            </a:defPPr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zh-CN" sz="4000" b="1" dirty="0">
                <a:latin typeface="Lucida Sans" pitchFamily="34" charset="0"/>
                <a:ea typeface="SimSun" pitchFamily="2" charset="-122"/>
                <a:cs typeface="Lucida Sans" pitchFamily="34" charset="0"/>
              </a:rPr>
              <a:t>2) Filtration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F6223F-585E-AF48-8764-3FC8D3F5BA83}"/>
              </a:ext>
            </a:extLst>
          </p:cNvPr>
          <p:cNvSpPr txBox="1"/>
          <p:nvPr/>
        </p:nvSpPr>
        <p:spPr>
          <a:xfrm>
            <a:off x="22603512" y="12530150"/>
            <a:ext cx="12138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3.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Filtration of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Alexandrium spp.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cultures using a multi-unit vacuum filtration system (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Cells are captured on membrane filters (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which are preserved for DNA extraction.</a:t>
            </a:r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5E13D15F-4710-CD6F-1073-5EAFC11A116F}"/>
              </a:ext>
            </a:extLst>
          </p:cNvPr>
          <p:cNvSpPr/>
          <p:nvPr/>
        </p:nvSpPr>
        <p:spPr>
          <a:xfrm>
            <a:off x="34840690" y="8911933"/>
            <a:ext cx="1018756" cy="482786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Box 248">
            <a:extLst>
              <a:ext uri="{FF2B5EF4-FFF2-40B4-BE49-F238E27FC236}">
                <a16:creationId xmlns:a16="http://schemas.microsoft.com/office/drawing/2014/main" id="{D71D3A87-8E68-4B88-2540-1A1BA4E5F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43721" y="6016015"/>
            <a:ext cx="7531862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0800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defPPr>
              <a:defRPr kern="1200" smtId="4294967295"/>
            </a:defPPr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zh-CN" sz="4000" b="1" dirty="0">
                <a:latin typeface="Lucida Sans" pitchFamily="34" charset="0"/>
                <a:ea typeface="SimSun" pitchFamily="2" charset="-122"/>
                <a:cs typeface="Lucida Sans" pitchFamily="34" charset="0"/>
              </a:rPr>
              <a:t>3) Extract DNA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959491-A67A-3D17-D335-6E50D4458FB1}"/>
              </a:ext>
            </a:extLst>
          </p:cNvPr>
          <p:cNvSpPr txBox="1"/>
          <p:nvPr/>
        </p:nvSpPr>
        <p:spPr>
          <a:xfrm>
            <a:off x="35543721" y="10970571"/>
            <a:ext cx="7810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4.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DNA extraction (ZymoBIOMICS DNA Miniprep Kit)</a:t>
            </a:r>
          </a:p>
        </p:txBody>
      </p:sp>
      <p:sp>
        <p:nvSpPr>
          <p:cNvPr id="43" name="Text Box 248">
            <a:extLst>
              <a:ext uri="{FF2B5EF4-FFF2-40B4-BE49-F238E27FC236}">
                <a16:creationId xmlns:a16="http://schemas.microsoft.com/office/drawing/2014/main" id="{61E8FD72-987E-ACBB-289C-64C5001DD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84137" y="13493596"/>
            <a:ext cx="7531862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0800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defPPr>
              <a:defRPr kern="1200" smtId="4294967295"/>
            </a:defPPr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zh-CN" sz="4000" b="1" dirty="0">
                <a:latin typeface="Lucida Sans" pitchFamily="34" charset="0"/>
                <a:ea typeface="SimSun" pitchFamily="2" charset="-122"/>
                <a:cs typeface="Lucida Sans" pitchFamily="34" charset="0"/>
              </a:rPr>
              <a:t>4) Quantitative PCR (qPCR)</a:t>
            </a:r>
          </a:p>
        </p:txBody>
      </p:sp>
      <p:sp>
        <p:nvSpPr>
          <p:cNvPr id="61" name="Bent-Up Arrow 60">
            <a:extLst>
              <a:ext uri="{FF2B5EF4-FFF2-40B4-BE49-F238E27FC236}">
                <a16:creationId xmlns:a16="http://schemas.microsoft.com/office/drawing/2014/main" id="{0BAF02C8-A326-A7F6-4438-783A4D86842C}"/>
              </a:ext>
            </a:extLst>
          </p:cNvPr>
          <p:cNvSpPr/>
          <p:nvPr/>
        </p:nvSpPr>
        <p:spPr>
          <a:xfrm rot="16200000" flipH="1">
            <a:off x="39008491" y="12240336"/>
            <a:ext cx="1908350" cy="1006862"/>
          </a:xfrm>
          <a:prstGeom prst="bentUpArrow">
            <a:avLst>
              <a:gd name="adj1" fmla="val 25000"/>
              <a:gd name="adj2" fmla="val 21302"/>
              <a:gd name="adj3" fmla="val 25000"/>
            </a:avLst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ow Does qPCR Work? (Technology Basics) - BioSistemika">
            <a:extLst>
              <a:ext uri="{FF2B5EF4-FFF2-40B4-BE49-F238E27FC236}">
                <a16:creationId xmlns:a16="http://schemas.microsoft.com/office/drawing/2014/main" id="{5458F9E1-F8A0-8EF4-464F-54289CF14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6518" y="14453519"/>
            <a:ext cx="9251943" cy="542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1D292F-A4BB-1552-9F2D-01B380437F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360986" y="14292183"/>
            <a:ext cx="8437947" cy="56639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B7B0F1-6E79-C72C-C4EF-4D5E54EDBCFC}"/>
              </a:ext>
            </a:extLst>
          </p:cNvPr>
          <p:cNvSpPr txBox="1"/>
          <p:nvPr/>
        </p:nvSpPr>
        <p:spPr>
          <a:xfrm>
            <a:off x="25900798" y="20113231"/>
            <a:ext cx="81667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6.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qPCR amplification curves showing successful amplification of the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sxtA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gene. Fluorescence increases as DNA accumulates over successive cycles.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A50A16-AE2E-827D-638D-7AEA99AFD074}"/>
              </a:ext>
            </a:extLst>
          </p:cNvPr>
          <p:cNvSpPr txBox="1"/>
          <p:nvPr/>
        </p:nvSpPr>
        <p:spPr>
          <a:xfrm>
            <a:off x="34228875" y="20052779"/>
            <a:ext cx="92519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5.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DNA is first denatured into single strands, primers anneal to target regions, and DNA polymerase extends sequence. Cycle repeats, allowing exponential amplification of target gene (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sxtA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In qPCR, fluorescence is measured at each cycle, allowing quantification of DNA as amplification occurs.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C092FDFF-0415-8D99-918F-E7C26A8E61EB}"/>
              </a:ext>
            </a:extLst>
          </p:cNvPr>
          <p:cNvSpPr/>
          <p:nvPr/>
        </p:nvSpPr>
        <p:spPr>
          <a:xfrm flipH="1">
            <a:off x="24653180" y="13489082"/>
            <a:ext cx="2601479" cy="636089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C9906CB5-7F71-B0A0-F19A-E6FA4852A2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793200" y="1630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8019BFC-AA87-48CF-4031-4C2E88866508}"/>
              </a:ext>
            </a:extLst>
          </p:cNvPr>
          <p:cNvSpPr/>
          <p:nvPr/>
        </p:nvSpPr>
        <p:spPr>
          <a:xfrm>
            <a:off x="40371890" y="13563933"/>
            <a:ext cx="2856571" cy="94520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How it works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F820AD1-6A51-B270-BE31-2A8C153971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0229" y="22301890"/>
            <a:ext cx="11168100" cy="76169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EBF27DA-CC4A-2E6C-6D06-5615FE849E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4396" y="24712098"/>
            <a:ext cx="9531382" cy="80036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4F9DCA8-A3F9-E436-A7D5-24CDF9E562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342" y="22230585"/>
            <a:ext cx="9531380" cy="8003656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BD285F48-1B37-2310-46C9-D5E8C5EBE274}"/>
              </a:ext>
            </a:extLst>
          </p:cNvPr>
          <p:cNvSpPr txBox="1"/>
          <p:nvPr/>
        </p:nvSpPr>
        <p:spPr>
          <a:xfrm>
            <a:off x="13439682" y="30226887"/>
            <a:ext cx="1105417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8. 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Relationship between </a:t>
            </a:r>
            <a:r>
              <a:rPr lang="en-US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sxtA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 copy number and saxitoxin concentration per cell in </a:t>
            </a:r>
            <a:r>
              <a:rPr lang="en-US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Alexandrium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cultures. Each point represents an individual sample, with average saxitoxin concentration (fg cell⁻¹) plotted against average </a:t>
            </a:r>
            <a:r>
              <a:rPr lang="en-US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sxtA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 copies per cell (log scale). 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significant relationship was observed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 = 0.778), indicating that variation in </a:t>
            </a:r>
            <a:r>
              <a:rPr lang="en-US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sxtA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 copy number does not influence saxitoxin production across samples.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B3C2E76-8FB1-2E28-D884-44FD1033332C}"/>
              </a:ext>
            </a:extLst>
          </p:cNvPr>
          <p:cNvSpPr txBox="1"/>
          <p:nvPr/>
        </p:nvSpPr>
        <p:spPr>
          <a:xfrm>
            <a:off x="24493852" y="22721942"/>
            <a:ext cx="953138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9. 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 of salinity on saxitoxin production in </a:t>
            </a:r>
            <a:r>
              <a:rPr lang="en-US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Alexandrium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cultures. Cultures grown at lower salinity (21 ppt) exhibited higher average saxitoxin concentrations compared to higher salinity (26 ppt). 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difference was statistically significant (p &lt; 0.05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suggesting that reduced salinity enhances toxin production.</a:t>
            </a:r>
            <a:r>
              <a:rPr lang="en-US" sz="2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21C5D2D-BA23-1BC4-3D0A-C92927F0337F}"/>
              </a:ext>
            </a:extLst>
          </p:cNvPr>
          <p:cNvSpPr txBox="1"/>
          <p:nvPr/>
        </p:nvSpPr>
        <p:spPr>
          <a:xfrm>
            <a:off x="34726432" y="30252891"/>
            <a:ext cx="877913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10.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 of temperature on saxitoxin production in 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Alexandrium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cultures. While some variability was observed among replicates,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statistically significant difference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toxin production was detected (p &gt; 0.05), suggesting that the temperature range tested did not strongly influence saxitoxin production.</a:t>
            </a:r>
          </a:p>
        </p:txBody>
      </p:sp>
      <p:pic>
        <p:nvPicPr>
          <p:cNvPr id="63" name="Picture 62" descr="A close-up of a test tube&#10;&#10;AI-generated content may be incorrect.">
            <a:extLst>
              <a:ext uri="{FF2B5EF4-FFF2-40B4-BE49-F238E27FC236}">
                <a16:creationId xmlns:a16="http://schemas.microsoft.com/office/drawing/2014/main" id="{8C307942-E322-4B3F-86D7-39AD743ECC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685" y="14258316"/>
            <a:ext cx="4015257" cy="3356575"/>
          </a:xfrm>
          <a:prstGeom prst="rect">
            <a:avLst/>
          </a:prstGeom>
        </p:spPr>
      </p:pic>
      <p:pic>
        <p:nvPicPr>
          <p:cNvPr id="64" name="Picture 63" descr="A diagram of a lab experiment&#10;&#10;AI-generated content may be incorrect.">
            <a:extLst>
              <a:ext uri="{FF2B5EF4-FFF2-40B4-BE49-F238E27FC236}">
                <a16:creationId xmlns:a16="http://schemas.microsoft.com/office/drawing/2014/main" id="{CA259229-AA1F-3859-6A62-C4F58EA12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6917" y="13989801"/>
            <a:ext cx="3595452" cy="3575215"/>
          </a:xfrm>
          <a:prstGeom prst="rect">
            <a:avLst/>
          </a:prstGeom>
        </p:spPr>
      </p:pic>
      <p:sp>
        <p:nvSpPr>
          <p:cNvPr id="10" name="Text Box 248">
            <a:extLst>
              <a:ext uri="{FF2B5EF4-FFF2-40B4-BE49-F238E27FC236}">
                <a16:creationId xmlns:a16="http://schemas.microsoft.com/office/drawing/2014/main" id="{75E6E38C-4F69-E90E-98EC-377CD70D0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5468" y="13528432"/>
            <a:ext cx="7531862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0800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defPPr>
              <a:defRPr kern="1200" smtId="4294967295"/>
            </a:defPPr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zh-CN" sz="4000" b="1" dirty="0">
                <a:latin typeface="Lucida Sans" pitchFamily="34" charset="0"/>
                <a:ea typeface="SimSun" pitchFamily="2" charset="-122"/>
                <a:cs typeface="Lucida Sans" pitchFamily="34" charset="0"/>
              </a:rPr>
              <a:t>5) ELISA</a:t>
            </a:r>
          </a:p>
        </p:txBody>
      </p:sp>
      <p:pic>
        <p:nvPicPr>
          <p:cNvPr id="65" name="Picture 64" descr="A syringe and a bottle of liquid&#10;&#10;AI-generated content may be incorrect.">
            <a:extLst>
              <a:ext uri="{FF2B5EF4-FFF2-40B4-BE49-F238E27FC236}">
                <a16:creationId xmlns:a16="http://schemas.microsoft.com/office/drawing/2014/main" id="{0FA85E1E-AC39-507E-FA78-0AD3F1CC4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5182" y="14284525"/>
            <a:ext cx="3378788" cy="3232283"/>
          </a:xfrm>
          <a:prstGeom prst="rect">
            <a:avLst/>
          </a:prstGeom>
        </p:spPr>
      </p:pic>
      <p:pic>
        <p:nvPicPr>
          <p:cNvPr id="66" name="Picture 65" descr="A close-up of a machine&#10;&#10;AI-generated content may be incorrect.">
            <a:extLst>
              <a:ext uri="{FF2B5EF4-FFF2-40B4-BE49-F238E27FC236}">
                <a16:creationId xmlns:a16="http://schemas.microsoft.com/office/drawing/2014/main" id="{60DF4E43-BFE3-773C-1683-0A4AC9E5BC4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192" y="17680370"/>
            <a:ext cx="3461104" cy="3781576"/>
          </a:xfrm>
          <a:prstGeom prst="rect">
            <a:avLst/>
          </a:prstGeom>
        </p:spPr>
      </p:pic>
      <p:sp>
        <p:nvSpPr>
          <p:cNvPr id="15" name="Text Box 248">
            <a:extLst>
              <a:ext uri="{FF2B5EF4-FFF2-40B4-BE49-F238E27FC236}">
                <a16:creationId xmlns:a16="http://schemas.microsoft.com/office/drawing/2014/main" id="{3B7145BD-C3C0-CF08-3845-889CF9A14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76337" y="21515889"/>
            <a:ext cx="30023732" cy="7694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wrap="square">
            <a:spAutoFit/>
          </a:bodyPr>
          <a:lstStyle>
            <a:defPPr>
              <a:defRPr kern="1200" smtId="4294967295"/>
            </a:defPPr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zh-CN" sz="4400" b="1" dirty="0">
                <a:latin typeface="Lucida Sans" pitchFamily="34" charset="0"/>
                <a:ea typeface="SimSun" pitchFamily="2" charset="-122"/>
                <a:cs typeface="Lucida Sans" pitchFamily="34" charset="0"/>
              </a:rPr>
              <a:t>Preliminary Results </a:t>
            </a:r>
            <a:endParaRPr lang="en-US" altLang="zh-CN" sz="3200" b="1" dirty="0">
              <a:latin typeface="Lucida Sans" pitchFamily="34" charset="0"/>
              <a:ea typeface="SimSun" pitchFamily="2" charset="-122"/>
              <a:cs typeface="Lucida Sans" pitchFamily="34" charset="0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5EE47AAB-ADDA-0D08-7C0E-C30FBB31F9B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1045" y="17794236"/>
            <a:ext cx="3387196" cy="306599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4B8C308A-6FFA-466A-5D0A-A42794CC28B9}"/>
              </a:ext>
            </a:extLst>
          </p:cNvPr>
          <p:cNvSpPr txBox="1"/>
          <p:nvPr/>
        </p:nvSpPr>
        <p:spPr>
          <a:xfrm>
            <a:off x="17435561" y="15883177"/>
            <a:ext cx="2209801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2400" dirty="0"/>
              <a:t>WASH STEP X4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17E8F02-BF93-D993-359C-771D9D4FC02F}"/>
              </a:ext>
            </a:extLst>
          </p:cNvPr>
          <p:cNvSpPr txBox="1"/>
          <p:nvPr/>
        </p:nvSpPr>
        <p:spPr>
          <a:xfrm>
            <a:off x="20995145" y="18578579"/>
            <a:ext cx="41489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7.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ELISA workflow used to measure saxitoxin concentrations in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Alexandrium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samples. </a:t>
            </a: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C2DD703-9137-44C3-B793-0B4E3FA65C6A}"/>
              </a:ext>
            </a:extLst>
          </p:cNvPr>
          <p:cNvSpPr txBox="1"/>
          <p:nvPr/>
        </p:nvSpPr>
        <p:spPr>
          <a:xfrm>
            <a:off x="14781495" y="27270541"/>
            <a:ext cx="8470701" cy="1077218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Key Finding: </a:t>
            </a:r>
            <a:r>
              <a:rPr lang="en-US" sz="3200" dirty="0"/>
              <a:t>Gene abundance is NOT correlated with saxitoxin production.</a:t>
            </a:r>
          </a:p>
        </p:txBody>
      </p:sp>
      <p:sp>
        <p:nvSpPr>
          <p:cNvPr id="76" name="Text Box 248">
            <a:extLst>
              <a:ext uri="{FF2B5EF4-FFF2-40B4-BE49-F238E27FC236}">
                <a16:creationId xmlns:a16="http://schemas.microsoft.com/office/drawing/2014/main" id="{D05664DF-4DF6-AB93-009E-A6F76D101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844" y="20186795"/>
            <a:ext cx="12962323" cy="7694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wrap="square">
            <a:spAutoFit/>
          </a:bodyPr>
          <a:lstStyle>
            <a:defPPr>
              <a:defRPr kern="1200" smtId="4294967295"/>
            </a:defPPr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zh-CN" sz="4400" b="1" dirty="0">
                <a:latin typeface="Lucida Sans" pitchFamily="34" charset="0"/>
                <a:ea typeface="SimSun" pitchFamily="2" charset="-122"/>
                <a:cs typeface="Lucida Sans" pitchFamily="34" charset="0"/>
              </a:rPr>
              <a:t>Conclusion</a:t>
            </a:r>
            <a:endParaRPr lang="en-US" altLang="zh-CN" sz="3200" b="1" dirty="0">
              <a:latin typeface="Lucida Sans" pitchFamily="34" charset="0"/>
              <a:ea typeface="SimSun" pitchFamily="2" charset="-122"/>
              <a:cs typeface="Lucida Sans" pitchFamily="34" charset="0"/>
            </a:endParaRPr>
          </a:p>
        </p:txBody>
      </p:sp>
      <p:sp>
        <p:nvSpPr>
          <p:cNvPr id="77" name="Text Box 248">
            <a:extLst>
              <a:ext uri="{FF2B5EF4-FFF2-40B4-BE49-F238E27FC236}">
                <a16:creationId xmlns:a16="http://schemas.microsoft.com/office/drawing/2014/main" id="{D1785945-9F39-EF9F-8037-EEEEDF3F8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640" y="24284930"/>
            <a:ext cx="12962323" cy="7694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wrap="square">
            <a:spAutoFit/>
          </a:bodyPr>
          <a:lstStyle>
            <a:defPPr>
              <a:defRPr kern="1200" smtId="4294967295"/>
            </a:defPPr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zh-CN" sz="4400" b="1" dirty="0">
                <a:latin typeface="Lucida Sans" pitchFamily="34" charset="0"/>
                <a:ea typeface="SimSun" pitchFamily="2" charset="-122"/>
                <a:cs typeface="Lucida Sans" pitchFamily="34" charset="0"/>
              </a:rPr>
              <a:t>Future Directions</a:t>
            </a:r>
            <a:endParaRPr lang="en-US" altLang="zh-CN" sz="3200" b="1" dirty="0">
              <a:latin typeface="Lucida Sans" pitchFamily="34" charset="0"/>
              <a:ea typeface="SimSun" pitchFamily="2" charset="-122"/>
              <a:cs typeface="Lucida Sans" pitchFamily="34" charset="0"/>
            </a:endParaRPr>
          </a:p>
        </p:txBody>
      </p:sp>
      <p:sp>
        <p:nvSpPr>
          <p:cNvPr id="78" name="Text Box 248">
            <a:extLst>
              <a:ext uri="{FF2B5EF4-FFF2-40B4-BE49-F238E27FC236}">
                <a16:creationId xmlns:a16="http://schemas.microsoft.com/office/drawing/2014/main" id="{354A22EA-79B2-2CF2-7F10-83C382C81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844" y="28344582"/>
            <a:ext cx="12962323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noFill/>
            <a:miter lim="800000"/>
          </a:ln>
        </p:spPr>
        <p:txBody>
          <a:bodyPr wrap="square">
            <a:spAutoFit/>
          </a:bodyPr>
          <a:lstStyle>
            <a:defPPr>
              <a:defRPr kern="1200" smtId="4294967295"/>
            </a:defPPr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zh-CN" sz="3200" b="1" dirty="0">
                <a:latin typeface="Lucida Sans" pitchFamily="34" charset="0"/>
                <a:ea typeface="SimSun" pitchFamily="2" charset="-122"/>
                <a:cs typeface="Lucida Sans" pitchFamily="34" charset="0"/>
              </a:rPr>
              <a:t>References and Acknowledgments 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CCC2D64-0A46-100B-679A-BC1FCEBA7502}"/>
              </a:ext>
            </a:extLst>
          </p:cNvPr>
          <p:cNvSpPr/>
          <p:nvPr/>
        </p:nvSpPr>
        <p:spPr>
          <a:xfrm>
            <a:off x="18513143" y="23566796"/>
            <a:ext cx="1143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507B522-E8CD-36C6-558C-BB3F097A0657}"/>
              </a:ext>
            </a:extLst>
          </p:cNvPr>
          <p:cNvSpPr txBox="1"/>
          <p:nvPr/>
        </p:nvSpPr>
        <p:spPr>
          <a:xfrm>
            <a:off x="15773400" y="24917400"/>
            <a:ext cx="2288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p-value = 0.778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950209E-1D35-E7D3-061B-DE6E571B8FCF}"/>
              </a:ext>
            </a:extLst>
          </p:cNvPr>
          <p:cNvSpPr/>
          <p:nvPr/>
        </p:nvSpPr>
        <p:spPr>
          <a:xfrm>
            <a:off x="28841180" y="25489758"/>
            <a:ext cx="1543199" cy="339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EEEE70F-8120-B532-6C01-6294C6BB8CE1}"/>
              </a:ext>
            </a:extLst>
          </p:cNvPr>
          <p:cNvSpPr txBox="1"/>
          <p:nvPr/>
        </p:nvSpPr>
        <p:spPr>
          <a:xfrm>
            <a:off x="26746200" y="27078733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p-value = 0.000231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D2845E2-8F48-8DD0-51A4-71D35A30A908}"/>
              </a:ext>
            </a:extLst>
          </p:cNvPr>
          <p:cNvSpPr/>
          <p:nvPr/>
        </p:nvSpPr>
        <p:spPr>
          <a:xfrm>
            <a:off x="38473871" y="22990089"/>
            <a:ext cx="1543199" cy="339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D61A6D0-3C96-C3CD-16C1-658BC220D0E1}"/>
              </a:ext>
            </a:extLst>
          </p:cNvPr>
          <p:cNvSpPr txBox="1"/>
          <p:nvPr/>
        </p:nvSpPr>
        <p:spPr>
          <a:xfrm>
            <a:off x="39463328" y="26918151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p-value = 0.489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5.10.08"/>
  <p:tag name="AS_TITLE" val="Aspose.Slides for .NET 4.0"/>
  <p:tag name="AS_VERSION" val="15.8.1.0"/>
</p:tagLst>
</file>

<file path=ppt/theme/theme1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38674</TotalTime>
  <Words>1434</Words>
  <Application>Microsoft Macintosh PowerPoint</Application>
  <PresentationFormat>Custom</PresentationFormat>
  <Paragraphs>152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SimSun</vt:lpstr>
      <vt:lpstr>Aptos</vt:lpstr>
      <vt:lpstr>Aptos Display</vt:lpstr>
      <vt:lpstr>Arial</vt:lpstr>
      <vt:lpstr>Calibri</vt:lpstr>
      <vt:lpstr>Lucida Sans</vt:lpstr>
      <vt:lpstr>Times New Roman</vt:lpstr>
      <vt:lpstr>Office Theme</vt:lpstr>
      <vt:lpstr>PowerPoint Presentation</vt:lpstr>
    </vt:vector>
  </TitlesOfParts>
  <Manager/>
  <Company>Graphicsland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for a scientific poster</dc:title>
  <dc:subject>Free Poster Presentation Example</dc:subject>
  <dc:creator>Graphicsland/MakeSigns.com</dc:creator>
  <cp:keywords>scientific, research, template, custom, poster, presentation, symposium, printing, PowerPoint, create, design, example, sample, download</cp:keywords>
  <dc:description>This is a free template from MakeSigns.com to help you create the perfect scientific poster.</dc:description>
  <cp:lastModifiedBy>Olivia Lucia</cp:lastModifiedBy>
  <cp:revision>96</cp:revision>
  <cp:lastPrinted>2000-08-03T00:31:24Z</cp:lastPrinted>
  <dcterms:modified xsi:type="dcterms:W3CDTF">2026-04-14T17:00:01Z</dcterms:modified>
  <cp:category>research posters template</cp:category>
</cp:coreProperties>
</file>