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9C7"/>
    <a:srgbClr val="8824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737"/>
  </p:normalViewPr>
  <p:slideViewPr>
    <p:cSldViewPr snapToGrid="0">
      <p:cViewPr>
        <p:scale>
          <a:sx n="38" d="100"/>
          <a:sy n="38" d="100"/>
        </p:scale>
        <p:origin x="184"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BE38E-E2C2-420D-B8C4-21016BDBB40F}" type="datetimeFigureOut">
              <a:rPr lang="en-US" smtClean="0"/>
              <a:t>4/13/26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44F3D-39B8-43E0-B25E-00140408CDA5}" type="slidenum">
              <a:rPr lang="en-US" smtClean="0"/>
              <a:t>‹#›</a:t>
            </a:fld>
            <a:endParaRPr lang="en-US"/>
          </a:p>
        </p:txBody>
      </p:sp>
    </p:spTree>
    <p:extLst>
      <p:ext uri="{BB962C8B-B14F-4D97-AF65-F5344CB8AC3E}">
        <p14:creationId xmlns:p14="http://schemas.microsoft.com/office/powerpoint/2010/main" val="1023779657"/>
      </p:ext>
    </p:extLst>
  </p:cSld>
  <p:clrMap bg1="lt1" tx1="dk1" bg2="lt2" tx2="dk2" accent1="accent1" accent2="accent2" accent3="accent3" accent4="accent4" accent5="accent5" accent6="accent6" hlink="hlink" folHlink="folHlink"/>
  <p:notesStyle>
    <a:lvl1pPr marL="0" algn="l" defTabSz="3686389" rtl="0" eaLnBrk="1" latinLnBrk="0" hangingPunct="1">
      <a:defRPr sz="4838" kern="1200">
        <a:solidFill>
          <a:schemeClr val="tx1"/>
        </a:solidFill>
        <a:latin typeface="+mn-lt"/>
        <a:ea typeface="+mn-ea"/>
        <a:cs typeface="+mn-cs"/>
      </a:defRPr>
    </a:lvl1pPr>
    <a:lvl2pPr marL="1843197" algn="l" defTabSz="3686389" rtl="0" eaLnBrk="1" latinLnBrk="0" hangingPunct="1">
      <a:defRPr sz="4838" kern="1200">
        <a:solidFill>
          <a:schemeClr val="tx1"/>
        </a:solidFill>
        <a:latin typeface="+mn-lt"/>
        <a:ea typeface="+mn-ea"/>
        <a:cs typeface="+mn-cs"/>
      </a:defRPr>
    </a:lvl2pPr>
    <a:lvl3pPr marL="3686389" algn="l" defTabSz="3686389" rtl="0" eaLnBrk="1" latinLnBrk="0" hangingPunct="1">
      <a:defRPr sz="4838" kern="1200">
        <a:solidFill>
          <a:schemeClr val="tx1"/>
        </a:solidFill>
        <a:latin typeface="+mn-lt"/>
        <a:ea typeface="+mn-ea"/>
        <a:cs typeface="+mn-cs"/>
      </a:defRPr>
    </a:lvl3pPr>
    <a:lvl4pPr marL="5529582" algn="l" defTabSz="3686389" rtl="0" eaLnBrk="1" latinLnBrk="0" hangingPunct="1">
      <a:defRPr sz="4838" kern="1200">
        <a:solidFill>
          <a:schemeClr val="tx1"/>
        </a:solidFill>
        <a:latin typeface="+mn-lt"/>
        <a:ea typeface="+mn-ea"/>
        <a:cs typeface="+mn-cs"/>
      </a:defRPr>
    </a:lvl4pPr>
    <a:lvl5pPr marL="7372778" algn="l" defTabSz="3686389" rtl="0" eaLnBrk="1" latinLnBrk="0" hangingPunct="1">
      <a:defRPr sz="4838" kern="1200">
        <a:solidFill>
          <a:schemeClr val="tx1"/>
        </a:solidFill>
        <a:latin typeface="+mn-lt"/>
        <a:ea typeface="+mn-ea"/>
        <a:cs typeface="+mn-cs"/>
      </a:defRPr>
    </a:lvl5pPr>
    <a:lvl6pPr marL="9215975" algn="l" defTabSz="3686389" rtl="0" eaLnBrk="1" latinLnBrk="0" hangingPunct="1">
      <a:defRPr sz="4838" kern="1200">
        <a:solidFill>
          <a:schemeClr val="tx1"/>
        </a:solidFill>
        <a:latin typeface="+mn-lt"/>
        <a:ea typeface="+mn-ea"/>
        <a:cs typeface="+mn-cs"/>
      </a:defRPr>
    </a:lvl6pPr>
    <a:lvl7pPr marL="11059167" algn="l" defTabSz="3686389" rtl="0" eaLnBrk="1" latinLnBrk="0" hangingPunct="1">
      <a:defRPr sz="4838" kern="1200">
        <a:solidFill>
          <a:schemeClr val="tx1"/>
        </a:solidFill>
        <a:latin typeface="+mn-lt"/>
        <a:ea typeface="+mn-ea"/>
        <a:cs typeface="+mn-cs"/>
      </a:defRPr>
    </a:lvl7pPr>
    <a:lvl8pPr marL="12902360" algn="l" defTabSz="3686389" rtl="0" eaLnBrk="1" latinLnBrk="0" hangingPunct="1">
      <a:defRPr sz="4838" kern="1200">
        <a:solidFill>
          <a:schemeClr val="tx1"/>
        </a:solidFill>
        <a:latin typeface="+mn-lt"/>
        <a:ea typeface="+mn-ea"/>
        <a:cs typeface="+mn-cs"/>
      </a:defRPr>
    </a:lvl8pPr>
    <a:lvl9pPr marL="14745556" algn="l" defTabSz="3686389"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044F3D-39B8-43E0-B25E-00140408CDA5}" type="slidenum">
              <a:rPr lang="en-US" smtClean="0"/>
              <a:t>1</a:t>
            </a:fld>
            <a:endParaRPr lang="en-US"/>
          </a:p>
        </p:txBody>
      </p:sp>
    </p:spTree>
    <p:extLst>
      <p:ext uri="{BB962C8B-B14F-4D97-AF65-F5344CB8AC3E}">
        <p14:creationId xmlns:p14="http://schemas.microsoft.com/office/powerpoint/2010/main" val="305699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DF9F86-3819-4589-85F2-658C7518CB54}" type="datetimeFigureOut">
              <a:rPr lang="en-US" smtClean="0"/>
              <a:t>4/13/26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4E26-2D17-4CFA-83F5-9FDD9501EBEA}" type="slidenum">
              <a:rPr lang="en-US" smtClean="0"/>
              <a:t>‹#›</a:t>
            </a:fld>
            <a:endParaRPr lang="en-US"/>
          </a:p>
        </p:txBody>
      </p:sp>
    </p:spTree>
    <p:extLst>
      <p:ext uri="{BB962C8B-B14F-4D97-AF65-F5344CB8AC3E}">
        <p14:creationId xmlns:p14="http://schemas.microsoft.com/office/powerpoint/2010/main" val="33208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DF9F86-3819-4589-85F2-658C7518CB54}" type="datetimeFigureOut">
              <a:rPr lang="en-US" smtClean="0"/>
              <a:t>4/13/26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4E26-2D17-4CFA-83F5-9FDD9501EBEA}" type="slidenum">
              <a:rPr lang="en-US" smtClean="0"/>
              <a:t>‹#›</a:t>
            </a:fld>
            <a:endParaRPr lang="en-US"/>
          </a:p>
        </p:txBody>
      </p:sp>
    </p:spTree>
    <p:extLst>
      <p:ext uri="{BB962C8B-B14F-4D97-AF65-F5344CB8AC3E}">
        <p14:creationId xmlns:p14="http://schemas.microsoft.com/office/powerpoint/2010/main" val="2287999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DF9F86-3819-4589-85F2-658C7518CB54}" type="datetimeFigureOut">
              <a:rPr lang="en-US" smtClean="0"/>
              <a:t>4/13/26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4E26-2D17-4CFA-83F5-9FDD9501EBEA}" type="slidenum">
              <a:rPr lang="en-US" smtClean="0"/>
              <a:t>‹#›</a:t>
            </a:fld>
            <a:endParaRPr lang="en-US"/>
          </a:p>
        </p:txBody>
      </p:sp>
    </p:spTree>
    <p:extLst>
      <p:ext uri="{BB962C8B-B14F-4D97-AF65-F5344CB8AC3E}">
        <p14:creationId xmlns:p14="http://schemas.microsoft.com/office/powerpoint/2010/main" val="15634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DF9F86-3819-4589-85F2-658C7518CB54}" type="datetimeFigureOut">
              <a:rPr lang="en-US" smtClean="0"/>
              <a:t>4/13/26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4E26-2D17-4CFA-83F5-9FDD9501EBEA}" type="slidenum">
              <a:rPr lang="en-US" smtClean="0"/>
              <a:t>‹#›</a:t>
            </a:fld>
            <a:endParaRPr lang="en-US"/>
          </a:p>
        </p:txBody>
      </p:sp>
    </p:spTree>
    <p:extLst>
      <p:ext uri="{BB962C8B-B14F-4D97-AF65-F5344CB8AC3E}">
        <p14:creationId xmlns:p14="http://schemas.microsoft.com/office/powerpoint/2010/main" val="5068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F9F86-3819-4589-85F2-658C7518CB54}" type="datetimeFigureOut">
              <a:rPr lang="en-US" smtClean="0"/>
              <a:t>4/13/26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4E26-2D17-4CFA-83F5-9FDD9501EBEA}" type="slidenum">
              <a:rPr lang="en-US" smtClean="0"/>
              <a:t>‹#›</a:t>
            </a:fld>
            <a:endParaRPr lang="en-US"/>
          </a:p>
        </p:txBody>
      </p:sp>
    </p:spTree>
    <p:extLst>
      <p:ext uri="{BB962C8B-B14F-4D97-AF65-F5344CB8AC3E}">
        <p14:creationId xmlns:p14="http://schemas.microsoft.com/office/powerpoint/2010/main" val="303360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DF9F86-3819-4589-85F2-658C7518CB54}" type="datetimeFigureOut">
              <a:rPr lang="en-US" smtClean="0"/>
              <a:t>4/13/26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F4E26-2D17-4CFA-83F5-9FDD9501EBEA}" type="slidenum">
              <a:rPr lang="en-US" smtClean="0"/>
              <a:t>‹#›</a:t>
            </a:fld>
            <a:endParaRPr lang="en-US"/>
          </a:p>
        </p:txBody>
      </p:sp>
    </p:spTree>
    <p:extLst>
      <p:ext uri="{BB962C8B-B14F-4D97-AF65-F5344CB8AC3E}">
        <p14:creationId xmlns:p14="http://schemas.microsoft.com/office/powerpoint/2010/main" val="357813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DF9F86-3819-4589-85F2-658C7518CB54}" type="datetimeFigureOut">
              <a:rPr lang="en-US" smtClean="0"/>
              <a:t>4/13/26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F4E26-2D17-4CFA-83F5-9FDD9501EBEA}" type="slidenum">
              <a:rPr lang="en-US" smtClean="0"/>
              <a:t>‹#›</a:t>
            </a:fld>
            <a:endParaRPr lang="en-US"/>
          </a:p>
        </p:txBody>
      </p:sp>
    </p:spTree>
    <p:extLst>
      <p:ext uri="{BB962C8B-B14F-4D97-AF65-F5344CB8AC3E}">
        <p14:creationId xmlns:p14="http://schemas.microsoft.com/office/powerpoint/2010/main" val="322538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DF9F86-3819-4589-85F2-658C7518CB54}" type="datetimeFigureOut">
              <a:rPr lang="en-US" smtClean="0"/>
              <a:t>4/13/26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F4E26-2D17-4CFA-83F5-9FDD9501EBEA}" type="slidenum">
              <a:rPr lang="en-US" smtClean="0"/>
              <a:t>‹#›</a:t>
            </a:fld>
            <a:endParaRPr lang="en-US"/>
          </a:p>
        </p:txBody>
      </p:sp>
    </p:spTree>
    <p:extLst>
      <p:ext uri="{BB962C8B-B14F-4D97-AF65-F5344CB8AC3E}">
        <p14:creationId xmlns:p14="http://schemas.microsoft.com/office/powerpoint/2010/main" val="979599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F9F86-3819-4589-85F2-658C7518CB54}" type="datetimeFigureOut">
              <a:rPr lang="en-US" smtClean="0"/>
              <a:t>4/13/26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F4E26-2D17-4CFA-83F5-9FDD9501EBEA}" type="slidenum">
              <a:rPr lang="en-US" smtClean="0"/>
              <a:t>‹#›</a:t>
            </a:fld>
            <a:endParaRPr lang="en-US"/>
          </a:p>
        </p:txBody>
      </p:sp>
    </p:spTree>
    <p:extLst>
      <p:ext uri="{BB962C8B-B14F-4D97-AF65-F5344CB8AC3E}">
        <p14:creationId xmlns:p14="http://schemas.microsoft.com/office/powerpoint/2010/main" val="48336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2BDF9F86-3819-4589-85F2-658C7518CB54}" type="datetimeFigureOut">
              <a:rPr lang="en-US" smtClean="0"/>
              <a:t>4/13/26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F4E26-2D17-4CFA-83F5-9FDD9501EBEA}" type="slidenum">
              <a:rPr lang="en-US" smtClean="0"/>
              <a:t>‹#›</a:t>
            </a:fld>
            <a:endParaRPr lang="en-US"/>
          </a:p>
        </p:txBody>
      </p:sp>
    </p:spTree>
    <p:extLst>
      <p:ext uri="{BB962C8B-B14F-4D97-AF65-F5344CB8AC3E}">
        <p14:creationId xmlns:p14="http://schemas.microsoft.com/office/powerpoint/2010/main" val="12255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2BDF9F86-3819-4589-85F2-658C7518CB54}" type="datetimeFigureOut">
              <a:rPr lang="en-US" smtClean="0"/>
              <a:t>4/13/26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F4E26-2D17-4CFA-83F5-9FDD9501EBEA}" type="slidenum">
              <a:rPr lang="en-US" smtClean="0"/>
              <a:t>‹#›</a:t>
            </a:fld>
            <a:endParaRPr lang="en-US"/>
          </a:p>
        </p:txBody>
      </p:sp>
    </p:spTree>
    <p:extLst>
      <p:ext uri="{BB962C8B-B14F-4D97-AF65-F5344CB8AC3E}">
        <p14:creationId xmlns:p14="http://schemas.microsoft.com/office/powerpoint/2010/main" val="138038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2BDF9F86-3819-4589-85F2-658C7518CB54}" type="datetimeFigureOut">
              <a:rPr lang="en-US" smtClean="0"/>
              <a:t>4/13/26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6CBF4E26-2D17-4CFA-83F5-9FDD9501EBEA}" type="slidenum">
              <a:rPr lang="en-US" smtClean="0"/>
              <a:t>‹#›</a:t>
            </a:fld>
            <a:endParaRPr lang="en-US"/>
          </a:p>
        </p:txBody>
      </p:sp>
    </p:spTree>
    <p:extLst>
      <p:ext uri="{BB962C8B-B14F-4D97-AF65-F5344CB8AC3E}">
        <p14:creationId xmlns:p14="http://schemas.microsoft.com/office/powerpoint/2010/main" val="120087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0325E9-4E26-BFBC-9796-CC02F75EC976}"/>
              </a:ext>
            </a:extLst>
          </p:cNvPr>
          <p:cNvSpPr txBox="1"/>
          <p:nvPr/>
        </p:nvSpPr>
        <p:spPr>
          <a:xfrm>
            <a:off x="0" y="-181236"/>
            <a:ext cx="43891200" cy="6208890"/>
          </a:xfrm>
          <a:prstGeom prst="rect">
            <a:avLst/>
          </a:prstGeom>
          <a:solidFill>
            <a:srgbClr val="002060"/>
          </a:solidFill>
        </p:spPr>
        <p:txBody>
          <a:bodyPr vert="horz" lIns="91440" tIns="45720" rIns="91440" bIns="45720" rtlCol="0" anchor="b">
            <a:noAutofit/>
          </a:bodyPr>
          <a:lstStyle>
            <a:lvl1pPr algn="ctr" defTabSz="4389120">
              <a:lnSpc>
                <a:spcPct val="90000"/>
              </a:lnSpc>
              <a:spcBef>
                <a:spcPct val="0"/>
              </a:spcBef>
              <a:buNone/>
              <a:defRPr sz="6480" b="1">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10" name="Title 1">
            <a:extLst>
              <a:ext uri="{FF2B5EF4-FFF2-40B4-BE49-F238E27FC236}">
                <a16:creationId xmlns:a16="http://schemas.microsoft.com/office/drawing/2014/main" id="{0B1559B0-FABA-3F68-66EF-6C451032BD4D}"/>
              </a:ext>
            </a:extLst>
          </p:cNvPr>
          <p:cNvSpPr txBox="1">
            <a:spLocks/>
          </p:cNvSpPr>
          <p:nvPr/>
        </p:nvSpPr>
        <p:spPr>
          <a:xfrm>
            <a:off x="106871" y="6553689"/>
            <a:ext cx="16459200" cy="914400"/>
          </a:xfrm>
          <a:prstGeom prst="rect">
            <a:avLst/>
          </a:prstGeom>
          <a:solidFill>
            <a:srgbClr val="002060"/>
          </a:solidFill>
        </p:spPr>
        <p:txBody>
          <a:bodyPr vert="horz" lIns="329184" tIns="164592" rIns="329184" bIns="164592"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dirty="0">
                <a:solidFill>
                  <a:schemeClr val="bg1"/>
                </a:solidFill>
                <a:latin typeface="Arial" panose="020B0604020202020204" pitchFamily="34" charset="0"/>
                <a:cs typeface="Arial" panose="020B0604020202020204" pitchFamily="34" charset="0"/>
              </a:rPr>
              <a:t>Introduction</a:t>
            </a:r>
          </a:p>
        </p:txBody>
      </p:sp>
      <p:sp>
        <p:nvSpPr>
          <p:cNvPr id="12" name="Title 1">
            <a:extLst>
              <a:ext uri="{FF2B5EF4-FFF2-40B4-BE49-F238E27FC236}">
                <a16:creationId xmlns:a16="http://schemas.microsoft.com/office/drawing/2014/main" id="{C5A66E72-0F7D-7513-D5D9-B8C5CBC03799}"/>
              </a:ext>
            </a:extLst>
          </p:cNvPr>
          <p:cNvSpPr txBox="1">
            <a:spLocks/>
          </p:cNvSpPr>
          <p:nvPr/>
        </p:nvSpPr>
        <p:spPr>
          <a:xfrm>
            <a:off x="16798961" y="6529378"/>
            <a:ext cx="16809566" cy="914400"/>
          </a:xfrm>
          <a:prstGeom prst="rect">
            <a:avLst/>
          </a:prstGeom>
          <a:solidFill>
            <a:srgbClr val="002060"/>
          </a:solidFill>
        </p:spPr>
        <p:txBody>
          <a:bodyPr vert="horz" lIns="329184" tIns="164592" rIns="329184" bIns="164592" rtlCol="0" anchor="b">
            <a:noAutofit/>
          </a:bodyPr>
          <a:lstStyle>
            <a:defPPr>
              <a:defRPr lang="en-US"/>
            </a:defPPr>
            <a:lvl1pPr algn="ctr" defTabSz="914400">
              <a:lnSpc>
                <a:spcPct val="90000"/>
              </a:lnSpc>
              <a:spcBef>
                <a:spcPct val="0"/>
              </a:spcBef>
              <a:buNone/>
              <a:defRPr sz="5000">
                <a:solidFill>
                  <a:schemeClr val="bg1"/>
                </a:solidFill>
                <a:latin typeface="Arial" panose="020B0604020202020204" pitchFamily="34" charset="0"/>
                <a:ea typeface="+mj-ea"/>
                <a:cs typeface="Arial" panose="020B0604020202020204" pitchFamily="34" charset="0"/>
              </a:defRPr>
            </a:lvl1pPr>
          </a:lstStyle>
          <a:p>
            <a:r>
              <a:rPr lang="en-US" dirty="0"/>
              <a:t>Figures </a:t>
            </a:r>
          </a:p>
        </p:txBody>
      </p:sp>
      <p:sp>
        <p:nvSpPr>
          <p:cNvPr id="14" name="Title 1">
            <a:extLst>
              <a:ext uri="{FF2B5EF4-FFF2-40B4-BE49-F238E27FC236}">
                <a16:creationId xmlns:a16="http://schemas.microsoft.com/office/drawing/2014/main" id="{528051EE-EA99-77A5-4C2C-EA5E106052A5}"/>
              </a:ext>
            </a:extLst>
          </p:cNvPr>
          <p:cNvSpPr txBox="1">
            <a:spLocks/>
          </p:cNvSpPr>
          <p:nvPr/>
        </p:nvSpPr>
        <p:spPr>
          <a:xfrm>
            <a:off x="33953012" y="23876313"/>
            <a:ext cx="9601200" cy="914400"/>
          </a:xfrm>
          <a:prstGeom prst="rect">
            <a:avLst/>
          </a:prstGeom>
          <a:solidFill>
            <a:srgbClr val="002060"/>
          </a:solidFill>
        </p:spPr>
        <p:txBody>
          <a:bodyPr vert="horz" lIns="329184" tIns="164592" rIns="329184" bIns="164592" rtlCol="0" anchor="b">
            <a:noAutofit/>
          </a:bodyPr>
          <a:lstStyle>
            <a:defPPr>
              <a:defRPr lang="en-US"/>
            </a:defPPr>
            <a:lvl1pPr algn="ctr" defTabSz="914400">
              <a:lnSpc>
                <a:spcPct val="90000"/>
              </a:lnSpc>
              <a:spcBef>
                <a:spcPct val="0"/>
              </a:spcBef>
              <a:buNone/>
              <a:defRPr sz="5000">
                <a:solidFill>
                  <a:schemeClr val="bg1"/>
                </a:solidFill>
                <a:latin typeface="Arial" panose="020B0604020202020204" pitchFamily="34" charset="0"/>
                <a:ea typeface="+mj-ea"/>
                <a:cs typeface="Arial" panose="020B0604020202020204" pitchFamily="34" charset="0"/>
              </a:defRPr>
            </a:lvl1pPr>
          </a:lstStyle>
          <a:p>
            <a:r>
              <a:rPr lang="en-US" dirty="0"/>
              <a:t>Acknowledgements</a:t>
            </a:r>
          </a:p>
        </p:txBody>
      </p:sp>
      <p:sp>
        <p:nvSpPr>
          <p:cNvPr id="18" name="Title 1">
            <a:extLst>
              <a:ext uri="{FF2B5EF4-FFF2-40B4-BE49-F238E27FC236}">
                <a16:creationId xmlns:a16="http://schemas.microsoft.com/office/drawing/2014/main" id="{AA1C0F3D-F3D3-E6F8-1FFB-2600B7E6E72E}"/>
              </a:ext>
            </a:extLst>
          </p:cNvPr>
          <p:cNvSpPr txBox="1">
            <a:spLocks/>
          </p:cNvSpPr>
          <p:nvPr/>
        </p:nvSpPr>
        <p:spPr>
          <a:xfrm>
            <a:off x="33993929" y="28640931"/>
            <a:ext cx="9601200" cy="914400"/>
          </a:xfrm>
          <a:prstGeom prst="rect">
            <a:avLst/>
          </a:prstGeom>
          <a:solidFill>
            <a:srgbClr val="002060"/>
          </a:solidFill>
        </p:spPr>
        <p:txBody>
          <a:bodyPr vert="horz" lIns="329184" tIns="164592" rIns="329184" bIns="164592"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dirty="0">
                <a:solidFill>
                  <a:schemeClr val="bg1"/>
                </a:solidFill>
                <a:latin typeface="Arial" panose="020B0604020202020204" pitchFamily="34" charset="0"/>
                <a:cs typeface="Arial" panose="020B0604020202020204" pitchFamily="34" charset="0"/>
              </a:rPr>
              <a:t>References</a:t>
            </a:r>
          </a:p>
        </p:txBody>
      </p:sp>
      <p:sp>
        <p:nvSpPr>
          <p:cNvPr id="20" name="Rectangle 19">
            <a:extLst>
              <a:ext uri="{FF2B5EF4-FFF2-40B4-BE49-F238E27FC236}">
                <a16:creationId xmlns:a16="http://schemas.microsoft.com/office/drawing/2014/main" id="{BE487C42-0EB3-30A4-F749-E27F09180A1C}"/>
              </a:ext>
            </a:extLst>
          </p:cNvPr>
          <p:cNvSpPr/>
          <p:nvPr/>
        </p:nvSpPr>
        <p:spPr>
          <a:xfrm>
            <a:off x="2112828" y="22895354"/>
            <a:ext cx="16338085" cy="116005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sz="40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B210EB7-4E8B-D75A-EBDA-3F3C9CE6EEBA}"/>
              </a:ext>
            </a:extLst>
          </p:cNvPr>
          <p:cNvSpPr/>
          <p:nvPr/>
        </p:nvSpPr>
        <p:spPr>
          <a:xfrm>
            <a:off x="16817513" y="8108786"/>
            <a:ext cx="16791816" cy="243615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en-US" sz="30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0D5C23D3-B9F2-65C9-ABE9-6B12EA1FFB0C}"/>
              </a:ext>
            </a:extLst>
          </p:cNvPr>
          <p:cNvSpPr/>
          <p:nvPr/>
        </p:nvSpPr>
        <p:spPr>
          <a:xfrm>
            <a:off x="33995558" y="24333513"/>
            <a:ext cx="9612896" cy="456642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3500" dirty="0">
                <a:latin typeface="Arial" panose="020B0604020202020204" pitchFamily="34" charset="0"/>
                <a:cs typeface="Arial" panose="020B0604020202020204" pitchFamily="34" charset="0"/>
              </a:rPr>
              <a:t>Many thanks to my advisor, Dr. James Clemmons for assistance in conducting this research and for providing the lab space and instruments, as well as mentorship. Thanks to Dr. Per Berglund for his advice and support</a:t>
            </a:r>
          </a:p>
          <a:p>
            <a:pPr algn="just"/>
            <a:r>
              <a:rPr lang="en-US" sz="3500" dirty="0">
                <a:latin typeface="Arial" panose="020B0604020202020204" pitchFamily="34" charset="0"/>
                <a:cs typeface="Arial" panose="020B0604020202020204" pitchFamily="34" charset="0"/>
              </a:rPr>
              <a:t>through the process of writing this proposal.</a:t>
            </a:r>
          </a:p>
        </p:txBody>
      </p:sp>
      <p:sp>
        <p:nvSpPr>
          <p:cNvPr id="24" name="Rectangle 23">
            <a:extLst>
              <a:ext uri="{FF2B5EF4-FFF2-40B4-BE49-F238E27FC236}">
                <a16:creationId xmlns:a16="http://schemas.microsoft.com/office/drawing/2014/main" id="{C997A651-7B13-64A9-E7E4-7B3A795F9837}"/>
              </a:ext>
            </a:extLst>
          </p:cNvPr>
          <p:cNvSpPr/>
          <p:nvPr/>
        </p:nvSpPr>
        <p:spPr>
          <a:xfrm>
            <a:off x="33956039" y="29775823"/>
            <a:ext cx="9595146" cy="39192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r>
              <a:rPr lang="en-US" dirty="0"/>
              <a:t>National Academies of Sciences, Engineering, and Medicine (2024), The next decade of 	discovery in solar and space physics: Exploring and safeguarding humanity's home in 	space. Washington, DC: The National Academies Press, 702 pp., doi:10.17226/27938.</a:t>
            </a:r>
          </a:p>
          <a:p>
            <a:r>
              <a:rPr lang="en-US" dirty="0"/>
              <a:t>Pfaff, R., M. Larsen, T. Abe, H. Habu, J. Clemmons, H. </a:t>
            </a:r>
            <a:r>
              <a:rPr lang="en-US" dirty="0" err="1"/>
              <a:t>Freudenreich</a:t>
            </a:r>
            <a:r>
              <a:rPr lang="en-US" dirty="0"/>
              <a:t>, D. Rowland, T. Bullett, M.-Y. 	Yamamoto, S. Watanabe, Y. </a:t>
            </a:r>
            <a:r>
              <a:rPr lang="en-US" dirty="0" err="1"/>
              <a:t>Kakinami</a:t>
            </a:r>
            <a:r>
              <a:rPr lang="en-US" dirty="0"/>
              <a:t>, T. Yokoyama, J. Mabie, J. </a:t>
            </a:r>
            <a:r>
              <a:rPr lang="en-US" dirty="0" err="1"/>
              <a:t>Klenzing</a:t>
            </a:r>
            <a:r>
              <a:rPr lang="en-US" dirty="0"/>
              <a:t>, R. Bishop, R. 	Walterscheid, M. Yamamoto, Y. Yamazaki, N. Murphy, and V. Angelopoulos (2020), 	Unmasking the Earth’s atmospheric dynamo with spiral and currents driven by strong winds 	revealed by vapor trails and sounding rocket probes, </a:t>
            </a:r>
            <a:r>
              <a:rPr lang="en-US" dirty="0" err="1"/>
              <a:t>Geophys</a:t>
            </a:r>
            <a:r>
              <a:rPr lang="en-US" dirty="0"/>
              <a:t>. Res. Lett., 47, 	e2020GL088803, doi:10.1029/2020GL088803.</a:t>
            </a:r>
          </a:p>
          <a:p>
            <a:pPr algn="just"/>
            <a:endParaRPr lang="en-US" sz="30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751366BC-53C5-DA1F-3311-EA1F1464540A}"/>
              </a:ext>
            </a:extLst>
          </p:cNvPr>
          <p:cNvSpPr txBox="1">
            <a:spLocks/>
          </p:cNvSpPr>
          <p:nvPr/>
        </p:nvSpPr>
        <p:spPr>
          <a:xfrm>
            <a:off x="33841417" y="6544766"/>
            <a:ext cx="9639090" cy="914400"/>
          </a:xfrm>
          <a:prstGeom prst="rect">
            <a:avLst/>
          </a:prstGeom>
          <a:solidFill>
            <a:srgbClr val="002060"/>
          </a:solidFill>
        </p:spPr>
        <p:txBody>
          <a:bodyPr vert="horz" lIns="329184" tIns="164592" rIns="329184" bIns="164592"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dirty="0">
                <a:solidFill>
                  <a:schemeClr val="bg1"/>
                </a:solidFill>
                <a:latin typeface="Arial" panose="020B0604020202020204" pitchFamily="34" charset="0"/>
                <a:cs typeface="Arial" panose="020B0604020202020204" pitchFamily="34" charset="0"/>
              </a:rPr>
              <a:t>Methodology</a:t>
            </a:r>
          </a:p>
        </p:txBody>
      </p:sp>
      <p:sp>
        <p:nvSpPr>
          <p:cNvPr id="29" name="Title 1">
            <a:extLst>
              <a:ext uri="{FF2B5EF4-FFF2-40B4-BE49-F238E27FC236}">
                <a16:creationId xmlns:a16="http://schemas.microsoft.com/office/drawing/2014/main" id="{2D6CD2B9-DFFA-094A-9A7E-A41360FABF50}"/>
              </a:ext>
            </a:extLst>
          </p:cNvPr>
          <p:cNvSpPr txBox="1">
            <a:spLocks/>
          </p:cNvSpPr>
          <p:nvPr/>
        </p:nvSpPr>
        <p:spPr>
          <a:xfrm>
            <a:off x="126224" y="21340257"/>
            <a:ext cx="16459200" cy="914400"/>
          </a:xfrm>
          <a:prstGeom prst="rect">
            <a:avLst/>
          </a:prstGeom>
          <a:solidFill>
            <a:srgbClr val="002060"/>
          </a:solidFill>
        </p:spPr>
        <p:txBody>
          <a:bodyPr vert="horz" lIns="329184" tIns="164592" rIns="329184" bIns="164592"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dirty="0">
                <a:solidFill>
                  <a:schemeClr val="bg1"/>
                </a:solidFill>
                <a:latin typeface="Arial" panose="020B0604020202020204" pitchFamily="34" charset="0"/>
                <a:cs typeface="Arial" panose="020B0604020202020204" pitchFamily="34" charset="0"/>
              </a:rPr>
              <a:t>Motivation </a:t>
            </a:r>
          </a:p>
        </p:txBody>
      </p:sp>
      <p:sp>
        <p:nvSpPr>
          <p:cNvPr id="71" name="TextBox 70">
            <a:extLst>
              <a:ext uri="{FF2B5EF4-FFF2-40B4-BE49-F238E27FC236}">
                <a16:creationId xmlns:a16="http://schemas.microsoft.com/office/drawing/2014/main" id="{245FC279-4684-46C9-EAB6-9454FF08104A}"/>
              </a:ext>
            </a:extLst>
          </p:cNvPr>
          <p:cNvSpPr txBox="1"/>
          <p:nvPr/>
        </p:nvSpPr>
        <p:spPr>
          <a:xfrm>
            <a:off x="17652935" y="22823913"/>
            <a:ext cx="4234874" cy="6807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nSpc>
                <a:spcPct val="150000"/>
              </a:lnSpc>
              <a:defRPr sz="3000">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Figure 2: Ionization Guage sensor</a:t>
            </a:r>
          </a:p>
        </p:txBody>
      </p:sp>
      <p:sp>
        <p:nvSpPr>
          <p:cNvPr id="76" name="TextBox 75">
            <a:extLst>
              <a:ext uri="{FF2B5EF4-FFF2-40B4-BE49-F238E27FC236}">
                <a16:creationId xmlns:a16="http://schemas.microsoft.com/office/drawing/2014/main" id="{1AFDF5F2-96A7-FB82-EFB7-13529D7E07D1}"/>
              </a:ext>
            </a:extLst>
          </p:cNvPr>
          <p:cNvSpPr txBox="1"/>
          <p:nvPr/>
        </p:nvSpPr>
        <p:spPr>
          <a:xfrm>
            <a:off x="22956179" y="22951492"/>
            <a:ext cx="6147883" cy="75496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nSpc>
                <a:spcPct val="150000"/>
              </a:lnSpc>
              <a:defRPr sz="30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Figure 3: Winds Cross-Track  </a:t>
            </a:r>
          </a:p>
        </p:txBody>
      </p:sp>
      <p:sp>
        <p:nvSpPr>
          <p:cNvPr id="86" name="Title 1">
            <a:extLst>
              <a:ext uri="{FF2B5EF4-FFF2-40B4-BE49-F238E27FC236}">
                <a16:creationId xmlns:a16="http://schemas.microsoft.com/office/drawing/2014/main" id="{0A53C18B-E770-E5A1-7457-F05DCA3AD342}"/>
              </a:ext>
            </a:extLst>
          </p:cNvPr>
          <p:cNvSpPr txBox="1">
            <a:spLocks/>
          </p:cNvSpPr>
          <p:nvPr/>
        </p:nvSpPr>
        <p:spPr>
          <a:xfrm>
            <a:off x="33841418" y="19375170"/>
            <a:ext cx="9601200" cy="914400"/>
          </a:xfrm>
          <a:prstGeom prst="rect">
            <a:avLst/>
          </a:prstGeom>
          <a:solidFill>
            <a:srgbClr val="002060"/>
          </a:solidFill>
        </p:spPr>
        <p:txBody>
          <a:bodyPr vert="horz" lIns="329184" tIns="164592" rIns="329184" bIns="164592" rtlCol="0" anchor="b">
            <a:noAutofit/>
          </a:bodyPr>
          <a:lstStyle>
            <a:defPPr>
              <a:defRPr lang="en-US"/>
            </a:defPPr>
            <a:lvl1pPr algn="ctr" defTabSz="914400">
              <a:lnSpc>
                <a:spcPct val="90000"/>
              </a:lnSpc>
              <a:spcBef>
                <a:spcPct val="0"/>
              </a:spcBef>
              <a:buNone/>
              <a:defRPr sz="5000">
                <a:solidFill>
                  <a:schemeClr val="bg1"/>
                </a:solidFill>
                <a:latin typeface="Arial" panose="020B0604020202020204" pitchFamily="34" charset="0"/>
                <a:ea typeface="+mj-ea"/>
                <a:cs typeface="Arial" panose="020B0604020202020204" pitchFamily="34" charset="0"/>
              </a:defRPr>
            </a:lvl1pPr>
          </a:lstStyle>
          <a:p>
            <a:r>
              <a:rPr lang="en-US" dirty="0"/>
              <a:t>Future Work</a:t>
            </a:r>
          </a:p>
        </p:txBody>
      </p:sp>
      <p:sp>
        <p:nvSpPr>
          <p:cNvPr id="4" name="Title 1">
            <a:extLst>
              <a:ext uri="{FF2B5EF4-FFF2-40B4-BE49-F238E27FC236}">
                <a16:creationId xmlns:a16="http://schemas.microsoft.com/office/drawing/2014/main" id="{8A2AAE76-B45E-9AFA-E5B3-5DCB5CAF70D4}"/>
              </a:ext>
            </a:extLst>
          </p:cNvPr>
          <p:cNvSpPr>
            <a:spLocks noGrp="1"/>
          </p:cNvSpPr>
          <p:nvPr>
            <p:ph type="ctrTitle"/>
          </p:nvPr>
        </p:nvSpPr>
        <p:spPr>
          <a:xfrm>
            <a:off x="210013" y="1022042"/>
            <a:ext cx="40110673" cy="4580186"/>
          </a:xfrm>
          <a:noFill/>
        </p:spPr>
        <p:txBody>
          <a:bodyPr>
            <a:noAutofit/>
          </a:bodyPr>
          <a:lstStyle/>
          <a:p>
            <a:pPr>
              <a:lnSpc>
                <a:spcPct val="150000"/>
              </a:lnSpc>
              <a:spcBef>
                <a:spcPts val="0"/>
              </a:spcBef>
            </a:pPr>
            <a:r>
              <a:rPr lang="en-US" sz="8000" b="1" dirty="0">
                <a:solidFill>
                  <a:schemeClr val="bg1"/>
                </a:solidFill>
                <a:latin typeface="Arial" panose="020B0604020202020204" pitchFamily="34" charset="0"/>
                <a:cs typeface="Arial" panose="020B0604020202020204" pitchFamily="34" charset="0"/>
              </a:rPr>
              <a:t>Support of the Dynamo3 Sounding Rocket Mission: Calibration of Instrumentation and Preparation for Launch</a:t>
            </a:r>
            <a:br>
              <a:rPr lang="en-US" sz="8000" b="1" dirty="0">
                <a:solidFill>
                  <a:schemeClr val="bg1"/>
                </a:solidFill>
                <a:latin typeface="Arial" panose="020B0604020202020204" pitchFamily="34" charset="0"/>
                <a:cs typeface="Arial" panose="020B0604020202020204" pitchFamily="34" charset="0"/>
              </a:rPr>
            </a:br>
            <a:r>
              <a:rPr lang="en-US" sz="4320" b="1" dirty="0">
                <a:solidFill>
                  <a:schemeClr val="bg1"/>
                </a:solidFill>
                <a:latin typeface="Arial" panose="020B0604020202020204" pitchFamily="34" charset="0"/>
                <a:cs typeface="Arial" panose="020B0604020202020204" pitchFamily="34" charset="0"/>
              </a:rPr>
              <a:t>Kai Rowlands</a:t>
            </a:r>
            <a:r>
              <a:rPr lang="en-US" sz="4320" dirty="0">
                <a:solidFill>
                  <a:schemeClr val="bg1"/>
                </a:solidFill>
                <a:latin typeface="Arial" panose="020B0604020202020204" pitchFamily="34" charset="0"/>
                <a:cs typeface="Arial" panose="020B0604020202020204" pitchFamily="34" charset="0"/>
              </a:rPr>
              <a:t>.  Supervised by  Dr. James Clemmons</a:t>
            </a:r>
            <a:br>
              <a:rPr lang="en-US" sz="4320" dirty="0">
                <a:solidFill>
                  <a:schemeClr val="bg1"/>
                </a:solidFill>
                <a:latin typeface="Arial" panose="020B0604020202020204" pitchFamily="34" charset="0"/>
                <a:cs typeface="Arial" panose="020B0604020202020204" pitchFamily="34" charset="0"/>
              </a:rPr>
            </a:br>
            <a:r>
              <a:rPr lang="en-US" sz="4320" dirty="0">
                <a:solidFill>
                  <a:schemeClr val="bg1"/>
                </a:solidFill>
                <a:latin typeface="Arial" panose="020B0604020202020204" pitchFamily="34" charset="0"/>
                <a:cs typeface="Arial" panose="020B0604020202020204" pitchFamily="34" charset="0"/>
              </a:rPr>
              <a:t>Department of Physics, University of New Hampshire, Durham, NH 03824</a:t>
            </a:r>
            <a:endParaRPr lang="en-US" sz="10080" dirty="0">
              <a:solidFill>
                <a:schemeClr val="bg1"/>
              </a:solidFill>
              <a:latin typeface="Arial" panose="020B0604020202020204" pitchFamily="34" charset="0"/>
              <a:cs typeface="Arial" panose="020B0604020202020204" pitchFamily="34" charset="0"/>
            </a:endParaRPr>
          </a:p>
        </p:txBody>
      </p:sp>
      <p:pic>
        <p:nvPicPr>
          <p:cNvPr id="5" name="Picture 4" descr="A blue shield with white text&#10;&#10;AI-generated content may be incorrect.">
            <a:extLst>
              <a:ext uri="{FF2B5EF4-FFF2-40B4-BE49-F238E27FC236}">
                <a16:creationId xmlns:a16="http://schemas.microsoft.com/office/drawing/2014/main" id="{892CF011-A843-13D2-95C9-B3A917A3A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8632" y="1555767"/>
            <a:ext cx="3952568" cy="4488023"/>
          </a:xfrm>
          <a:prstGeom prst="rect">
            <a:avLst/>
          </a:prstGeom>
        </p:spPr>
      </p:pic>
      <p:sp>
        <p:nvSpPr>
          <p:cNvPr id="9" name="TextBox 8">
            <a:extLst>
              <a:ext uri="{FF2B5EF4-FFF2-40B4-BE49-F238E27FC236}">
                <a16:creationId xmlns:a16="http://schemas.microsoft.com/office/drawing/2014/main" id="{180E8DA1-A874-F421-6F16-74F4481037DE}"/>
              </a:ext>
            </a:extLst>
          </p:cNvPr>
          <p:cNvSpPr txBox="1"/>
          <p:nvPr/>
        </p:nvSpPr>
        <p:spPr>
          <a:xfrm>
            <a:off x="17916342" y="16332429"/>
            <a:ext cx="15313811" cy="12521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nSpc>
                <a:spcPct val="150000"/>
              </a:lnSpc>
              <a:defRPr sz="30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Figure 1: Slide from the Dynamo3 Mission Initiation Conference illustrating how the Dynamo3 investigation will complement the results from the previous Dynamo1 and Dynamo2 investigations. (</a:t>
            </a:r>
            <a:r>
              <a:rPr lang="en-US" i="1" dirty="0"/>
              <a:t>R. Pfaff, used with permission</a:t>
            </a:r>
            <a:r>
              <a:rPr lang="en-US" dirty="0"/>
              <a:t>.)  </a:t>
            </a:r>
          </a:p>
        </p:txBody>
      </p:sp>
      <p:pic>
        <p:nvPicPr>
          <p:cNvPr id="8" name="Picture 7">
            <a:extLst>
              <a:ext uri="{FF2B5EF4-FFF2-40B4-BE49-F238E27FC236}">
                <a16:creationId xmlns:a16="http://schemas.microsoft.com/office/drawing/2014/main" id="{E26A11F3-1F6B-5E76-2A35-DEEB74391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0623" y="24607314"/>
            <a:ext cx="6502400" cy="6502400"/>
          </a:xfrm>
          <a:prstGeom prst="rect">
            <a:avLst/>
          </a:prstGeom>
        </p:spPr>
      </p:pic>
      <p:pic>
        <p:nvPicPr>
          <p:cNvPr id="13" name="Picture 12">
            <a:extLst>
              <a:ext uri="{FF2B5EF4-FFF2-40B4-BE49-F238E27FC236}">
                <a16:creationId xmlns:a16="http://schemas.microsoft.com/office/drawing/2014/main" id="{A22190DD-8979-AB4C-890F-94B50D24B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9753" y="24005654"/>
            <a:ext cx="6502400" cy="6502400"/>
          </a:xfrm>
          <a:prstGeom prst="rect">
            <a:avLst/>
          </a:prstGeom>
        </p:spPr>
      </p:pic>
      <p:pic>
        <p:nvPicPr>
          <p:cNvPr id="17" name="Picture 16">
            <a:extLst>
              <a:ext uri="{FF2B5EF4-FFF2-40B4-BE49-F238E27FC236}">
                <a16:creationId xmlns:a16="http://schemas.microsoft.com/office/drawing/2014/main" id="{14363B06-29E4-046C-9BE7-FB23836A4C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85359" y="18000415"/>
            <a:ext cx="3849418" cy="4894939"/>
          </a:xfrm>
          <a:prstGeom prst="rect">
            <a:avLst/>
          </a:prstGeom>
        </p:spPr>
      </p:pic>
      <p:pic>
        <p:nvPicPr>
          <p:cNvPr id="26" name="Picture 25">
            <a:extLst>
              <a:ext uri="{FF2B5EF4-FFF2-40B4-BE49-F238E27FC236}">
                <a16:creationId xmlns:a16="http://schemas.microsoft.com/office/drawing/2014/main" id="{B65BF5E0-2120-2A4E-FC43-BBD3D65217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4023" y="18052632"/>
            <a:ext cx="6015669" cy="4637078"/>
          </a:xfrm>
          <a:prstGeom prst="rect">
            <a:avLst/>
          </a:prstGeom>
        </p:spPr>
      </p:pic>
      <p:pic>
        <p:nvPicPr>
          <p:cNvPr id="30" name="Picture 29">
            <a:extLst>
              <a:ext uri="{FF2B5EF4-FFF2-40B4-BE49-F238E27FC236}">
                <a16:creationId xmlns:a16="http://schemas.microsoft.com/office/drawing/2014/main" id="{F9AEB070-D7AB-D7C1-977B-4304AE12F2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04589" y="7654006"/>
            <a:ext cx="14793938" cy="8303695"/>
          </a:xfrm>
          <a:prstGeom prst="rect">
            <a:avLst/>
          </a:prstGeom>
        </p:spPr>
      </p:pic>
      <p:sp>
        <p:nvSpPr>
          <p:cNvPr id="31" name="TextBox 30">
            <a:extLst>
              <a:ext uri="{FF2B5EF4-FFF2-40B4-BE49-F238E27FC236}">
                <a16:creationId xmlns:a16="http://schemas.microsoft.com/office/drawing/2014/main" id="{F7C42DB0-CB88-1187-988A-842996A01BE8}"/>
              </a:ext>
            </a:extLst>
          </p:cNvPr>
          <p:cNvSpPr txBox="1"/>
          <p:nvPr/>
        </p:nvSpPr>
        <p:spPr>
          <a:xfrm>
            <a:off x="33793023" y="7628983"/>
            <a:ext cx="9921177" cy="11787842"/>
          </a:xfrm>
          <a:prstGeom prst="rect">
            <a:avLst/>
          </a:prstGeom>
          <a:noFill/>
        </p:spPr>
        <p:txBody>
          <a:bodyPr wrap="square" rtlCol="0">
            <a:spAutoFit/>
          </a:bodyPr>
          <a:lstStyle/>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Mid-May, calibration of the IG sensors using our pressure standard system. Winds sensors (WCT, WIT, and MWM) will be calibrated in our winds calibration chamber. Afterward, the NMS will be calibrated in the winds chamber. </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Mid-June, the first instruments to finish calibration will then be shipped to NASA/Wallops for payload integration beginning. They’ll be shipped as they are calibrated. </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Mid-July, After all of the instruments have been integrated they will be shipped back to UNH for refurbishment and further spot calibrations.</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Mid-August, the instruments will be shipped back to NASA/Wallops for final payload integration in preparation for launch.</a:t>
            </a:r>
          </a:p>
        </p:txBody>
      </p:sp>
      <p:pic>
        <p:nvPicPr>
          <p:cNvPr id="34" name="Picture 33">
            <a:extLst>
              <a:ext uri="{FF2B5EF4-FFF2-40B4-BE49-F238E27FC236}">
                <a16:creationId xmlns:a16="http://schemas.microsoft.com/office/drawing/2014/main" id="{A3B0C0A0-909E-D2D7-7197-7AE9F8C505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33208" y="17301750"/>
            <a:ext cx="5862556" cy="5862556"/>
          </a:xfrm>
          <a:prstGeom prst="rect">
            <a:avLst/>
          </a:prstGeom>
        </p:spPr>
      </p:pic>
      <p:sp>
        <p:nvSpPr>
          <p:cNvPr id="35" name="TextBox 34">
            <a:extLst>
              <a:ext uri="{FF2B5EF4-FFF2-40B4-BE49-F238E27FC236}">
                <a16:creationId xmlns:a16="http://schemas.microsoft.com/office/drawing/2014/main" id="{FC8B7D85-F393-5BF6-B53D-5C3BDEEC68CA}"/>
              </a:ext>
            </a:extLst>
          </p:cNvPr>
          <p:cNvSpPr txBox="1"/>
          <p:nvPr/>
        </p:nvSpPr>
        <p:spPr>
          <a:xfrm>
            <a:off x="246159" y="22394399"/>
            <a:ext cx="16305743" cy="9941183"/>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The goal of the Dynamo3 sounding rocket missions is to understand the dynamo currents, fields, and winds in the lower E-region of the ionosphere and how they relate to the currents, fields, and winds in the upper E-region and F-region.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The focus is on understanding the physics underlying the morning sector solar quiet (Sq) current system. The primary scientific objective is to determine if these lower E-region currents and winds drive locally enhanced DC electric fields. These fields typically display large amplitudes in satellite measurements in the low latitude F-region in the morning. For the first time, detailed, lower altitude variations of the morning currents, electric fields, winds, and plasma density in the region where the Hall and Pedersen mobilities are enhanced (90 – 140 km) will be measured together. A second scientific objective is to determine whether this set of measurements is consistent with the</a:t>
            </a:r>
          </a:p>
          <a:p>
            <a:r>
              <a:rPr lang="en-US" sz="4000" dirty="0">
                <a:latin typeface="Arial" panose="020B0604020202020204" pitchFamily="34" charset="0"/>
                <a:cs typeface="Arial" panose="020B0604020202020204" pitchFamily="34" charset="0"/>
              </a:rPr>
              <a:t>local atmospheric dynamo equation.</a:t>
            </a:r>
          </a:p>
        </p:txBody>
      </p:sp>
      <p:sp>
        <p:nvSpPr>
          <p:cNvPr id="36" name="TextBox 35">
            <a:extLst>
              <a:ext uri="{FF2B5EF4-FFF2-40B4-BE49-F238E27FC236}">
                <a16:creationId xmlns:a16="http://schemas.microsoft.com/office/drawing/2014/main" id="{E0B2433B-8E0C-BD54-95ED-72CE31A55F3F}"/>
              </a:ext>
            </a:extLst>
          </p:cNvPr>
          <p:cNvSpPr txBox="1"/>
          <p:nvPr/>
        </p:nvSpPr>
        <p:spPr>
          <a:xfrm>
            <a:off x="246159" y="7893515"/>
            <a:ext cx="16275687" cy="1301894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The Earth’s ionosphere-thermosphere system is an important element within the overall </a:t>
            </a:r>
            <a:r>
              <a:rPr lang="en-US" sz="4000" dirty="0" err="1">
                <a:latin typeface="Arial" panose="020B0604020202020204" pitchFamily="34" charset="0"/>
                <a:cs typeface="Arial" panose="020B0604020202020204" pitchFamily="34" charset="0"/>
              </a:rPr>
              <a:t>heliophysical</a:t>
            </a:r>
            <a:r>
              <a:rPr lang="en-US" sz="4000" dirty="0">
                <a:latin typeface="Arial" panose="020B0604020202020204" pitchFamily="34" charset="0"/>
                <a:cs typeface="Arial" panose="020B0604020202020204" pitchFamily="34" charset="0"/>
              </a:rPr>
              <a:t> system. This atmospheric layer is responsible for linking neutral gases of the lower atmosphere to the plasma-dominated ionosphere and magnetosphere. Despite the region’s direct role in the Sun-Earth connection, understanding is incomplete due to significant shortcomings in key areas. An example is the difficult-to-explore region in the lower thermosphere-ionosphere, where significant intricate processes take place and define the behavior of the important elements of the system. </a:t>
            </a:r>
          </a:p>
          <a:p>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A further instance of this is the dayside ionospheric dynamo, which is a current system powered by the effect of </a:t>
            </a:r>
            <a:r>
              <a:rPr lang="en-US" sz="4000" dirty="0" err="1">
                <a:latin typeface="Arial" panose="020B0604020202020204" pitchFamily="34" charset="0"/>
                <a:cs typeface="Arial" panose="020B0604020202020204" pitchFamily="34" charset="0"/>
              </a:rPr>
              <a:t>thermospheric</a:t>
            </a:r>
            <a:r>
              <a:rPr lang="en-US" sz="4000" dirty="0">
                <a:latin typeface="Arial" panose="020B0604020202020204" pitchFamily="34" charset="0"/>
                <a:cs typeface="Arial" panose="020B0604020202020204" pitchFamily="34" charset="0"/>
              </a:rPr>
              <a:t> winds on the commingled plasma of the ionosphere. Although the general physics of this phenomenon is believed to be understood, recent detailed exploration has raised questions [1]. Further understanding requires further experimentation, and the application of sounding rockets lends itself well to the needed targeted investigations due to their ability contain multiple instruments within the fuselage and the customization of their trajectories. Due to this lack of understanding and the suitability of sounding rockets as a vessel, the Dynamo3 rocket missions were proposed to NASA and are now under development.</a:t>
            </a:r>
          </a:p>
        </p:txBody>
      </p:sp>
      <p:sp>
        <p:nvSpPr>
          <p:cNvPr id="37" name="TextBox 36">
            <a:extLst>
              <a:ext uri="{FF2B5EF4-FFF2-40B4-BE49-F238E27FC236}">
                <a16:creationId xmlns:a16="http://schemas.microsoft.com/office/drawing/2014/main" id="{5E8209E7-2D59-E799-71C6-B4EDB77D8D98}"/>
              </a:ext>
            </a:extLst>
          </p:cNvPr>
          <p:cNvSpPr txBox="1"/>
          <p:nvPr/>
        </p:nvSpPr>
        <p:spPr>
          <a:xfrm>
            <a:off x="33793023" y="20359392"/>
            <a:ext cx="10125667" cy="3447098"/>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Unfortunately, the launch of Dyamo3 has been delayed until June 2027. Therefore, my work will focus on the Miniature Winds Meter (MWM). I will assist with the preparation of other instruments as needed.</a:t>
            </a:r>
          </a:p>
          <a:p>
            <a:endParaRPr lang="en-US" dirty="0"/>
          </a:p>
        </p:txBody>
      </p:sp>
      <p:sp>
        <p:nvSpPr>
          <p:cNvPr id="38" name="TextBox 37">
            <a:extLst>
              <a:ext uri="{FF2B5EF4-FFF2-40B4-BE49-F238E27FC236}">
                <a16:creationId xmlns:a16="http://schemas.microsoft.com/office/drawing/2014/main" id="{E1311902-1EB5-65D7-5DFC-94427B0ECBD2}"/>
              </a:ext>
            </a:extLst>
          </p:cNvPr>
          <p:cNvSpPr txBox="1"/>
          <p:nvPr/>
        </p:nvSpPr>
        <p:spPr>
          <a:xfrm>
            <a:off x="17141240" y="30709320"/>
            <a:ext cx="5356647" cy="7124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nSpc>
                <a:spcPct val="150000"/>
              </a:lnSpc>
              <a:defRPr sz="3000">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Figure 5: Neutral Mass Spectrograph</a:t>
            </a:r>
          </a:p>
        </p:txBody>
      </p:sp>
      <p:sp>
        <p:nvSpPr>
          <p:cNvPr id="39" name="TextBox 38">
            <a:extLst>
              <a:ext uri="{FF2B5EF4-FFF2-40B4-BE49-F238E27FC236}">
                <a16:creationId xmlns:a16="http://schemas.microsoft.com/office/drawing/2014/main" id="{7022EC0B-897C-87C9-ADCB-823BE0E3300E}"/>
              </a:ext>
            </a:extLst>
          </p:cNvPr>
          <p:cNvSpPr txBox="1"/>
          <p:nvPr/>
        </p:nvSpPr>
        <p:spPr>
          <a:xfrm>
            <a:off x="28305148" y="22689710"/>
            <a:ext cx="4750719" cy="8871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nSpc>
                <a:spcPct val="150000"/>
              </a:lnSpc>
              <a:defRPr sz="3000">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Figure 4: Winds In-Track</a:t>
            </a:r>
          </a:p>
        </p:txBody>
      </p:sp>
      <p:sp>
        <p:nvSpPr>
          <p:cNvPr id="40" name="TextBox 39">
            <a:extLst>
              <a:ext uri="{FF2B5EF4-FFF2-40B4-BE49-F238E27FC236}">
                <a16:creationId xmlns:a16="http://schemas.microsoft.com/office/drawing/2014/main" id="{2387D37E-A95A-BFE4-8282-E8B40602390E}"/>
              </a:ext>
            </a:extLst>
          </p:cNvPr>
          <p:cNvSpPr txBox="1"/>
          <p:nvPr/>
        </p:nvSpPr>
        <p:spPr>
          <a:xfrm>
            <a:off x="28159501" y="31009249"/>
            <a:ext cx="5633522" cy="8871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nSpc>
                <a:spcPct val="150000"/>
              </a:lnSpc>
              <a:defRPr sz="3000">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Figure 7: Miniature Winds Meter</a:t>
            </a:r>
          </a:p>
        </p:txBody>
      </p:sp>
      <p:pic>
        <p:nvPicPr>
          <p:cNvPr id="1026" name="Picture 2" descr="Dynamo-2 Sounding Rocket Launch - July 11 Attempt - YouTube">
            <a:extLst>
              <a:ext uri="{FF2B5EF4-FFF2-40B4-BE49-F238E27FC236}">
                <a16:creationId xmlns:a16="http://schemas.microsoft.com/office/drawing/2014/main" id="{3C1B12C6-C9D9-B698-0F7E-610F7D6322C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4877" r="22538"/>
          <a:stretch>
            <a:fillRect/>
          </a:stretch>
        </p:blipFill>
        <p:spPr bwMode="auto">
          <a:xfrm>
            <a:off x="22038997" y="24816760"/>
            <a:ext cx="5452533" cy="49022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D65327DC-FB22-775C-2974-6A880982D8CE}"/>
              </a:ext>
            </a:extLst>
          </p:cNvPr>
          <p:cNvSpPr txBox="1"/>
          <p:nvPr/>
        </p:nvSpPr>
        <p:spPr>
          <a:xfrm>
            <a:off x="21941432" y="30151805"/>
            <a:ext cx="5356647" cy="7124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nSpc>
                <a:spcPct val="150000"/>
              </a:lnSpc>
              <a:defRPr sz="3000">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Figure 6: Launch of Dynamo2</a:t>
            </a:r>
          </a:p>
        </p:txBody>
      </p:sp>
    </p:spTree>
    <p:extLst>
      <p:ext uri="{BB962C8B-B14F-4D97-AF65-F5344CB8AC3E}">
        <p14:creationId xmlns:p14="http://schemas.microsoft.com/office/powerpoint/2010/main" val="30475986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2356</TotalTime>
  <Words>872</Words>
  <Application>Microsoft Macintosh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Support of the Dynamo3 Sounding Rocket Mission: Calibration of Instrumentation and Preparation for Launch Kai Rowlands.  Supervised by  Dr. James Clemmons Department of Physics, University of New Hampshire, Durham, NH 03824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Your Name.  Supervised by  Name of research advisor Department of Physics, University of New Hampshire, Durham, NH 03824</dc:title>
  <dc:creator>asmaa nassar</dc:creator>
  <cp:lastModifiedBy>Kai Rowlands</cp:lastModifiedBy>
  <cp:revision>16</cp:revision>
  <dcterms:created xsi:type="dcterms:W3CDTF">2025-03-13T00:59:21Z</dcterms:created>
  <dcterms:modified xsi:type="dcterms:W3CDTF">2026-04-14T14:37:19Z</dcterms:modified>
</cp:coreProperties>
</file>