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3"/>
  </p:notesMasterIdLst>
  <p:handoutMasterIdLst>
    <p:handoutMasterId r:id="rId4"/>
  </p:handoutMasterIdLst>
  <p:sldIdLst>
    <p:sldId id="289" r:id="rId2"/>
  </p:sldIdLst>
  <p:sldSz cx="43891200" cy="32918400"/>
  <p:notesSz cx="7023100" cy="9309100"/>
  <p:defaultTextStyle>
    <a:defPPr>
      <a:defRPr lang="en-US"/>
    </a:defPPr>
    <a:lvl1pPr marL="0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1pPr>
    <a:lvl2pPr marL="2717048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2pPr>
    <a:lvl3pPr marL="5434096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3pPr>
    <a:lvl4pPr marL="8151144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4pPr>
    <a:lvl5pPr marL="10868193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5pPr>
    <a:lvl6pPr marL="13585241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6pPr>
    <a:lvl7pPr marL="16302289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7pPr>
    <a:lvl8pPr marL="19019337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8pPr>
    <a:lvl9pPr marL="21736385" algn="l" defTabSz="2717048" rtl="0" eaLnBrk="1" latinLnBrk="0" hangingPunct="1">
      <a:defRPr sz="10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 userDrawn="1">
          <p15:clr>
            <a:srgbClr val="A4A3A4"/>
          </p15:clr>
        </p15:guide>
        <p15:guide id="2" pos="137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0BE045F-C064-2ACD-2025-4E6E9C51D75B}" name="Summer Cook" initials="SC" userId="S::sbm24@usnh.edu::2ad51d63-2e3e-4591-8f60-03d314a4a561" providerId="AD"/>
  <p188:author id="{8D75ABD8-E208-B341-32B9-5F5C9D137985}" name="Violet Sullivan" initials="VS" userId="S::ves1012@usnh.edu::51d3db94-b1d2-431c-bcd8-91d1cab699ef" providerId="AD"/>
  <p188:author id="{4C04C1DA-4CF5-DD7D-38F6-61B7347977C1}" name="Violet Sullivan" initials="VS" userId="S::ves1012@wildcats.unh.edu::51d3db94-b1d2-431c-bcd8-91d1cab699e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9AC"/>
    <a:srgbClr val="DCDEDF"/>
    <a:srgbClr val="CB4D0B"/>
    <a:srgbClr val="F5CC52"/>
    <a:srgbClr val="FFF7D9"/>
    <a:srgbClr val="F2C84F"/>
    <a:srgbClr val="FCD052"/>
    <a:srgbClr val="F8CD4F"/>
    <a:srgbClr val="F8CF1F"/>
    <a:srgbClr val="FBD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95"/>
    <p:restoredTop sz="92913"/>
  </p:normalViewPr>
  <p:slideViewPr>
    <p:cSldViewPr snapToGrid="0">
      <p:cViewPr varScale="1">
        <p:scale>
          <a:sx n="26" d="100"/>
          <a:sy n="26" d="100"/>
        </p:scale>
        <p:origin x="992" y="264"/>
      </p:cViewPr>
      <p:guideLst>
        <p:guide orient="horz" pos="10368"/>
        <p:guide pos="1378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Relationship Id="rId9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universitysystemnh-my.sharepoint.com/personal/mrs1102_usnh_edu/Documents/PAPE%20Study/Subject%20Data/Master%20Data%20Sheet/PAPE_Master_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'Total Time'!$D$47</c:f>
              <c:strCache>
                <c:ptCount val="1"/>
                <c:pt idx="0">
                  <c:v>Mean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3D-BC47-9952-EA3C97DF6E63}"/>
              </c:ext>
            </c:extLst>
          </c:dPt>
          <c:dPt>
            <c:idx val="1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3D-BC47-9952-EA3C97DF6E63}"/>
              </c:ext>
            </c:extLst>
          </c:dPt>
          <c:dLbls>
            <c:dLbl>
              <c:idx val="0"/>
              <c:layout>
                <c:manualLayout>
                  <c:x val="-3.517649593894029E-4"/>
                  <c:y val="0.3311141098983643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11:00 </a:t>
                    </a:r>
                    <a:r>
                      <a:rPr lang="en-US" sz="1900" b="1" i="0" u="none" strike="noStrike" kern="1200" baseline="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± 1:35</a:t>
                    </a:r>
                    <a:endParaRPr lang="en-US" sz="19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FD3D-BC47-9952-EA3C97DF6E63}"/>
                </c:ext>
              </c:extLst>
            </c:dLbl>
            <c:dLbl>
              <c:idx val="1"/>
              <c:layout>
                <c:manualLayout>
                  <c:x val="-1.9119630713931661E-5"/>
                  <c:y val="0.32596677491308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900" b="1" i="0" u="none" strike="noStrike" kern="1200" baseline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sz="19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10:54 </a:t>
                    </a:r>
                    <a:r>
                      <a:rPr lang="en-US" sz="1900" b="1" i="0" u="none" strike="noStrike" kern="1200" baseline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± 1:29</a:t>
                    </a:r>
                    <a:endParaRPr lang="en-US" sz="19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900" b="1" i="0" u="none" strike="noStrike" kern="1200" baseline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FD3D-BC47-9952-EA3C97DF6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9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bg1">
                          <a:alpha val="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errBars>
            <c:errBarType val="both"/>
            <c:errValType val="cust"/>
            <c:noEndCap val="0"/>
            <c:plus>
              <c:numRef>
                <c:f>'Total Time'!$E$48:$F$48</c:f>
                <c:numCache>
                  <c:formatCode>General</c:formatCode>
                  <c:ptCount val="2"/>
                  <c:pt idx="0">
                    <c:v>95</c:v>
                  </c:pt>
                  <c:pt idx="1">
                    <c:v>89</c:v>
                  </c:pt>
                </c:numCache>
              </c:numRef>
            </c:plus>
            <c:minus>
              <c:numRef>
                <c:f>'Total Time'!$E$48:$F$48</c:f>
                <c:numCache>
                  <c:formatCode>General</c:formatCode>
                  <c:ptCount val="2"/>
                  <c:pt idx="0">
                    <c:v>95</c:v>
                  </c:pt>
                  <c:pt idx="1">
                    <c:v>89</c:v>
                  </c:pt>
                </c:numCache>
              </c:numRef>
            </c:minus>
            <c:spPr>
              <a:noFill/>
              <a:ln w="1905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  <a:tailEnd type="none"/>
              </a:ln>
              <a:effectLst/>
            </c:spPr>
          </c:errBars>
          <c:cat>
            <c:strRef>
              <c:f>'Total Time'!$E$46:$F$46</c:f>
              <c:strCache>
                <c:ptCount val="2"/>
                <c:pt idx="0">
                  <c:v>PAPE</c:v>
                </c:pt>
                <c:pt idx="1">
                  <c:v>NoPAPE</c:v>
                </c:pt>
              </c:strCache>
            </c:strRef>
          </c:cat>
          <c:val>
            <c:numRef>
              <c:f>'Total Time'!$E$47:$F$47</c:f>
              <c:numCache>
                <c:formatCode>General</c:formatCode>
                <c:ptCount val="2"/>
                <c:pt idx="0">
                  <c:v>660</c:v>
                </c:pt>
                <c:pt idx="1">
                  <c:v>654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3D-BC47-9952-EA3C97DF6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9"/>
        <c:overlap val="57"/>
        <c:axId val="361162448"/>
        <c:axId val="803445151"/>
      </c:barChart>
      <c:lineChart>
        <c:grouping val="standard"/>
        <c:varyColors val="0"/>
        <c:ser>
          <c:idx val="3"/>
          <c:order val="3"/>
          <c:tx>
            <c:v>Subject 1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val>
            <c:numRef>
              <c:f>('Total Time'!$D$7,'Total Time'!$F$7)</c:f>
              <c:numCache>
                <c:formatCode>General</c:formatCode>
                <c:ptCount val="2"/>
                <c:pt idx="0">
                  <c:v>640</c:v>
                </c:pt>
                <c:pt idx="1">
                  <c:v>640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D3D-BC47-9952-EA3C97DF6E63}"/>
            </c:ext>
          </c:extLst>
        </c:ser>
        <c:ser>
          <c:idx val="4"/>
          <c:order val="4"/>
          <c:tx>
            <c:v>Subject 2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('Total Time'!$D$8,'Total Time'!$F$8)</c:f>
              <c:numCache>
                <c:formatCode>General</c:formatCode>
                <c:ptCount val="2"/>
                <c:pt idx="0">
                  <c:v>677</c:v>
                </c:pt>
                <c:pt idx="1">
                  <c:v>639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D3D-BC47-9952-EA3C97DF6E63}"/>
            </c:ext>
          </c:extLst>
        </c:ser>
        <c:ser>
          <c:idx val="5"/>
          <c:order val="5"/>
          <c:tx>
            <c:v>Subject 3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('Total Time'!$D$9,'Total Time'!$F$9)</c:f>
              <c:numCache>
                <c:formatCode>General</c:formatCode>
                <c:ptCount val="2"/>
                <c:pt idx="0">
                  <c:v>561</c:v>
                </c:pt>
                <c:pt idx="1">
                  <c:v>570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D3D-BC47-9952-EA3C97DF6E63}"/>
            </c:ext>
          </c:extLst>
        </c:ser>
        <c:ser>
          <c:idx val="6"/>
          <c:order val="6"/>
          <c:tx>
            <c:v>Subject 4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Time'!$D$10,'Total Time'!$F$10)</c:f>
              <c:numCache>
                <c:formatCode>General</c:formatCode>
                <c:ptCount val="2"/>
                <c:pt idx="0">
                  <c:v>606</c:v>
                </c:pt>
                <c:pt idx="1">
                  <c:v>595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D3D-BC47-9952-EA3C97DF6E63}"/>
            </c:ext>
          </c:extLst>
        </c:ser>
        <c:ser>
          <c:idx val="7"/>
          <c:order val="7"/>
          <c:tx>
            <c:v>Subject 5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Time'!$D$11,'Total Time'!$F$11)</c:f>
              <c:numCache>
                <c:formatCode>General</c:formatCode>
                <c:ptCount val="2"/>
                <c:pt idx="0">
                  <c:v>678</c:v>
                </c:pt>
                <c:pt idx="1">
                  <c:v>673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D3D-BC47-9952-EA3C97DF6E63}"/>
            </c:ext>
          </c:extLst>
        </c:ser>
        <c:ser>
          <c:idx val="8"/>
          <c:order val="8"/>
          <c:tx>
            <c:v>Subject 6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Time'!$D$12,'Total Time'!$F$12)</c:f>
              <c:numCache>
                <c:formatCode>General</c:formatCode>
                <c:ptCount val="2"/>
                <c:pt idx="0">
                  <c:v>593</c:v>
                </c:pt>
                <c:pt idx="1">
                  <c:v>630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FD3D-BC47-9952-EA3C97DF6E63}"/>
            </c:ext>
          </c:extLst>
        </c:ser>
        <c:ser>
          <c:idx val="9"/>
          <c:order val="9"/>
          <c:tx>
            <c:v>Subject 7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</a:schemeClr>
              </a:solidFill>
              <a:ln w="9525">
                <a:solidFill>
                  <a:schemeClr val="accent4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Time'!$D$13,'Total Time'!$F$13)</c:f>
              <c:numCache>
                <c:formatCode>General</c:formatCode>
                <c:ptCount val="2"/>
                <c:pt idx="0">
                  <c:v>664</c:v>
                </c:pt>
                <c:pt idx="1">
                  <c:v>645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FD3D-BC47-9952-EA3C97DF6E63}"/>
            </c:ext>
          </c:extLst>
        </c:ser>
        <c:ser>
          <c:idx val="10"/>
          <c:order val="10"/>
          <c:tx>
            <c:v>Subject 8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60000"/>
                </a:schemeClr>
              </a:solidFill>
              <a:ln w="9525">
                <a:solidFill>
                  <a:schemeClr val="accent5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Time'!$D$14,'Total Time'!$F$14)</c:f>
              <c:numCache>
                <c:formatCode>General</c:formatCode>
                <c:ptCount val="2"/>
                <c:pt idx="0">
                  <c:v>773</c:v>
                </c:pt>
                <c:pt idx="1">
                  <c:v>772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FD3D-BC47-9952-EA3C97DF6E63}"/>
            </c:ext>
          </c:extLst>
        </c:ser>
        <c:ser>
          <c:idx val="11"/>
          <c:order val="11"/>
          <c:tx>
            <c:v>Subject 9</c:v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('Total Time'!$D$15,'Total Time'!$F$15)</c:f>
              <c:numCache>
                <c:formatCode>General</c:formatCode>
                <c:ptCount val="2"/>
                <c:pt idx="0">
                  <c:v>689</c:v>
                </c:pt>
                <c:pt idx="1">
                  <c:v>671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FD3D-BC47-9952-EA3C97DF6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1162448"/>
        <c:axId val="803445151"/>
      </c:lineChart>
      <c:scatterChart>
        <c:scatterStyle val="lineMarker"/>
        <c:varyColors val="0"/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FD3D-BC47-9952-EA3C97DF6E63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FD3D-BC47-9952-EA3C97DF6E63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FD3D-BC47-9952-EA3C97DF6E63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FD3D-BC47-9952-EA3C97DF6E63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FD3D-BC47-9952-EA3C97DF6E63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FD3D-BC47-9952-EA3C97DF6E63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FD3D-BC47-9952-EA3C97DF6E63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FD3D-BC47-9952-EA3C97DF6E63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FD3D-BC47-9952-EA3C97DF6E63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FD3D-BC47-9952-EA3C97DF6E63}"/>
              </c:ext>
            </c:extLst>
          </c:dPt>
          <c:xVal>
            <c:numRef>
              <c:f>'Total Time'!$C$7:$C$20</c:f>
              <c:numCache>
                <c:formatCode>General</c:formatCode>
                <c:ptCount val="1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xVal>
          <c:yVal>
            <c:numRef>
              <c:f>'Total Time'!$D$7:$D$20</c:f>
              <c:numCache>
                <c:formatCode>General</c:formatCode>
                <c:ptCount val="14"/>
                <c:pt idx="0">
                  <c:v>640</c:v>
                </c:pt>
                <c:pt idx="1">
                  <c:v>677</c:v>
                </c:pt>
                <c:pt idx="2">
                  <c:v>561</c:v>
                </c:pt>
                <c:pt idx="3">
                  <c:v>606</c:v>
                </c:pt>
                <c:pt idx="4">
                  <c:v>678</c:v>
                </c:pt>
                <c:pt idx="5">
                  <c:v>593</c:v>
                </c:pt>
                <c:pt idx="6">
                  <c:v>664</c:v>
                </c:pt>
                <c:pt idx="7">
                  <c:v>773</c:v>
                </c:pt>
                <c:pt idx="8">
                  <c:v>689</c:v>
                </c:pt>
                <c:pt idx="9">
                  <c:v>548</c:v>
                </c:pt>
                <c:pt idx="10">
                  <c:v>607</c:v>
                </c:pt>
                <c:pt idx="11">
                  <c:v>860</c:v>
                </c:pt>
                <c:pt idx="12">
                  <c:v>791</c:v>
                </c:pt>
                <c:pt idx="13">
                  <c:v>549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1-FD3D-BC47-9952-EA3C97DF6E63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dPt>
            <c:idx val="11"/>
            <c:marker>
              <c:symbol val="circle"/>
              <c:size val="5"/>
              <c:spPr>
                <a:solidFill>
                  <a:schemeClr val="bg1"/>
                </a:solidFill>
                <a:ln w="9525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noFill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3-FD3D-BC47-9952-EA3C97DF6E63}"/>
              </c:ext>
            </c:extLst>
          </c:dPt>
          <c:xVal>
            <c:numRef>
              <c:f>'Total Time'!$E$7:$E$20</c:f>
              <c:numCache>
                <c:formatCode>General</c:formatCode>
                <c:ptCount val="14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2</c:v>
                </c:pt>
                <c:pt idx="12">
                  <c:v>2</c:v>
                </c:pt>
                <c:pt idx="13">
                  <c:v>2</c:v>
                </c:pt>
              </c:numCache>
            </c:numRef>
          </c:xVal>
          <c:yVal>
            <c:numRef>
              <c:f>'Total Time'!$F$7:$F$20</c:f>
              <c:numCache>
                <c:formatCode>General</c:formatCode>
                <c:ptCount val="14"/>
                <c:pt idx="0">
                  <c:v>640</c:v>
                </c:pt>
                <c:pt idx="1">
                  <c:v>639</c:v>
                </c:pt>
                <c:pt idx="2">
                  <c:v>570</c:v>
                </c:pt>
                <c:pt idx="3">
                  <c:v>595</c:v>
                </c:pt>
                <c:pt idx="4">
                  <c:v>673</c:v>
                </c:pt>
                <c:pt idx="5">
                  <c:v>630</c:v>
                </c:pt>
                <c:pt idx="6">
                  <c:v>645</c:v>
                </c:pt>
                <c:pt idx="7">
                  <c:v>772</c:v>
                </c:pt>
                <c:pt idx="8">
                  <c:v>671</c:v>
                </c:pt>
                <c:pt idx="9">
                  <c:v>535</c:v>
                </c:pt>
                <c:pt idx="10">
                  <c:v>605</c:v>
                </c:pt>
                <c:pt idx="11">
                  <c:v>838</c:v>
                </c:pt>
                <c:pt idx="12">
                  <c:v>786</c:v>
                </c:pt>
                <c:pt idx="13">
                  <c:v>560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4-FD3D-BC47-9952-EA3C97DF6E63}"/>
            </c:ext>
          </c:extLst>
        </c:ser>
        <c:ser>
          <c:idx val="12"/>
          <c:order val="12"/>
          <c:tx>
            <c:v>Subject 10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('Total Time'!$D$16,'Total Time'!$F$16)</c:f>
              <c:numCache>
                <c:formatCode>General</c:formatCode>
                <c:ptCount val="2"/>
                <c:pt idx="0">
                  <c:v>548</c:v>
                </c:pt>
                <c:pt idx="1">
                  <c:v>535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5-FD3D-BC47-9952-EA3C97DF6E63}"/>
            </c:ext>
          </c:extLst>
        </c:ser>
        <c:ser>
          <c:idx val="13"/>
          <c:order val="13"/>
          <c:tx>
            <c:v>Subject 11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('Total Time'!$D$17,'Total Time'!$F$17)</c:f>
              <c:numCache>
                <c:formatCode>General</c:formatCode>
                <c:ptCount val="2"/>
                <c:pt idx="0">
                  <c:v>607</c:v>
                </c:pt>
                <c:pt idx="1">
                  <c:v>605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6-FD3D-BC47-9952-EA3C97DF6E63}"/>
            </c:ext>
          </c:extLst>
        </c:ser>
        <c:ser>
          <c:idx val="14"/>
          <c:order val="14"/>
          <c:tx>
            <c:v>Subject 12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('Total Time'!$D$18,'Total Time'!$F$18)</c:f>
              <c:numCache>
                <c:formatCode>General</c:formatCode>
                <c:ptCount val="2"/>
                <c:pt idx="0">
                  <c:v>860</c:v>
                </c:pt>
                <c:pt idx="1">
                  <c:v>838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7-FD3D-BC47-9952-EA3C97DF6E63}"/>
            </c:ext>
          </c:extLst>
        </c:ser>
        <c:ser>
          <c:idx val="15"/>
          <c:order val="15"/>
          <c:tx>
            <c:v>Subject 13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('Total Time'!$D$19,'Total Time'!$F$19)</c:f>
              <c:numCache>
                <c:formatCode>General</c:formatCode>
                <c:ptCount val="2"/>
                <c:pt idx="0">
                  <c:v>791</c:v>
                </c:pt>
                <c:pt idx="1">
                  <c:v>786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8-FD3D-BC47-9952-EA3C97DF6E63}"/>
            </c:ext>
          </c:extLst>
        </c:ser>
        <c:ser>
          <c:idx val="16"/>
          <c:order val="16"/>
          <c:tx>
            <c:v>Subject 14</c:v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/>
              </a:solidFill>
              <a:ln w="9525">
                <a:solidFill>
                  <a:schemeClr val="tx1"/>
                </a:solidFill>
              </a:ln>
              <a:effectLst/>
            </c:spPr>
          </c:marker>
          <c:yVal>
            <c:numRef>
              <c:f>('Total Time'!$D$20,'Total Time'!$F$20)</c:f>
              <c:numCache>
                <c:formatCode>General</c:formatCode>
                <c:ptCount val="2"/>
                <c:pt idx="0">
                  <c:v>549</c:v>
                </c:pt>
                <c:pt idx="1">
                  <c:v>560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29-FD3D-BC47-9952-EA3C97DF6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61162448"/>
        <c:axId val="803445151"/>
      </c:scatterChart>
      <c:catAx>
        <c:axId val="36116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803445151"/>
        <c:crosses val="autoZero"/>
        <c:auto val="1"/>
        <c:lblAlgn val="ctr"/>
        <c:lblOffset val="100"/>
        <c:noMultiLvlLbl val="0"/>
      </c:catAx>
      <c:valAx>
        <c:axId val="80344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1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 sz="2400" b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Race Time (sec)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1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shade val="95000"/>
                <a:satMod val="105000"/>
              </a:schemeClr>
            </a:solidFill>
            <a:prstDash val="solid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61162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bg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DAAB8-B58D-4149-8E76-8BC58F8B646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B9E4F8-9895-C049-9A4D-93EFACDF5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0504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157A8A2C-83F2-E14B-98C6-7A89ACD1F8C6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0CF55EC-A6E6-F146-BD2D-9EA9D8ADB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30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3E286-6E87-42DB-F8DE-F7F3BDA614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C8E14D-A7D7-745D-94C4-DF834BB899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84275" y="698500"/>
            <a:ext cx="4654550" cy="34909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D2910B-C368-E2CB-FAD8-6EAE9F5183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charset="0"/>
              <a:buChar char="•"/>
            </a:pP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EBF0FF-8C8D-284C-37B2-28AC1A5C107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CF55EC-A6E6-F146-BD2D-9EA9D8ADB0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38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10226042"/>
            <a:ext cx="3730752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680" y="18653760"/>
            <a:ext cx="3072384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328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657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9863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3151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64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97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301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630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46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04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4560" y="7680963"/>
            <a:ext cx="19385280" cy="21724622"/>
          </a:xfrm>
        </p:spPr>
        <p:txBody>
          <a:bodyPr/>
          <a:lstStyle>
            <a:lvl1pPr>
              <a:defRPr sz="14228"/>
            </a:lvl1pPr>
            <a:lvl2pPr>
              <a:defRPr sz="12257"/>
            </a:lvl2pPr>
            <a:lvl3pPr>
              <a:defRPr sz="10199"/>
            </a:lvl3pPr>
            <a:lvl4pPr>
              <a:defRPr sz="9171"/>
            </a:lvl4pPr>
            <a:lvl5pPr>
              <a:defRPr sz="9171"/>
            </a:lvl5pPr>
            <a:lvl6pPr>
              <a:defRPr sz="9171"/>
            </a:lvl6pPr>
            <a:lvl7pPr>
              <a:defRPr sz="9171"/>
            </a:lvl7pPr>
            <a:lvl8pPr>
              <a:defRPr sz="9171"/>
            </a:lvl8pPr>
            <a:lvl9pPr>
              <a:defRPr sz="91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1360" y="7680963"/>
            <a:ext cx="19385280" cy="21724622"/>
          </a:xfrm>
        </p:spPr>
        <p:txBody>
          <a:bodyPr/>
          <a:lstStyle>
            <a:lvl1pPr>
              <a:defRPr sz="14228"/>
            </a:lvl1pPr>
            <a:lvl2pPr>
              <a:defRPr sz="12257"/>
            </a:lvl2pPr>
            <a:lvl3pPr>
              <a:defRPr sz="10199"/>
            </a:lvl3pPr>
            <a:lvl4pPr>
              <a:defRPr sz="9171"/>
            </a:lvl4pPr>
            <a:lvl5pPr>
              <a:defRPr sz="9171"/>
            </a:lvl5pPr>
            <a:lvl6pPr>
              <a:defRPr sz="9171"/>
            </a:lvl6pPr>
            <a:lvl7pPr>
              <a:defRPr sz="9171"/>
            </a:lvl7pPr>
            <a:lvl8pPr>
              <a:defRPr sz="9171"/>
            </a:lvl8pPr>
            <a:lvl9pPr>
              <a:defRPr sz="917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137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1" y="7368543"/>
            <a:ext cx="19392903" cy="3070858"/>
          </a:xfrm>
        </p:spPr>
        <p:txBody>
          <a:bodyPr anchor="b"/>
          <a:lstStyle>
            <a:lvl1pPr marL="0" indent="0">
              <a:buNone/>
              <a:defRPr sz="12257" b="1"/>
            </a:lvl1pPr>
            <a:lvl2pPr marL="2328782" indent="0">
              <a:buNone/>
              <a:defRPr sz="10199" b="1"/>
            </a:lvl2pPr>
            <a:lvl3pPr marL="4657564" indent="0">
              <a:buNone/>
              <a:defRPr sz="9171" b="1"/>
            </a:lvl3pPr>
            <a:lvl4pPr marL="6986346" indent="0">
              <a:buNone/>
              <a:defRPr sz="8142" b="1"/>
            </a:lvl4pPr>
            <a:lvl5pPr marL="9315128" indent="0">
              <a:buNone/>
              <a:defRPr sz="8142" b="1"/>
            </a:lvl5pPr>
            <a:lvl6pPr marL="11643910" indent="0">
              <a:buNone/>
              <a:defRPr sz="8142" b="1"/>
            </a:lvl6pPr>
            <a:lvl7pPr marL="13972692" indent="0">
              <a:buNone/>
              <a:defRPr sz="8142" b="1"/>
            </a:lvl7pPr>
            <a:lvl8pPr marL="16301474" indent="0">
              <a:buNone/>
              <a:defRPr sz="8142" b="1"/>
            </a:lvl8pPr>
            <a:lvl9pPr marL="18630256" indent="0">
              <a:buNone/>
              <a:defRPr sz="8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4561" y="10439401"/>
            <a:ext cx="19392903" cy="18966182"/>
          </a:xfrm>
        </p:spPr>
        <p:txBody>
          <a:bodyPr/>
          <a:lstStyle>
            <a:lvl1pPr>
              <a:defRPr sz="12257"/>
            </a:lvl1pPr>
            <a:lvl2pPr>
              <a:defRPr sz="10199"/>
            </a:lvl2pPr>
            <a:lvl3pPr>
              <a:defRPr sz="9171"/>
            </a:lvl3pPr>
            <a:lvl4pPr>
              <a:defRPr sz="8142"/>
            </a:lvl4pPr>
            <a:lvl5pPr>
              <a:defRPr sz="8142"/>
            </a:lvl5pPr>
            <a:lvl6pPr>
              <a:defRPr sz="8142"/>
            </a:lvl6pPr>
            <a:lvl7pPr>
              <a:defRPr sz="8142"/>
            </a:lvl7pPr>
            <a:lvl8pPr>
              <a:defRPr sz="8142"/>
            </a:lvl8pPr>
            <a:lvl9pPr>
              <a:defRPr sz="8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123" y="7368543"/>
            <a:ext cx="19400520" cy="3070858"/>
          </a:xfrm>
        </p:spPr>
        <p:txBody>
          <a:bodyPr anchor="b"/>
          <a:lstStyle>
            <a:lvl1pPr marL="0" indent="0">
              <a:buNone/>
              <a:defRPr sz="12257" b="1"/>
            </a:lvl1pPr>
            <a:lvl2pPr marL="2328782" indent="0">
              <a:buNone/>
              <a:defRPr sz="10199" b="1"/>
            </a:lvl2pPr>
            <a:lvl3pPr marL="4657564" indent="0">
              <a:buNone/>
              <a:defRPr sz="9171" b="1"/>
            </a:lvl3pPr>
            <a:lvl4pPr marL="6986346" indent="0">
              <a:buNone/>
              <a:defRPr sz="8142" b="1"/>
            </a:lvl4pPr>
            <a:lvl5pPr marL="9315128" indent="0">
              <a:buNone/>
              <a:defRPr sz="8142" b="1"/>
            </a:lvl5pPr>
            <a:lvl6pPr marL="11643910" indent="0">
              <a:buNone/>
              <a:defRPr sz="8142" b="1"/>
            </a:lvl6pPr>
            <a:lvl7pPr marL="13972692" indent="0">
              <a:buNone/>
              <a:defRPr sz="8142" b="1"/>
            </a:lvl7pPr>
            <a:lvl8pPr marL="16301474" indent="0">
              <a:buNone/>
              <a:defRPr sz="8142" b="1"/>
            </a:lvl8pPr>
            <a:lvl9pPr marL="18630256" indent="0">
              <a:buNone/>
              <a:defRPr sz="8142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123" y="10439401"/>
            <a:ext cx="19400520" cy="18966182"/>
          </a:xfrm>
        </p:spPr>
        <p:txBody>
          <a:bodyPr/>
          <a:lstStyle>
            <a:lvl1pPr>
              <a:defRPr sz="12257"/>
            </a:lvl1pPr>
            <a:lvl2pPr>
              <a:defRPr sz="10199"/>
            </a:lvl2pPr>
            <a:lvl3pPr>
              <a:defRPr sz="9171"/>
            </a:lvl3pPr>
            <a:lvl4pPr>
              <a:defRPr sz="8142"/>
            </a:lvl4pPr>
            <a:lvl5pPr>
              <a:defRPr sz="8142"/>
            </a:lvl5pPr>
            <a:lvl6pPr>
              <a:defRPr sz="8142"/>
            </a:lvl6pPr>
            <a:lvl7pPr>
              <a:defRPr sz="8142"/>
            </a:lvl7pPr>
            <a:lvl8pPr>
              <a:defRPr sz="8142"/>
            </a:lvl8pPr>
            <a:lvl9pPr>
              <a:defRPr sz="814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72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42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664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4" y="1310640"/>
            <a:ext cx="14439903" cy="5577840"/>
          </a:xfrm>
        </p:spPr>
        <p:txBody>
          <a:bodyPr anchor="b"/>
          <a:lstStyle>
            <a:lvl1pPr algn="l">
              <a:defRPr sz="10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240" y="1310643"/>
            <a:ext cx="24536400" cy="28094942"/>
          </a:xfrm>
        </p:spPr>
        <p:txBody>
          <a:bodyPr/>
          <a:lstStyle>
            <a:lvl1pPr>
              <a:defRPr sz="16285"/>
            </a:lvl1pPr>
            <a:lvl2pPr>
              <a:defRPr sz="14228"/>
            </a:lvl2pPr>
            <a:lvl3pPr>
              <a:defRPr sz="12257"/>
            </a:lvl3pPr>
            <a:lvl4pPr>
              <a:defRPr sz="10199"/>
            </a:lvl4pPr>
            <a:lvl5pPr>
              <a:defRPr sz="10199"/>
            </a:lvl5pPr>
            <a:lvl6pPr>
              <a:defRPr sz="10199"/>
            </a:lvl6pPr>
            <a:lvl7pPr>
              <a:defRPr sz="10199"/>
            </a:lvl7pPr>
            <a:lvl8pPr>
              <a:defRPr sz="10199"/>
            </a:lvl8pPr>
            <a:lvl9pPr>
              <a:defRPr sz="101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4" y="6888483"/>
            <a:ext cx="14439903" cy="22517102"/>
          </a:xfrm>
        </p:spPr>
        <p:txBody>
          <a:bodyPr/>
          <a:lstStyle>
            <a:lvl1pPr marL="0" indent="0">
              <a:buNone/>
              <a:defRPr sz="7114"/>
            </a:lvl1pPr>
            <a:lvl2pPr marL="2328782" indent="0">
              <a:buNone/>
              <a:defRPr sz="6085"/>
            </a:lvl2pPr>
            <a:lvl3pPr marL="4657564" indent="0">
              <a:buNone/>
              <a:defRPr sz="5057"/>
            </a:lvl3pPr>
            <a:lvl4pPr marL="6986346" indent="0">
              <a:buNone/>
              <a:defRPr sz="4543"/>
            </a:lvl4pPr>
            <a:lvl5pPr marL="9315128" indent="0">
              <a:buNone/>
              <a:defRPr sz="4543"/>
            </a:lvl5pPr>
            <a:lvl6pPr marL="11643910" indent="0">
              <a:buNone/>
              <a:defRPr sz="4543"/>
            </a:lvl6pPr>
            <a:lvl7pPr marL="13972692" indent="0">
              <a:buNone/>
              <a:defRPr sz="4543"/>
            </a:lvl7pPr>
            <a:lvl8pPr marL="16301474" indent="0">
              <a:buNone/>
              <a:defRPr sz="4543"/>
            </a:lvl8pPr>
            <a:lvl9pPr marL="18630256" indent="0">
              <a:buNone/>
              <a:defRPr sz="4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555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983" y="23042881"/>
            <a:ext cx="26334720" cy="2720342"/>
          </a:xfrm>
        </p:spPr>
        <p:txBody>
          <a:bodyPr anchor="b"/>
          <a:lstStyle>
            <a:lvl1pPr algn="l">
              <a:defRPr sz="101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983" y="2941320"/>
            <a:ext cx="26334720" cy="19751040"/>
          </a:xfrm>
        </p:spPr>
        <p:txBody>
          <a:bodyPr/>
          <a:lstStyle>
            <a:lvl1pPr marL="0" indent="0">
              <a:buNone/>
              <a:defRPr sz="16285"/>
            </a:lvl1pPr>
            <a:lvl2pPr marL="2328782" indent="0">
              <a:buNone/>
              <a:defRPr sz="14228"/>
            </a:lvl2pPr>
            <a:lvl3pPr marL="4657564" indent="0">
              <a:buNone/>
              <a:defRPr sz="12257"/>
            </a:lvl3pPr>
            <a:lvl4pPr marL="6986346" indent="0">
              <a:buNone/>
              <a:defRPr sz="10199"/>
            </a:lvl4pPr>
            <a:lvl5pPr marL="9315128" indent="0">
              <a:buNone/>
              <a:defRPr sz="10199"/>
            </a:lvl5pPr>
            <a:lvl6pPr marL="11643910" indent="0">
              <a:buNone/>
              <a:defRPr sz="10199"/>
            </a:lvl6pPr>
            <a:lvl7pPr marL="13972692" indent="0">
              <a:buNone/>
              <a:defRPr sz="10199"/>
            </a:lvl7pPr>
            <a:lvl8pPr marL="16301474" indent="0">
              <a:buNone/>
              <a:defRPr sz="10199"/>
            </a:lvl8pPr>
            <a:lvl9pPr marL="18630256" indent="0">
              <a:buNone/>
              <a:defRPr sz="10199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983" y="25763223"/>
            <a:ext cx="26334720" cy="3863338"/>
          </a:xfrm>
        </p:spPr>
        <p:txBody>
          <a:bodyPr/>
          <a:lstStyle>
            <a:lvl1pPr marL="0" indent="0">
              <a:buNone/>
              <a:defRPr sz="7114"/>
            </a:lvl1pPr>
            <a:lvl2pPr marL="2328782" indent="0">
              <a:buNone/>
              <a:defRPr sz="6085"/>
            </a:lvl2pPr>
            <a:lvl3pPr marL="4657564" indent="0">
              <a:buNone/>
              <a:defRPr sz="5057"/>
            </a:lvl3pPr>
            <a:lvl4pPr marL="6986346" indent="0">
              <a:buNone/>
              <a:defRPr sz="4543"/>
            </a:lvl4pPr>
            <a:lvl5pPr marL="9315128" indent="0">
              <a:buNone/>
              <a:defRPr sz="4543"/>
            </a:lvl5pPr>
            <a:lvl6pPr marL="11643910" indent="0">
              <a:buNone/>
              <a:defRPr sz="4543"/>
            </a:lvl6pPr>
            <a:lvl7pPr marL="13972692" indent="0">
              <a:buNone/>
              <a:defRPr sz="4543"/>
            </a:lvl7pPr>
            <a:lvl8pPr marL="16301474" indent="0">
              <a:buNone/>
              <a:defRPr sz="4543"/>
            </a:lvl8pPr>
            <a:lvl9pPr marL="18630256" indent="0">
              <a:buNone/>
              <a:defRPr sz="45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1455360" y="30510482"/>
            <a:ext cx="10241280" cy="1752600"/>
          </a:xfrm>
          <a:prstGeom prst="rect">
            <a:avLst/>
          </a:prstGeom>
        </p:spPr>
        <p:txBody>
          <a:bodyPr lIns="543410" tIns="271705" rIns="543410" bIns="271705"/>
          <a:lstStyle/>
          <a:p>
            <a:fld id="{A5C60546-1A34-1342-B9DB-19794DA5E4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99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94560" y="1318262"/>
            <a:ext cx="39502080" cy="5486400"/>
          </a:xfrm>
          <a:prstGeom prst="rect">
            <a:avLst/>
          </a:prstGeom>
        </p:spPr>
        <p:txBody>
          <a:bodyPr vert="horz" lIns="543410" tIns="271705" rIns="543410" bIns="271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4560" y="7680963"/>
            <a:ext cx="39502080" cy="21724622"/>
          </a:xfrm>
          <a:prstGeom prst="rect">
            <a:avLst/>
          </a:prstGeom>
        </p:spPr>
        <p:txBody>
          <a:bodyPr vert="horz" lIns="543410" tIns="271705" rIns="543410" bIns="271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94560" y="30510482"/>
            <a:ext cx="10241280" cy="17526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l">
              <a:defRPr sz="6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6116D-527E-C841-9BCE-9A3B062F442A}" type="datetimeFigureOut">
              <a:rPr lang="en-US" smtClean="0"/>
              <a:t>4/14/26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996160" y="30510482"/>
            <a:ext cx="13898880" cy="1752600"/>
          </a:xfrm>
          <a:prstGeom prst="rect">
            <a:avLst/>
          </a:prstGeom>
        </p:spPr>
        <p:txBody>
          <a:bodyPr vert="horz" lIns="543410" tIns="271705" rIns="543410" bIns="271705" rtlCol="0" anchor="ctr"/>
          <a:lstStyle>
            <a:lvl1pPr algn="ctr">
              <a:defRPr sz="608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5229" y="29990367"/>
            <a:ext cx="7518691" cy="196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871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txStyles>
    <p:titleStyle>
      <a:lvl1pPr algn="ctr" defTabSz="2328782" rtl="0" eaLnBrk="1" latinLnBrk="0" hangingPunct="1">
        <a:spcBef>
          <a:spcPct val="0"/>
        </a:spcBef>
        <a:buNone/>
        <a:defRPr sz="223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46586" indent="-1746586" algn="l" defTabSz="2328782" rtl="0" eaLnBrk="1" latinLnBrk="0" hangingPunct="1">
        <a:spcBef>
          <a:spcPct val="20000"/>
        </a:spcBef>
        <a:buFont typeface="Arial"/>
        <a:buChar char="•"/>
        <a:defRPr sz="16285" kern="1200">
          <a:solidFill>
            <a:schemeClr val="tx1"/>
          </a:solidFill>
          <a:latin typeface="+mn-lt"/>
          <a:ea typeface="+mn-ea"/>
          <a:cs typeface="+mn-cs"/>
        </a:defRPr>
      </a:lvl1pPr>
      <a:lvl2pPr marL="3784270" indent="-1455489" algn="l" defTabSz="2328782" rtl="0" eaLnBrk="1" latinLnBrk="0" hangingPunct="1">
        <a:spcBef>
          <a:spcPct val="20000"/>
        </a:spcBef>
        <a:buFont typeface="Arial"/>
        <a:buChar char="–"/>
        <a:defRPr sz="14228" kern="1200">
          <a:solidFill>
            <a:schemeClr val="tx1"/>
          </a:solidFill>
          <a:latin typeface="+mn-lt"/>
          <a:ea typeface="+mn-ea"/>
          <a:cs typeface="+mn-cs"/>
        </a:defRPr>
      </a:lvl2pPr>
      <a:lvl3pPr marL="5821955" indent="-1164391" algn="l" defTabSz="2328782" rtl="0" eaLnBrk="1" latinLnBrk="0" hangingPunct="1">
        <a:spcBef>
          <a:spcPct val="20000"/>
        </a:spcBef>
        <a:buFont typeface="Arial"/>
        <a:buChar char="•"/>
        <a:defRPr sz="12257" kern="1200">
          <a:solidFill>
            <a:schemeClr val="tx1"/>
          </a:solidFill>
          <a:latin typeface="+mn-lt"/>
          <a:ea typeface="+mn-ea"/>
          <a:cs typeface="+mn-cs"/>
        </a:defRPr>
      </a:lvl3pPr>
      <a:lvl4pPr marL="8150737" indent="-1164391" algn="l" defTabSz="2328782" rtl="0" eaLnBrk="1" latinLnBrk="0" hangingPunct="1">
        <a:spcBef>
          <a:spcPct val="20000"/>
        </a:spcBef>
        <a:buFont typeface="Arial"/>
        <a:buChar char="–"/>
        <a:defRPr sz="10199" kern="1200">
          <a:solidFill>
            <a:schemeClr val="tx1"/>
          </a:solidFill>
          <a:latin typeface="+mn-lt"/>
          <a:ea typeface="+mn-ea"/>
          <a:cs typeface="+mn-cs"/>
        </a:defRPr>
      </a:lvl4pPr>
      <a:lvl5pPr marL="10479519" indent="-1164391" algn="l" defTabSz="2328782" rtl="0" eaLnBrk="1" latinLnBrk="0" hangingPunct="1">
        <a:spcBef>
          <a:spcPct val="20000"/>
        </a:spcBef>
        <a:buFont typeface="Arial"/>
        <a:buChar char="»"/>
        <a:defRPr sz="10199" kern="1200">
          <a:solidFill>
            <a:schemeClr val="tx1"/>
          </a:solidFill>
          <a:latin typeface="+mn-lt"/>
          <a:ea typeface="+mn-ea"/>
          <a:cs typeface="+mn-cs"/>
        </a:defRPr>
      </a:lvl5pPr>
      <a:lvl6pPr marL="12808301" indent="-1164391" algn="l" defTabSz="2328782" rtl="0" eaLnBrk="1" latinLnBrk="0" hangingPunct="1">
        <a:spcBef>
          <a:spcPct val="20000"/>
        </a:spcBef>
        <a:buFont typeface="Arial"/>
        <a:buChar char="•"/>
        <a:defRPr sz="10199" kern="1200">
          <a:solidFill>
            <a:schemeClr val="tx1"/>
          </a:solidFill>
          <a:latin typeface="+mn-lt"/>
          <a:ea typeface="+mn-ea"/>
          <a:cs typeface="+mn-cs"/>
        </a:defRPr>
      </a:lvl6pPr>
      <a:lvl7pPr marL="15137083" indent="-1164391" algn="l" defTabSz="2328782" rtl="0" eaLnBrk="1" latinLnBrk="0" hangingPunct="1">
        <a:spcBef>
          <a:spcPct val="20000"/>
        </a:spcBef>
        <a:buFont typeface="Arial"/>
        <a:buChar char="•"/>
        <a:defRPr sz="10199" kern="1200">
          <a:solidFill>
            <a:schemeClr val="tx1"/>
          </a:solidFill>
          <a:latin typeface="+mn-lt"/>
          <a:ea typeface="+mn-ea"/>
          <a:cs typeface="+mn-cs"/>
        </a:defRPr>
      </a:lvl7pPr>
      <a:lvl8pPr marL="17465865" indent="-1164391" algn="l" defTabSz="2328782" rtl="0" eaLnBrk="1" latinLnBrk="0" hangingPunct="1">
        <a:spcBef>
          <a:spcPct val="20000"/>
        </a:spcBef>
        <a:buFont typeface="Arial"/>
        <a:buChar char="•"/>
        <a:defRPr sz="10199" kern="1200">
          <a:solidFill>
            <a:schemeClr val="tx1"/>
          </a:solidFill>
          <a:latin typeface="+mn-lt"/>
          <a:ea typeface="+mn-ea"/>
          <a:cs typeface="+mn-cs"/>
        </a:defRPr>
      </a:lvl8pPr>
      <a:lvl9pPr marL="19794647" indent="-1164391" algn="l" defTabSz="2328782" rtl="0" eaLnBrk="1" latinLnBrk="0" hangingPunct="1">
        <a:spcBef>
          <a:spcPct val="20000"/>
        </a:spcBef>
        <a:buFont typeface="Arial"/>
        <a:buChar char="•"/>
        <a:defRPr sz="101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1pPr>
      <a:lvl2pPr marL="2328782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2pPr>
      <a:lvl3pPr marL="4657564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3pPr>
      <a:lvl4pPr marL="6986346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4pPr>
      <a:lvl5pPr marL="9315128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5pPr>
      <a:lvl6pPr marL="11643910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6pPr>
      <a:lvl7pPr marL="13972692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7pPr>
      <a:lvl8pPr marL="16301474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8pPr>
      <a:lvl9pPr marL="18630256" algn="l" defTabSz="2328782" rtl="0" eaLnBrk="1" latinLnBrk="0" hangingPunct="1">
        <a:defRPr sz="91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3389/fphys.2020.00197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doi.org/10.1519/JSC.0000000000000442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i.org/10.1007/s00421-018-3970-0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doi.org/10.3389/fphys.2019.01359" TargetMode="External"/><Relationship Id="rId10" Type="http://schemas.openxmlformats.org/officeDocument/2006/relationships/chart" Target="../charts/chart1.xml"/><Relationship Id="rId4" Type="http://schemas.openxmlformats.org/officeDocument/2006/relationships/image" Target="../media/image3.jpe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A1AA69-46CC-AA8F-0291-E909C32CD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99C1E11E-ADD2-6C3F-915B-E6EC5B6561D3}"/>
              </a:ext>
            </a:extLst>
          </p:cNvPr>
          <p:cNvSpPr txBox="1"/>
          <p:nvPr/>
        </p:nvSpPr>
        <p:spPr>
          <a:xfrm>
            <a:off x="30172436" y="25885948"/>
            <a:ext cx="12838299" cy="554017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8377" tIns="39189" rIns="78377" bIns="39189" rtlCol="0" anchor="t">
            <a:spAutoFit/>
          </a:bodyPr>
          <a:lstStyle/>
          <a:p>
            <a:endParaRPr lang="en-US" sz="3086" dirty="0"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4E91DC-D09B-4DDC-88AE-B39C075CF056}"/>
              </a:ext>
            </a:extLst>
          </p:cNvPr>
          <p:cNvSpPr txBox="1"/>
          <p:nvPr/>
        </p:nvSpPr>
        <p:spPr>
          <a:xfrm>
            <a:off x="617604" y="7355520"/>
            <a:ext cx="10996683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rgbClr val="FFFFFF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Introduction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C9FCF2-35C6-2C55-5B3C-A62A52186006}"/>
              </a:ext>
            </a:extLst>
          </p:cNvPr>
          <p:cNvSpPr txBox="1"/>
          <p:nvPr/>
        </p:nvSpPr>
        <p:spPr>
          <a:xfrm>
            <a:off x="162264" y="17624329"/>
            <a:ext cx="11452580" cy="295470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418009" tIns="209004" rIns="418009" bIns="209004" rtlCol="0">
            <a:spAutoFit/>
          </a:bodyPr>
          <a:lstStyle/>
          <a:p>
            <a:pPr marL="391866" indent="-391866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study examined the effects of a plyometric-based PAPE protocol on 3km running performance in collegiate and post-collegiate runners.</a:t>
            </a: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866" indent="-391866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secondary purpose was to assess heart rate (HR), blood lactate (BLa), and rating of perceived exertion (RPE) responses between the PAPE and control conditions.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E13758-E614-998A-697E-44A2B0DB523C}"/>
              </a:ext>
            </a:extLst>
          </p:cNvPr>
          <p:cNvSpPr txBox="1"/>
          <p:nvPr/>
        </p:nvSpPr>
        <p:spPr>
          <a:xfrm>
            <a:off x="32012986" y="27820194"/>
            <a:ext cx="11521839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rgbClr val="FFFFFF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References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856D84A-A865-C3A4-6F2A-44D0DBA7BA31}"/>
              </a:ext>
            </a:extLst>
          </p:cNvPr>
          <p:cNvSpPr txBox="1"/>
          <p:nvPr/>
        </p:nvSpPr>
        <p:spPr>
          <a:xfrm>
            <a:off x="474627" y="16465725"/>
            <a:ext cx="11204143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Purposes</a:t>
            </a:r>
          </a:p>
        </p:txBody>
      </p:sp>
      <p:sp>
        <p:nvSpPr>
          <p:cNvPr id="74" name="Title 1">
            <a:extLst>
              <a:ext uri="{FF2B5EF4-FFF2-40B4-BE49-F238E27FC236}">
                <a16:creationId xmlns:a16="http://schemas.microsoft.com/office/drawing/2014/main" id="{83895B6E-041C-A82A-7081-93556BF0DA9C}"/>
              </a:ext>
            </a:extLst>
          </p:cNvPr>
          <p:cNvSpPr txBox="1">
            <a:spLocks/>
          </p:cNvSpPr>
          <p:nvPr/>
        </p:nvSpPr>
        <p:spPr>
          <a:xfrm>
            <a:off x="362233" y="2840563"/>
            <a:ext cx="43032490" cy="4118500"/>
          </a:xfrm>
          <a:prstGeom prst="rect">
            <a:avLst/>
          </a:prstGeom>
          <a:solidFill>
            <a:srgbClr val="003594"/>
          </a:solidFill>
          <a:ln w="152400">
            <a:solidFill>
              <a:srgbClr val="DCDEDF"/>
            </a:solidFill>
          </a:ln>
          <a:effectLst>
            <a:glow rad="736600">
              <a:srgbClr val="A3A9AC">
                <a:alpha val="68000"/>
              </a:srgbClr>
            </a:glow>
          </a:effectLst>
        </p:spPr>
        <p:txBody>
          <a:bodyPr vert="horz" wrap="square" lIns="465780" tIns="232890" rIns="465780" bIns="232890" rtlCol="0" anchor="ctr">
            <a:noAutofit/>
          </a:bodyPr>
          <a:lstStyle>
            <a:lvl1pPr algn="ctr" defTabSz="2717048" rtl="0" eaLnBrk="1" latinLnBrk="0" hangingPunct="1">
              <a:spcBef>
                <a:spcPct val="0"/>
              </a:spcBef>
              <a:buNone/>
              <a:defRPr sz="26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686"/>
              </a:spcAft>
            </a:pPr>
            <a:endParaRPr lang="en-US" sz="1543" kern="10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ext Box 3">
            <a:extLst>
              <a:ext uri="{FF2B5EF4-FFF2-40B4-BE49-F238E27FC236}">
                <a16:creationId xmlns:a16="http://schemas.microsoft.com/office/drawing/2014/main" id="{5E19BFD1-1C7C-EF12-B025-D5FC381311B5}"/>
              </a:ext>
            </a:extLst>
          </p:cNvPr>
          <p:cNvSpPr txBox="1"/>
          <p:nvPr/>
        </p:nvSpPr>
        <p:spPr>
          <a:xfrm>
            <a:off x="502229" y="8642006"/>
            <a:ext cx="11112058" cy="7700545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78377" tIns="39189" rIns="78377" bIns="39189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Post-Activation Performance Enhancement (PAPE) describes improvement in muscular performance following a high-intensity conditioning activity.</a:t>
            </a:r>
            <a:r>
              <a:rPr lang="en-US" sz="2743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Mechanisms may include myosin light chain phosphorylation, enhanced motor unit recruitment, and increased neural drive.</a:t>
            </a:r>
            <a:r>
              <a:rPr lang="en-US" sz="2743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 has been demonstrated in power-based sports, but its role in trained endurance runners and athletes remains less established.</a:t>
            </a:r>
            <a:r>
              <a:rPr lang="en-US" sz="2743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en-US" sz="2743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study found a 3.6% improvement in 5km running performance in experienced runners following heavy banded jump squats.</a:t>
            </a:r>
            <a:r>
              <a:rPr lang="en-US" sz="2743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runners, PAPE can be induced through plyometric exercises offering a practical, low-fatigue warm-up strategy before races or workouts.</a:t>
            </a: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PAPE is influenced by </a:t>
            </a:r>
            <a:r>
              <a:rPr lang="en-US" sz="274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conditioning activity, intensity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4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74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recovery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743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athlete training status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743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" name="Picture 102">
            <a:extLst>
              <a:ext uri="{FF2B5EF4-FFF2-40B4-BE49-F238E27FC236}">
                <a16:creationId xmlns:a16="http://schemas.microsoft.com/office/drawing/2014/main" id="{23496BDE-6C9B-92E2-F656-F34C8841D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979" y="3057693"/>
            <a:ext cx="3813155" cy="3673821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FEC1AF75-ACE1-57AF-EFEF-0389D4F631C5}"/>
              </a:ext>
            </a:extLst>
          </p:cNvPr>
          <p:cNvSpPr txBox="1"/>
          <p:nvPr/>
        </p:nvSpPr>
        <p:spPr>
          <a:xfrm>
            <a:off x="32012986" y="24275662"/>
            <a:ext cx="11521839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Limitations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802704-4394-2455-C784-578F84DBFF7E}"/>
              </a:ext>
            </a:extLst>
          </p:cNvPr>
          <p:cNvSpPr txBox="1"/>
          <p:nvPr/>
        </p:nvSpPr>
        <p:spPr>
          <a:xfrm>
            <a:off x="31969343" y="25314404"/>
            <a:ext cx="11468067" cy="2453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78377" tIns="39189" rIns="78377" bIns="39189" rtlCol="0" anchor="t">
            <a:spAutoFit/>
          </a:bodyPr>
          <a:lstStyle/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may have experienced pacing bias, as performing a second 3km trial could improve pacing regardless of condition.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30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sample size (n = 14) limits statistical power and generalizability.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B9CFA8C-DCEE-0DE0-5734-65A7E53E5A71}"/>
              </a:ext>
            </a:extLst>
          </p:cNvPr>
          <p:cNvSpPr txBox="1"/>
          <p:nvPr/>
        </p:nvSpPr>
        <p:spPr>
          <a:xfrm>
            <a:off x="12338915" y="29365698"/>
            <a:ext cx="9151071" cy="1028827"/>
          </a:xfrm>
          <a:prstGeom prst="rect">
            <a:avLst/>
          </a:prstGeom>
          <a:noFill/>
        </p:spPr>
        <p:txBody>
          <a:bodyPr wrap="square" lIns="78377" tIns="39189" rIns="78377" bIns="39189" rtlCol="0" anchor="t">
            <a:spAutoFit/>
          </a:bodyPr>
          <a:lstStyle/>
          <a:p>
            <a:r>
              <a:rPr lang="en-US" sz="20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2. </a:t>
            </a:r>
            <a:r>
              <a:rPr lang="en-US" sz="20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3km time trial performance under PAPE and NoPAPE conditions. Bars represent mean ± SD, with individual lines connecting each participant’s performance across conditions. No significant difference was observed.</a:t>
            </a:r>
            <a:endParaRPr lang="en-US" sz="2057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FA48AD0-1A25-D0FA-F2CD-7CA48617C2F8}"/>
              </a:ext>
            </a:extLst>
          </p:cNvPr>
          <p:cNvSpPr txBox="1"/>
          <p:nvPr/>
        </p:nvSpPr>
        <p:spPr>
          <a:xfrm>
            <a:off x="12140309" y="21981428"/>
            <a:ext cx="19235250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rgbClr val="FFFFFF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Results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5C681B1-2F2F-3010-02D0-5AAAF9C111E6}"/>
              </a:ext>
            </a:extLst>
          </p:cNvPr>
          <p:cNvSpPr txBox="1"/>
          <p:nvPr/>
        </p:nvSpPr>
        <p:spPr>
          <a:xfrm>
            <a:off x="32012985" y="14401025"/>
            <a:ext cx="11635185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Discussion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A02553D-5809-584D-C850-58409BF69ACA}"/>
              </a:ext>
            </a:extLst>
          </p:cNvPr>
          <p:cNvSpPr txBox="1"/>
          <p:nvPr/>
        </p:nvSpPr>
        <p:spPr>
          <a:xfrm>
            <a:off x="31872883" y="15615702"/>
            <a:ext cx="11521840" cy="4827879"/>
          </a:xfrm>
          <a:prstGeom prst="rect">
            <a:avLst/>
          </a:prstGeom>
          <a:noFill/>
        </p:spPr>
        <p:txBody>
          <a:bodyPr wrap="square" lIns="78377" tIns="39189" rIns="78377" bIns="39189" rtlCol="0" anchor="t">
            <a:spAutoFit/>
          </a:bodyPr>
          <a:lstStyle/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3km time trial performance differed by ~0.9% between the conditions and the physiological variables were consistent between the conditions. Therefore, the plyometric-based warm-up did not induce PAPE and did not improve running performance.</a:t>
            </a:r>
          </a:p>
          <a:p>
            <a:endParaRPr lang="en-US" sz="30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contrasts a study that found a 3.6% improvement after band resisted jump squats</a:t>
            </a:r>
            <a:r>
              <a:rPr lang="en-US" sz="308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086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Although the athletic population and recovery period were similar, our ankle hop and jump squat protocol was a lower intensity and higher volume which may have attributed to the differential responses.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E81C75-6E01-8C43-859C-0C58E7354B5D}"/>
              </a:ext>
            </a:extLst>
          </p:cNvPr>
          <p:cNvSpPr txBox="1"/>
          <p:nvPr/>
        </p:nvSpPr>
        <p:spPr>
          <a:xfrm>
            <a:off x="12140308" y="7371138"/>
            <a:ext cx="19235251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>
                <a:solidFill>
                  <a:srgbClr val="FFFFFF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DA7B0-3C0C-7311-2CFE-F073C5642402}"/>
              </a:ext>
            </a:extLst>
          </p:cNvPr>
          <p:cNvSpPr txBox="1"/>
          <p:nvPr/>
        </p:nvSpPr>
        <p:spPr>
          <a:xfrm>
            <a:off x="6012217" y="29423180"/>
            <a:ext cx="5598506" cy="1028827"/>
          </a:xfrm>
          <a:prstGeom prst="rect">
            <a:avLst/>
          </a:prstGeom>
          <a:noFill/>
        </p:spPr>
        <p:txBody>
          <a:bodyPr wrap="square" lIns="78377" tIns="39189" rIns="78377" bIns="39189" rtlCol="0" anchor="t">
            <a:spAutoFit/>
          </a:bodyPr>
          <a:lstStyle/>
          <a:p>
            <a:r>
              <a:rPr lang="en-US" sz="2057" b="1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Table 1.</a:t>
            </a:r>
            <a:r>
              <a:rPr lang="en-US" sz="2057" dirty="0"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Descriptive statistics of participants in the study. Data is presented as means ± standard deviation (SD).</a:t>
            </a:r>
            <a:endParaRPr lang="en-US" sz="2057" dirty="0">
              <a:highlight>
                <a:srgbClr val="FFFFFF"/>
              </a:highlight>
              <a:latin typeface="Times New Roman" panose="02020603050405020304" pitchFamily="18" charset="0"/>
              <a:ea typeface="Calibri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929F8B1-8C1D-9383-B4B9-5755410B29D9}"/>
              </a:ext>
            </a:extLst>
          </p:cNvPr>
          <p:cNvSpPr txBox="1"/>
          <p:nvPr/>
        </p:nvSpPr>
        <p:spPr>
          <a:xfrm>
            <a:off x="6245845" y="2831914"/>
            <a:ext cx="32418275" cy="3455837"/>
          </a:xfrm>
          <a:prstGeom prst="rect">
            <a:avLst/>
          </a:prstGeom>
          <a:noFill/>
        </p:spPr>
        <p:txBody>
          <a:bodyPr wrap="square" lIns="78377" tIns="39189" rIns="78377" bIns="39189" rtlCol="0" anchor="t">
            <a:spAutoFit/>
          </a:bodyPr>
          <a:lstStyle/>
          <a:p>
            <a:pPr algn="ctr"/>
            <a:r>
              <a:rPr lang="en-US" sz="6857" b="1" dirty="0">
                <a:solidFill>
                  <a:schemeClr val="bg1"/>
                </a:solidFill>
              </a:rPr>
              <a:t>EFFECTS OF POST-ACTIVATION PERFORMANCE ENHANCEMENT ON 3KM RUNNING PERFORMANCE IN COLLEGIATE AND POST-COLLEGIATE RUNNERS</a:t>
            </a:r>
            <a:r>
              <a:rPr lang="en-US" sz="6857" dirty="0">
                <a:solidFill>
                  <a:schemeClr val="bg1"/>
                </a:solidFill>
              </a:rPr>
              <a:t> </a:t>
            </a:r>
          </a:p>
          <a:p>
            <a:pPr algn="ctr"/>
            <a:r>
              <a:rPr lang="en-US" sz="4114" dirty="0">
                <a:solidFill>
                  <a:schemeClr val="bg1"/>
                </a:solidFill>
                <a:latin typeface="Times New Roman"/>
                <a:cs typeface="Times New Roman"/>
              </a:rPr>
              <a:t>Maxwell R. Stenslie, Carter J. Norton Summer B. Cook, FACSM</a:t>
            </a:r>
          </a:p>
          <a:p>
            <a:pPr algn="ctr"/>
            <a:r>
              <a:rPr lang="en-US" sz="4114" dirty="0">
                <a:solidFill>
                  <a:schemeClr val="bg1"/>
                </a:solidFill>
                <a:latin typeface="Times New Roman"/>
                <a:cs typeface="Times New Roman"/>
              </a:rPr>
              <a:t>Department of Kinesiology, Exercise Science, University of New Hampshire</a:t>
            </a:r>
            <a:endParaRPr lang="en-US" sz="8228" dirty="0">
              <a:latin typeface="Segoe UI"/>
              <a:cs typeface="Segoe U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BA6395-A340-6F1D-E31D-DECEE0B7B371}"/>
              </a:ext>
            </a:extLst>
          </p:cNvPr>
          <p:cNvSpPr txBox="1"/>
          <p:nvPr/>
        </p:nvSpPr>
        <p:spPr>
          <a:xfrm>
            <a:off x="21693813" y="29745504"/>
            <a:ext cx="9780184" cy="712265"/>
          </a:xfrm>
          <a:prstGeom prst="rect">
            <a:avLst/>
          </a:prstGeom>
          <a:noFill/>
        </p:spPr>
        <p:txBody>
          <a:bodyPr wrap="square" lIns="78377" tIns="39189" rIns="78377" bIns="39189" anchor="t">
            <a:spAutoFit/>
          </a:bodyPr>
          <a:lstStyle/>
          <a:p>
            <a:r>
              <a:rPr lang="en-US" sz="20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Table 2. </a:t>
            </a:r>
            <a:r>
              <a:rPr lang="en-US" sz="20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 </a:t>
            </a:r>
            <a:r>
              <a:rPr lang="en-US" sz="2057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± SD </a:t>
            </a:r>
            <a:r>
              <a:rPr lang="en-US" sz="20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HR, RPE, and BLa for the </a:t>
            </a:r>
            <a:r>
              <a:rPr lang="en-US" sz="20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condition </a:t>
            </a:r>
            <a:r>
              <a:rPr lang="en-US" sz="20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(NoPAPE) and </a:t>
            </a:r>
            <a:r>
              <a:rPr lang="en-US" sz="205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condition </a:t>
            </a:r>
            <a:r>
              <a:rPr lang="en-US" sz="205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(PAPE).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DE0551E-8978-E444-3028-31DB642F9C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66901" y="3126380"/>
            <a:ext cx="3813155" cy="3673821"/>
          </a:xfrm>
          <a:prstGeom prst="rect">
            <a:avLst/>
          </a:prstGeom>
        </p:spPr>
      </p:pic>
      <p:pic>
        <p:nvPicPr>
          <p:cNvPr id="36" name="Picture 35" descr="A person in a red shirt on a treadmill&#10;&#10;AI-generated content may be incorrect.">
            <a:extLst>
              <a:ext uri="{FF2B5EF4-FFF2-40B4-BE49-F238E27FC236}">
                <a16:creationId xmlns:a16="http://schemas.microsoft.com/office/drawing/2014/main" id="{6BE89382-0909-0A2A-15DA-84178C93E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7249214" y="8106113"/>
            <a:ext cx="6829744" cy="5122308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B8B61D-5DB9-6AC3-EA8F-4E33F2FF1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788971"/>
              </p:ext>
            </p:extLst>
          </p:nvPr>
        </p:nvGraphicFramePr>
        <p:xfrm>
          <a:off x="6058258" y="25440900"/>
          <a:ext cx="5486454" cy="392480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515842">
                  <a:extLst>
                    <a:ext uri="{9D8B030D-6E8A-4147-A177-3AD203B41FA5}">
                      <a16:colId xmlns:a16="http://schemas.microsoft.com/office/drawing/2014/main" val="1542376595"/>
                    </a:ext>
                  </a:extLst>
                </a:gridCol>
                <a:gridCol w="1970612">
                  <a:extLst>
                    <a:ext uri="{9D8B030D-6E8A-4147-A177-3AD203B41FA5}">
                      <a16:colId xmlns:a16="http://schemas.microsoft.com/office/drawing/2014/main" val="1815859637"/>
                    </a:ext>
                  </a:extLst>
                </a:gridCol>
              </a:tblGrid>
              <a:tr h="52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  Total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14 (8M &amp; 6F)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957495"/>
                  </a:ext>
                </a:extLst>
              </a:tr>
              <a:tr h="52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Age (yrs)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buNone/>
                      </a:pPr>
                      <a:r>
                        <a:rPr lang="en-US" sz="2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22.1 ± 1.3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6025840"/>
                  </a:ext>
                </a:extLst>
              </a:tr>
              <a:tr h="52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Height (cm)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174.0 ± 10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9748742"/>
                  </a:ext>
                </a:extLst>
              </a:tr>
              <a:tr h="52943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Body Mass (kg)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64.0 ± 9.0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218964"/>
                  </a:ext>
                </a:extLst>
              </a:tr>
              <a:tr h="602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Skeletal Muscle Mass (kg) 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31.06 ± 6.18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8892141"/>
                  </a:ext>
                </a:extLst>
              </a:tr>
              <a:tr h="602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Percent Body Fat (%)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defTabSz="2328782" rtl="0" eaLnBrk="1" latinLnBrk="0" hangingPunct="1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1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15.0 ± 5.6</a:t>
                      </a: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486106"/>
                  </a:ext>
                </a:extLst>
              </a:tr>
              <a:tr h="6023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VO2max (mL/kg/min</a:t>
                      </a:r>
                      <a:r>
                        <a:rPr lang="en-US" sz="2400" b="1" kern="100" baseline="30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en-US" sz="2400" b="1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2400" b="1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2400" b="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60.6 ± 7.4</a:t>
                      </a:r>
                      <a:endParaRPr lang="en-US" sz="2400" b="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64" marR="8164" marT="816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59824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B4BCA6E4-7285-4E77-E23F-402198550424}"/>
              </a:ext>
            </a:extLst>
          </p:cNvPr>
          <p:cNvSpPr txBox="1"/>
          <p:nvPr/>
        </p:nvSpPr>
        <p:spPr>
          <a:xfrm>
            <a:off x="474627" y="25600601"/>
            <a:ext cx="5413927" cy="4735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9833" indent="-489833" fontAlgn="base">
              <a:buFont typeface="Arial" panose="020B0604020202020204" pitchFamily="34" charset="0"/>
              <a:buChar char="•"/>
            </a:pPr>
            <a:r>
              <a:rPr lang="en-US" sz="27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Males and females aged 18-25 years old</a:t>
            </a:r>
          </a:p>
          <a:p>
            <a:pPr marL="489833" indent="-489833" fontAlgn="base">
              <a:buFont typeface="Arial" panose="020B0604020202020204" pitchFamily="34" charset="0"/>
              <a:buChar char="•"/>
            </a:pPr>
            <a:r>
              <a:rPr lang="en-US" sz="27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Completed a race in the past 6 months</a:t>
            </a:r>
          </a:p>
          <a:p>
            <a:pPr marL="489833" indent="-489833" fontAlgn="base">
              <a:buFont typeface="Arial" panose="020B0604020202020204" pitchFamily="34" charset="0"/>
              <a:buChar char="•"/>
            </a:pPr>
            <a:r>
              <a:rPr lang="en-US" sz="27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are current or former NCAA collegiate runners</a:t>
            </a:r>
          </a:p>
          <a:p>
            <a:pPr marL="489833" indent="-489833" fontAlgn="base">
              <a:buFont typeface="Arial" panose="020B0604020202020204" pitchFamily="34" charset="0"/>
              <a:buChar char="•"/>
            </a:pPr>
            <a:r>
              <a:rPr lang="en-US" sz="27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Lifetime 5km personal bests under 19:08 (females) and 16:52 (males).</a:t>
            </a:r>
          </a:p>
          <a:p>
            <a:pPr marL="489833" indent="-489833" fontAlgn="base">
              <a:buFont typeface="Arial" panose="020B0604020202020204" pitchFamily="34" charset="0"/>
              <a:buChar char="•"/>
            </a:pPr>
            <a:r>
              <a:rPr lang="en-US" sz="2743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injuries of the lower extremities in the last 6 months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042E39-2F16-9667-EB02-34C730B79871}"/>
              </a:ext>
            </a:extLst>
          </p:cNvPr>
          <p:cNvSpPr txBox="1"/>
          <p:nvPr/>
        </p:nvSpPr>
        <p:spPr>
          <a:xfrm>
            <a:off x="31969341" y="28835365"/>
            <a:ext cx="11468069" cy="18344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5933" indent="-195933">
              <a:buFont typeface="+mj-lt"/>
              <a:buAutoNum type="arabicPeriod"/>
            </a:pP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Blazevich A.J., </a:t>
            </a:r>
            <a:r>
              <a:rPr lang="en-US" sz="1029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Babault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N. Post-activation potentiation versus post-activation performance enhancement in humans: Historical perspective, underlying mechanisms, and current issues.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Physiology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2019; 10:1359. 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https://doi.org/10.3389/fphys.2019.01359</a:t>
            </a:r>
            <a:endParaRPr lang="en-US" sz="10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933" indent="-195933">
              <a:buFont typeface="+mj-lt"/>
              <a:buAutoNum type="arabicPeriod"/>
            </a:pP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Boullosa DA, Behrens M, Foster C, et al. Post-activation potentiation (PAP) in endurance sports: A review.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Journal of Applied Physiology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2018;118(11):2401–2414. 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https://doi.org/10.1007/s00421-018-3970-0</a:t>
            </a:r>
            <a:endParaRPr lang="en-US" sz="10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933" indent="-195933">
              <a:buFont typeface="+mj-lt"/>
              <a:buAutoNum type="arabicPeriod"/>
            </a:pP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 LA, Ahmadi H, Kelly P, Willardson JM, Boullosa DA, Behm DG. Prior band-resisted squat jumps improve running and neuromuscular performance in middle-distance runners.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Sports Science and Medicine. 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2019;18(2):301–315.</a:t>
            </a:r>
          </a:p>
          <a:p>
            <a:pPr marL="195933" indent="-195933">
              <a:buFont typeface="+mj-lt"/>
              <a:buAutoNum type="arabicPeriod"/>
            </a:pP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Silva RAS, Silva-Júnior FL, Pinheiro FA, Souza PFM, Boullosa DA, Pires FO. Acute prior heavy strength exercise bouts improve the 20-km cycling time trial performance.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Strength and Conditioning Research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2014;28(9):2513–2520. 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https://doi.org/10.1519/JSC.0000000000000442</a:t>
            </a:r>
            <a:endParaRPr lang="en-US" sz="10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933" indent="-195933">
              <a:buFont typeface="+mj-lt"/>
              <a:buAutoNum type="arabicPeriod"/>
            </a:pP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 C., Yu L., Duncan B., &amp; Renfree A. (2020). A Plyometric Warm-Up Protocol Improves Running Economy in Recreational Endurance Athletes: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Frontiers in Physiology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29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1029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197. </a:t>
            </a:r>
            <a:r>
              <a:rPr lang="en-US" sz="1029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https://doi.org/10.3389/fphys.2020.00197</a:t>
            </a:r>
            <a:endParaRPr lang="en-US" sz="10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5933" indent="-195933">
              <a:buFont typeface="+mj-lt"/>
              <a:buAutoNum type="arabicPeriod"/>
            </a:pPr>
            <a:endParaRPr lang="en-US" sz="102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 descr="A person running on a treadmill&#10;&#10;AI-generated content may be incorrect.">
            <a:extLst>
              <a:ext uri="{FF2B5EF4-FFF2-40B4-BE49-F238E27FC236}">
                <a16:creationId xmlns:a16="http://schemas.microsoft.com/office/drawing/2014/main" id="{F95A4DE0-5149-08D1-217A-8EF81FD99D8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051678" y="7174086"/>
            <a:ext cx="5181041" cy="6908054"/>
          </a:xfrm>
          <a:prstGeom prst="rect">
            <a:avLst/>
          </a:prstGeom>
        </p:spPr>
      </p:pic>
      <p:graphicFrame>
        <p:nvGraphicFramePr>
          <p:cNvPr id="40" name="Table 39">
            <a:extLst>
              <a:ext uri="{FF2B5EF4-FFF2-40B4-BE49-F238E27FC236}">
                <a16:creationId xmlns:a16="http://schemas.microsoft.com/office/drawing/2014/main" id="{847C1692-969F-1A62-56F7-B702532B38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979579"/>
              </p:ext>
            </p:extLst>
          </p:nvPr>
        </p:nvGraphicFramePr>
        <p:xfrm>
          <a:off x="21812672" y="23199045"/>
          <a:ext cx="9562884" cy="6481801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593814">
                  <a:extLst>
                    <a:ext uri="{9D8B030D-6E8A-4147-A177-3AD203B41FA5}">
                      <a16:colId xmlns:a16="http://schemas.microsoft.com/office/drawing/2014/main" val="526464900"/>
                    </a:ext>
                  </a:extLst>
                </a:gridCol>
                <a:gridCol w="1593814">
                  <a:extLst>
                    <a:ext uri="{9D8B030D-6E8A-4147-A177-3AD203B41FA5}">
                      <a16:colId xmlns:a16="http://schemas.microsoft.com/office/drawing/2014/main" val="4285643553"/>
                    </a:ext>
                  </a:extLst>
                </a:gridCol>
                <a:gridCol w="1593814">
                  <a:extLst>
                    <a:ext uri="{9D8B030D-6E8A-4147-A177-3AD203B41FA5}">
                      <a16:colId xmlns:a16="http://schemas.microsoft.com/office/drawing/2014/main" val="3556618223"/>
                    </a:ext>
                  </a:extLst>
                </a:gridCol>
                <a:gridCol w="1593814">
                  <a:extLst>
                    <a:ext uri="{9D8B030D-6E8A-4147-A177-3AD203B41FA5}">
                      <a16:colId xmlns:a16="http://schemas.microsoft.com/office/drawing/2014/main" val="2704637925"/>
                    </a:ext>
                  </a:extLst>
                </a:gridCol>
                <a:gridCol w="1593814">
                  <a:extLst>
                    <a:ext uri="{9D8B030D-6E8A-4147-A177-3AD203B41FA5}">
                      <a16:colId xmlns:a16="http://schemas.microsoft.com/office/drawing/2014/main" val="1363132368"/>
                    </a:ext>
                  </a:extLst>
                </a:gridCol>
                <a:gridCol w="1593814">
                  <a:extLst>
                    <a:ext uri="{9D8B030D-6E8A-4147-A177-3AD203B41FA5}">
                      <a16:colId xmlns:a16="http://schemas.microsoft.com/office/drawing/2014/main" val="221455824"/>
                    </a:ext>
                  </a:extLst>
                </a:gridCol>
              </a:tblGrid>
              <a:tr h="659251">
                <a:tc>
                  <a:txBody>
                    <a:bodyPr/>
                    <a:lstStyle/>
                    <a:p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Rest</a:t>
                      </a:r>
                    </a:p>
                  </a:txBody>
                  <a:tcPr marL="78377" marR="78377" marT="39189" marB="391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1km</a:t>
                      </a:r>
                    </a:p>
                  </a:txBody>
                  <a:tcPr marL="78377" marR="78377" marT="39189" marB="391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2km</a:t>
                      </a:r>
                    </a:p>
                  </a:txBody>
                  <a:tcPr marL="78377" marR="78377" marT="39189" marB="391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3km</a:t>
                      </a:r>
                    </a:p>
                  </a:txBody>
                  <a:tcPr marL="78377" marR="78377" marT="39189" marB="39189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</a:t>
                      </a:r>
                    </a:p>
                  </a:txBody>
                  <a:tcPr marL="78377" marR="78377" marT="39189" marB="39189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34514971"/>
                  </a:ext>
                </a:extLst>
              </a:tr>
              <a:tr h="659251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PAPE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8343630"/>
                  </a:ext>
                </a:extLst>
              </a:tr>
              <a:tr h="65925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(bpm)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9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186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7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244340"/>
                  </a:ext>
                </a:extLst>
              </a:tr>
              <a:tr h="65925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RPE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 ± 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3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427628"/>
                  </a:ext>
                </a:extLst>
              </a:tr>
              <a:tr h="93352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 (mmol)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1.7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0.38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170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170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9.4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325384"/>
                  </a:ext>
                </a:extLst>
              </a:tr>
              <a:tr h="659251">
                <a:tc gridSpan="6"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NoPAPE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77250"/>
                  </a:ext>
                </a:extLst>
              </a:tr>
              <a:tr h="65925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HR (bpm)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7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192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8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981874"/>
                  </a:ext>
                </a:extLst>
              </a:tr>
              <a:tr h="659251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RPE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1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8715576"/>
                  </a:ext>
                </a:extLst>
              </a:tr>
              <a:tr h="933522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 (mmol)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1.6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0.42</a:t>
                      </a:r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170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170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271704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------------</a:t>
                      </a:r>
                    </a:p>
                    <a:p>
                      <a:pPr algn="ctr"/>
                      <a:endParaRPr lang="en-US" sz="2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9.0 </a:t>
                      </a:r>
                      <a:r>
                        <a:rPr lang="en-US" sz="2400" b="0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± </a:t>
                      </a:r>
                      <a:r>
                        <a:rPr lang="en-US" sz="2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1.8</a:t>
                      </a:r>
                    </a:p>
                  </a:txBody>
                  <a:tcPr marL="78377" marR="78377" marT="39189" marB="39189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941677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159AB462-4286-C85D-E915-AC53861EE382}"/>
              </a:ext>
            </a:extLst>
          </p:cNvPr>
          <p:cNvSpPr txBox="1"/>
          <p:nvPr/>
        </p:nvSpPr>
        <p:spPr>
          <a:xfrm>
            <a:off x="22019849" y="8501684"/>
            <a:ext cx="9515682" cy="6001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Visits 2–3 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Conditions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Randomized, within-subject crossover design comparing PAPE (experimental) vs. NoPAPE (control) conditions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participant completed two 3km treadmill time trials at 1% grade.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Participants were blinded to speed, distance, and time, and could only increase or decrease treadmill speed using a single control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informed only when they reached 1km, 2km, and when 200 m remained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verbal encouragement was provided during testing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47FD98-DE88-8B70-81AD-1379D95084F5}"/>
              </a:ext>
            </a:extLst>
          </p:cNvPr>
          <p:cNvSpPr txBox="1"/>
          <p:nvPr/>
        </p:nvSpPr>
        <p:spPr>
          <a:xfrm>
            <a:off x="489048" y="24245010"/>
            <a:ext cx="11121676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Participants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8943FFB-A0E3-58E7-2F50-43C91C5AC26F}"/>
              </a:ext>
            </a:extLst>
          </p:cNvPr>
          <p:cNvSpPr txBox="1"/>
          <p:nvPr/>
        </p:nvSpPr>
        <p:spPr>
          <a:xfrm>
            <a:off x="564322" y="21805906"/>
            <a:ext cx="11053595" cy="22028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1866" indent="-391866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hypothesized that the runners would complete the 3km time trial faster after the PAPE protocol compared to a standard warm-up.</a:t>
            </a: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91866" indent="-391866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Improvement would occur without increases in HR, BLa, or RPE, suggesting a neuromuscular mechanism.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4C68F3-0AF3-FDAD-D161-9EE2DCE390E0}"/>
              </a:ext>
            </a:extLst>
          </p:cNvPr>
          <p:cNvSpPr txBox="1"/>
          <p:nvPr/>
        </p:nvSpPr>
        <p:spPr>
          <a:xfrm>
            <a:off x="412492" y="20579035"/>
            <a:ext cx="11199450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Hypotheses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62866F-8F20-39B8-5575-A59A8B1D6882}"/>
              </a:ext>
            </a:extLst>
          </p:cNvPr>
          <p:cNvSpPr txBox="1"/>
          <p:nvPr/>
        </p:nvSpPr>
        <p:spPr>
          <a:xfrm>
            <a:off x="32247983" y="22121658"/>
            <a:ext cx="11635185" cy="1991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0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PAPE protocol consisting of low intensity ankle hops and squat jumps did not induce PAPE in collegiate and post-collegiate runners. Future research should determine the most effective protocol focusing on determining the appropriate volume and intensity for eliciting PAPE.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4CBEE-0D55-8014-3564-C55307D36754}"/>
              </a:ext>
            </a:extLst>
          </p:cNvPr>
          <p:cNvSpPr txBox="1"/>
          <p:nvPr/>
        </p:nvSpPr>
        <p:spPr>
          <a:xfrm>
            <a:off x="31956313" y="20728608"/>
            <a:ext cx="11635185" cy="962892"/>
          </a:xfrm>
          <a:prstGeom prst="rect">
            <a:avLst/>
          </a:prstGeom>
          <a:solidFill>
            <a:srgbClr val="003594"/>
          </a:solidFill>
          <a:ln w="76200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657" b="1" dirty="0">
                <a:solidFill>
                  <a:schemeClr val="bg1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B3478CE-C676-907C-CC98-4790D23B840D}"/>
              </a:ext>
            </a:extLst>
          </p:cNvPr>
          <p:cNvSpPr txBox="1"/>
          <p:nvPr/>
        </p:nvSpPr>
        <p:spPr>
          <a:xfrm>
            <a:off x="12421952" y="18245927"/>
            <a:ext cx="51603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1.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2 and Visit 3 protocol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C85932A0-863E-8842-B26D-BBBC751C58F8}"/>
              </a:ext>
              <a:ext uri="{147F2762-F138-4A5C-976F-8EAC2B608ADB}">
                <a16:predDERef xmlns:a16="http://schemas.microsoft.com/office/drawing/2014/main" pred="{34A58EEE-4DF0-BEF6-8FA5-4D61808BF8C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0982388"/>
              </p:ext>
            </p:extLst>
          </p:nvPr>
        </p:nvGraphicFramePr>
        <p:xfrm>
          <a:off x="12030748" y="23217546"/>
          <a:ext cx="9459238" cy="5988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26" name="Picture 25" descr="A diagram of a running process&#10;&#10;AI-generated content may be incorrect.">
            <a:extLst>
              <a:ext uri="{FF2B5EF4-FFF2-40B4-BE49-F238E27FC236}">
                <a16:creationId xmlns:a16="http://schemas.microsoft.com/office/drawing/2014/main" id="{40B69509-C0F4-3368-F75E-4CADA60D1E3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0306" y="15135214"/>
            <a:ext cx="19235250" cy="526442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5A8005BC-CB06-ED6F-1701-DE9097D89706}"/>
              </a:ext>
            </a:extLst>
          </p:cNvPr>
          <p:cNvSpPr txBox="1"/>
          <p:nvPr/>
        </p:nvSpPr>
        <p:spPr>
          <a:xfrm>
            <a:off x="12228001" y="20124515"/>
            <a:ext cx="19114598" cy="2188311"/>
          </a:xfrm>
          <a:prstGeom prst="rect">
            <a:avLst/>
          </a:prstGeom>
          <a:noFill/>
        </p:spPr>
        <p:txBody>
          <a:bodyPr wrap="square" lIns="78377" tIns="39189" rIns="78377" bIns="39189" anchor="t">
            <a:spAutoFit/>
          </a:bodyPr>
          <a:lstStyle/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IBM SPSS Statistics (Version 30.0.1.0).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Dependent </a:t>
            </a:r>
            <a:r>
              <a:rPr lang="en-US" sz="274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-tests compared 3km performance times between PAPE and NoPAPE conditions.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Two-way repeated-measures ANOVAs (Condition × Time) were used to assess differences in BLa, HR, and RPE during the 5km time trials between conditions, with significance set at p &lt; 0.05.</a:t>
            </a:r>
          </a:p>
          <a:p>
            <a:pPr marL="293900" indent="-293900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B0CAB673-9EE3-62A8-3DA6-240E33E25E01}"/>
              </a:ext>
            </a:extLst>
          </p:cNvPr>
          <p:cNvSpPr txBox="1"/>
          <p:nvPr/>
        </p:nvSpPr>
        <p:spPr>
          <a:xfrm>
            <a:off x="12140308" y="19390961"/>
            <a:ext cx="3176913" cy="619850"/>
          </a:xfrm>
          <a:prstGeom prst="rect">
            <a:avLst/>
          </a:prstGeom>
          <a:solidFill>
            <a:srgbClr val="003594"/>
          </a:solidFill>
          <a:ln w="63500" cmpd="thickThin">
            <a:solidFill>
              <a:srgbClr val="A3A9AC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28" b="1" dirty="0">
                <a:solidFill>
                  <a:srgbClr val="DCDEDF"/>
                </a:solidFill>
                <a:latin typeface="Times New Roman" panose="02020603050405020304" pitchFamily="18" charset="0"/>
                <a:ea typeface="Calibri" charset="0"/>
                <a:cs typeface="Times New Roman" panose="02020603050405020304" pitchFamily="18" charset="0"/>
              </a:rPr>
              <a:t>Data Analysis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EFF0A46-22A0-BA34-8EF8-A5C9CFE4B23D}"/>
              </a:ext>
            </a:extLst>
          </p:cNvPr>
          <p:cNvSpPr txBox="1"/>
          <p:nvPr/>
        </p:nvSpPr>
        <p:spPr>
          <a:xfrm>
            <a:off x="12065577" y="8501684"/>
            <a:ext cx="9767405" cy="76967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7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Visit 1 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74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Familiarization &amp; VO₂max Testing</a:t>
            </a: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Approved by the UNH IRB (IRB-FY2025-283)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screener, informed consent, and a health/running history questionnaire</a:t>
            </a:r>
          </a:p>
          <a:p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Anthropometrics of height, weight, percent body mass, and skeletal muscle mass (in kg)</a:t>
            </a:r>
          </a:p>
          <a:p>
            <a:pPr marL="489833" indent="-489833">
              <a:buFont typeface="Arial" panose="020B0604020202020204" pitchFamily="34" charset="0"/>
              <a:buChar char="•"/>
            </a:pPr>
            <a:endParaRPr lang="en-US" sz="27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VO₂max test (0% incline): males started at 12.9 km·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females at 11.3 km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h; speed increased 0.5 km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every 30 s until exhaustion</a:t>
            </a:r>
          </a:p>
          <a:p>
            <a:pPr marL="489833" indent="-489833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HR was recorded using a Polar H10 chest-strap monitor, BLa was measured from fingertip blood samples collected with a Lactate Plus Meter handheld analyzer, and RPE was assessed using the Borg 6–20 scale</a:t>
            </a:r>
          </a:p>
          <a:p>
            <a:pPr marL="489833" indent="-489833">
              <a:buFont typeface="Arial" panose="020B0604020202020204" pitchFamily="34" charset="0"/>
              <a:buChar char="•"/>
            </a:pPr>
            <a:endParaRPr lang="en-US" sz="274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9833" indent="-489833">
              <a:buFont typeface="Arial" panose="020B0604020202020204" pitchFamily="34" charset="0"/>
              <a:buChar char="•"/>
            </a:pPr>
            <a:r>
              <a:rPr lang="en-US" sz="274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Familiarization to the PAPE protocol</a:t>
            </a:r>
          </a:p>
        </p:txBody>
      </p:sp>
    </p:spTree>
    <p:extLst>
      <p:ext uri="{BB962C8B-B14F-4D97-AF65-F5344CB8AC3E}">
        <p14:creationId xmlns:p14="http://schemas.microsoft.com/office/powerpoint/2010/main" val="2587059857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NH Myriad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ook_National ACSM Conference_2021 [Read-Only]" id="{EEDD9173-5E20-0A4B-A7F1-73047FD6645B}" vid="{DE950636-98A2-1D4A-B621-084E2E9678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Custom Design</Template>
  <TotalTime>13359</TotalTime>
  <Words>1243</Words>
  <Application>Microsoft Macintosh PowerPoint</Application>
  <PresentationFormat>Custom</PresentationFormat>
  <Paragraphs>138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Myriad Pro</vt:lpstr>
      <vt:lpstr>Segoe UI</vt:lpstr>
      <vt:lpstr>Times New Roman</vt:lpstr>
      <vt:lpstr>Custom Design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Max Stenslie</dc:creator>
  <cp:keywords/>
  <dc:description/>
  <cp:lastModifiedBy>Craig Stenslie</cp:lastModifiedBy>
  <cp:revision>20</cp:revision>
  <cp:lastPrinted>2018-05-16T20:25:00Z</cp:lastPrinted>
  <dcterms:created xsi:type="dcterms:W3CDTF">2024-04-04T14:11:53Z</dcterms:created>
  <dcterms:modified xsi:type="dcterms:W3CDTF">2026-04-14T16:48:52Z</dcterms:modified>
  <cp:category/>
</cp:coreProperties>
</file>