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270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7C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6" autoAdjust="0"/>
    <p:restoredTop sz="94660"/>
  </p:normalViewPr>
  <p:slideViewPr>
    <p:cSldViewPr snapToGrid="0">
      <p:cViewPr>
        <p:scale>
          <a:sx n="86" d="100"/>
          <a:sy n="86" d="100"/>
        </p:scale>
        <p:origin x="-7272" y="-12216"/>
      </p:cViewPr>
      <p:guideLst>
        <p:guide orient="horz" pos="10368"/>
        <p:guide pos="270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ADD3BD-AF8D-4313-B10A-DE2F9B9B64FD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0D2D3C-C80D-43C9-AF6B-47BF6C17C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803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5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308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7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0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1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1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F631-8572-43A1-AD69-1717A1D31380}" type="datetimeFigureOut">
              <a:rPr lang="en-US" smtClean="0"/>
              <a:t>4/11/26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08BD5-B89A-412F-B6D2-B910233E05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12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 descr="A dna model with multiple strands&#10;&#10;AI-generated content may be incorrect.">
            <a:extLst>
              <a:ext uri="{FF2B5EF4-FFF2-40B4-BE49-F238E27FC236}">
                <a16:creationId xmlns:a16="http://schemas.microsoft.com/office/drawing/2014/main" id="{EE7B0E97-B811-A1FE-1CF6-0BFC4F8DB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2082" y="6446411"/>
            <a:ext cx="5882965" cy="5956732"/>
          </a:xfrm>
          <a:prstGeom prst="rect">
            <a:avLst/>
          </a:prstGeom>
          <a:ln w="101600">
            <a:solidFill>
              <a:schemeClr val="tx1"/>
            </a:solidFill>
          </a:ln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Rectangle 62">
            <a:extLst>
              <a:ext uri="{FF2B5EF4-FFF2-40B4-BE49-F238E27FC236}">
                <a16:creationId xmlns:a16="http://schemas.microsoft.com/office/drawing/2014/main" id="{343D5D8D-97B7-803D-9F8D-D393C036A2FF}"/>
              </a:ext>
            </a:extLst>
          </p:cNvPr>
          <p:cNvSpPr/>
          <p:nvPr/>
        </p:nvSpPr>
        <p:spPr>
          <a:xfrm>
            <a:off x="0" y="-111497"/>
            <a:ext cx="43891200" cy="496084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 baseline="30000" dirty="0">
              <a:solidFill>
                <a:srgbClr val="002060"/>
              </a:solidFill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D6676EDE-EF0E-1206-0D22-53881979A0A4}"/>
              </a:ext>
            </a:extLst>
          </p:cNvPr>
          <p:cNvSpPr/>
          <p:nvPr/>
        </p:nvSpPr>
        <p:spPr>
          <a:xfrm>
            <a:off x="2134260" y="397164"/>
            <a:ext cx="39622680" cy="37575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981"/>
              </a:spcAft>
              <a:buNone/>
            </a:pPr>
            <a:r>
              <a:rPr lang="en-US" sz="8080" b="1" strike="noStrike" spc="-1" dirty="0">
                <a:solidFill>
                  <a:srgbClr val="FFFFFF"/>
                </a:solidFill>
                <a:latin typeface="Arial"/>
                <a:ea typeface="Calibri"/>
              </a:rPr>
              <a:t>Assessing Structural Perturbations in Chemically Modified tRNA</a:t>
            </a:r>
            <a:endParaRPr lang="en-US" sz="808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981"/>
              </a:spcAft>
              <a:buNone/>
            </a:pPr>
            <a:r>
              <a:rPr lang="en-US" sz="5750" b="1" u="sng" strike="noStrike" spc="-1" dirty="0">
                <a:solidFill>
                  <a:srgbClr val="FFFFFF"/>
                </a:solidFill>
                <a:uFillTx/>
                <a:latin typeface="Arial"/>
                <a:ea typeface="Calibri"/>
              </a:rPr>
              <a:t>Teddy E. Amissah</a:t>
            </a:r>
            <a:r>
              <a:rPr lang="en-US" sz="5750" b="1" strike="noStrike" spc="-1" dirty="0">
                <a:solidFill>
                  <a:srgbClr val="FFFFFF"/>
                </a:solidFill>
                <a:latin typeface="Arial"/>
                <a:ea typeface="Calibri"/>
              </a:rPr>
              <a:t> and Harish Vashisth*</a:t>
            </a:r>
            <a:endParaRPr lang="en-US" sz="575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4410" b="0" strike="noStrike" spc="-1" dirty="0">
                <a:solidFill>
                  <a:srgbClr val="FFFFFF"/>
                </a:solidFill>
                <a:latin typeface="Arial"/>
                <a:ea typeface="Calibri"/>
              </a:rPr>
              <a:t>Department of Chemical Engineering and Bioengineering, University of New Hampshire, Durham, NH 03824</a:t>
            </a:r>
            <a:endParaRPr lang="en-US" sz="441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3920" b="0" strike="noStrike" spc="-1" dirty="0">
                <a:solidFill>
                  <a:srgbClr val="FFFFFF"/>
                </a:solidFill>
                <a:latin typeface="Arial"/>
                <a:ea typeface="Calibri"/>
              </a:rPr>
              <a:t>Email: teddy.amissah@unh.edu (presenter), *harish.vashisth@unh.edu   </a:t>
            </a:r>
            <a:endParaRPr lang="en-US" sz="3920" b="0" strike="noStrike" spc="-1" dirty="0">
              <a:latin typeface="Arial"/>
            </a:endParaRPr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58C2E6B3-20C0-925C-9B5E-481B27A6CA7A}"/>
              </a:ext>
            </a:extLst>
          </p:cNvPr>
          <p:cNvPicPr/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1331969" y="1352684"/>
            <a:ext cx="2124360" cy="2919600"/>
          </a:xfrm>
          <a:prstGeom prst="rect">
            <a:avLst/>
          </a:prstGeom>
          <a:ln w="0">
            <a:noFill/>
          </a:ln>
        </p:spPr>
      </p:pic>
      <p:sp>
        <p:nvSpPr>
          <p:cNvPr id="9" name="TextBox 25">
            <a:extLst>
              <a:ext uri="{FF2B5EF4-FFF2-40B4-BE49-F238E27FC236}">
                <a16:creationId xmlns:a16="http://schemas.microsoft.com/office/drawing/2014/main" id="{376C8205-EA5E-CBF6-A296-6F90563E780A}"/>
              </a:ext>
            </a:extLst>
          </p:cNvPr>
          <p:cNvSpPr/>
          <p:nvPr/>
        </p:nvSpPr>
        <p:spPr>
          <a:xfrm flipH="1">
            <a:off x="403789" y="5245687"/>
            <a:ext cx="12038148" cy="84493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trike="noStrike" spc="-1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Aim</a:t>
            </a:r>
            <a:endParaRPr lang="en-US" sz="4900" b="0" i="1" strike="noStrike" spc="-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4A5C7CE2-E1CF-13C9-8D40-4FCC32869F48}"/>
              </a:ext>
            </a:extLst>
          </p:cNvPr>
          <p:cNvSpPr/>
          <p:nvPr/>
        </p:nvSpPr>
        <p:spPr>
          <a:xfrm>
            <a:off x="475482" y="6127736"/>
            <a:ext cx="13280171" cy="1476964"/>
          </a:xfrm>
          <a:prstGeom prst="rect">
            <a:avLst/>
          </a:prstGeom>
          <a:noFill/>
          <a:ln w="28575">
            <a:noFill/>
          </a:ln>
          <a:effectLst>
            <a:glow rad="63360">
              <a:srgbClr val="A5A5A5">
                <a:alpha val="40000"/>
              </a:srgb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3200" b="1" spc="-1" dirty="0">
                <a:solidFill>
                  <a:srgbClr val="000000"/>
                </a:solidFill>
                <a:latin typeface="Arial"/>
                <a:ea typeface="DejaVu Sans"/>
              </a:rPr>
              <a:t>Assess the individual and combinatorial effects of core-modifications on the conformation and dynamics of tRNA.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41645F90-30E0-916B-EEAC-8D382D835A4A}"/>
              </a:ext>
            </a:extLst>
          </p:cNvPr>
          <p:cNvSpPr/>
          <p:nvPr/>
        </p:nvSpPr>
        <p:spPr>
          <a:xfrm flipH="1">
            <a:off x="378337" y="18068922"/>
            <a:ext cx="12038151" cy="844931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trike="noStrike" spc="-1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Methods</a:t>
            </a:r>
            <a:endParaRPr lang="en-US" sz="4900" b="0" i="1" strike="noStrike" spc="-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0" name="TextBox 65">
            <a:extLst>
              <a:ext uri="{FF2B5EF4-FFF2-40B4-BE49-F238E27FC236}">
                <a16:creationId xmlns:a16="http://schemas.microsoft.com/office/drawing/2014/main" id="{0D4DE8F9-BBD4-9C0A-8AB9-00E174EEC691}"/>
              </a:ext>
            </a:extLst>
          </p:cNvPr>
          <p:cNvSpPr/>
          <p:nvPr/>
        </p:nvSpPr>
        <p:spPr>
          <a:xfrm>
            <a:off x="31862991" y="29886402"/>
            <a:ext cx="11614013" cy="1907851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3200" b="1" strike="noStrike" spc="-1" dirty="0">
                <a:solidFill>
                  <a:srgbClr val="0D0D0D"/>
                </a:solidFill>
                <a:uFillTx/>
                <a:latin typeface="Arial"/>
                <a:ea typeface="DejaVu Sans"/>
              </a:rPr>
              <a:t>Financial support: </a:t>
            </a:r>
            <a:r>
              <a:rPr lang="en-US" sz="3200" b="1" spc="-1" dirty="0">
                <a:solidFill>
                  <a:srgbClr val="0D0D0D"/>
                </a:solidFill>
                <a:latin typeface="Arial"/>
                <a:ea typeface="DejaVu Sans"/>
              </a:rPr>
              <a:t>NSF CHE-2517098.</a:t>
            </a:r>
            <a:endParaRPr lang="en-US" sz="3200" b="1" strike="noStrike" spc="-1" dirty="0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lang="en-US" sz="3200" b="1" strike="noStrike" spc="-1" dirty="0">
                <a:solidFill>
                  <a:srgbClr val="0D0D0D"/>
                </a:solidFill>
                <a:uFillTx/>
                <a:latin typeface="Arial"/>
                <a:ea typeface="DejaVu Sans"/>
              </a:rPr>
              <a:t>Supercomputing resources: NSF OIA-1757371</a:t>
            </a:r>
            <a:r>
              <a:rPr lang="en-US" sz="3200" b="0" strike="noStrike" spc="-1" dirty="0">
                <a:solidFill>
                  <a:srgbClr val="0D0D0D"/>
                </a:solidFill>
                <a:uFillTx/>
                <a:latin typeface="Arial"/>
                <a:ea typeface="DejaVu Sans"/>
              </a:rPr>
              <a:t>.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32" name="TextBox 91">
            <a:extLst>
              <a:ext uri="{FF2B5EF4-FFF2-40B4-BE49-F238E27FC236}">
                <a16:creationId xmlns:a16="http://schemas.microsoft.com/office/drawing/2014/main" id="{B12FA45C-9BD6-5B51-75CE-8C67AD34AE8E}"/>
              </a:ext>
            </a:extLst>
          </p:cNvPr>
          <p:cNvSpPr/>
          <p:nvPr/>
        </p:nvSpPr>
        <p:spPr>
          <a:xfrm>
            <a:off x="31925183" y="29016116"/>
            <a:ext cx="11569773" cy="844931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trike="noStrike" spc="-1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Acknowledgements </a:t>
            </a:r>
            <a:endParaRPr lang="en-US" sz="4900" b="0" i="1" strike="noStrike" spc="-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D91AD4DB-4D89-8729-D989-00138C205AA1}"/>
              </a:ext>
            </a:extLst>
          </p:cNvPr>
          <p:cNvSpPr/>
          <p:nvPr/>
        </p:nvSpPr>
        <p:spPr>
          <a:xfrm>
            <a:off x="2394149" y="28648513"/>
            <a:ext cx="6818170" cy="819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3600" b="1" i="1" strike="noStrike" spc="-1" dirty="0">
                <a:solidFill>
                  <a:srgbClr val="000000"/>
                </a:solidFill>
                <a:latin typeface="Bookman Old Style" panose="02050604050505020204" pitchFamily="18" charset="0"/>
                <a:ea typeface="Palatino" pitchFamily="2" charset="77"/>
                <a:cs typeface="Arial" panose="020B0604020202020204" pitchFamily="34" charset="0"/>
              </a:rPr>
              <a:t>Solvated &amp; ionized system</a:t>
            </a:r>
            <a:endParaRPr lang="en-US" sz="3600" b="0" strike="noStrike" spc="-1" dirty="0">
              <a:latin typeface="Bookman Old Style" panose="02050604050505020204" pitchFamily="18" charset="0"/>
              <a:ea typeface="Palatino" pitchFamily="2" charset="77"/>
              <a:cs typeface="Arial" panose="020B0604020202020204" pitchFamily="34" charset="0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09810A56-9D40-C3F1-60D5-C344133590FA}"/>
              </a:ext>
            </a:extLst>
          </p:cNvPr>
          <p:cNvSpPr/>
          <p:nvPr/>
        </p:nvSpPr>
        <p:spPr>
          <a:xfrm flipH="1">
            <a:off x="31499758" y="5199678"/>
            <a:ext cx="12029821" cy="844931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trike="noStrike" spc="-1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m</a:t>
            </a:r>
            <a:r>
              <a:rPr lang="en-US" sz="4900" b="1" i="1" u="sng" strike="noStrike" spc="-1" baseline="30000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7</a:t>
            </a:r>
            <a:r>
              <a:rPr lang="en-US" sz="4900" b="1" i="1" u="sng" spc="-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G</a:t>
            </a:r>
            <a:r>
              <a:rPr lang="en-US" sz="4900" b="1" i="1" u="sng" spc="-1" baseline="-25000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46</a:t>
            </a:r>
            <a:r>
              <a:rPr lang="en-US" sz="4900" b="1" i="1" u="sng" spc="-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confers the most stabilizing effect </a:t>
            </a:r>
            <a:r>
              <a:rPr lang="en-US" sz="4900" b="1" i="1" u="sng" strike="noStrike" spc="-1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 </a:t>
            </a:r>
            <a:endParaRPr lang="en-US" sz="4900" b="0" i="1" strike="noStrike" spc="-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40" name="TextBox 115">
            <a:extLst>
              <a:ext uri="{FF2B5EF4-FFF2-40B4-BE49-F238E27FC236}">
                <a16:creationId xmlns:a16="http://schemas.microsoft.com/office/drawing/2014/main" id="{0CEFBAF8-1AED-72A6-8061-68BF00E428EC}"/>
              </a:ext>
            </a:extLst>
          </p:cNvPr>
          <p:cNvSpPr/>
          <p:nvPr/>
        </p:nvSpPr>
        <p:spPr>
          <a:xfrm>
            <a:off x="31562725" y="13016145"/>
            <a:ext cx="11869262" cy="1303647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i="1" spc="-1" dirty="0">
                <a:solidFill>
                  <a:srgbClr val="0D0D0D"/>
                </a:solidFill>
                <a:latin typeface="Arial"/>
                <a:ea typeface="DejaVu Sans"/>
              </a:rPr>
              <a:t>m⁷G</a:t>
            </a:r>
            <a:r>
              <a:rPr lang="en-US" sz="2800" b="1" i="1" spc="-1" baseline="-25000" dirty="0">
                <a:solidFill>
                  <a:srgbClr val="0D0D0D"/>
                </a:solidFill>
                <a:latin typeface="Arial"/>
                <a:ea typeface="DejaVu Sans"/>
              </a:rPr>
              <a:t>46</a:t>
            </a:r>
            <a:r>
              <a:rPr lang="en-US" sz="2800" b="1" i="1" spc="-1" dirty="0">
                <a:solidFill>
                  <a:srgbClr val="0D0D0D"/>
                </a:solidFill>
                <a:latin typeface="Arial"/>
                <a:ea typeface="DejaVu Sans"/>
              </a:rPr>
              <a:t> </a:t>
            </a:r>
            <a:r>
              <a:rPr lang="en-US" sz="2800" b="1" spc="-1" dirty="0">
                <a:solidFill>
                  <a:srgbClr val="0D0D0D"/>
                </a:solidFill>
                <a:latin typeface="Arial"/>
                <a:ea typeface="DejaVu Sans"/>
              </a:rPr>
              <a:t>confers the greatest stabilizing effect amongst the singly-modified variants. </a:t>
            </a: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643711A0-9D19-926C-78C8-20635BEE99E3}"/>
              </a:ext>
            </a:extLst>
          </p:cNvPr>
          <p:cNvSpPr/>
          <p:nvPr/>
        </p:nvSpPr>
        <p:spPr>
          <a:xfrm>
            <a:off x="14039239" y="22052989"/>
            <a:ext cx="17175808" cy="1303647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8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Correlation analysis reveals that, irrespective of the presence or absence of chemical modifications, residue-residue correlations are generally conserved.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607C0484-9A97-8F60-183B-7B20C1854DD0}"/>
              </a:ext>
            </a:extLst>
          </p:cNvPr>
          <p:cNvSpPr/>
          <p:nvPr/>
        </p:nvSpPr>
        <p:spPr>
          <a:xfrm flipH="1">
            <a:off x="396242" y="8180099"/>
            <a:ext cx="12038148" cy="844931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trike="noStrike" spc="-1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Structural details of tRNA</a:t>
            </a:r>
            <a:endParaRPr lang="en-US" sz="4900" b="0" i="1" strike="noStrike" spc="-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62" name="Picture 61" descr="A structure of a dna&#10;&#10;AI-generated content may be incorrect.">
            <a:extLst>
              <a:ext uri="{FF2B5EF4-FFF2-40B4-BE49-F238E27FC236}">
                <a16:creationId xmlns:a16="http://schemas.microsoft.com/office/drawing/2014/main" id="{D4A5F3F4-B5CE-DDD0-ED41-8E7C6F2C82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99" y="9073394"/>
            <a:ext cx="9175179" cy="8517737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BF955204-7380-811F-1FFE-4A44ED6D5EF8}"/>
              </a:ext>
            </a:extLst>
          </p:cNvPr>
          <p:cNvSpPr txBox="1"/>
          <p:nvPr/>
        </p:nvSpPr>
        <p:spPr>
          <a:xfrm>
            <a:off x="462066" y="17237188"/>
            <a:ext cx="4413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u="sng" dirty="0">
                <a:latin typeface="Bookman Old Style" panose="02050604050505020204" pitchFamily="18" charset="0"/>
              </a:rPr>
              <a:t>PDB ID: 1EHZ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78350F40-27E7-57BB-A029-03B35BDC12EF}"/>
              </a:ext>
            </a:extLst>
          </p:cNvPr>
          <p:cNvSpPr txBox="1"/>
          <p:nvPr/>
        </p:nvSpPr>
        <p:spPr>
          <a:xfrm>
            <a:off x="477943" y="29861047"/>
            <a:ext cx="12038150" cy="2678747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spc="-1" dirty="0">
                <a:latin typeface="Arial"/>
                <a:ea typeface="DejaVu Sans"/>
              </a:rPr>
              <a:t>Method: All-atom Molecular Dynamics (MD) simulation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spc="-1" dirty="0">
                <a:latin typeface="Arial"/>
              </a:rPr>
              <a:t>Software: Nanoscale Molecular Dynamics (NAMD)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spc="-1" dirty="0">
                <a:latin typeface="Arial"/>
              </a:rPr>
              <a:t>Interatomic potential/force-field: CHARMM36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spc="-1" dirty="0">
                <a:latin typeface="Arial"/>
              </a:rPr>
              <a:t>System size</a:t>
            </a:r>
            <a:r>
              <a:rPr lang="en-US" sz="3200" b="1" spc="-1" dirty="0">
                <a:latin typeface="Arial"/>
              </a:rPr>
              <a:t>: 66899 atoms</a:t>
            </a:r>
            <a:endParaRPr lang="en-US" sz="2800" b="1" spc="-1" dirty="0">
              <a:latin typeface="Arial"/>
            </a:endParaRPr>
          </a:p>
        </p:txBody>
      </p:sp>
      <p:pic>
        <p:nvPicPr>
          <p:cNvPr id="89" name="Picture 88" descr="A structure of a dna molecule&#10;&#10;AI-generated content may be incorrect.">
            <a:extLst>
              <a:ext uri="{FF2B5EF4-FFF2-40B4-BE49-F238E27FC236}">
                <a16:creationId xmlns:a16="http://schemas.microsoft.com/office/drawing/2014/main" id="{A786DA71-DC52-AECA-80E1-EBAE76D022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26" y="19421665"/>
            <a:ext cx="8925300" cy="8925300"/>
          </a:xfrm>
          <a:prstGeom prst="rect">
            <a:avLst/>
          </a:prstGeom>
        </p:spPr>
      </p:pic>
      <p:sp>
        <p:nvSpPr>
          <p:cNvPr id="104" name="TextBox 10">
            <a:extLst>
              <a:ext uri="{FF2B5EF4-FFF2-40B4-BE49-F238E27FC236}">
                <a16:creationId xmlns:a16="http://schemas.microsoft.com/office/drawing/2014/main" id="{8795618C-22C5-4006-76C1-09D9D5E31955}"/>
              </a:ext>
            </a:extLst>
          </p:cNvPr>
          <p:cNvSpPr/>
          <p:nvPr/>
        </p:nvSpPr>
        <p:spPr>
          <a:xfrm flipH="1">
            <a:off x="13572941" y="5267857"/>
            <a:ext cx="17322066" cy="859879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pc="-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Absence of core modifications displaces the anticodon loop</a:t>
            </a:r>
            <a:r>
              <a:rPr lang="en-US" sz="4900" b="1" u="sng" spc="-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 </a:t>
            </a:r>
            <a:r>
              <a:rPr lang="en-US" sz="4900" b="1" u="sng" strike="noStrike" spc="-1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 </a:t>
            </a:r>
            <a:endParaRPr lang="en-US" sz="4900" b="0" strike="noStrike" spc="-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15" name="Picture 114" descr="A white structure with red and blue lines&#10;&#10;AI-generated content may be incorrect.">
            <a:extLst>
              <a:ext uri="{FF2B5EF4-FFF2-40B4-BE49-F238E27FC236}">
                <a16:creationId xmlns:a16="http://schemas.microsoft.com/office/drawing/2014/main" id="{FFC2826C-ADF3-1AF2-6FA0-7976AACCF8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596" y="15870310"/>
            <a:ext cx="4704168" cy="5975565"/>
          </a:xfrm>
          <a:prstGeom prst="rect">
            <a:avLst/>
          </a:prstGeom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74C4FCC3-076C-DAA0-85E9-3B38C1B8F2E0}"/>
              </a:ext>
            </a:extLst>
          </p:cNvPr>
          <p:cNvSpPr/>
          <p:nvPr/>
        </p:nvSpPr>
        <p:spPr>
          <a:xfrm>
            <a:off x="396243" y="5197197"/>
            <a:ext cx="12020247" cy="27324038"/>
          </a:xfrm>
          <a:prstGeom prst="rect">
            <a:avLst/>
          </a:prstGeom>
          <a:noFill/>
          <a:ln w="1016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15">
            <a:extLst>
              <a:ext uri="{FF2B5EF4-FFF2-40B4-BE49-F238E27FC236}">
                <a16:creationId xmlns:a16="http://schemas.microsoft.com/office/drawing/2014/main" id="{5C8EAFCD-DF7B-6247-C8E1-2F6D131E2829}"/>
              </a:ext>
            </a:extLst>
          </p:cNvPr>
          <p:cNvSpPr/>
          <p:nvPr/>
        </p:nvSpPr>
        <p:spPr>
          <a:xfrm>
            <a:off x="13783772" y="12981190"/>
            <a:ext cx="17401974" cy="1303647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spc="-1" dirty="0">
                <a:solidFill>
                  <a:srgbClr val="0D0D0D"/>
                </a:solidFill>
                <a:latin typeface="Arial"/>
                <a:ea typeface="DejaVu Sans"/>
              </a:rPr>
              <a:t>The absence of chemical modifications results in a consistent inward displacement of the anticodon.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spc="-1" dirty="0">
                <a:solidFill>
                  <a:srgbClr val="0D0D0D"/>
                </a:solidFill>
                <a:latin typeface="Arial"/>
                <a:ea typeface="DejaVu Sans"/>
              </a:rPr>
              <a:t>A single core-modification present (m</a:t>
            </a:r>
            <a:r>
              <a:rPr lang="en-US" sz="2800" b="1" spc="-1" baseline="30000" dirty="0">
                <a:solidFill>
                  <a:srgbClr val="0D0D0D"/>
                </a:solidFill>
                <a:latin typeface="Arial"/>
                <a:ea typeface="DejaVu Sans"/>
              </a:rPr>
              <a:t>7</a:t>
            </a:r>
            <a:r>
              <a:rPr lang="en-US" sz="2800" b="1" spc="-1" dirty="0">
                <a:solidFill>
                  <a:srgbClr val="0D0D0D"/>
                </a:solidFill>
                <a:latin typeface="Arial"/>
                <a:ea typeface="DejaVu Sans"/>
              </a:rPr>
              <a:t>G</a:t>
            </a:r>
            <a:r>
              <a:rPr lang="en-US" sz="2800" b="1" spc="-1" baseline="-25000" dirty="0">
                <a:solidFill>
                  <a:srgbClr val="0D0D0D"/>
                </a:solidFill>
                <a:latin typeface="Arial"/>
                <a:ea typeface="DejaVu Sans"/>
              </a:rPr>
              <a:t>46</a:t>
            </a:r>
            <a:r>
              <a:rPr lang="en-US" sz="2800" b="1" spc="-1" dirty="0">
                <a:solidFill>
                  <a:srgbClr val="0D0D0D"/>
                </a:solidFill>
                <a:latin typeface="Arial"/>
                <a:ea typeface="DejaVu Sans"/>
              </a:rPr>
              <a:t>)  enhanced residue stability in the anticodon region.</a:t>
            </a:r>
          </a:p>
        </p:txBody>
      </p:sp>
      <p:pic>
        <p:nvPicPr>
          <p:cNvPr id="126" name="Picture 125" descr="A dna model with a white background&#10;&#10;AI-generated content may be incorrect.">
            <a:extLst>
              <a:ext uri="{FF2B5EF4-FFF2-40B4-BE49-F238E27FC236}">
                <a16:creationId xmlns:a16="http://schemas.microsoft.com/office/drawing/2014/main" id="{61D721CF-C344-F1FC-E155-A253F3529A9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8246" y="6389431"/>
            <a:ext cx="5421244" cy="5994645"/>
          </a:xfrm>
          <a:prstGeom prst="rect">
            <a:avLst/>
          </a:prstGeom>
          <a:ln w="101600">
            <a:solidFill>
              <a:schemeClr val="tx1"/>
            </a:solidFill>
          </a:ln>
          <a:effectLst>
            <a:outerShdw blurRad="50800" dist="50800" dir="5400000" sx="103928" sy="103928" algn="ctr" rotWithShape="0">
              <a:schemeClr val="bg1">
                <a:lumMod val="65000"/>
              </a:schemeClr>
            </a:outerShdw>
          </a:effectLst>
        </p:spPr>
      </p:pic>
      <p:pic>
        <p:nvPicPr>
          <p:cNvPr id="128" name="Picture 127" descr="A dna structure with multiple strands&#10;&#10;AI-generated content may be incorrect.">
            <a:extLst>
              <a:ext uri="{FF2B5EF4-FFF2-40B4-BE49-F238E27FC236}">
                <a16:creationId xmlns:a16="http://schemas.microsoft.com/office/drawing/2014/main" id="{A96ABC1C-62A0-F8F4-272B-18C42D151A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842" y="6335643"/>
            <a:ext cx="4556119" cy="6004314"/>
          </a:xfrm>
          <a:prstGeom prst="rect">
            <a:avLst/>
          </a:prstGeom>
          <a:ln w="38100">
            <a:noFill/>
          </a:ln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129" name="TextBox 26">
            <a:extLst>
              <a:ext uri="{FF2B5EF4-FFF2-40B4-BE49-F238E27FC236}">
                <a16:creationId xmlns:a16="http://schemas.microsoft.com/office/drawing/2014/main" id="{E98125A8-061B-B98E-4811-406F6BBF9148}"/>
              </a:ext>
            </a:extLst>
          </p:cNvPr>
          <p:cNvSpPr/>
          <p:nvPr/>
        </p:nvSpPr>
        <p:spPr>
          <a:xfrm flipH="1">
            <a:off x="16905755" y="11317980"/>
            <a:ext cx="2770251" cy="107576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b="1" i="1" spc="-1" dirty="0">
                <a:solidFill>
                  <a:srgbClr val="002060"/>
                </a:solidFill>
                <a:latin typeface="Arial"/>
                <a:ea typeface="DejaVu Sans"/>
              </a:rPr>
              <a:t>c</a:t>
            </a:r>
            <a:r>
              <a:rPr lang="en-US" sz="3200" b="1" i="1" strike="noStrike" spc="-1" dirty="0">
                <a:solidFill>
                  <a:srgbClr val="002060"/>
                </a:solidFill>
                <a:uFillTx/>
                <a:latin typeface="Arial"/>
                <a:ea typeface="DejaVu Sans"/>
              </a:rPr>
              <a:t>rystal  structure</a:t>
            </a:r>
            <a:endParaRPr lang="en-US" sz="3200" b="0" i="1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AF1A867F-77B4-413C-9037-0EA74CEB7719}"/>
              </a:ext>
            </a:extLst>
          </p:cNvPr>
          <p:cNvSpPr/>
          <p:nvPr/>
        </p:nvSpPr>
        <p:spPr>
          <a:xfrm>
            <a:off x="19676005" y="6313870"/>
            <a:ext cx="5421244" cy="6101645"/>
          </a:xfrm>
          <a:prstGeom prst="rect">
            <a:avLst/>
          </a:prstGeom>
          <a:noFill/>
          <a:ln w="101600">
            <a:solidFill>
              <a:schemeClr val="tx1"/>
            </a:solidFill>
          </a:ln>
          <a:effectLst>
            <a:outerShdw blurRad="50800" dist="50800" dir="5400000" sx="103000" sy="103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TextBox 26">
            <a:extLst>
              <a:ext uri="{FF2B5EF4-FFF2-40B4-BE49-F238E27FC236}">
                <a16:creationId xmlns:a16="http://schemas.microsoft.com/office/drawing/2014/main" id="{7D4D53EA-4B2E-B8A0-F115-4E01EF4062E1}"/>
              </a:ext>
            </a:extLst>
          </p:cNvPr>
          <p:cNvSpPr/>
          <p:nvPr/>
        </p:nvSpPr>
        <p:spPr>
          <a:xfrm flipH="1">
            <a:off x="22703515" y="11837028"/>
            <a:ext cx="2770251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b="1" i="1" strike="noStrike" spc="-1" dirty="0">
                <a:solidFill>
                  <a:srgbClr val="002060"/>
                </a:solidFill>
                <a:uFillTx/>
                <a:latin typeface="Arial"/>
                <a:ea typeface="DejaVu Sans"/>
              </a:rPr>
              <a:t>  unmod.</a:t>
            </a:r>
            <a:endParaRPr lang="en-US" sz="3200" b="0" i="1" strike="noStrike" spc="-1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134" name="TextBox 26">
            <a:extLst>
              <a:ext uri="{FF2B5EF4-FFF2-40B4-BE49-F238E27FC236}">
                <a16:creationId xmlns:a16="http://schemas.microsoft.com/office/drawing/2014/main" id="{A5CC73BD-B37F-DE10-1683-280CEA93A7E6}"/>
              </a:ext>
            </a:extLst>
          </p:cNvPr>
          <p:cNvSpPr/>
          <p:nvPr/>
        </p:nvSpPr>
        <p:spPr>
          <a:xfrm flipH="1">
            <a:off x="29182862" y="11810423"/>
            <a:ext cx="1958309" cy="5833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b="1" i="1" strike="noStrike" spc="-1" dirty="0">
                <a:solidFill>
                  <a:srgbClr val="FF0000"/>
                </a:solidFill>
                <a:uFillTx/>
                <a:latin typeface="Arial"/>
                <a:ea typeface="DejaVu Sans"/>
              </a:rPr>
              <a:t>m</a:t>
            </a:r>
            <a:r>
              <a:rPr lang="en-US" sz="3200" b="1" i="1" strike="noStrike" spc="-1" baseline="30000" dirty="0">
                <a:solidFill>
                  <a:srgbClr val="FF0000"/>
                </a:solidFill>
                <a:uFillTx/>
                <a:latin typeface="Arial"/>
                <a:ea typeface="DejaVu Sans"/>
              </a:rPr>
              <a:t>7</a:t>
            </a:r>
            <a:r>
              <a:rPr lang="en-US" sz="3200" b="1" i="1" strike="noStrike" spc="-1" dirty="0">
                <a:solidFill>
                  <a:srgbClr val="FF0000"/>
                </a:solidFill>
                <a:uFillTx/>
                <a:latin typeface="Arial"/>
                <a:ea typeface="DejaVu Sans"/>
              </a:rPr>
              <a:t>G</a:t>
            </a:r>
            <a:r>
              <a:rPr lang="en-US" sz="3200" b="1" i="1" strike="noStrike" spc="-1" baseline="-25000" dirty="0">
                <a:solidFill>
                  <a:srgbClr val="FF0000"/>
                </a:solidFill>
                <a:uFillTx/>
                <a:latin typeface="Arial"/>
                <a:ea typeface="DejaVu Sans"/>
              </a:rPr>
              <a:t>46</a:t>
            </a:r>
            <a:endParaRPr lang="en-US" sz="3200" b="0" i="1" strike="noStrike" spc="-1" baseline="-250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4D47CFB-6E93-4634-9A17-DCB8575692B4}"/>
              </a:ext>
            </a:extLst>
          </p:cNvPr>
          <p:cNvSpPr/>
          <p:nvPr/>
        </p:nvSpPr>
        <p:spPr>
          <a:xfrm>
            <a:off x="31575778" y="6281856"/>
            <a:ext cx="11637174" cy="6162558"/>
          </a:xfrm>
          <a:prstGeom prst="rect">
            <a:avLst/>
          </a:prstGeom>
          <a:noFill/>
          <a:ln w="101600">
            <a:solidFill>
              <a:schemeClr val="tx1"/>
            </a:solidFill>
          </a:ln>
          <a:effectLst>
            <a:outerShdw blurRad="50800" dist="50800" dir="5400000" sx="102000" sy="102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B2858DE-9233-E781-23E6-CB153DD93F55}"/>
              </a:ext>
            </a:extLst>
          </p:cNvPr>
          <p:cNvSpPr/>
          <p:nvPr/>
        </p:nvSpPr>
        <p:spPr>
          <a:xfrm>
            <a:off x="13556222" y="5197196"/>
            <a:ext cx="29956638" cy="27324039"/>
          </a:xfrm>
          <a:prstGeom prst="rect">
            <a:avLst/>
          </a:prstGeom>
          <a:noFill/>
          <a:ln w="101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0" name="TextBox 7">
            <a:extLst>
              <a:ext uri="{FF2B5EF4-FFF2-40B4-BE49-F238E27FC236}">
                <a16:creationId xmlns:a16="http://schemas.microsoft.com/office/drawing/2014/main" id="{97EBA7DA-11A5-116E-05D4-4F6A9978AC23}"/>
              </a:ext>
            </a:extLst>
          </p:cNvPr>
          <p:cNvSpPr/>
          <p:nvPr/>
        </p:nvSpPr>
        <p:spPr>
          <a:xfrm flipH="1">
            <a:off x="13556220" y="14651461"/>
            <a:ext cx="29956636" cy="844931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pc="-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Core-modification impact on correlation of tRNA domains and allosteric pathways</a:t>
            </a:r>
            <a:endParaRPr lang="en-US" sz="4900" b="0" i="1" strike="noStrike" spc="-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56DDF0B7-C75D-04E9-85B8-BCD1AB308457}"/>
              </a:ext>
            </a:extLst>
          </p:cNvPr>
          <p:cNvSpPr/>
          <p:nvPr/>
        </p:nvSpPr>
        <p:spPr>
          <a:xfrm>
            <a:off x="14039239" y="15701314"/>
            <a:ext cx="17175808" cy="6244286"/>
          </a:xfrm>
          <a:prstGeom prst="rect">
            <a:avLst/>
          </a:prstGeom>
          <a:noFill/>
          <a:ln w="952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B3424C69-DA10-B196-D578-69430950F130}"/>
              </a:ext>
            </a:extLst>
          </p:cNvPr>
          <p:cNvSpPr/>
          <p:nvPr/>
        </p:nvSpPr>
        <p:spPr>
          <a:xfrm>
            <a:off x="31880945" y="15730563"/>
            <a:ext cx="10951382" cy="6244286"/>
          </a:xfrm>
          <a:prstGeom prst="rect">
            <a:avLst/>
          </a:prstGeom>
          <a:noFill/>
          <a:ln w="952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7" name="TextBox 91">
            <a:extLst>
              <a:ext uri="{FF2B5EF4-FFF2-40B4-BE49-F238E27FC236}">
                <a16:creationId xmlns:a16="http://schemas.microsoft.com/office/drawing/2014/main" id="{1632B26C-0955-1872-8353-157AB4BFA4B1}"/>
              </a:ext>
            </a:extLst>
          </p:cNvPr>
          <p:cNvSpPr/>
          <p:nvPr/>
        </p:nvSpPr>
        <p:spPr>
          <a:xfrm>
            <a:off x="31880943" y="24064406"/>
            <a:ext cx="11614013" cy="843073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trike="noStrike" spc="-1" dirty="0">
                <a:solidFill>
                  <a:schemeClr val="bg1"/>
                </a:solidFill>
                <a:uFillTx/>
                <a:latin typeface="Palatino" pitchFamily="2" charset="77"/>
                <a:ea typeface="Palatino" pitchFamily="2" charset="77"/>
              </a:rPr>
              <a:t>References</a:t>
            </a:r>
            <a:endParaRPr lang="en-US" sz="4900" b="0" i="1" strike="noStrike" spc="-1" dirty="0">
              <a:solidFill>
                <a:schemeClr val="bg1"/>
              </a:solidFill>
              <a:latin typeface="Palatino" pitchFamily="2" charset="77"/>
              <a:ea typeface="Palatino" pitchFamily="2" charset="77"/>
            </a:endParaRPr>
          </a:p>
        </p:txBody>
      </p:sp>
      <p:pic>
        <p:nvPicPr>
          <p:cNvPr id="149" name="Picture 148" descr="A close-up of a dna model&#10;&#10;AI-generated content may be incorrect.">
            <a:extLst>
              <a:ext uri="{FF2B5EF4-FFF2-40B4-BE49-F238E27FC236}">
                <a16:creationId xmlns:a16="http://schemas.microsoft.com/office/drawing/2014/main" id="{9FA64DD3-98FF-90EF-3054-DC6496C5D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581" y="16090400"/>
            <a:ext cx="8352427" cy="5520365"/>
          </a:xfrm>
          <a:prstGeom prst="rect">
            <a:avLst/>
          </a:prstGeom>
        </p:spPr>
      </p:pic>
      <p:pic>
        <p:nvPicPr>
          <p:cNvPr id="151" name="Picture 150" descr="A close-up of a dna model&#10;&#10;AI-generated content may be incorrect.">
            <a:extLst>
              <a:ext uri="{FF2B5EF4-FFF2-40B4-BE49-F238E27FC236}">
                <a16:creationId xmlns:a16="http://schemas.microsoft.com/office/drawing/2014/main" id="{E0E491EA-0EEC-250C-B9BF-3048C955B5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5283" y="16143538"/>
            <a:ext cx="8417476" cy="5520365"/>
          </a:xfrm>
          <a:prstGeom prst="rect">
            <a:avLst/>
          </a:prstGeom>
        </p:spPr>
      </p:pic>
      <p:sp>
        <p:nvSpPr>
          <p:cNvPr id="152" name="TextBox 20">
            <a:extLst>
              <a:ext uri="{FF2B5EF4-FFF2-40B4-BE49-F238E27FC236}">
                <a16:creationId xmlns:a16="http://schemas.microsoft.com/office/drawing/2014/main" id="{D6110613-8546-F380-C151-D13125432147}"/>
              </a:ext>
            </a:extLst>
          </p:cNvPr>
          <p:cNvSpPr/>
          <p:nvPr/>
        </p:nvSpPr>
        <p:spPr>
          <a:xfrm>
            <a:off x="31862993" y="22042232"/>
            <a:ext cx="11506028" cy="138354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Modification of the core residues increased allosteric pathways between core-modification residues and anticodon nucleotides, which enhances inter-residue communication efficiency.</a:t>
            </a:r>
          </a:p>
        </p:txBody>
      </p:sp>
      <p:sp>
        <p:nvSpPr>
          <p:cNvPr id="153" name="TextBox 91">
            <a:extLst>
              <a:ext uri="{FF2B5EF4-FFF2-40B4-BE49-F238E27FC236}">
                <a16:creationId xmlns:a16="http://schemas.microsoft.com/office/drawing/2014/main" id="{57120458-A82C-16F9-EF29-A651119E4504}"/>
              </a:ext>
            </a:extLst>
          </p:cNvPr>
          <p:cNvSpPr/>
          <p:nvPr/>
        </p:nvSpPr>
        <p:spPr>
          <a:xfrm>
            <a:off x="14038555" y="23400043"/>
            <a:ext cx="16503058" cy="844931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900" b="1" i="1" u="sng" strike="noStrike" spc="-1" dirty="0">
                <a:solidFill>
                  <a:schemeClr val="bg1"/>
                </a:solidFill>
                <a:latin typeface="Palatino" pitchFamily="2" charset="77"/>
                <a:ea typeface="Palatino" pitchFamily="2" charset="77"/>
              </a:rPr>
              <a:t>PCA reveals non-additive effects of core-modifications</a:t>
            </a:r>
          </a:p>
        </p:txBody>
      </p:sp>
      <p:pic>
        <p:nvPicPr>
          <p:cNvPr id="155" name="Picture 154" descr="A diagram of a dna model&#10;&#10;AI-generated content may be incorrect.">
            <a:extLst>
              <a:ext uri="{FF2B5EF4-FFF2-40B4-BE49-F238E27FC236}">
                <a16:creationId xmlns:a16="http://schemas.microsoft.com/office/drawing/2014/main" id="{2A2CA61C-985A-D5EA-CE53-B2BFF748D6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3581" y="24499756"/>
            <a:ext cx="5501555" cy="3550006"/>
          </a:xfrm>
          <a:prstGeom prst="rect">
            <a:avLst/>
          </a:prstGeom>
        </p:spPr>
      </p:pic>
      <p:pic>
        <p:nvPicPr>
          <p:cNvPr id="157" name="Picture 156" descr="A diagram of a dna model&#10;&#10;AI-generated content may be incorrect.">
            <a:extLst>
              <a:ext uri="{FF2B5EF4-FFF2-40B4-BE49-F238E27FC236}">
                <a16:creationId xmlns:a16="http://schemas.microsoft.com/office/drawing/2014/main" id="{B3F81B24-092D-35CC-03BB-12790ABD4F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349" y="24499756"/>
            <a:ext cx="5528072" cy="3550006"/>
          </a:xfrm>
          <a:prstGeom prst="rect">
            <a:avLst/>
          </a:prstGeom>
        </p:spPr>
      </p:pic>
      <p:sp>
        <p:nvSpPr>
          <p:cNvPr id="160" name="Rectangle 159">
            <a:extLst>
              <a:ext uri="{FF2B5EF4-FFF2-40B4-BE49-F238E27FC236}">
                <a16:creationId xmlns:a16="http://schemas.microsoft.com/office/drawing/2014/main" id="{DA195CC9-A89F-9F06-4FCA-E4FCDABF4A98}"/>
              </a:ext>
            </a:extLst>
          </p:cNvPr>
          <p:cNvSpPr/>
          <p:nvPr/>
        </p:nvSpPr>
        <p:spPr>
          <a:xfrm>
            <a:off x="14038555" y="24359570"/>
            <a:ext cx="17102616" cy="7789055"/>
          </a:xfrm>
          <a:prstGeom prst="rect">
            <a:avLst/>
          </a:prstGeom>
          <a:noFill/>
          <a:ln w="101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4" name="Picture 163" descr="A diagram of a dna model&#10;&#10;AI-generated content may be incorrect.">
            <a:extLst>
              <a:ext uri="{FF2B5EF4-FFF2-40B4-BE49-F238E27FC236}">
                <a16:creationId xmlns:a16="http://schemas.microsoft.com/office/drawing/2014/main" id="{950062F9-8BB9-B05A-46AC-FC6B601AC4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894" y="28189948"/>
            <a:ext cx="5506816" cy="3550006"/>
          </a:xfrm>
          <a:prstGeom prst="rect">
            <a:avLst/>
          </a:prstGeom>
        </p:spPr>
      </p:pic>
      <p:pic>
        <p:nvPicPr>
          <p:cNvPr id="166" name="Picture 165" descr="A diagram of dna and a diagram of dna&#10;&#10;AI-generated content may be incorrect.">
            <a:extLst>
              <a:ext uri="{FF2B5EF4-FFF2-40B4-BE49-F238E27FC236}">
                <a16:creationId xmlns:a16="http://schemas.microsoft.com/office/drawing/2014/main" id="{CA92B072-A4BA-5144-B61C-6ACC87B98D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550" y="24504898"/>
            <a:ext cx="5528072" cy="3544864"/>
          </a:xfrm>
          <a:prstGeom prst="rect">
            <a:avLst/>
          </a:prstGeom>
        </p:spPr>
      </p:pic>
      <p:sp>
        <p:nvSpPr>
          <p:cNvPr id="167" name="TextBox 20">
            <a:extLst>
              <a:ext uri="{FF2B5EF4-FFF2-40B4-BE49-F238E27FC236}">
                <a16:creationId xmlns:a16="http://schemas.microsoft.com/office/drawing/2014/main" id="{02A53A64-387A-9B41-A5A8-0E63B8C8DA4B}"/>
              </a:ext>
            </a:extLst>
          </p:cNvPr>
          <p:cNvSpPr/>
          <p:nvPr/>
        </p:nvSpPr>
        <p:spPr>
          <a:xfrm>
            <a:off x="25514394" y="29016116"/>
            <a:ext cx="5518339" cy="2596308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800" b="1" spc="-1" dirty="0"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The presence of chemical modifications directly affected the conformational space explored by tRNA. 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29F1C8C4-EA3E-B9C8-48F4-1984C74ADB9B}"/>
              </a:ext>
            </a:extLst>
          </p:cNvPr>
          <p:cNvSpPr txBox="1"/>
          <p:nvPr/>
        </p:nvSpPr>
        <p:spPr>
          <a:xfrm>
            <a:off x="31988148" y="25081405"/>
            <a:ext cx="11443839" cy="3108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800" b="1" dirty="0"/>
              <a:t>Yared M., et al. </a:t>
            </a:r>
            <a:r>
              <a:rPr lang="en-GB" sz="2800" b="1" i="1" dirty="0"/>
              <a:t>Genes </a:t>
            </a:r>
            <a:r>
              <a:rPr lang="en-GB" sz="2800" b="1" dirty="0"/>
              <a:t>2024, 15:374.</a:t>
            </a:r>
          </a:p>
          <a:p>
            <a:pPr marL="342900" indent="-342900">
              <a:buAutoNum type="arabicPeriod"/>
            </a:pPr>
            <a:endParaRPr lang="en-GB" sz="2800" b="1" dirty="0"/>
          </a:p>
          <a:p>
            <a:pPr marL="342900" indent="-342900">
              <a:buAutoNum type="arabicPeriod"/>
            </a:pPr>
            <a:r>
              <a:rPr lang="en-GB" sz="2800" b="1" dirty="0"/>
              <a:t> Saleh S., et al.  </a:t>
            </a:r>
            <a:r>
              <a:rPr lang="en-GB" sz="2800" b="1" i="1" dirty="0"/>
              <a:t>RNA </a:t>
            </a:r>
            <a:r>
              <a:rPr lang="en-GB" sz="2800" b="1" dirty="0"/>
              <a:t>2024</a:t>
            </a:r>
            <a:r>
              <a:rPr lang="en-GB" sz="2800" b="1" i="1" dirty="0"/>
              <a:t>,</a:t>
            </a:r>
            <a:r>
              <a:rPr lang="en-GB" sz="2800" b="1" dirty="0"/>
              <a:t> 30:37-51. </a:t>
            </a:r>
          </a:p>
          <a:p>
            <a:pPr marL="342900" indent="-342900">
              <a:buAutoNum type="arabicPeriod"/>
            </a:pPr>
            <a:endParaRPr lang="en-GB" sz="2800" b="1" dirty="0"/>
          </a:p>
          <a:p>
            <a:pPr marL="342900" indent="-342900">
              <a:buAutoNum type="arabicPeriod"/>
            </a:pPr>
            <a:r>
              <a:rPr lang="en-GB" sz="2800" b="1" dirty="0"/>
              <a:t> Zhang X., et al. </a:t>
            </a:r>
            <a:r>
              <a:rPr lang="en-GB" sz="2800" b="1" i="1" dirty="0"/>
              <a:t>J. Chem. Theory Comput. </a:t>
            </a:r>
            <a:r>
              <a:rPr lang="en-GB" sz="2800" b="1" dirty="0"/>
              <a:t>2014, 10: 3473-3483.</a:t>
            </a:r>
          </a:p>
          <a:p>
            <a:pPr marL="342900" indent="-342900">
              <a:buAutoNum type="arabicPeriod"/>
            </a:pPr>
            <a:endParaRPr lang="en-GB" sz="2800" b="1" dirty="0"/>
          </a:p>
          <a:p>
            <a:pPr marL="342900" indent="-342900">
              <a:buAutoNum type="arabicPeriod"/>
            </a:pPr>
            <a:r>
              <a:rPr lang="en-GB" sz="2800" b="1" dirty="0"/>
              <a:t> Godwin R. C., et al.  </a:t>
            </a:r>
            <a:r>
              <a:rPr lang="en-GB" sz="2800" b="1" i="1" dirty="0"/>
              <a:t>ACS Omega </a:t>
            </a:r>
            <a:r>
              <a:rPr lang="en-GB" sz="2800" b="1" dirty="0"/>
              <a:t>2018, 3:10668–10678.</a:t>
            </a:r>
          </a:p>
        </p:txBody>
      </p:sp>
      <p:pic>
        <p:nvPicPr>
          <p:cNvPr id="172" name="Picture 171" descr="A white and red structure with blue and red balls&#10;&#10;AI-generated content may be incorrect.">
            <a:extLst>
              <a:ext uri="{FF2B5EF4-FFF2-40B4-BE49-F238E27FC236}">
                <a16:creationId xmlns:a16="http://schemas.microsoft.com/office/drawing/2014/main" id="{C80CF49F-5D06-C30A-1884-B4CC47DA65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020" y="15870310"/>
            <a:ext cx="4670297" cy="5975565"/>
          </a:xfrm>
          <a:prstGeom prst="rect">
            <a:avLst/>
          </a:prstGeom>
        </p:spPr>
      </p:pic>
      <p:pic>
        <p:nvPicPr>
          <p:cNvPr id="6" name="Picture 5" descr="A close-up of a line&#10;&#10;AI-generated content may be incorrect.">
            <a:extLst>
              <a:ext uri="{FF2B5EF4-FFF2-40B4-BE49-F238E27FC236}">
                <a16:creationId xmlns:a16="http://schemas.microsoft.com/office/drawing/2014/main" id="{D9143386-1972-20F2-616A-32956B5DDC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5239" y="24603824"/>
            <a:ext cx="1620923" cy="265018"/>
          </a:xfrm>
          <a:prstGeom prst="rect">
            <a:avLst/>
          </a:prstGeom>
        </p:spPr>
      </p:pic>
      <p:pic>
        <p:nvPicPr>
          <p:cNvPr id="8" name="Picture 7" descr="A diagram of a calories content&#10;&#10;AI-generated content may be incorrect.">
            <a:extLst>
              <a:ext uri="{FF2B5EF4-FFF2-40B4-BE49-F238E27FC236}">
                <a16:creationId xmlns:a16="http://schemas.microsoft.com/office/drawing/2014/main" id="{F11EEEAE-146C-6295-90A8-FDCF1539AE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825" y="24592826"/>
            <a:ext cx="1151295" cy="288653"/>
          </a:xfrm>
          <a:prstGeom prst="rect">
            <a:avLst/>
          </a:prstGeom>
        </p:spPr>
      </p:pic>
      <p:pic>
        <p:nvPicPr>
          <p:cNvPr id="13" name="Picture 12" descr="A diagram of a normal distribution&#10;&#10;AI-generated content may be incorrect.">
            <a:extLst>
              <a:ext uri="{FF2B5EF4-FFF2-40B4-BE49-F238E27FC236}">
                <a16:creationId xmlns:a16="http://schemas.microsoft.com/office/drawing/2014/main" id="{90EB6C8E-CD48-3072-3B2B-2823CABCAB6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4305" y="6715861"/>
            <a:ext cx="11342715" cy="5624096"/>
          </a:xfrm>
          <a:prstGeom prst="rect">
            <a:avLst/>
          </a:prstGeom>
        </p:spPr>
      </p:pic>
      <p:pic>
        <p:nvPicPr>
          <p:cNvPr id="15" name="Picture 14" descr="A close-up of a dna model&#10;&#10;AI-generated content may be incorrect.">
            <a:extLst>
              <a:ext uri="{FF2B5EF4-FFF2-40B4-BE49-F238E27FC236}">
                <a16:creationId xmlns:a16="http://schemas.microsoft.com/office/drawing/2014/main" id="{42E9E3DB-2BBC-F74F-52A7-FACD328DB4E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8166" y="28210336"/>
            <a:ext cx="5479946" cy="352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59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A7AE762055764F84F67E386463AF54" ma:contentTypeVersion="14" ma:contentTypeDescription="Create a new document." ma:contentTypeScope="" ma:versionID="1645e51b293edccae18872308dc45659">
  <xsd:schema xmlns:xsd="http://www.w3.org/2001/XMLSchema" xmlns:xs="http://www.w3.org/2001/XMLSchema" xmlns:p="http://schemas.microsoft.com/office/2006/metadata/properties" xmlns:ns2="6c01172d-abbf-43e3-b341-0663ebf4237a" xmlns:ns3="433f98e8-009e-4032-a815-e77633251f06" targetNamespace="http://schemas.microsoft.com/office/2006/metadata/properties" ma:root="true" ma:fieldsID="6aa341fbc1089c65ad65cc0eaaacdebe" ns2:_="" ns3:_="">
    <xsd:import namespace="6c01172d-abbf-43e3-b341-0663ebf4237a"/>
    <xsd:import namespace="433f98e8-009e-4032-a815-e77633251f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01172d-abbf-43e3-b341-0663ebf42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3f98e8-009e-4032-a815-e77633251f0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7302db4-34e8-4254-803f-a4149fcdc572}" ma:internalName="TaxCatchAll" ma:showField="CatchAllData" ma:web="433f98e8-009e-4032-a815-e77633251f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3f98e8-009e-4032-a815-e77633251f06" xsi:nil="true"/>
    <lcf76f155ced4ddcb4097134ff3c332f xmlns="6c01172d-abbf-43e3-b341-0663ebf423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261C25-AA4F-459D-8BAA-B11F6B7A5A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41A8E6-F40C-4F08-B009-162923D20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01172d-abbf-43e3-b341-0663ebf4237a"/>
    <ds:schemaRef ds:uri="433f98e8-009e-4032-a815-e77633251f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E48703-BFBD-4651-B15D-1B1D91E76F24}">
  <ds:schemaRefs>
    <ds:schemaRef ds:uri="http://schemas.microsoft.com/office/2006/metadata/properties"/>
    <ds:schemaRef ds:uri="http://schemas.microsoft.com/office/infopath/2007/PartnerControls"/>
    <ds:schemaRef ds:uri="433f98e8-009e-4032-a815-e77633251f06"/>
    <ds:schemaRef ds:uri="6c01172d-abbf-43e3-b341-0663ebf4237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14593</TotalTime>
  <Words>316</Words>
  <Application>Microsoft Macintosh PowerPoint</Application>
  <PresentationFormat>Custom</PresentationFormat>
  <Paragraphs>38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Bookman Old Style</vt:lpstr>
      <vt:lpstr>Calibri</vt:lpstr>
      <vt:lpstr>Calibri Light</vt:lpstr>
      <vt:lpstr>Palatino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Warzin, Ashlee</dc:creator>
  <cp:lastModifiedBy>Teddy Amissah</cp:lastModifiedBy>
  <cp:revision>47</cp:revision>
  <dcterms:created xsi:type="dcterms:W3CDTF">2019-01-03T14:51:26Z</dcterms:created>
  <dcterms:modified xsi:type="dcterms:W3CDTF">2026-04-12T21:47:36Z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0x010100ABA7AE762055764F84F67E386463AF54</vt:lpwstr>
  </property>
  <property fmtid="{D5CDD505-2E9C-101B-9397-08002B2CF9AE}" pid="3" name="Order">
    <vt:r8>3900</vt:r8>
  </property>
  <property fmtid="{D5CDD505-2E9C-101B-9397-08002B2CF9AE}" pid="4" name="_ExtendedDescription">
    <vt:lpwstr/>
  </property>
  <property fmtid="{D5CDD505-2E9C-101B-9397-08002B2CF9AE}" pid="5" name="MediaServiceImageTags">
    <vt:lpwstr/>
  </property>
</Properties>
</file>