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sldIdLst>
    <p:sldId id="256" r:id="rId4"/>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p:scale>
          <a:sx n="14" d="100"/>
          <a:sy n="14" d="100"/>
        </p:scale>
        <p:origin x="1516" y="248"/>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endParaRPr lang="en-US" dirty="0"/>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endParaRPr lang="en-US" dirty="0"/>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4/7/2026</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800" dirty="0">
                <a:solidFill>
                  <a:schemeClr val="bg1"/>
                </a:solidFill>
                <a:latin typeface="Cambria" panose="02040503050406030204" pitchFamily="18" charset="0"/>
                <a:cs typeface="Arial" panose="020B0604020202020204" pitchFamily="34" charset="0"/>
              </a:rPr>
              <a:t>Cross-Ocean Acoustic Classification using Machine-Learning</a:t>
            </a:r>
            <a:br>
              <a:rPr lang="en-US" sz="8400" dirty="0">
                <a:solidFill>
                  <a:schemeClr val="bg1"/>
                </a:solidFill>
                <a:latin typeface="Cambria" panose="02040503050406030204" pitchFamily="18" charset="0"/>
                <a:cs typeface="Arial" panose="020B0604020202020204" pitchFamily="34" charset="0"/>
              </a:rPr>
            </a:br>
            <a:r>
              <a:rPr lang="en-US" sz="6000" dirty="0">
                <a:solidFill>
                  <a:schemeClr val="bg1"/>
                </a:solidFill>
                <a:latin typeface="Cambria" panose="02040503050406030204" pitchFamily="18" charset="0"/>
                <a:cs typeface="Arial" panose="020B0604020202020204" pitchFamily="34" charset="0"/>
              </a:rPr>
              <a:t>Jack Dubeau</a:t>
            </a:r>
            <a:br>
              <a:rPr lang="en-US" sz="6000" dirty="0">
                <a:solidFill>
                  <a:schemeClr val="bg1"/>
                </a:solidFill>
                <a:latin typeface="Cambria" panose="02040503050406030204" pitchFamily="18" charset="0"/>
                <a:cs typeface="Arial" panose="020B0604020202020204" pitchFamily="34" charset="0"/>
              </a:rPr>
            </a:br>
            <a:r>
              <a:rPr lang="en-US" sz="6000" dirty="0">
                <a:solidFill>
                  <a:schemeClr val="bg1"/>
                </a:solidFill>
                <a:latin typeface="Cambria" panose="02040503050406030204" pitchFamily="18" charset="0"/>
                <a:cs typeface="Arial" panose="020B0604020202020204" pitchFamily="34" charset="0"/>
              </a:rPr>
              <a:t>Advisor: Dr. Nicholas J. Kirsch </a:t>
            </a:r>
            <a:br>
              <a:rPr lang="en-US" sz="6000" dirty="0">
                <a:solidFill>
                  <a:schemeClr val="bg1"/>
                </a:solidFill>
                <a:latin typeface="Cambria" panose="02040503050406030204" pitchFamily="18" charset="0"/>
                <a:cs typeface="Arial" panose="020B0604020202020204" pitchFamily="34" charset="0"/>
              </a:rPr>
            </a:br>
            <a:r>
              <a:rPr lang="en-US" sz="6000" i="1" dirty="0">
                <a:solidFill>
                  <a:schemeClr val="bg1"/>
                </a:solidFill>
                <a:latin typeface="Cambria" panose="02040503050406030204" pitchFamily="18" charset="0"/>
                <a:cs typeface="Arial" panose="020B0604020202020204" pitchFamily="34" charset="0"/>
              </a:rPr>
              <a:t>Department of Electrical and Computer Engineering, University of New Hampshire</a:t>
            </a:r>
            <a:endParaRPr lang="en-US" sz="9300" i="1" dirty="0">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369597" y="6318586"/>
            <a:ext cx="10914743" cy="6991779"/>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4000" b="1" dirty="0">
                <a:latin typeface="Cambria" panose="02040503050406030204" pitchFamily="18" charset="0"/>
              </a:rPr>
              <a:t>Underwater acoustic signal propagation</a:t>
            </a:r>
            <a:r>
              <a:rPr lang="en-US" sz="4000" dirty="0">
                <a:latin typeface="Cambria" panose="02040503050406030204" pitchFamily="18" charset="0"/>
              </a:rPr>
              <a:t> varies drastically with temperature, salinity, depth, weather, and seabed features, causing signals to differ across ocean regions. However, acquiring labeled representative datasets from multiple regions is often impractical or restricted. As a result, machine learning models are typically trained on region-specific data, thus struggle to generalize to new unseen environments. </a:t>
            </a:r>
            <a:r>
              <a:rPr lang="en-US" sz="4000" b="1" dirty="0">
                <a:latin typeface="Cambria" panose="02040503050406030204" pitchFamily="18" charset="0"/>
              </a:rPr>
              <a:t>This limits the reliably of acoustic classification systems when deployed outside their original training conditions. </a:t>
            </a: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369597" y="13777877"/>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400" dirty="0">
                <a:solidFill>
                  <a:schemeClr val="bg1"/>
                </a:solidFill>
                <a:latin typeface="Cambria" panose="02040503050406030204" pitchFamily="18" charset="0"/>
              </a:rPr>
              <a:t> Solution</a:t>
            </a:r>
          </a:p>
        </p:txBody>
      </p:sp>
      <p:sp>
        <p:nvSpPr>
          <p:cNvPr id="8" name="Subtitle 2"/>
          <p:cNvSpPr txBox="1">
            <a:spLocks/>
          </p:cNvSpPr>
          <p:nvPr/>
        </p:nvSpPr>
        <p:spPr>
          <a:xfrm>
            <a:off x="12314091" y="14111612"/>
            <a:ext cx="19641782" cy="7022688"/>
          </a:xfrm>
          <a:prstGeom prst="rect">
            <a:avLst/>
          </a:prstGeom>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just">
              <a:spcBef>
                <a:spcPts val="0"/>
              </a:spcBef>
              <a:buFont typeface="Arial" panose="020B0604020202020204" pitchFamily="34" charset="0"/>
              <a:buChar char="•"/>
            </a:pPr>
            <a:r>
              <a:rPr lang="en-US" sz="4000" dirty="0">
                <a:latin typeface="Cambria" panose="02040503050406030204" pitchFamily="18" charset="0"/>
              </a:rPr>
              <a:t>Segment recordings into normalized 5-second chunks to reduce environment variability </a:t>
            </a:r>
          </a:p>
          <a:p>
            <a:pPr marL="457200" indent="-457200" algn="just">
              <a:spcBef>
                <a:spcPts val="0"/>
              </a:spcBef>
              <a:buFont typeface="Arial" panose="020B0604020202020204" pitchFamily="34" charset="0"/>
              <a:buChar char="•"/>
            </a:pPr>
            <a:r>
              <a:rPr lang="en-US" sz="4000" dirty="0">
                <a:latin typeface="Cambria" panose="02040503050406030204" pitchFamily="18" charset="0"/>
              </a:rPr>
              <a:t>Convert each segment into log-mel spectrograms (time-frequency features)</a:t>
            </a:r>
          </a:p>
          <a:p>
            <a:pPr marL="457200" indent="-457200" algn="just">
              <a:spcBef>
                <a:spcPts val="0"/>
              </a:spcBef>
              <a:buFont typeface="Arial" panose="020B0604020202020204" pitchFamily="34" charset="0"/>
              <a:buChar char="•"/>
            </a:pPr>
            <a:r>
              <a:rPr lang="en-US" sz="4000" dirty="0">
                <a:latin typeface="Cambria" panose="02040503050406030204" pitchFamily="18" charset="0"/>
              </a:rPr>
              <a:t>Train a CNN classifier for vessel-related acoustic signatures (focus on passenger ships)</a:t>
            </a:r>
          </a:p>
          <a:p>
            <a:pPr marL="457200" indent="-457200" algn="just">
              <a:spcBef>
                <a:spcPts val="0"/>
              </a:spcBef>
              <a:buFont typeface="Arial" panose="020B0604020202020204" pitchFamily="34" charset="0"/>
              <a:buChar char="•"/>
            </a:pPr>
            <a:r>
              <a:rPr lang="en-US" sz="4000" b="1" dirty="0">
                <a:latin typeface="Cambria" panose="02040503050406030204" pitchFamily="18" charset="0"/>
              </a:rPr>
              <a:t>Network structure:</a:t>
            </a:r>
          </a:p>
          <a:p>
            <a:pPr marL="2377440" lvl="1" indent="-457200" algn="just">
              <a:spcBef>
                <a:spcPts val="0"/>
              </a:spcBef>
              <a:buFont typeface="Arial" panose="020B0604020202020204" pitchFamily="34" charset="0"/>
              <a:buChar char="•"/>
            </a:pPr>
            <a:r>
              <a:rPr lang="en-US" sz="4000" dirty="0">
                <a:latin typeface="Cambria" panose="02040503050406030204" pitchFamily="18" charset="0"/>
              </a:rPr>
              <a:t>Convolutional Layers </a:t>
            </a:r>
            <a:r>
              <a:rPr lang="en-US" sz="4000" dirty="0">
                <a:latin typeface="Cambria" panose="02040503050406030204" pitchFamily="18" charset="0"/>
                <a:sym typeface="Wingdings" panose="05000000000000000000" pitchFamily="2" charset="2"/>
              </a:rPr>
              <a:t> extract spatial features</a:t>
            </a:r>
          </a:p>
          <a:p>
            <a:pPr marL="2377440" lvl="1" indent="-457200" algn="just">
              <a:spcBef>
                <a:spcPts val="0"/>
              </a:spcBef>
              <a:buFont typeface="Arial" panose="020B0604020202020204" pitchFamily="34" charset="0"/>
              <a:buChar char="•"/>
            </a:pPr>
            <a:r>
              <a:rPr lang="en-US" sz="4000" dirty="0">
                <a:latin typeface="Cambria" panose="02040503050406030204" pitchFamily="18" charset="0"/>
                <a:sym typeface="Wingdings" panose="05000000000000000000" pitchFamily="2" charset="2"/>
              </a:rPr>
              <a:t>Max pooling  reduce dimensionality and emphasize dominant patterns</a:t>
            </a:r>
          </a:p>
          <a:p>
            <a:pPr marL="2377440" lvl="1" indent="-457200" algn="just">
              <a:spcBef>
                <a:spcPts val="0"/>
              </a:spcBef>
              <a:buFont typeface="Arial" panose="020B0604020202020204" pitchFamily="34" charset="0"/>
              <a:buChar char="•"/>
            </a:pPr>
            <a:r>
              <a:rPr lang="en-US" sz="4000" dirty="0">
                <a:latin typeface="Cambria" panose="02040503050406030204" pitchFamily="18" charset="0"/>
                <a:sym typeface="Wingdings" panose="05000000000000000000" pitchFamily="2" charset="2"/>
              </a:rPr>
              <a:t>Dense Layers  perform classification</a:t>
            </a:r>
            <a:endParaRPr lang="en-US" sz="4000" dirty="0">
              <a:latin typeface="Cambria" panose="02040503050406030204" pitchFamily="18" charset="0"/>
            </a:endParaRPr>
          </a:p>
          <a:p>
            <a:pPr marL="457200" indent="-457200" algn="just">
              <a:spcBef>
                <a:spcPts val="0"/>
              </a:spcBef>
              <a:buFont typeface="Arial" panose="020B0604020202020204" pitchFamily="34" charset="0"/>
              <a:buChar char="•"/>
            </a:pPr>
            <a:r>
              <a:rPr lang="en-US" sz="4000" b="1" dirty="0">
                <a:latin typeface="Cambria" panose="02040503050406030204" pitchFamily="18" charset="0"/>
              </a:rPr>
              <a:t>Improve generalization:</a:t>
            </a:r>
          </a:p>
          <a:p>
            <a:pPr marL="2377440" lvl="1" indent="-457200" algn="just">
              <a:spcBef>
                <a:spcPts val="0"/>
              </a:spcBef>
              <a:buFont typeface="Arial" panose="020B0604020202020204" pitchFamily="34" charset="0"/>
              <a:buChar char="•"/>
            </a:pPr>
            <a:r>
              <a:rPr lang="en-US" sz="4000" dirty="0">
                <a:latin typeface="Cambria" panose="02040503050406030204" pitchFamily="18" charset="0"/>
              </a:rPr>
              <a:t>Dropout </a:t>
            </a:r>
            <a:r>
              <a:rPr lang="en-US" sz="4000" dirty="0">
                <a:latin typeface="Cambria" panose="02040503050406030204" pitchFamily="18" charset="0"/>
                <a:sym typeface="Wingdings" panose="05000000000000000000" pitchFamily="2" charset="2"/>
              </a:rPr>
              <a:t> reduce overfitting by randomly disabling neurons </a:t>
            </a:r>
          </a:p>
          <a:p>
            <a:pPr marL="2377440" lvl="1" indent="-457200" algn="just">
              <a:spcBef>
                <a:spcPts val="0"/>
              </a:spcBef>
              <a:buFont typeface="Arial" panose="020B0604020202020204" pitchFamily="34" charset="0"/>
              <a:buChar char="•"/>
            </a:pPr>
            <a:r>
              <a:rPr lang="en-US" sz="4000" dirty="0">
                <a:latin typeface="Cambria" panose="02040503050406030204" pitchFamily="18" charset="0"/>
                <a:sym typeface="Wingdings" panose="05000000000000000000" pitchFamily="2" charset="2"/>
              </a:rPr>
              <a:t>L2 regularization  penalize complex model weights</a:t>
            </a:r>
            <a:endParaRPr lang="en-US" sz="4000" dirty="0">
              <a:latin typeface="Cambria" panose="02040503050406030204" pitchFamily="18" charset="0"/>
            </a:endParaRPr>
          </a:p>
          <a:p>
            <a:pPr marL="457200" indent="-457200" algn="just">
              <a:spcBef>
                <a:spcPts val="0"/>
              </a:spcBef>
              <a:buFont typeface="Arial" panose="020B0604020202020204" pitchFamily="34" charset="0"/>
              <a:buChar char="•"/>
            </a:pPr>
            <a:r>
              <a:rPr lang="en-US" sz="4000" dirty="0">
                <a:latin typeface="Cambria" panose="02040503050406030204" pitchFamily="18" charset="0"/>
              </a:rPr>
              <a:t>Train using batch-based optimization over multiple epochs</a:t>
            </a:r>
          </a:p>
          <a:p>
            <a:pPr marL="457200" indent="-457200" algn="just">
              <a:spcBef>
                <a:spcPts val="0"/>
              </a:spcBef>
              <a:buFont typeface="Arial" panose="020B0604020202020204" pitchFamily="34" charset="0"/>
              <a:buChar char="•"/>
            </a:pPr>
            <a:r>
              <a:rPr lang="en-US" sz="4000" dirty="0">
                <a:latin typeface="Cambria" panose="02040503050406030204" pitchFamily="18" charset="0"/>
              </a:rPr>
              <a:t>Evaluate preprocessing and training configurations to determine optimal performance</a:t>
            </a:r>
          </a:p>
          <a:p>
            <a:pPr marL="457200" indent="-457200" algn="just">
              <a:spcBef>
                <a:spcPts val="0"/>
              </a:spcBef>
              <a:buFont typeface="Arial" panose="020B0604020202020204" pitchFamily="34" charset="0"/>
              <a:buChar char="•"/>
            </a:pPr>
            <a:r>
              <a:rPr lang="en-US" sz="4000" dirty="0">
                <a:latin typeface="Cambria" panose="02040503050406030204" pitchFamily="18" charset="0"/>
              </a:rPr>
              <a:t>Assess performance using accuracy, loss, classification reports, and confusion matrices</a:t>
            </a:r>
          </a:p>
        </p:txBody>
      </p:sp>
      <p:sp>
        <p:nvSpPr>
          <p:cNvPr id="9" name="Subtitle 2"/>
          <p:cNvSpPr txBox="1">
            <a:spLocks/>
          </p:cNvSpPr>
          <p:nvPr/>
        </p:nvSpPr>
        <p:spPr>
          <a:xfrm>
            <a:off x="12314092" y="4937912"/>
            <a:ext cx="19641782" cy="700889"/>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System Block Diagram</a:t>
            </a:r>
          </a:p>
        </p:txBody>
      </p:sp>
      <p:sp>
        <p:nvSpPr>
          <p:cNvPr id="12" name="Subtitle 2"/>
          <p:cNvSpPr txBox="1">
            <a:spLocks/>
          </p:cNvSpPr>
          <p:nvPr/>
        </p:nvSpPr>
        <p:spPr>
          <a:xfrm>
            <a:off x="32528225" y="24933532"/>
            <a:ext cx="10914743" cy="7462352"/>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r>
              <a:rPr lang="en-US" sz="4000" dirty="0">
                <a:latin typeface="Cambria" panose="02040503050406030204" pitchFamily="18" charset="0"/>
                <a:ea typeface="Cambria" panose="02040503050406030204" pitchFamily="18" charset="0"/>
              </a:rPr>
              <a:t>This project demonstrates that machine learning can effectively classify underwater acoustic signals when supported by consistent preprocessing and feature extraction, achieving up to </a:t>
            </a:r>
            <a:r>
              <a:rPr lang="en-US" sz="4000" b="1" dirty="0">
                <a:latin typeface="Cambria" panose="02040503050406030204" pitchFamily="18" charset="0"/>
                <a:ea typeface="Cambria" panose="02040503050406030204" pitchFamily="18" charset="0"/>
              </a:rPr>
              <a:t>100% accuracy</a:t>
            </a:r>
            <a:r>
              <a:rPr lang="en-US" sz="4000" dirty="0">
                <a:latin typeface="Cambria" panose="02040503050406030204" pitchFamily="18" charset="0"/>
                <a:ea typeface="Cambria" panose="02040503050406030204" pitchFamily="18" charset="0"/>
              </a:rPr>
              <a:t> for passenger ship data.</a:t>
            </a:r>
          </a:p>
          <a:p>
            <a:pPr algn="l"/>
            <a:r>
              <a:rPr lang="en-US" sz="4000" dirty="0">
                <a:latin typeface="Cambria" panose="02040503050406030204" pitchFamily="18" charset="0"/>
                <a:ea typeface="Cambria" panose="02040503050406030204" pitchFamily="18" charset="0"/>
              </a:rPr>
              <a:t>Results emphasize the impact of environmental variability and dataset limitations on model performance. Future work will focus on improving generalization across ocean conditions and expanding classification to additional vessel types.</a:t>
            </a:r>
          </a:p>
        </p:txBody>
      </p:sp>
      <p:sp>
        <p:nvSpPr>
          <p:cNvPr id="13" name="Subtitle 2"/>
          <p:cNvSpPr txBox="1">
            <a:spLocks/>
          </p:cNvSpPr>
          <p:nvPr/>
        </p:nvSpPr>
        <p:spPr>
          <a:xfrm>
            <a:off x="369597"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Problem</a:t>
            </a:r>
          </a:p>
        </p:txBody>
      </p:sp>
      <p:sp>
        <p:nvSpPr>
          <p:cNvPr id="15" name="Subtitle 2"/>
          <p:cNvSpPr txBox="1">
            <a:spLocks/>
          </p:cNvSpPr>
          <p:nvPr/>
        </p:nvSpPr>
        <p:spPr>
          <a:xfrm>
            <a:off x="32591449"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Results</a:t>
            </a:r>
          </a:p>
        </p:txBody>
      </p:sp>
      <p:sp>
        <p:nvSpPr>
          <p:cNvPr id="16" name="Subtitle 2"/>
          <p:cNvSpPr txBox="1">
            <a:spLocks/>
          </p:cNvSpPr>
          <p:nvPr/>
        </p:nvSpPr>
        <p:spPr>
          <a:xfrm>
            <a:off x="12314092" y="5715457"/>
            <a:ext cx="19641782" cy="7252455"/>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7" name="Subtitle 2"/>
          <p:cNvSpPr txBox="1">
            <a:spLocks/>
          </p:cNvSpPr>
          <p:nvPr/>
        </p:nvSpPr>
        <p:spPr>
          <a:xfrm>
            <a:off x="32572095" y="23608190"/>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Conclusion</a:t>
            </a:r>
          </a:p>
        </p:txBody>
      </p:sp>
      <p:sp>
        <p:nvSpPr>
          <p:cNvPr id="19" name="Subtitle 2"/>
          <p:cNvSpPr txBox="1">
            <a:spLocks/>
          </p:cNvSpPr>
          <p:nvPr/>
        </p:nvSpPr>
        <p:spPr>
          <a:xfrm>
            <a:off x="32572096" y="6141487"/>
            <a:ext cx="10914743" cy="17143291"/>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600" dirty="0">
                <a:latin typeface="Cambria" panose="02040503050406030204" pitchFamily="18" charset="0"/>
              </a:rPr>
              <a:t>The model achieved strong classification performance for passenger ship acoustic signals, reaching up to </a:t>
            </a:r>
            <a:r>
              <a:rPr lang="en-US" sz="3600" b="1" dirty="0">
                <a:latin typeface="Cambria" panose="02040503050406030204" pitchFamily="18" charset="0"/>
              </a:rPr>
              <a:t>100% accuracy </a:t>
            </a:r>
            <a:r>
              <a:rPr lang="en-US" sz="3600" dirty="0">
                <a:latin typeface="Cambria" panose="02040503050406030204" pitchFamily="18" charset="0"/>
              </a:rPr>
              <a:t>on selected test cases. Training and validation curves demonstrated stable convergence with no significant overfitting, supported by the use of dropout and regularization. Confusion matrices further confirm high prediction accuracy for well-represented classes, with minimal misclassification observed. </a:t>
            </a:r>
          </a:p>
          <a:p>
            <a:pPr algn="l">
              <a:spcBef>
                <a:spcPts val="0"/>
              </a:spcBef>
            </a:pPr>
            <a:endParaRPr lang="en-US" sz="3600" dirty="0">
              <a:latin typeface="Cambria" panose="02040503050406030204" pitchFamily="18" charset="0"/>
            </a:endParaRPr>
          </a:p>
          <a:p>
            <a:pPr algn="l">
              <a:spcBef>
                <a:spcPts val="0"/>
              </a:spcBef>
            </a:pPr>
            <a:r>
              <a:rPr lang="en-US" sz="3600" dirty="0">
                <a:latin typeface="Cambria" panose="02040503050406030204" pitchFamily="18" charset="0"/>
              </a:rPr>
              <a:t>Performance was found to be strongly </a:t>
            </a:r>
            <a:r>
              <a:rPr lang="en-US" sz="3600" b="1" dirty="0">
                <a:latin typeface="Cambria" panose="02040503050406030204" pitchFamily="18" charset="0"/>
              </a:rPr>
              <a:t>dependent on dataset distribution</a:t>
            </a:r>
            <a:r>
              <a:rPr lang="en-US" sz="3600" dirty="0">
                <a:latin typeface="Cambria" panose="02040503050406030204" pitchFamily="18" charset="0"/>
              </a:rPr>
              <a:t>, with the most reliable results occurring in classes with abundant training data. Additionally, consistent preprocessing—specifically normalized 5-second segmentation—played a key role in improving model stability and available data. Current results are focused on </a:t>
            </a:r>
            <a:r>
              <a:rPr lang="en-US" sz="3600" b="1" dirty="0">
                <a:latin typeface="Cambria" panose="02040503050406030204" pitchFamily="18" charset="0"/>
              </a:rPr>
              <a:t>vessel-dominant classes</a:t>
            </a:r>
            <a:r>
              <a:rPr lang="en-US" sz="3600" dirty="0">
                <a:latin typeface="Cambria" panose="02040503050406030204" pitchFamily="18" charset="0"/>
              </a:rPr>
              <a:t>, with ongoing work to expand classification across addition vessel types and more diverse acoustic conditions. </a:t>
            </a:r>
          </a:p>
          <a:p>
            <a:pPr algn="l">
              <a:spcBef>
                <a:spcPts val="0"/>
              </a:spcBef>
            </a:pPr>
            <a:endParaRPr lang="en-US" sz="3700" dirty="0">
              <a:latin typeface="Cambria" panose="02040503050406030204" pitchFamily="18" charset="0"/>
            </a:endParaRPr>
          </a:p>
        </p:txBody>
      </p:sp>
      <p:sp>
        <p:nvSpPr>
          <p:cNvPr id="30" name="Subtitle 2"/>
          <p:cNvSpPr txBox="1">
            <a:spLocks/>
          </p:cNvSpPr>
          <p:nvPr/>
        </p:nvSpPr>
        <p:spPr>
          <a:xfrm>
            <a:off x="12314091" y="13081314"/>
            <a:ext cx="19641782" cy="91924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      Coast of Spain vs. Strait of Georgia</a:t>
            </a:r>
          </a:p>
        </p:txBody>
      </p:sp>
      <p:sp>
        <p:nvSpPr>
          <p:cNvPr id="33" name="Subtitle 2"/>
          <p:cNvSpPr txBox="1">
            <a:spLocks/>
          </p:cNvSpPr>
          <p:nvPr/>
        </p:nvSpPr>
        <p:spPr>
          <a:xfrm>
            <a:off x="12314091" y="22332298"/>
            <a:ext cx="19641783" cy="10063588"/>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49" name="Subtitle 2"/>
          <p:cNvSpPr txBox="1">
            <a:spLocks/>
          </p:cNvSpPr>
          <p:nvPr/>
        </p:nvSpPr>
        <p:spPr>
          <a:xfrm>
            <a:off x="12314091" y="21357568"/>
            <a:ext cx="19641782" cy="751461"/>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Signal Representation and Model Performance</a:t>
            </a:r>
          </a:p>
        </p:txBody>
      </p:sp>
      <p:sp>
        <p:nvSpPr>
          <p:cNvPr id="4" name="TextBox 3"/>
          <p:cNvSpPr txBox="1"/>
          <p:nvPr/>
        </p:nvSpPr>
        <p:spPr>
          <a:xfrm>
            <a:off x="32984920" y="12216858"/>
            <a:ext cx="5657401" cy="553992"/>
          </a:xfrm>
          <a:prstGeom prst="rect">
            <a:avLst/>
          </a:prstGeom>
          <a:noFill/>
        </p:spPr>
        <p:txBody>
          <a:bodyPr wrap="square" lIns="106674" tIns="53337" rIns="106674" bIns="53337" rtlCol="0">
            <a:spAutoFit/>
          </a:bodyPr>
          <a:lstStyle/>
          <a:p>
            <a:endParaRPr lang="en-US" sz="2900" dirty="0">
              <a:latin typeface="Cambria" panose="02040503050406030204" pitchFamily="18" charset="0"/>
            </a:endParaRPr>
          </a:p>
        </p:txBody>
      </p:sp>
      <p:sp>
        <p:nvSpPr>
          <p:cNvPr id="98" name="Subtitle 2"/>
          <p:cNvSpPr txBox="1">
            <a:spLocks/>
          </p:cNvSpPr>
          <p:nvPr/>
        </p:nvSpPr>
        <p:spPr>
          <a:xfrm>
            <a:off x="363525" y="21530189"/>
            <a:ext cx="10914743" cy="913158"/>
          </a:xfrm>
          <a:prstGeom prst="rect">
            <a:avLst/>
          </a:prstGeom>
          <a:solidFill>
            <a:srgbClr val="002060"/>
          </a:solidFill>
          <a:ln>
            <a:solidFill>
              <a:srgbClr val="002060"/>
            </a:solidFill>
          </a:ln>
        </p:spPr>
        <p:txBody>
          <a:bodyPr vert="horz" lIns="106674" tIns="53337" rIns="106674" bIns="53337" rtlCol="0" anchor="ctr">
            <a:normAutofit fontScale="700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Environmental Effects on Acoustic Propagation</a:t>
            </a:r>
          </a:p>
        </p:txBody>
      </p:sp>
      <p:sp>
        <p:nvSpPr>
          <p:cNvPr id="99" name="Subtitle 2"/>
          <p:cNvSpPr txBox="1">
            <a:spLocks/>
          </p:cNvSpPr>
          <p:nvPr/>
        </p:nvSpPr>
        <p:spPr>
          <a:xfrm>
            <a:off x="369597" y="14937627"/>
            <a:ext cx="10914743" cy="6139006"/>
          </a:xfrm>
          <a:prstGeom prst="rect">
            <a:avLst/>
          </a:prstGeom>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4000" dirty="0">
                <a:latin typeface="Cambria" panose="02040503050406030204" pitchFamily="18" charset="0"/>
              </a:rPr>
              <a:t>This project </a:t>
            </a:r>
            <a:r>
              <a:rPr lang="en-US" sz="4000" b="1" dirty="0">
                <a:latin typeface="Cambria" panose="02040503050406030204" pitchFamily="18" charset="0"/>
              </a:rPr>
              <a:t>investigates a machine learning framework</a:t>
            </a:r>
            <a:r>
              <a:rPr lang="en-US" sz="4000" dirty="0">
                <a:latin typeface="Cambria" panose="02040503050406030204" pitchFamily="18" charset="0"/>
              </a:rPr>
              <a:t> designed to classify underwater acoustic signals across diverse ocean environments. The goal is to </a:t>
            </a:r>
            <a:r>
              <a:rPr lang="en-US" sz="4000" b="1" dirty="0">
                <a:latin typeface="Cambria" panose="02040503050406030204" pitchFamily="18" charset="0"/>
              </a:rPr>
              <a:t>reduce dependence on region-specific datasets</a:t>
            </a:r>
            <a:r>
              <a:rPr lang="en-US" sz="4000" dirty="0">
                <a:latin typeface="Cambria" panose="02040503050406030204" pitchFamily="18" charset="0"/>
              </a:rPr>
              <a:t> by developing a system that minimizes the impacts of environmental variability and captures consistent acoustic characteristics. By enabling models to rely on features that are less sensitive to changes in ocean conditions, this work moves toward a “universal translator” for underwater acoustics.</a:t>
            </a:r>
          </a:p>
        </p:txBody>
      </p:sp>
      <p:pic>
        <p:nvPicPr>
          <p:cNvPr id="23" name="Picture 22">
            <a:extLst>
              <a:ext uri="{FF2B5EF4-FFF2-40B4-BE49-F238E27FC236}">
                <a16:creationId xmlns:a16="http://schemas.microsoft.com/office/drawing/2014/main" id="{01B3EBC4-5BB7-FA77-0636-11C8E085FFE3}"/>
              </a:ext>
            </a:extLst>
          </p:cNvPr>
          <p:cNvPicPr>
            <a:picLocks noChangeAspect="1"/>
          </p:cNvPicPr>
          <p:nvPr/>
        </p:nvPicPr>
        <p:blipFill>
          <a:blip r:embed="rId2"/>
          <a:stretch>
            <a:fillRect/>
          </a:stretch>
        </p:blipFill>
        <p:spPr>
          <a:xfrm>
            <a:off x="23638933" y="22443347"/>
            <a:ext cx="7840134" cy="4847326"/>
          </a:xfrm>
          <a:prstGeom prst="rect">
            <a:avLst/>
          </a:prstGeom>
        </p:spPr>
      </p:pic>
      <p:pic>
        <p:nvPicPr>
          <p:cNvPr id="24" name="Picture 16" descr="Filea Large Blank World Map With Oceans Marked In Blu - vrogue.co">
            <a:extLst>
              <a:ext uri="{FF2B5EF4-FFF2-40B4-BE49-F238E27FC236}">
                <a16:creationId xmlns:a16="http://schemas.microsoft.com/office/drawing/2014/main" id="{926DB636-0DF0-EA0F-581D-42D9BF3869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5009" y="637690"/>
            <a:ext cx="7485075" cy="386062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10">
            <a:extLst>
              <a:ext uri="{FF2B5EF4-FFF2-40B4-BE49-F238E27FC236}">
                <a16:creationId xmlns:a16="http://schemas.microsoft.com/office/drawing/2014/main" id="{AA1E2503-A8DA-DC39-A825-ABB1C4402A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36080976" y="-91917"/>
            <a:ext cx="7810224" cy="4393252"/>
          </a:xfrm>
          <a:prstGeom prst="rect">
            <a:avLst/>
          </a:prstGeom>
          <a:noFill/>
          <a:effectLst>
            <a:outerShdw blurRad="622300" dist="304800" dir="5400000" sx="102000" sy="102000" algn="ctr" rotWithShape="0">
              <a:srgbClr val="000000"/>
            </a:outerShdw>
            <a:softEdge rad="0"/>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B48AE0C5-DA2B-2B6D-7B8D-1E4A50C9E6AA}"/>
              </a:ext>
            </a:extLst>
          </p:cNvPr>
          <p:cNvPicPr>
            <a:picLocks noChangeAspect="1"/>
          </p:cNvPicPr>
          <p:nvPr/>
        </p:nvPicPr>
        <p:blipFill>
          <a:blip r:embed="rId5"/>
          <a:stretch>
            <a:fillRect/>
          </a:stretch>
        </p:blipFill>
        <p:spPr>
          <a:xfrm>
            <a:off x="33028933" y="16305330"/>
            <a:ext cx="10001065" cy="3028255"/>
          </a:xfrm>
          <a:prstGeom prst="rect">
            <a:avLst/>
          </a:prstGeom>
        </p:spPr>
      </p:pic>
      <p:pic>
        <p:nvPicPr>
          <p:cNvPr id="34" name="Picture 33">
            <a:extLst>
              <a:ext uri="{FF2B5EF4-FFF2-40B4-BE49-F238E27FC236}">
                <a16:creationId xmlns:a16="http://schemas.microsoft.com/office/drawing/2014/main" id="{4151B288-3E97-5A9C-4141-F6CAA4D02C40}"/>
              </a:ext>
            </a:extLst>
          </p:cNvPr>
          <p:cNvPicPr>
            <a:picLocks noChangeAspect="1"/>
          </p:cNvPicPr>
          <p:nvPr/>
        </p:nvPicPr>
        <p:blipFill>
          <a:blip r:embed="rId6"/>
          <a:stretch>
            <a:fillRect/>
          </a:stretch>
        </p:blipFill>
        <p:spPr>
          <a:xfrm>
            <a:off x="33024450" y="19580797"/>
            <a:ext cx="10001065" cy="3162899"/>
          </a:xfrm>
          <a:prstGeom prst="rect">
            <a:avLst/>
          </a:prstGeom>
        </p:spPr>
      </p:pic>
      <p:sp>
        <p:nvSpPr>
          <p:cNvPr id="11" name="Subtitle 2">
            <a:extLst>
              <a:ext uri="{FF2B5EF4-FFF2-40B4-BE49-F238E27FC236}">
                <a16:creationId xmlns:a16="http://schemas.microsoft.com/office/drawing/2014/main" id="{BE29AB5D-7992-7B5D-2E78-AAA7BEF914A7}"/>
              </a:ext>
            </a:extLst>
          </p:cNvPr>
          <p:cNvSpPr txBox="1">
            <a:spLocks/>
          </p:cNvSpPr>
          <p:nvPr/>
        </p:nvSpPr>
        <p:spPr>
          <a:xfrm>
            <a:off x="369597" y="22896902"/>
            <a:ext cx="10914743" cy="9498983"/>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4000" dirty="0">
                <a:latin typeface="Cambria" panose="02040503050406030204" pitchFamily="18" charset="0"/>
              </a:rPr>
              <a:t>The propagation of underwater acoustic signals is strongly influenced by environmental conditions, primarily temperature, salinity, and depth (pressure). These factors determine the speed of sound in seawater, which directly affects how acoustic signals travel, refract, and attenuate across different ocean regions. </a:t>
            </a:r>
          </a:p>
          <a:p>
            <a:pPr marL="571500" indent="-571500" algn="l">
              <a:spcBef>
                <a:spcPts val="0"/>
              </a:spcBef>
              <a:buFont typeface="Arial" panose="020B0604020202020204" pitchFamily="34" charset="0"/>
              <a:buChar char="•"/>
            </a:pPr>
            <a:r>
              <a:rPr lang="en-US" sz="3800" b="1" dirty="0">
                <a:latin typeface="Cambria" panose="02040503050406030204" pitchFamily="18" charset="0"/>
              </a:rPr>
              <a:t>Temperature: </a:t>
            </a:r>
            <a:r>
              <a:rPr lang="en-US" sz="3800" dirty="0">
                <a:latin typeface="Cambria" panose="02040503050406030204" pitchFamily="18" charset="0"/>
              </a:rPr>
              <a:t>higher temperatures increase the sound speed, causing signals to travel faster in warmer waters and bend toward cooler regions</a:t>
            </a:r>
          </a:p>
          <a:p>
            <a:pPr marL="571500" indent="-571500" algn="l">
              <a:spcBef>
                <a:spcPts val="0"/>
              </a:spcBef>
              <a:buFont typeface="Arial" panose="020B0604020202020204" pitchFamily="34" charset="0"/>
              <a:buChar char="•"/>
            </a:pPr>
            <a:r>
              <a:rPr lang="en-US" sz="3800" b="1" dirty="0">
                <a:latin typeface="Cambria" panose="02040503050406030204" pitchFamily="18" charset="0"/>
              </a:rPr>
              <a:t>Salinity: </a:t>
            </a:r>
            <a:r>
              <a:rPr lang="en-US" sz="3800" dirty="0">
                <a:latin typeface="Cambria" panose="02040503050406030204" pitchFamily="18" charset="0"/>
              </a:rPr>
              <a:t>Higher salinity water density and sound speed, altering propagation characteristics across different oceans. </a:t>
            </a:r>
          </a:p>
          <a:p>
            <a:pPr marL="571500" indent="-571500" algn="l">
              <a:spcBef>
                <a:spcPts val="0"/>
              </a:spcBef>
              <a:buFont typeface="Arial" panose="020B0604020202020204" pitchFamily="34" charset="0"/>
              <a:buChar char="•"/>
            </a:pPr>
            <a:r>
              <a:rPr lang="en-US" sz="3800" b="1" dirty="0">
                <a:latin typeface="Cambria" panose="02040503050406030204" pitchFamily="18" charset="0"/>
              </a:rPr>
              <a:t>Depth/Pressure: </a:t>
            </a:r>
            <a:r>
              <a:rPr lang="en-US" sz="3800" dirty="0">
                <a:latin typeface="Cambria" panose="02040503050406030204" pitchFamily="18" charset="0"/>
              </a:rPr>
              <a:t>Increasing pressure raises the sound speed and can create refraction effects, allow for acoustic paths over long distances </a:t>
            </a:r>
          </a:p>
        </p:txBody>
      </p:sp>
      <p:pic>
        <p:nvPicPr>
          <p:cNvPr id="3" name="Picture 12">
            <a:extLst>
              <a:ext uri="{FF2B5EF4-FFF2-40B4-BE49-F238E27FC236}">
                <a16:creationId xmlns:a16="http://schemas.microsoft.com/office/drawing/2014/main" id="{F449021C-EC3A-B452-AEE0-DE91809061D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477305" y="27294249"/>
            <a:ext cx="9569797" cy="501471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5BA03FF7-2325-04A9-3180-F5162842167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77305" y="22443347"/>
            <a:ext cx="9569797" cy="468983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39CB52CE-AAAC-D904-D9F3-8628AE1F0FDC}"/>
              </a:ext>
            </a:extLst>
          </p:cNvPr>
          <p:cNvPicPr>
            <a:picLocks noChangeAspect="1"/>
          </p:cNvPicPr>
          <p:nvPr/>
        </p:nvPicPr>
        <p:blipFill>
          <a:blip r:embed="rId9"/>
          <a:stretch>
            <a:fillRect/>
          </a:stretch>
        </p:blipFill>
        <p:spPr>
          <a:xfrm>
            <a:off x="12477305" y="6106313"/>
            <a:ext cx="19336914" cy="6470543"/>
          </a:xfrm>
          <a:prstGeom prst="rect">
            <a:avLst/>
          </a:prstGeom>
        </p:spPr>
      </p:pic>
      <p:pic>
        <p:nvPicPr>
          <p:cNvPr id="1040" name="Picture 16">
            <a:extLst>
              <a:ext uri="{FF2B5EF4-FFF2-40B4-BE49-F238E27FC236}">
                <a16:creationId xmlns:a16="http://schemas.microsoft.com/office/drawing/2014/main" id="{A129F2DE-7561-4BD3-10FB-C34E22DAD8F5}"/>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50896" t="2160"/>
          <a:stretch>
            <a:fillRect/>
          </a:stretch>
        </p:blipFill>
        <p:spPr bwMode="auto">
          <a:xfrm>
            <a:off x="23998321" y="27401722"/>
            <a:ext cx="7584022" cy="4956616"/>
          </a:xfrm>
          <a:prstGeom prst="rect">
            <a:avLst/>
          </a:prstGeom>
          <a:noFill/>
          <a:extLst>
            <a:ext uri="{909E8E84-426E-40DD-AFC4-6F175D3DCCD1}">
              <a14:hiddenFill xmlns:a14="http://schemas.microsoft.com/office/drawing/2010/main">
                <a:solidFill>
                  <a:srgbClr val="FFFFFF"/>
                </a:solidFill>
              </a14:hiddenFill>
            </a:ext>
          </a:extLst>
        </p:spPr>
      </p:pic>
      <p:cxnSp>
        <p:nvCxnSpPr>
          <p:cNvPr id="26" name="Straight Connector 25">
            <a:extLst>
              <a:ext uri="{FF2B5EF4-FFF2-40B4-BE49-F238E27FC236}">
                <a16:creationId xmlns:a16="http://schemas.microsoft.com/office/drawing/2014/main" id="{ED376DE3-D0B9-0853-F244-B3E6E440102F}"/>
              </a:ext>
            </a:extLst>
          </p:cNvPr>
          <p:cNvCxnSpPr>
            <a:cxnSpLocks/>
          </p:cNvCxnSpPr>
          <p:nvPr/>
        </p:nvCxnSpPr>
        <p:spPr>
          <a:xfrm>
            <a:off x="23022711" y="22443347"/>
            <a:ext cx="0" cy="9535939"/>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3673</TotalTime>
  <Words>621</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Cross-Ocean Acoustic Classification using Machine-Learning Jack Dubeau Advisor: Dr. Nicholas J. Kirsch  Department of Electrical and Computer Engineering, University of New Hampshire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jack dubeau</cp:lastModifiedBy>
  <cp:revision>156</cp:revision>
  <dcterms:created xsi:type="dcterms:W3CDTF">2016-03-05T16:55:12Z</dcterms:created>
  <dcterms:modified xsi:type="dcterms:W3CDTF">2026-04-07T16:49:29Z</dcterms:modified>
</cp:coreProperties>
</file>