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56" r:id="rId2"/>
  </p:sldIdLst>
  <p:sldSz cx="43891200" cy="32918400"/>
  <p:notesSz cx="5800725" cy="9094788"/>
  <p:embeddedFontLst>
    <p:embeddedFont>
      <p:font typeface="Amaranth" panose="02000503050000020004" pitchFamily="2" charset="77"/>
      <p:regular r:id="rId4"/>
    </p:embeddedFont>
    <p:embeddedFont>
      <p:font typeface="Titillium Web" pitchFamily="2" charset="77"/>
      <p:regular r:id="rId5"/>
      <p:bold r:id="rId6"/>
      <p:italic r:id="rId7"/>
      <p:boldItalic r:id="rId8"/>
    </p:embeddedFont>
  </p:embeddedFontLst>
  <p:custDataLst>
    <p:tags r:id="rId9"/>
  </p:custDataLst>
  <p:defaultTextStyle>
    <a:defPPr>
      <a:defRPr lang="en-US"/>
    </a:defPPr>
    <a:lvl1pPr algn="l" rtl="0" fontAlgn="base">
      <a:spcBef>
        <a:spcPct val="0"/>
      </a:spcBef>
      <a:spcAft>
        <a:spcPct val="0"/>
      </a:spcAft>
      <a:defRPr sz="9300" kern="1200">
        <a:solidFill>
          <a:schemeClr val="tx1"/>
        </a:solidFill>
        <a:latin typeface="Arial"/>
        <a:ea typeface="+mn-ea"/>
        <a:cs typeface="+mn-cs"/>
      </a:defRPr>
    </a:lvl1pPr>
    <a:lvl2pPr marL="457200" algn="l" rtl="0" fontAlgn="base">
      <a:spcBef>
        <a:spcPct val="0"/>
      </a:spcBef>
      <a:spcAft>
        <a:spcPct val="0"/>
      </a:spcAft>
      <a:defRPr sz="9300" kern="1200">
        <a:solidFill>
          <a:schemeClr val="tx1"/>
        </a:solidFill>
        <a:latin typeface="Arial"/>
        <a:ea typeface="+mn-ea"/>
        <a:cs typeface="+mn-cs"/>
      </a:defRPr>
    </a:lvl2pPr>
    <a:lvl3pPr marL="914400" algn="l" rtl="0" fontAlgn="base">
      <a:spcBef>
        <a:spcPct val="0"/>
      </a:spcBef>
      <a:spcAft>
        <a:spcPct val="0"/>
      </a:spcAft>
      <a:defRPr sz="9300" kern="1200">
        <a:solidFill>
          <a:schemeClr val="tx1"/>
        </a:solidFill>
        <a:latin typeface="Arial"/>
        <a:ea typeface="+mn-ea"/>
        <a:cs typeface="+mn-cs"/>
      </a:defRPr>
    </a:lvl3pPr>
    <a:lvl4pPr marL="1371600" algn="l" rtl="0" fontAlgn="base">
      <a:spcBef>
        <a:spcPct val="0"/>
      </a:spcBef>
      <a:spcAft>
        <a:spcPct val="0"/>
      </a:spcAft>
      <a:defRPr sz="9300" kern="1200">
        <a:solidFill>
          <a:schemeClr val="tx1"/>
        </a:solidFill>
        <a:latin typeface="Arial"/>
        <a:ea typeface="+mn-ea"/>
        <a:cs typeface="+mn-cs"/>
      </a:defRPr>
    </a:lvl4pPr>
    <a:lvl5pPr marL="1828800" algn="l" rtl="0" fontAlgn="base">
      <a:spcBef>
        <a:spcPct val="0"/>
      </a:spcBef>
      <a:spcAft>
        <a:spcPct val="0"/>
      </a:spcAft>
      <a:defRPr sz="9300" kern="1200">
        <a:solidFill>
          <a:schemeClr val="tx1"/>
        </a:solidFill>
        <a:latin typeface="Arial"/>
        <a:ea typeface="+mn-ea"/>
        <a:cs typeface="+mn-cs"/>
      </a:defRPr>
    </a:lvl5pPr>
    <a:lvl6pPr marL="2286000" algn="l" defTabSz="914400" rtl="0" eaLnBrk="1" latinLnBrk="0" hangingPunct="1">
      <a:defRPr sz="9300" kern="1200">
        <a:solidFill>
          <a:schemeClr val="tx1"/>
        </a:solidFill>
        <a:latin typeface="Arial"/>
        <a:ea typeface="+mn-ea"/>
        <a:cs typeface="+mn-cs"/>
      </a:defRPr>
    </a:lvl6pPr>
    <a:lvl7pPr marL="2743200" algn="l" defTabSz="914400" rtl="0" eaLnBrk="1" latinLnBrk="0" hangingPunct="1">
      <a:defRPr sz="9300" kern="1200">
        <a:solidFill>
          <a:schemeClr val="tx1"/>
        </a:solidFill>
        <a:latin typeface="Arial"/>
        <a:ea typeface="+mn-ea"/>
        <a:cs typeface="+mn-cs"/>
      </a:defRPr>
    </a:lvl7pPr>
    <a:lvl8pPr marL="3200400" algn="l" defTabSz="914400" rtl="0" eaLnBrk="1" latinLnBrk="0" hangingPunct="1">
      <a:defRPr sz="9300" kern="1200">
        <a:solidFill>
          <a:schemeClr val="tx1"/>
        </a:solidFill>
        <a:latin typeface="Arial"/>
        <a:ea typeface="+mn-ea"/>
        <a:cs typeface="+mn-cs"/>
      </a:defRPr>
    </a:lvl8pPr>
    <a:lvl9pPr marL="3657600" algn="l" defTabSz="914400" rtl="0" eaLnBrk="1" latinLnBrk="0" hangingPunct="1">
      <a:defRPr sz="9300"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FD1"/>
    <a:srgbClr val="C3DDFF"/>
    <a:srgbClr val="D2D2D2"/>
    <a:srgbClr val="5ED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3530"/>
  </p:normalViewPr>
  <p:slideViewPr>
    <p:cSldViewPr snapToGrid="0">
      <p:cViewPr varScale="1">
        <p:scale>
          <a:sx n="24" d="100"/>
          <a:sy n="24" d="100"/>
        </p:scale>
        <p:origin x="2760" y="208"/>
      </p:cViewPr>
      <p:guideLst>
        <p:guide orient="horz" pos="10368"/>
        <p:guide pos="13824"/>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viewProps" Target="viewProps.xml"/><Relationship Id="rId5" Type="http://schemas.openxmlformats.org/officeDocument/2006/relationships/font" Target="fonts/font2.fntdata"/><Relationship Id="rId10" Type="http://schemas.openxmlformats.org/officeDocument/2006/relationships/presProps" Target="presProps.xml"/><Relationship Id="rId4" Type="http://schemas.openxmlformats.org/officeDocument/2006/relationships/font" Target="fonts/font1.fntdata"/><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513013" cy="4556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286125" y="0"/>
            <a:ext cx="2513013" cy="455613"/>
          </a:xfrm>
          <a:prstGeom prst="rect">
            <a:avLst/>
          </a:prstGeom>
        </p:spPr>
        <p:txBody>
          <a:bodyPr vert="horz" lIns="91440" tIns="45720" rIns="91440" bIns="45720" rtlCol="0"/>
          <a:lstStyle>
            <a:lvl1pPr algn="r">
              <a:defRPr sz="1200"/>
            </a:lvl1pPr>
          </a:lstStyle>
          <a:p>
            <a:fld id="{BC9F45EE-5DE3-2441-AA71-BD431059997D}" type="datetimeFigureOut">
              <a:rPr lang="en-US" smtClean="0"/>
              <a:t>4/14/26</a:t>
            </a:fld>
            <a:endParaRPr lang="en-US"/>
          </a:p>
        </p:txBody>
      </p:sp>
      <p:sp>
        <p:nvSpPr>
          <p:cNvPr id="4" name="Slide Image Placeholder 3"/>
          <p:cNvSpPr>
            <a:spLocks noGrp="1" noRot="1" noChangeAspect="1"/>
          </p:cNvSpPr>
          <p:nvPr>
            <p:ph type="sldImg" idx="2"/>
          </p:nvPr>
        </p:nvSpPr>
        <p:spPr>
          <a:xfrm>
            <a:off x="854075" y="1136650"/>
            <a:ext cx="4092575" cy="30702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79438" y="4376738"/>
            <a:ext cx="4641850" cy="35814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39175"/>
            <a:ext cx="2513013" cy="4556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286125" y="8639175"/>
            <a:ext cx="2513013" cy="455613"/>
          </a:xfrm>
          <a:prstGeom prst="rect">
            <a:avLst/>
          </a:prstGeom>
        </p:spPr>
        <p:txBody>
          <a:bodyPr vert="horz" lIns="91440" tIns="45720" rIns="91440" bIns="45720" rtlCol="0" anchor="b"/>
          <a:lstStyle>
            <a:lvl1pPr algn="r">
              <a:defRPr sz="1200"/>
            </a:lvl1pPr>
          </a:lstStyle>
          <a:p>
            <a:fld id="{7021DE1D-9C80-7543-8C2F-5BBA9E55D6B0}" type="slidenum">
              <a:rPr lang="en-US" smtClean="0"/>
              <a:t>‹#›</a:t>
            </a:fld>
            <a:endParaRPr lang="en-US"/>
          </a:p>
        </p:txBody>
      </p:sp>
    </p:spTree>
    <p:extLst>
      <p:ext uri="{BB962C8B-B14F-4D97-AF65-F5344CB8AC3E}">
        <p14:creationId xmlns:p14="http://schemas.microsoft.com/office/powerpoint/2010/main" val="150515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Bigger font </a:t>
            </a:r>
          </a:p>
          <a:p>
            <a:r>
              <a:rPr lang="en-US" dirty="0"/>
              <a:t>Less intro – reduce text </a:t>
            </a:r>
          </a:p>
          <a:p>
            <a:r>
              <a:rPr lang="en-US" dirty="0"/>
              <a:t>Bigger pics </a:t>
            </a:r>
          </a:p>
          <a:p>
            <a:r>
              <a:rPr lang="en-US" dirty="0"/>
              <a:t>Add box around sections </a:t>
            </a:r>
          </a:p>
          <a:p>
            <a:r>
              <a:rPr lang="en-US" dirty="0"/>
              <a:t>Add “about NH bat count” info before intro </a:t>
            </a:r>
          </a:p>
          <a:p>
            <a:r>
              <a:rPr lang="en-US" dirty="0"/>
              <a:t>Combine discussion and conclusion – reduce text and shift down </a:t>
            </a:r>
          </a:p>
          <a:p>
            <a:r>
              <a:rPr lang="en-US" dirty="0"/>
              <a:t>Add brief </a:t>
            </a:r>
            <a:r>
              <a:rPr lang="en-US" dirty="0" err="1"/>
              <a:t>refernces</a:t>
            </a:r>
            <a:r>
              <a:rPr lang="en-US" dirty="0"/>
              <a:t> section in blue band at bottom. Name, year, brief journal – site website for Bat counts </a:t>
            </a:r>
          </a:p>
          <a:p>
            <a:r>
              <a:rPr lang="en-US" dirty="0"/>
              <a:t>Add </a:t>
            </a:r>
            <a:r>
              <a:rPr lang="en-US" dirty="0" err="1"/>
              <a:t>harris</a:t>
            </a:r>
            <a:r>
              <a:rPr lang="en-US" dirty="0"/>
              <a:t> center for acknowledgment </a:t>
            </a:r>
          </a:p>
          <a:p>
            <a:r>
              <a:rPr lang="en-US" dirty="0"/>
              <a:t>Jeff </a:t>
            </a:r>
            <a:r>
              <a:rPr lang="en-US" dirty="0" err="1"/>
              <a:t>reeder</a:t>
            </a:r>
            <a:r>
              <a:rPr lang="en-US" dirty="0"/>
              <a:t> – TOLMAN</a:t>
            </a:r>
          </a:p>
        </p:txBody>
      </p:sp>
      <p:sp>
        <p:nvSpPr>
          <p:cNvPr id="4" name="Slide Number Placeholder 3"/>
          <p:cNvSpPr>
            <a:spLocks noGrp="1"/>
          </p:cNvSpPr>
          <p:nvPr>
            <p:ph type="sldNum" sz="quarter" idx="5"/>
          </p:nvPr>
        </p:nvSpPr>
        <p:spPr/>
        <p:txBody>
          <a:bodyPr/>
          <a:lstStyle/>
          <a:p>
            <a:fld id="{7021DE1D-9C80-7543-8C2F-5BBA9E55D6B0}" type="slidenum">
              <a:rPr lang="en-US" smtClean="0"/>
              <a:t>1</a:t>
            </a:fld>
            <a:endParaRPr lang="en-US"/>
          </a:p>
        </p:txBody>
      </p:sp>
    </p:spTree>
    <p:extLst>
      <p:ext uri="{BB962C8B-B14F-4D97-AF65-F5344CB8AC3E}">
        <p14:creationId xmlns:p14="http://schemas.microsoft.com/office/powerpoint/2010/main" val="361452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defPPr>
              <a:defRPr kern="1200"/>
            </a:defP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defPPr>
              <a:defRPr kern="1200"/>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E9E44D62-E9B9-4A1F-9D60-78A1B8BD2136}" type="slidenum">
              <a:rPr lang="en-US"/>
              <a:pPr>
                <a:defRPr/>
              </a:pPr>
              <a:t>‹#›</a:t>
            </a:fld>
            <a:endParaRPr lang="en-US"/>
          </a:p>
        </p:txBody>
      </p:sp>
    </p:spTree>
    <p:extLst>
      <p:ext uri="{BB962C8B-B14F-4D97-AF65-F5344CB8AC3E}">
        <p14:creationId xmlns:p14="http://schemas.microsoft.com/office/powerpoint/2010/main" val="16521274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8A277C51-0625-40F0-8A02-D153CC2D7029}" type="slidenum">
              <a:rPr lang="en-US"/>
              <a:pPr>
                <a:defRPr/>
              </a:pPr>
              <a:t>‹#›</a:t>
            </a:fld>
            <a:endParaRPr lang="en-US"/>
          </a:p>
        </p:txBody>
      </p:sp>
    </p:spTree>
    <p:extLst>
      <p:ext uri="{BB962C8B-B14F-4D97-AF65-F5344CB8AC3E}">
        <p14:creationId xmlns:p14="http://schemas.microsoft.com/office/powerpoint/2010/main" val="42428590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p:spPr>
        <p:txBody>
          <a:bodyPr vert="eaVert"/>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2193925" y="1317625"/>
            <a:ext cx="29475112" cy="28087638"/>
          </a:xfr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6C9A1A37-7051-412A-8F35-8483CD8F48E7}" type="slidenum">
              <a:rPr lang="en-US"/>
              <a:pPr>
                <a:defRPr/>
              </a:pPr>
              <a:t>‹#›</a:t>
            </a:fld>
            <a:endParaRPr lang="en-US"/>
          </a:p>
        </p:txBody>
      </p:sp>
    </p:spTree>
    <p:extLst>
      <p:ext uri="{BB962C8B-B14F-4D97-AF65-F5344CB8AC3E}">
        <p14:creationId xmlns:p14="http://schemas.microsoft.com/office/powerpoint/2010/main" val="370917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idx="1"/>
          </p:nvPr>
        </p:nvSpPr>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D772C493-C7EB-4BEF-9EB3-C72AA1A173D7}" type="slidenum">
              <a:rPr lang="en-US"/>
              <a:pPr>
                <a:defRPr/>
              </a:pPr>
              <a:t>‹#›</a:t>
            </a:fld>
            <a:endParaRPr lang="en-US"/>
          </a:p>
        </p:txBody>
      </p:sp>
    </p:spTree>
    <p:extLst>
      <p:ext uri="{BB962C8B-B14F-4D97-AF65-F5344CB8AC3E}">
        <p14:creationId xmlns:p14="http://schemas.microsoft.com/office/powerpoint/2010/main" val="24289221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defPPr>
              <a:defRPr kern="1200"/>
            </a:defPPr>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defPPr>
              <a:defRPr kern="1200"/>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a:defPPr>
            <a:lvl1pPr>
              <a:defRPr/>
            </a:lvl1pPr>
          </a:lstStyle>
          <a:p>
            <a:pPr>
              <a:defRPr/>
            </a:pPr>
            <a:fld id="{3239EF23-2AC5-4B50-8C9E-5F8D49668A77}" type="slidenum">
              <a:rPr lang="en-US"/>
              <a:pPr>
                <a:defRPr/>
              </a:pPr>
              <a:t>‹#›</a:t>
            </a:fld>
            <a:endParaRPr lang="en-US"/>
          </a:p>
        </p:txBody>
      </p:sp>
    </p:spTree>
    <p:extLst>
      <p:ext uri="{BB962C8B-B14F-4D97-AF65-F5344CB8AC3E}">
        <p14:creationId xmlns:p14="http://schemas.microsoft.com/office/powerpoint/2010/main" val="4486258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2193925" y="7680325"/>
            <a:ext cx="19675475" cy="21724938"/>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p:spPr>
        <p:txBody>
          <a:bodyPr/>
          <a:lstStyle>
            <a:defPPr>
              <a:defRPr kern="1200"/>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0BBD8762-0F6F-41F2-8E1E-C5EF6CE7FF3C}" type="slidenum">
              <a:rPr lang="en-US"/>
              <a:pPr>
                <a:defRPr/>
              </a:pPr>
              <a:t>‹#›</a:t>
            </a:fld>
            <a:endParaRPr lang="en-US"/>
          </a:p>
        </p:txBody>
      </p:sp>
    </p:spTree>
    <p:extLst>
      <p:ext uri="{BB962C8B-B14F-4D97-AF65-F5344CB8AC3E}">
        <p14:creationId xmlns:p14="http://schemas.microsoft.com/office/powerpoint/2010/main" val="33053972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8" cy="3070225"/>
          </a:xfrm>
        </p:spPr>
        <p:txBody>
          <a:bodyPr anchor="b"/>
          <a:lstStyle>
            <a:defPPr>
              <a:defRPr kern="1200"/>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8" cy="18965862"/>
          </a:xfrm>
        </p:spPr>
        <p:txBody>
          <a:bodyPr/>
          <a:lstStyle>
            <a:defPPr>
              <a:defRPr kern="1200"/>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a:defPPr>
            <a:lvl1pPr>
              <a:defRPr/>
            </a:lvl1pPr>
          </a:lstStyle>
          <a:p>
            <a:pPr>
              <a:defRPr/>
            </a:pPr>
            <a:fld id="{C245EB89-E1F0-4213-BFCF-D6A06A13C4EF}" type="slidenum">
              <a:rPr lang="en-US"/>
              <a:pPr>
                <a:defRPr/>
              </a:pPr>
              <a:t>‹#›</a:t>
            </a:fld>
            <a:endParaRPr lang="en-US"/>
          </a:p>
        </p:txBody>
      </p:sp>
    </p:spTree>
    <p:extLst>
      <p:ext uri="{BB962C8B-B14F-4D97-AF65-F5344CB8AC3E}">
        <p14:creationId xmlns:p14="http://schemas.microsoft.com/office/powerpoint/2010/main" val="40373566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a:defPPr>
            <a:lvl1pPr>
              <a:defRPr/>
            </a:lvl1pPr>
          </a:lstStyle>
          <a:p>
            <a:pPr>
              <a:defRPr/>
            </a:pPr>
            <a:fld id="{F9249905-9305-4041-8B60-8DE0824E8129}" type="slidenum">
              <a:rPr lang="en-US"/>
              <a:pPr>
                <a:defRPr/>
              </a:pPr>
              <a:t>‹#›</a:t>
            </a:fld>
            <a:endParaRPr lang="en-US"/>
          </a:p>
        </p:txBody>
      </p:sp>
    </p:spTree>
    <p:extLst>
      <p:ext uri="{BB962C8B-B14F-4D97-AF65-F5344CB8AC3E}">
        <p14:creationId xmlns:p14="http://schemas.microsoft.com/office/powerpoint/2010/main" val="8328121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a:defPPr>
            <a:lvl1pPr>
              <a:defRPr/>
            </a:lvl1pPr>
          </a:lstStyle>
          <a:p>
            <a:pPr>
              <a:defRPr/>
            </a:pPr>
            <a:fld id="{97C76933-D99D-4DC1-BD09-1072CC92B201}" type="slidenum">
              <a:rPr lang="en-US"/>
              <a:pPr>
                <a:defRPr/>
              </a:pPr>
              <a:t>‹#›</a:t>
            </a:fld>
            <a:endParaRPr lang="en-US"/>
          </a:p>
        </p:txBody>
      </p:sp>
    </p:spTree>
    <p:extLst>
      <p:ext uri="{BB962C8B-B14F-4D97-AF65-F5344CB8AC3E}">
        <p14:creationId xmlns:p14="http://schemas.microsoft.com/office/powerpoint/2010/main" val="7544936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defPPr>
              <a:defRPr kern="1200"/>
            </a:defPPr>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defPPr>
              <a:defRPr kern="1200"/>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EF6A5529-8465-4E7D-9DB8-D374C51CD792}" type="slidenum">
              <a:rPr lang="en-US"/>
              <a:pPr>
                <a:defRPr/>
              </a:pPr>
              <a:t>‹#›</a:t>
            </a:fld>
            <a:endParaRPr lang="en-US"/>
          </a:p>
        </p:txBody>
      </p:sp>
    </p:spTree>
    <p:extLst>
      <p:ext uri="{BB962C8B-B14F-4D97-AF65-F5344CB8AC3E}">
        <p14:creationId xmlns:p14="http://schemas.microsoft.com/office/powerpoint/2010/main" val="3829111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2"/>
            <a:ext cx="26335038" cy="2720975"/>
          </a:xfrm>
        </p:spPr>
        <p:txBody>
          <a:bodyPr anchor="b"/>
          <a:lstStyle>
            <a:defPPr>
              <a:defRPr kern="1200"/>
            </a:defPPr>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8" cy="19750088"/>
          </a:xfrm>
        </p:spPr>
        <p:txBody>
          <a:bodyPr/>
          <a:lstStyle>
            <a:defPPr>
              <a:defRPr kern="1200"/>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602663" y="25763538"/>
            <a:ext cx="26335038" cy="3862387"/>
          </a:xfrm>
        </p:spPr>
        <p:txBody>
          <a:bodyPr/>
          <a:lstStyle>
            <a:defPPr>
              <a:defRPr kern="1200"/>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a:defPPr>
            <a:lvl1pPr>
              <a:defRPr/>
            </a:lvl1pPr>
          </a:lstStyle>
          <a:p>
            <a:pPr>
              <a:defRPr/>
            </a:pPr>
            <a:fld id="{3C022C6C-C3BF-4CE1-8842-0AC597017372}" type="slidenum">
              <a:rPr lang="en-US"/>
              <a:pPr>
                <a:defRPr/>
              </a:pPr>
              <a:t>‹#›</a:t>
            </a:fld>
            <a:endParaRPr lang="en-US"/>
          </a:p>
        </p:txBody>
      </p:sp>
    </p:spTree>
    <p:extLst>
      <p:ext uri="{BB962C8B-B14F-4D97-AF65-F5344CB8AC3E}">
        <p14:creationId xmlns:p14="http://schemas.microsoft.com/office/powerpoint/2010/main" val="26018105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ctr" anchorCtr="0" compatLnSpc="1">
            <a:prstTxWarp prst="textNoShape">
              <a:avLst/>
            </a:prstTxWarp>
          </a:bodyPr>
          <a:lstStyle>
            <a:defPPr>
              <a:defRPr kern="1200"/>
            </a:defPPr>
          </a:lstStyle>
          <a:p>
            <a:pPr lvl="0"/>
            <a:r>
              <a:rPr lang="en-US"/>
              <a:t>Click to edit Master title style</a:t>
            </a:r>
          </a:p>
        </p:txBody>
      </p:sp>
      <p:sp>
        <p:nvSpPr>
          <p:cNvPr id="1027" name="Rectangle 3"/>
          <p:cNvSpPr>
            <a:spLocks noGrp="1" noChangeArrowheads="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193925" y="29976762"/>
            <a:ext cx="102425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vl1pPr defTabSz="4702175">
              <a:defRPr sz="7200" smtClean="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4995525" y="29976762"/>
            <a:ext cx="139001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vl1pPr algn="ctr" defTabSz="4702175">
              <a:defRPr sz="7200" smtClean="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1454725" y="29976762"/>
            <a:ext cx="102425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8" tIns="235129" rIns="470258" bIns="235129" anchor="t" anchorCtr="0" compatLnSpc="1">
            <a:prstTxWarp prst="textNoShape">
              <a:avLst/>
            </a:prstTxWarp>
          </a:bodyPr>
          <a:lstStyle>
            <a:defPPr>
              <a:defRPr kern="1200"/>
            </a:defPPr>
            <a:lvl1pPr algn="r" defTabSz="4702175">
              <a:defRPr sz="7200" smtClean="0">
                <a:latin typeface="Arial" pitchFamily="34" charset="0"/>
              </a:defRPr>
            </a:lvl1pPr>
          </a:lstStyle>
          <a:p>
            <a:pPr>
              <a:defRPr/>
            </a:pPr>
            <a:fld id="{25043CB6-A91D-4176-912B-555F54C38C99}" type="slidenum">
              <a:rPr lang="en-US"/>
              <a:pPr>
                <a:defRPr/>
              </a:pPr>
              <a:t>‹#›</a:t>
            </a:fld>
            <a:endParaRPr lang="en-US"/>
          </a:p>
        </p:txBody>
      </p:sp>
      <p:pic>
        <p:nvPicPr>
          <p:cNvPr id="1031" name="New picture"/>
          <p:cNvPicPr/>
          <p:nvPr/>
        </p:nvPicPr>
        <p:blipFill>
          <a:blip r:embed="rId13"/>
          <a:stretch>
            <a:fillRect/>
          </a:stretch>
        </p:blipFill>
        <p:spPr>
          <a:xfrm rot="16200000">
            <a:off x="-11074400" y="16459200"/>
            <a:ext cx="14274800" cy="3937000"/>
          </a:xfrm>
          <a:prstGeom prst="rect">
            <a:avLst/>
          </a:prstGeom>
        </p:spPr>
      </p:pic>
      <p:pic>
        <p:nvPicPr>
          <p:cNvPr id="1032" name="New picture"/>
          <p:cNvPicPr/>
          <p:nvPr/>
        </p:nvPicPr>
        <p:blipFill>
          <a:blip r:embed="rId13"/>
          <a:stretch>
            <a:fillRect/>
          </a:stretch>
        </p:blipFill>
        <p:spPr>
          <a:xfrm rot="5400000">
            <a:off x="40690800" y="16459200"/>
            <a:ext cx="14274800" cy="3937000"/>
          </a:xfrm>
          <a:prstGeom prst="rect">
            <a:avLst/>
          </a:prstGeom>
        </p:spPr>
      </p:pic>
      <p:pic>
        <p:nvPicPr>
          <p:cNvPr id="1033" name="New picture"/>
          <p:cNvPicPr/>
          <p:nvPr/>
        </p:nvPicPr>
        <p:blipFill>
          <a:blip r:embed="rId14"/>
          <a:stretch>
            <a:fillRect/>
          </a:stretch>
        </p:blipFill>
        <p:spPr>
          <a:xfrm>
            <a:off x="6946900" y="33426400"/>
            <a:ext cx="29997400" cy="1447800"/>
          </a:xfrm>
          <a:prstGeom prst="rect">
            <a:avLst/>
          </a:prstGeom>
        </p:spPr>
      </p:pic>
      <p:sp>
        <p:nvSpPr>
          <p:cNvPr id="1034" name="New shape"/>
          <p:cNvSpPr/>
          <p:nvPr/>
        </p:nvSpPr>
        <p:spPr>
          <a:xfrm>
            <a:off x="694690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560">
                <a:solidFill>
                  <a:srgbClr val="808080"/>
                </a:solidFill>
              </a:rPr>
              <a:t>Template ID: conceptualizingcobalt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a:defPPr>
      <a:lvl1pPr algn="ctr" defTabSz="4702175" rtl="0" eaLnBrk="0" fontAlgn="base" hangingPunct="0">
        <a:spcBef>
          <a:spcPct val="0"/>
        </a:spcBef>
        <a:spcAft>
          <a:spcPct val="0"/>
        </a:spcAft>
        <a:defRPr sz="22600">
          <a:solidFill>
            <a:schemeClr val="tx2"/>
          </a:solidFill>
          <a:latin typeface="+mj-lt"/>
          <a:ea typeface="+mj-ea"/>
          <a:cs typeface="+mj-cs"/>
        </a:defRPr>
      </a:lvl1pPr>
      <a:lvl2pPr algn="ctr" defTabSz="4702175" rtl="0" eaLnBrk="0" fontAlgn="base" hangingPunct="0">
        <a:spcBef>
          <a:spcPct val="0"/>
        </a:spcBef>
        <a:spcAft>
          <a:spcPct val="0"/>
        </a:spcAft>
        <a:defRPr sz="22600">
          <a:solidFill>
            <a:schemeClr val="tx2"/>
          </a:solidFill>
          <a:latin typeface="Arial" pitchFamily="34" charset="0"/>
        </a:defRPr>
      </a:lvl2pPr>
      <a:lvl3pPr algn="ctr" defTabSz="4702175" rtl="0" eaLnBrk="0" fontAlgn="base" hangingPunct="0">
        <a:spcBef>
          <a:spcPct val="0"/>
        </a:spcBef>
        <a:spcAft>
          <a:spcPct val="0"/>
        </a:spcAft>
        <a:defRPr sz="22600">
          <a:solidFill>
            <a:schemeClr val="tx2"/>
          </a:solidFill>
          <a:latin typeface="Arial" pitchFamily="34" charset="0"/>
        </a:defRPr>
      </a:lvl3pPr>
      <a:lvl4pPr algn="ctr" defTabSz="4702175" rtl="0" eaLnBrk="0" fontAlgn="base" hangingPunct="0">
        <a:spcBef>
          <a:spcPct val="0"/>
        </a:spcBef>
        <a:spcAft>
          <a:spcPct val="0"/>
        </a:spcAft>
        <a:defRPr sz="22600">
          <a:solidFill>
            <a:schemeClr val="tx2"/>
          </a:solidFill>
          <a:latin typeface="Arial" pitchFamily="34" charset="0"/>
        </a:defRPr>
      </a:lvl4pPr>
      <a:lvl5pPr algn="ctr" defTabSz="4702175" rtl="0" eaLnBrk="0" fontAlgn="base" hangingPunct="0">
        <a:spcBef>
          <a:spcPct val="0"/>
        </a:spcBef>
        <a:spcAft>
          <a:spcPct val="0"/>
        </a:spcAft>
        <a:defRPr sz="22600">
          <a:solidFill>
            <a:schemeClr val="tx2"/>
          </a:solidFill>
          <a:latin typeface="Arial" pitchFamily="34" charset="0"/>
        </a:defRPr>
      </a:lvl5pPr>
      <a:lvl6pPr marL="457200" algn="ctr" defTabSz="4702175" rtl="0" fontAlgn="base">
        <a:spcBef>
          <a:spcPct val="0"/>
        </a:spcBef>
        <a:spcAft>
          <a:spcPct val="0"/>
        </a:spcAft>
        <a:defRPr sz="22600">
          <a:solidFill>
            <a:schemeClr val="tx2"/>
          </a:solidFill>
          <a:latin typeface="Arial" pitchFamily="34" charset="0"/>
        </a:defRPr>
      </a:lvl6pPr>
      <a:lvl7pPr marL="914400" algn="ctr" defTabSz="4702175" rtl="0" fontAlgn="base">
        <a:spcBef>
          <a:spcPct val="0"/>
        </a:spcBef>
        <a:spcAft>
          <a:spcPct val="0"/>
        </a:spcAft>
        <a:defRPr sz="22600">
          <a:solidFill>
            <a:schemeClr val="tx2"/>
          </a:solidFill>
          <a:latin typeface="Arial" pitchFamily="34" charset="0"/>
        </a:defRPr>
      </a:lvl7pPr>
      <a:lvl8pPr marL="1371600" algn="ctr" defTabSz="4702175" rtl="0" fontAlgn="base">
        <a:spcBef>
          <a:spcPct val="0"/>
        </a:spcBef>
        <a:spcAft>
          <a:spcPct val="0"/>
        </a:spcAft>
        <a:defRPr sz="22600">
          <a:solidFill>
            <a:schemeClr val="tx2"/>
          </a:solidFill>
          <a:latin typeface="Arial" pitchFamily="34" charset="0"/>
        </a:defRPr>
      </a:lvl8pPr>
      <a:lvl9pPr marL="1828800" algn="ctr" defTabSz="4702175" rtl="0" fontAlgn="base">
        <a:spcBef>
          <a:spcPct val="0"/>
        </a:spcBef>
        <a:spcAft>
          <a:spcPct val="0"/>
        </a:spcAft>
        <a:defRPr sz="22600">
          <a:solidFill>
            <a:schemeClr val="tx2"/>
          </a:solidFill>
          <a:latin typeface="Arial" pitchFamily="34" charset="0"/>
        </a:defRPr>
      </a:lvl9pPr>
    </p:titleStyle>
    <p:bodyStyle>
      <a:defPPr>
        <a:defRPr kern="1200"/>
      </a:defPPr>
      <a:lvl1pPr marL="1763713" indent="-1763713" algn="l" defTabSz="4702175" rtl="0" eaLnBrk="0" fontAlgn="base" hangingPunct="0">
        <a:spcBef>
          <a:spcPct val="20000"/>
        </a:spcBef>
        <a:spcAft>
          <a:spcPct val="0"/>
        </a:spcAft>
        <a:buChar char="•"/>
        <a:defRPr sz="16500">
          <a:solidFill>
            <a:schemeClr val="tx1"/>
          </a:solidFill>
          <a:latin typeface="+mn-lt"/>
          <a:ea typeface="+mn-ea"/>
          <a:cs typeface="+mn-cs"/>
        </a:defRPr>
      </a:lvl1pPr>
      <a:lvl2pPr marL="3821113" indent="-1470025" algn="l" defTabSz="4702175" rtl="0" eaLnBrk="0" fontAlgn="base" hangingPunct="0">
        <a:spcBef>
          <a:spcPct val="20000"/>
        </a:spcBef>
        <a:spcAft>
          <a:spcPct val="0"/>
        </a:spcAft>
        <a:buChar char="–"/>
        <a:defRPr sz="14400">
          <a:solidFill>
            <a:schemeClr val="tx1"/>
          </a:solidFill>
          <a:latin typeface="+mn-lt"/>
        </a:defRPr>
      </a:lvl2pPr>
      <a:lvl3pPr marL="5878513" indent="-1176338" algn="l" defTabSz="4702175" rtl="0" eaLnBrk="0" fontAlgn="base" hangingPunct="0">
        <a:spcBef>
          <a:spcPct val="20000"/>
        </a:spcBef>
        <a:spcAft>
          <a:spcPct val="0"/>
        </a:spcAft>
        <a:buChar char="•"/>
        <a:defRPr sz="12300">
          <a:solidFill>
            <a:schemeClr val="tx1"/>
          </a:solidFill>
          <a:latin typeface="+mn-lt"/>
        </a:defRPr>
      </a:lvl3pPr>
      <a:lvl4pPr marL="8229600" indent="-1176338" algn="l" defTabSz="4702175" rtl="0" eaLnBrk="0" fontAlgn="base" hangingPunct="0">
        <a:spcBef>
          <a:spcPct val="20000"/>
        </a:spcBef>
        <a:spcAft>
          <a:spcPct val="0"/>
        </a:spcAft>
        <a:buChar char="–"/>
        <a:defRPr sz="10300">
          <a:solidFill>
            <a:schemeClr val="tx1"/>
          </a:solidFill>
          <a:latin typeface="+mn-lt"/>
        </a:defRPr>
      </a:lvl4pPr>
      <a:lvl5pPr marL="10580688" indent="-1174750" algn="l" defTabSz="4702175" rtl="0" eaLnBrk="0" fontAlgn="base" hangingPunct="0">
        <a:spcBef>
          <a:spcPct val="20000"/>
        </a:spcBef>
        <a:spcAft>
          <a:spcPct val="0"/>
        </a:spcAft>
        <a:buChar char="»"/>
        <a:defRPr sz="10300">
          <a:solidFill>
            <a:schemeClr val="tx1"/>
          </a:solidFill>
          <a:latin typeface="+mn-lt"/>
        </a:defRPr>
      </a:lvl5pPr>
      <a:lvl6pPr marL="11037888" indent="-1174750" algn="l" defTabSz="4702175" rtl="0" fontAlgn="base">
        <a:spcBef>
          <a:spcPct val="20000"/>
        </a:spcBef>
        <a:spcAft>
          <a:spcPct val="0"/>
        </a:spcAft>
        <a:buChar char="»"/>
        <a:defRPr sz="10300">
          <a:solidFill>
            <a:schemeClr val="tx1"/>
          </a:solidFill>
          <a:latin typeface="+mn-lt"/>
        </a:defRPr>
      </a:lvl6pPr>
      <a:lvl7pPr marL="11495088" indent="-1174750" algn="l" defTabSz="4702175" rtl="0" fontAlgn="base">
        <a:spcBef>
          <a:spcPct val="20000"/>
        </a:spcBef>
        <a:spcAft>
          <a:spcPct val="0"/>
        </a:spcAft>
        <a:buChar char="»"/>
        <a:defRPr sz="10300">
          <a:solidFill>
            <a:schemeClr val="tx1"/>
          </a:solidFill>
          <a:latin typeface="+mn-lt"/>
        </a:defRPr>
      </a:lvl7pPr>
      <a:lvl8pPr marL="11952288" indent="-1174750" algn="l" defTabSz="4702175" rtl="0" fontAlgn="base">
        <a:spcBef>
          <a:spcPct val="20000"/>
        </a:spcBef>
        <a:spcAft>
          <a:spcPct val="0"/>
        </a:spcAft>
        <a:buChar char="»"/>
        <a:defRPr sz="10300">
          <a:solidFill>
            <a:schemeClr val="tx1"/>
          </a:solidFill>
          <a:latin typeface="+mn-lt"/>
        </a:defRPr>
      </a:lvl8pPr>
      <a:lvl9pPr marL="12409488" indent="-1174750" algn="l" defTabSz="4702175" rtl="0" fontAlgn="base">
        <a:spcBef>
          <a:spcPct val="20000"/>
        </a:spcBef>
        <a:spcAft>
          <a:spcPct val="0"/>
        </a:spcAft>
        <a:buChar char="»"/>
        <a:defRPr sz="10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sv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JP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1E0E5"/>
            </a:gs>
          </a:gsLst>
          <a:lin ang="5400000" scaled="1"/>
        </a:gradFill>
        <a:effectLst/>
      </p:bgPr>
    </p:bg>
    <p:spTree>
      <p:nvGrpSpPr>
        <p:cNvPr id="1" name=""/>
        <p:cNvGrpSpPr/>
        <p:nvPr/>
      </p:nvGrpSpPr>
      <p:grpSpPr>
        <a:xfrm>
          <a:off x="0" y="0"/>
          <a:ext cx="0" cy="0"/>
          <a:chOff x="0" y="0"/>
          <a:chExt cx="0" cy="0"/>
        </a:xfrm>
      </p:grpSpPr>
      <p:sp>
        <p:nvSpPr>
          <p:cNvPr id="2089" name="Rectangle 2088">
            <a:extLst>
              <a:ext uri="{FF2B5EF4-FFF2-40B4-BE49-F238E27FC236}">
                <a16:creationId xmlns:a16="http://schemas.microsoft.com/office/drawing/2014/main" id="{2BE9F4A0-EE7A-DA31-E8F3-3D6E22296EE9}"/>
              </a:ext>
            </a:extLst>
          </p:cNvPr>
          <p:cNvSpPr/>
          <p:nvPr/>
        </p:nvSpPr>
        <p:spPr bwMode="auto">
          <a:xfrm>
            <a:off x="415112" y="16023212"/>
            <a:ext cx="10109941" cy="15255804"/>
          </a:xfrm>
          <a:prstGeom prst="rect">
            <a:avLst/>
          </a:prstGeom>
          <a:solidFill>
            <a:schemeClr val="accent5">
              <a:lumMod val="20000"/>
              <a:lumOff val="80000"/>
              <a:alpha val="25098"/>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latin typeface="Arial" pitchFamily="34" charset="0"/>
            </a:endParaRPr>
          </a:p>
        </p:txBody>
      </p:sp>
      <p:sp>
        <p:nvSpPr>
          <p:cNvPr id="256" name="Rectangle 255">
            <a:extLst>
              <a:ext uri="{FF2B5EF4-FFF2-40B4-BE49-F238E27FC236}">
                <a16:creationId xmlns:a16="http://schemas.microsoft.com/office/drawing/2014/main" id="{6FCECFEB-ED66-86C1-B884-A1D6399A5B1F}"/>
              </a:ext>
            </a:extLst>
          </p:cNvPr>
          <p:cNvSpPr/>
          <p:nvPr/>
        </p:nvSpPr>
        <p:spPr bwMode="auto">
          <a:xfrm>
            <a:off x="21494420" y="26099774"/>
            <a:ext cx="10045949" cy="5041023"/>
          </a:xfrm>
          <a:prstGeom prst="rect">
            <a:avLst/>
          </a:prstGeom>
          <a:solidFill>
            <a:schemeClr val="accent5">
              <a:lumMod val="20000"/>
              <a:lumOff val="80000"/>
              <a:alpha val="25098"/>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latin typeface="Arial" pitchFamily="34" charset="0"/>
            </a:endParaRPr>
          </a:p>
        </p:txBody>
      </p:sp>
      <p:sp>
        <p:nvSpPr>
          <p:cNvPr id="2111" name="Rectangle 2110">
            <a:extLst>
              <a:ext uri="{FF2B5EF4-FFF2-40B4-BE49-F238E27FC236}">
                <a16:creationId xmlns:a16="http://schemas.microsoft.com/office/drawing/2014/main" id="{AA19DA5E-AB34-A2F9-B28D-B2D15E3C4FB3}"/>
              </a:ext>
            </a:extLst>
          </p:cNvPr>
          <p:cNvSpPr/>
          <p:nvPr/>
        </p:nvSpPr>
        <p:spPr bwMode="auto">
          <a:xfrm>
            <a:off x="32018907" y="6881678"/>
            <a:ext cx="11323406" cy="24282833"/>
          </a:xfrm>
          <a:prstGeom prst="rect">
            <a:avLst/>
          </a:prstGeom>
          <a:solidFill>
            <a:schemeClr val="accent5">
              <a:lumMod val="20000"/>
              <a:lumOff val="80000"/>
              <a:alpha val="25098"/>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dirty="0">
              <a:ln>
                <a:noFill/>
              </a:ln>
              <a:solidFill>
                <a:schemeClr val="tx1"/>
              </a:solidFill>
              <a:effectLst/>
              <a:latin typeface="Arial" pitchFamily="34" charset="0"/>
            </a:endParaRPr>
          </a:p>
        </p:txBody>
      </p:sp>
      <p:sp>
        <p:nvSpPr>
          <p:cNvPr id="32" name="Rectangle 27"/>
          <p:cNvSpPr>
            <a:spLocks noChangeArrowheads="1"/>
          </p:cNvSpPr>
          <p:nvPr/>
        </p:nvSpPr>
        <p:spPr bwMode="auto">
          <a:xfrm>
            <a:off x="-48494" y="0"/>
            <a:ext cx="43939693" cy="6533048"/>
          </a:xfrm>
          <a:prstGeom prst="rect">
            <a:avLst/>
          </a:prstGeom>
          <a:gradFill>
            <a:gsLst>
              <a:gs pos="5000">
                <a:srgbClr val="235078"/>
              </a:gs>
              <a:gs pos="100000">
                <a:srgbClr val="1482A5"/>
              </a:gs>
            </a:gsLst>
            <a:lin ang="0" scaled="1"/>
          </a:gradFill>
          <a:ln>
            <a:noFill/>
          </a:ln>
        </p:spPr>
        <p:txBody>
          <a:bodyPr wrap="none" anchor="ctr"/>
          <a:lstStyle>
            <a:defPPr>
              <a:defRPr kern="1200"/>
            </a:defPPr>
          </a:lstStyle>
          <a:p>
            <a:endParaRPr lang="en-US" dirty="0"/>
          </a:p>
        </p:txBody>
      </p:sp>
      <p:sp>
        <p:nvSpPr>
          <p:cNvPr id="33" name="Rectangle 29"/>
          <p:cNvSpPr>
            <a:spLocks noChangeArrowheads="1"/>
          </p:cNvSpPr>
          <p:nvPr/>
        </p:nvSpPr>
        <p:spPr bwMode="auto">
          <a:xfrm>
            <a:off x="-48492" y="31447268"/>
            <a:ext cx="43939693" cy="1471130"/>
          </a:xfrm>
          <a:prstGeom prst="rect">
            <a:avLst/>
          </a:prstGeom>
          <a:gradFill>
            <a:gsLst>
              <a:gs pos="5000">
                <a:srgbClr val="235078"/>
              </a:gs>
              <a:gs pos="100000">
                <a:srgbClr val="1482A5"/>
              </a:gs>
            </a:gsLst>
            <a:lin ang="0" scaled="1"/>
          </a:gradFill>
          <a:ln>
            <a:noFill/>
          </a:ln>
        </p:spPr>
        <p:txBody>
          <a:bodyPr lIns="137160" tIns="68580" rIns="137160" bIns="68580" anchor="ctr"/>
          <a:lstStyle>
            <a:defPPr>
              <a:defRPr kern="1200"/>
            </a:defPPr>
          </a:lstStyle>
          <a:p>
            <a:pPr defTabSz="4703763"/>
            <a:endParaRPr lang="en-US">
              <a:solidFill>
                <a:schemeClr val="bg1"/>
              </a:solidFill>
              <a:sym typeface="Symbol" pitchFamily="18" charset="2"/>
            </a:endParaRPr>
          </a:p>
        </p:txBody>
      </p:sp>
      <p:sp>
        <p:nvSpPr>
          <p:cNvPr id="31" name="Title 11">
            <a:extLst>
              <a:ext uri="{FF2B5EF4-FFF2-40B4-BE49-F238E27FC236}">
                <a16:creationId xmlns:a16="http://schemas.microsoft.com/office/drawing/2014/main" id="{A3F6428D-1FA6-42BA-BAEA-3577E1620F6B}"/>
              </a:ext>
            </a:extLst>
          </p:cNvPr>
          <p:cNvSpPr txBox="1"/>
          <p:nvPr/>
        </p:nvSpPr>
        <p:spPr>
          <a:xfrm>
            <a:off x="1005840" y="792385"/>
            <a:ext cx="41148000" cy="2746935"/>
          </a:xfrm>
          <a:prstGeom prst="rect">
            <a:avLst/>
          </a:prstGeom>
        </p:spPr>
        <p:txBody>
          <a:bodyPr lIns="128016" tIns="64008" rIns="128016" bIns="64008"/>
          <a:lstStyle>
            <a:defPPr>
              <a:defRPr kern="1200"/>
            </a:defPPr>
            <a:lvl1pPr algn="ctr" defTabSz="4389028" rtl="0" eaLnBrk="1" latinLnBrk="0" hangingPunct="1">
              <a:spcBef>
                <a:spcPct val="0"/>
              </a:spcBef>
              <a:buNone/>
              <a:defRPr sz="13400" kern="1200">
                <a:solidFill>
                  <a:schemeClr val="tx1"/>
                </a:solidFill>
                <a:latin typeface="+mj-lt"/>
                <a:ea typeface="+mj-ea"/>
                <a:cs typeface="+mj-cs"/>
              </a:defRPr>
            </a:lvl1pPr>
          </a:lstStyle>
          <a:p>
            <a:r>
              <a:rPr lang="en-US" sz="8500" dirty="0">
                <a:solidFill>
                  <a:schemeClr val="bg1"/>
                </a:solidFill>
                <a:latin typeface="Amaranth" panose="02000503050000020004" pitchFamily="2" charset="0"/>
              </a:rPr>
              <a:t>Integrating Community Conservation in the Development of an Acoustic Censusing Method</a:t>
            </a:r>
          </a:p>
        </p:txBody>
      </p:sp>
      <p:sp>
        <p:nvSpPr>
          <p:cNvPr id="38" name="Rectangle 5">
            <a:extLst>
              <a:ext uri="{FF2B5EF4-FFF2-40B4-BE49-F238E27FC236}">
                <a16:creationId xmlns:a16="http://schemas.microsoft.com/office/drawing/2014/main" id="{991B9DF0-7DD4-4C17-94B6-6C493D1C390D}"/>
              </a:ext>
            </a:extLst>
          </p:cNvPr>
          <p:cNvSpPr>
            <a:spLocks noChangeArrowheads="1"/>
          </p:cNvSpPr>
          <p:nvPr/>
        </p:nvSpPr>
        <p:spPr bwMode="auto">
          <a:xfrm>
            <a:off x="21494420" y="26099774"/>
            <a:ext cx="10045949" cy="688681"/>
          </a:xfrm>
          <a:prstGeom prst="rect">
            <a:avLst/>
          </a:prstGeom>
          <a:solidFill>
            <a:srgbClr val="1482A5"/>
          </a:solidFill>
          <a:ln>
            <a:noFill/>
          </a:ln>
          <a:effectLst/>
        </p:spPr>
        <p:txBody>
          <a:bodyPr wrap="none" lIns="274320" tIns="68580" rIns="274320" bIns="68580" anchor="ctr"/>
          <a:lstStyle>
            <a:defPPr>
              <a:defRPr kern="1200"/>
            </a:defPPr>
          </a:lstStyle>
          <a:p>
            <a:pPr defTabSz="4703763"/>
            <a:r>
              <a:rPr lang="en-US" sz="3600" dirty="0">
                <a:solidFill>
                  <a:schemeClr val="bg1"/>
                </a:solidFill>
                <a:latin typeface="Amaranth" panose="02000503050000020004" pitchFamily="2" charset="0"/>
              </a:rPr>
              <a:t>Discussion</a:t>
            </a:r>
          </a:p>
        </p:txBody>
      </p:sp>
      <p:sp>
        <p:nvSpPr>
          <p:cNvPr id="2088" name="Rectangle 2087">
            <a:extLst>
              <a:ext uri="{FF2B5EF4-FFF2-40B4-BE49-F238E27FC236}">
                <a16:creationId xmlns:a16="http://schemas.microsoft.com/office/drawing/2014/main" id="{844109A6-A94C-28DB-B0CE-D497CFC037F9}"/>
              </a:ext>
            </a:extLst>
          </p:cNvPr>
          <p:cNvSpPr/>
          <p:nvPr/>
        </p:nvSpPr>
        <p:spPr bwMode="auto">
          <a:xfrm>
            <a:off x="10727505" y="7581502"/>
            <a:ext cx="10422969" cy="21889871"/>
          </a:xfrm>
          <a:prstGeom prst="rect">
            <a:avLst/>
          </a:prstGeom>
          <a:solidFill>
            <a:schemeClr val="accent5">
              <a:lumMod val="20000"/>
              <a:lumOff val="80000"/>
              <a:alpha val="25098"/>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dirty="0">
              <a:ln>
                <a:noFill/>
              </a:ln>
              <a:solidFill>
                <a:schemeClr val="tx1"/>
              </a:solidFill>
              <a:effectLst/>
              <a:latin typeface="Arial" pitchFamily="34" charset="0"/>
            </a:endParaRPr>
          </a:p>
        </p:txBody>
      </p:sp>
      <p:sp>
        <p:nvSpPr>
          <p:cNvPr id="16" name="Rectangle 5">
            <a:extLst>
              <a:ext uri="{FF2B5EF4-FFF2-40B4-BE49-F238E27FC236}">
                <a16:creationId xmlns:a16="http://schemas.microsoft.com/office/drawing/2014/main" id="{620C51D2-3423-4C6C-A077-34B27F321D2D}"/>
              </a:ext>
            </a:extLst>
          </p:cNvPr>
          <p:cNvSpPr>
            <a:spLocks noChangeArrowheads="1"/>
          </p:cNvSpPr>
          <p:nvPr/>
        </p:nvSpPr>
        <p:spPr bwMode="auto">
          <a:xfrm>
            <a:off x="459586" y="16309242"/>
            <a:ext cx="10058400" cy="784225"/>
          </a:xfrm>
          <a:prstGeom prst="rect">
            <a:avLst/>
          </a:prstGeom>
          <a:solidFill>
            <a:srgbClr val="1482A5"/>
          </a:solidFill>
          <a:ln>
            <a:noFill/>
          </a:ln>
          <a:effectLst/>
        </p:spPr>
        <p:txBody>
          <a:bodyPr wrap="none" lIns="274320" tIns="68580" rIns="274320" bIns="68580" anchor="ctr"/>
          <a:lstStyle>
            <a:defPPr>
              <a:defRPr kern="1200"/>
            </a:defPPr>
          </a:lstStyle>
          <a:p>
            <a:pPr defTabSz="4703763"/>
            <a:r>
              <a:rPr lang="en-US" sz="3600" dirty="0">
                <a:solidFill>
                  <a:schemeClr val="bg1"/>
                </a:solidFill>
                <a:latin typeface="Amaranth" panose="02000503050000020004" pitchFamily="2" charset="0"/>
              </a:rPr>
              <a:t>About New Hampshire Bat Counts</a:t>
            </a:r>
          </a:p>
        </p:txBody>
      </p:sp>
      <p:sp>
        <p:nvSpPr>
          <p:cNvPr id="230" name="TextBox 229">
            <a:extLst>
              <a:ext uri="{FF2B5EF4-FFF2-40B4-BE49-F238E27FC236}">
                <a16:creationId xmlns:a16="http://schemas.microsoft.com/office/drawing/2014/main" id="{AD2E301E-E7B3-4BB5-B48D-F76D6F65BBE3}"/>
              </a:ext>
            </a:extLst>
          </p:cNvPr>
          <p:cNvSpPr txBox="1"/>
          <p:nvPr/>
        </p:nvSpPr>
        <p:spPr>
          <a:xfrm>
            <a:off x="21524866" y="26793038"/>
            <a:ext cx="10045949" cy="4456701"/>
          </a:xfrm>
          <a:prstGeom prst="rect">
            <a:avLst/>
          </a:prstGeom>
          <a:noFill/>
        </p:spPr>
        <p:txBody>
          <a:bodyPr wrap="square" rtlCol="0">
            <a:spAutoFit/>
          </a:bodyPr>
          <a:lstStyle>
            <a:defPPr>
              <a:defRPr kern="1200"/>
            </a:defPPr>
          </a:lstStyle>
          <a:p>
            <a:pPr marL="457200" indent="-457200">
              <a:spcAft>
                <a:spcPts val="100"/>
              </a:spcAft>
              <a:buFont typeface="Arial" panose="020B0604020202020204" pitchFamily="34" charset="0"/>
              <a:buChar char="•"/>
            </a:pPr>
            <a:r>
              <a:rPr lang="en-US" sz="2750" dirty="0">
                <a:latin typeface="Titillium Web" pitchFamily="2" charset="77"/>
              </a:rPr>
              <a:t>Low-cost PAM can identify population changes and phenological events</a:t>
            </a:r>
          </a:p>
          <a:p>
            <a:pPr marL="400050" indent="-342900">
              <a:spcAft>
                <a:spcPts val="100"/>
              </a:spcAft>
              <a:buFont typeface="Arial" panose="020B0604020202020204" pitchFamily="34" charset="0"/>
              <a:buChar char="•"/>
            </a:pPr>
            <a:r>
              <a:rPr lang="en-US" sz="2750" dirty="0">
                <a:latin typeface="Titillium Web" pitchFamily="2" charset="77"/>
              </a:rPr>
              <a:t>These techniques can be integrated into community science by using programs like NH Bat Counts </a:t>
            </a:r>
          </a:p>
          <a:p>
            <a:pPr marL="400050" indent="-342900">
              <a:spcAft>
                <a:spcPts val="100"/>
              </a:spcAft>
              <a:buFont typeface="Arial" panose="020B0604020202020204" pitchFamily="34" charset="0"/>
              <a:buChar char="•"/>
            </a:pPr>
            <a:r>
              <a:rPr lang="en-US" sz="2750" dirty="0">
                <a:latin typeface="Titillium Web" pitchFamily="2" charset="77"/>
              </a:rPr>
              <a:t>Seasonal insect peaks pose a challenge requiring site specific design</a:t>
            </a:r>
          </a:p>
          <a:p>
            <a:pPr marL="400050" indent="-342900">
              <a:spcAft>
                <a:spcPts val="100"/>
              </a:spcAft>
              <a:buFont typeface="Arial" panose="020B0604020202020204" pitchFamily="34" charset="0"/>
              <a:buChar char="•"/>
            </a:pPr>
            <a:r>
              <a:rPr lang="en-US" sz="2750" dirty="0">
                <a:latin typeface="Titillium Web" pitchFamily="2" charset="77"/>
              </a:rPr>
              <a:t>We plan to expand this acoustic monitoring in partnership with NH Bat Counts </a:t>
            </a:r>
          </a:p>
          <a:p>
            <a:pPr marL="400050" indent="-342900">
              <a:spcAft>
                <a:spcPts val="100"/>
              </a:spcAft>
              <a:buFont typeface="Arial" panose="020B0604020202020204" pitchFamily="34" charset="0"/>
              <a:buChar char="•"/>
            </a:pPr>
            <a:r>
              <a:rPr lang="en-US" sz="2750" dirty="0">
                <a:latin typeface="Titillium Web" pitchFamily="2" charset="77"/>
              </a:rPr>
              <a:t>Community conservation is vital in the development and support of this new science</a:t>
            </a:r>
          </a:p>
        </p:txBody>
      </p:sp>
      <p:sp>
        <p:nvSpPr>
          <p:cNvPr id="3" name="Text Placeholder 16">
            <a:extLst>
              <a:ext uri="{FF2B5EF4-FFF2-40B4-BE49-F238E27FC236}">
                <a16:creationId xmlns:a16="http://schemas.microsoft.com/office/drawing/2014/main" id="{0F0EB0B7-365A-F3AF-E917-CC0586478E75}"/>
              </a:ext>
            </a:extLst>
          </p:cNvPr>
          <p:cNvSpPr txBox="1"/>
          <p:nvPr/>
        </p:nvSpPr>
        <p:spPr>
          <a:xfrm>
            <a:off x="10393434" y="3400324"/>
            <a:ext cx="23104332" cy="991041"/>
          </a:xfrm>
          <a:prstGeom prst="rect">
            <a:avLst/>
          </a:prstGeom>
        </p:spPr>
        <p:txBody>
          <a:bodyPr wrap="square" lIns="128016" tIns="64008" rIns="128016" bIns="64008">
            <a:spAutoFit/>
          </a:bodyPr>
          <a:lstStyle>
            <a:defPPr>
              <a:defRPr kern="1200"/>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pPr algn="ctr"/>
            <a:r>
              <a:rPr lang="en-US" sz="5600" dirty="0">
                <a:solidFill>
                  <a:schemeClr val="bg1"/>
                </a:solidFill>
                <a:latin typeface="Titillium Web" pitchFamily="2" charset="77"/>
              </a:rPr>
              <a:t>Megan Graham</a:t>
            </a:r>
            <a:r>
              <a:rPr lang="en-US" sz="5600" baseline="30000" dirty="0">
                <a:solidFill>
                  <a:schemeClr val="bg1"/>
                </a:solidFill>
                <a:latin typeface="Titillium Web" pitchFamily="2" charset="77"/>
              </a:rPr>
              <a:t>1</a:t>
            </a:r>
            <a:r>
              <a:rPr lang="en-US" sz="5600" dirty="0">
                <a:solidFill>
                  <a:schemeClr val="bg1"/>
                </a:solidFill>
                <a:latin typeface="Titillium Web" pitchFamily="2" charset="77"/>
              </a:rPr>
              <a:t>, Sandra Houghton</a:t>
            </a:r>
            <a:r>
              <a:rPr lang="en-US" sz="5600" baseline="30000" dirty="0">
                <a:solidFill>
                  <a:schemeClr val="bg1"/>
                </a:solidFill>
                <a:latin typeface="Titillium Web" pitchFamily="2" charset="77"/>
              </a:rPr>
              <a:t>2</a:t>
            </a:r>
            <a:r>
              <a:rPr lang="en-US" sz="5600" dirty="0">
                <a:solidFill>
                  <a:schemeClr val="bg1"/>
                </a:solidFill>
                <a:latin typeface="Titillium Web" pitchFamily="2" charset="77"/>
              </a:rPr>
              <a:t>, Haley Andreozzi</a:t>
            </a:r>
            <a:r>
              <a:rPr lang="en-US" sz="5600" baseline="30000" dirty="0">
                <a:solidFill>
                  <a:schemeClr val="bg1"/>
                </a:solidFill>
                <a:latin typeface="Titillium Web" pitchFamily="2" charset="77"/>
              </a:rPr>
              <a:t>1</a:t>
            </a:r>
            <a:r>
              <a:rPr lang="en-US" sz="5600" dirty="0">
                <a:solidFill>
                  <a:schemeClr val="bg1"/>
                </a:solidFill>
                <a:latin typeface="Titillium Web" pitchFamily="2" charset="77"/>
              </a:rPr>
              <a:t>, Laura Kloepper</a:t>
            </a:r>
            <a:r>
              <a:rPr lang="en-US" sz="5600" baseline="30000" dirty="0">
                <a:solidFill>
                  <a:schemeClr val="bg1"/>
                </a:solidFill>
                <a:latin typeface="Titillium Web" pitchFamily="2" charset="77"/>
              </a:rPr>
              <a:t>1</a:t>
            </a:r>
            <a:endParaRPr lang="en-US" sz="5600" dirty="0">
              <a:solidFill>
                <a:schemeClr val="bg1"/>
              </a:solidFill>
              <a:latin typeface="Titillium Web" pitchFamily="2" charset="77"/>
            </a:endParaRPr>
          </a:p>
        </p:txBody>
      </p:sp>
      <p:sp>
        <p:nvSpPr>
          <p:cNvPr id="4" name="Text Placeholder 16">
            <a:extLst>
              <a:ext uri="{FF2B5EF4-FFF2-40B4-BE49-F238E27FC236}">
                <a16:creationId xmlns:a16="http://schemas.microsoft.com/office/drawing/2014/main" id="{DEBE880D-148E-86CC-B923-55D65ADA48EF}"/>
              </a:ext>
            </a:extLst>
          </p:cNvPr>
          <p:cNvSpPr txBox="1"/>
          <p:nvPr/>
        </p:nvSpPr>
        <p:spPr>
          <a:xfrm>
            <a:off x="10369186" y="4651517"/>
            <a:ext cx="23104332" cy="1618905"/>
          </a:xfrm>
          <a:prstGeom prst="rect">
            <a:avLst/>
          </a:prstGeom>
        </p:spPr>
        <p:txBody>
          <a:bodyPr wrap="square" lIns="128016" tIns="64008" rIns="128016" bIns="64008">
            <a:spAutoFit/>
          </a:bodyPr>
          <a:lstStyle>
            <a:defPPr>
              <a:defRPr kern="1200"/>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pPr algn="ctr"/>
            <a:r>
              <a:rPr lang="en-US" sz="4400" baseline="30000" dirty="0">
                <a:solidFill>
                  <a:schemeClr val="bg1"/>
                </a:solidFill>
                <a:latin typeface="Titillium Web" pitchFamily="2" charset="77"/>
              </a:rPr>
              <a:t>1</a:t>
            </a:r>
            <a:r>
              <a:rPr lang="en-US" sz="4400" dirty="0">
                <a:solidFill>
                  <a:schemeClr val="bg1"/>
                </a:solidFill>
                <a:latin typeface="Titillium Web" pitchFamily="2" charset="77"/>
              </a:rPr>
              <a:t>University of New Hampshire, Durham, NH, 03824</a:t>
            </a:r>
          </a:p>
          <a:p>
            <a:pPr algn="ctr"/>
            <a:r>
              <a:rPr lang="en-US" sz="4400" baseline="30000" dirty="0">
                <a:solidFill>
                  <a:schemeClr val="bg1"/>
                </a:solidFill>
                <a:latin typeface="Titillium Web" pitchFamily="2" charset="77"/>
              </a:rPr>
              <a:t>2</a:t>
            </a:r>
            <a:r>
              <a:rPr lang="en-US" sz="4400" dirty="0">
                <a:solidFill>
                  <a:schemeClr val="bg1"/>
                </a:solidFill>
                <a:latin typeface="Titillium Web" pitchFamily="2" charset="77"/>
              </a:rPr>
              <a:t>New Hampshire Fish and Game Department, Concord, NH, 03301</a:t>
            </a:r>
            <a:endParaRPr lang="en-US" sz="4400" baseline="30000" dirty="0">
              <a:solidFill>
                <a:schemeClr val="bg1"/>
              </a:solidFill>
              <a:latin typeface="Titillium Web" pitchFamily="2" charset="77"/>
            </a:endParaRPr>
          </a:p>
        </p:txBody>
      </p:sp>
      <p:grpSp>
        <p:nvGrpSpPr>
          <p:cNvPr id="5" name="Group 4">
            <a:extLst>
              <a:ext uri="{FF2B5EF4-FFF2-40B4-BE49-F238E27FC236}">
                <a16:creationId xmlns:a16="http://schemas.microsoft.com/office/drawing/2014/main" id="{BCE40021-AA8A-7A3A-FDDE-A98CA57BB8F8}"/>
              </a:ext>
            </a:extLst>
          </p:cNvPr>
          <p:cNvGrpSpPr/>
          <p:nvPr/>
        </p:nvGrpSpPr>
        <p:grpSpPr>
          <a:xfrm>
            <a:off x="35318419" y="2906101"/>
            <a:ext cx="6703631" cy="2693763"/>
            <a:chOff x="786808" y="4790269"/>
            <a:chExt cx="3245719" cy="1304812"/>
          </a:xfrm>
        </p:grpSpPr>
        <p:pic>
          <p:nvPicPr>
            <p:cNvPr id="6" name="Picture 5" descr="A blue and white logo on a black background&#10;&#10;AI-generated content may be incorrect.">
              <a:extLst>
                <a:ext uri="{FF2B5EF4-FFF2-40B4-BE49-F238E27FC236}">
                  <a16:creationId xmlns:a16="http://schemas.microsoft.com/office/drawing/2014/main" id="{326B2B6B-F7E4-D7D5-B7E6-FFFEB8E6D4ED}"/>
                </a:ext>
              </a:extLst>
            </p:cNvPr>
            <p:cNvPicPr>
              <a:picLocks noChangeAspect="1"/>
            </p:cNvPicPr>
            <p:nvPr/>
          </p:nvPicPr>
          <p:blipFill>
            <a:blip r:embed="rId3"/>
            <a:stretch>
              <a:fillRect/>
            </a:stretch>
          </p:blipFill>
          <p:spPr>
            <a:xfrm>
              <a:off x="786808" y="4880566"/>
              <a:ext cx="1718982" cy="1193738"/>
            </a:xfrm>
            <a:prstGeom prst="rect">
              <a:avLst/>
            </a:prstGeom>
          </p:spPr>
        </p:pic>
        <p:pic>
          <p:nvPicPr>
            <p:cNvPr id="7" name="Picture 6">
              <a:extLst>
                <a:ext uri="{FF2B5EF4-FFF2-40B4-BE49-F238E27FC236}">
                  <a16:creationId xmlns:a16="http://schemas.microsoft.com/office/drawing/2014/main" id="{3A115F80-2F8B-7649-F4F5-A9E6848F774D}"/>
                </a:ext>
              </a:extLst>
            </p:cNvPr>
            <p:cNvPicPr>
              <a:picLocks noChangeAspect="1"/>
            </p:cNvPicPr>
            <p:nvPr/>
          </p:nvPicPr>
          <p:blipFill>
            <a:blip r:embed="rId4"/>
            <a:srcRect l="-1" r="72923"/>
            <a:stretch>
              <a:fillRect/>
            </a:stretch>
          </p:blipFill>
          <p:spPr>
            <a:xfrm>
              <a:off x="2939530" y="4790269"/>
              <a:ext cx="706135" cy="823508"/>
            </a:xfrm>
            <a:prstGeom prst="rect">
              <a:avLst/>
            </a:prstGeom>
          </p:spPr>
        </p:pic>
        <p:pic>
          <p:nvPicPr>
            <p:cNvPr id="8" name="Picture 7" descr="A close-up of a sign&#10;&#10;AI-generated content may be incorrect.">
              <a:extLst>
                <a:ext uri="{FF2B5EF4-FFF2-40B4-BE49-F238E27FC236}">
                  <a16:creationId xmlns:a16="http://schemas.microsoft.com/office/drawing/2014/main" id="{EBAFE736-0EB3-DA15-57C1-2DB5D53CDD6F}"/>
                </a:ext>
              </a:extLst>
            </p:cNvPr>
            <p:cNvPicPr>
              <a:picLocks noChangeAspect="1"/>
            </p:cNvPicPr>
            <p:nvPr/>
          </p:nvPicPr>
          <p:blipFill>
            <a:blip r:embed="rId5"/>
            <a:srcRect l="29314"/>
            <a:stretch>
              <a:fillRect/>
            </a:stretch>
          </p:blipFill>
          <p:spPr>
            <a:xfrm>
              <a:off x="2700371" y="5528892"/>
              <a:ext cx="1332156" cy="566189"/>
            </a:xfrm>
            <a:prstGeom prst="rect">
              <a:avLst/>
            </a:prstGeom>
          </p:spPr>
        </p:pic>
      </p:grpSp>
      <p:pic>
        <p:nvPicPr>
          <p:cNvPr id="9" name="Picture 8">
            <a:extLst>
              <a:ext uri="{FF2B5EF4-FFF2-40B4-BE49-F238E27FC236}">
                <a16:creationId xmlns:a16="http://schemas.microsoft.com/office/drawing/2014/main" id="{9F6AE640-B3B3-20E9-5D74-AE4975DA632C}"/>
              </a:ext>
            </a:extLst>
          </p:cNvPr>
          <p:cNvPicPr>
            <a:picLocks noChangeAspect="1"/>
          </p:cNvPicPr>
          <p:nvPr/>
        </p:nvPicPr>
        <p:blipFill>
          <a:blip r:embed="rId6"/>
          <a:srcRect t="-8442" b="-11409"/>
          <a:stretch>
            <a:fillRect/>
          </a:stretch>
        </p:blipFill>
        <p:spPr>
          <a:xfrm>
            <a:off x="2575443" y="2855309"/>
            <a:ext cx="3151727" cy="3252763"/>
          </a:xfrm>
          <a:prstGeom prst="rect">
            <a:avLst/>
          </a:prstGeom>
        </p:spPr>
      </p:pic>
      <p:sp>
        <p:nvSpPr>
          <p:cNvPr id="2094" name="Rectangle 2093">
            <a:extLst>
              <a:ext uri="{FF2B5EF4-FFF2-40B4-BE49-F238E27FC236}">
                <a16:creationId xmlns:a16="http://schemas.microsoft.com/office/drawing/2014/main" id="{26F56919-F219-CEA8-719F-65BA49DB510F}"/>
              </a:ext>
            </a:extLst>
          </p:cNvPr>
          <p:cNvSpPr/>
          <p:nvPr/>
        </p:nvSpPr>
        <p:spPr bwMode="auto">
          <a:xfrm>
            <a:off x="21497394" y="7664290"/>
            <a:ext cx="10033838" cy="18107863"/>
          </a:xfrm>
          <a:prstGeom prst="rect">
            <a:avLst/>
          </a:prstGeom>
          <a:solidFill>
            <a:schemeClr val="accent5">
              <a:lumMod val="20000"/>
              <a:lumOff val="80000"/>
              <a:alpha val="25098"/>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dirty="0">
              <a:ln>
                <a:noFill/>
              </a:ln>
              <a:solidFill>
                <a:schemeClr val="tx1"/>
              </a:solidFill>
              <a:effectLst/>
              <a:latin typeface="Arial" pitchFamily="34" charset="0"/>
            </a:endParaRPr>
          </a:p>
        </p:txBody>
      </p:sp>
      <p:sp>
        <p:nvSpPr>
          <p:cNvPr id="12" name="Text Box 6">
            <a:extLst>
              <a:ext uri="{FF2B5EF4-FFF2-40B4-BE49-F238E27FC236}">
                <a16:creationId xmlns:a16="http://schemas.microsoft.com/office/drawing/2014/main" id="{46A63F66-A7AC-3704-9FC3-2AFE0E641E10}"/>
              </a:ext>
            </a:extLst>
          </p:cNvPr>
          <p:cNvSpPr txBox="1">
            <a:spLocks noChangeArrowheads="1"/>
          </p:cNvSpPr>
          <p:nvPr/>
        </p:nvSpPr>
        <p:spPr bwMode="auto">
          <a:xfrm>
            <a:off x="10906608" y="8245974"/>
            <a:ext cx="10091950" cy="604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Current censusing methods can be costly, ineffective, and stressful for bats. </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Passive acoustic monitoring (PAM) has been used to estimate population sizes of large maternity roosts but has yet to be applied long-term. </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By using PAM techniques throughout the summer, we identified important phenological events like pup </a:t>
            </a:r>
            <a:r>
              <a:rPr lang="en-US" sz="3200" dirty="0" err="1">
                <a:latin typeface="Titillium Web" panose="00000500000000000000" pitchFamily="2" charset="0"/>
                <a:ea typeface="Open Sans" panose="020B0606030504020204" pitchFamily="34" charset="0"/>
                <a:cs typeface="Open Sans" panose="020B0606030504020204" pitchFamily="34" charset="0"/>
              </a:rPr>
              <a:t>volancy</a:t>
            </a:r>
            <a:r>
              <a:rPr lang="en-US" sz="3200" dirty="0">
                <a:latin typeface="Titillium Web" panose="00000500000000000000" pitchFamily="2" charset="0"/>
                <a:ea typeface="Open Sans" panose="020B0606030504020204" pitchFamily="34" charset="0"/>
                <a:cs typeface="Open Sans" panose="020B0606030504020204" pitchFamily="34" charset="0"/>
              </a:rPr>
              <a:t>, peak occupancy, and dispersal from the roost. </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This information can be used to make conservation decisions, as well as inform community members of when to take emergence counts. </a:t>
            </a:r>
          </a:p>
          <a:p>
            <a:pPr marL="457178" indent="-457178">
              <a:buFont typeface="Arial" panose="020B0604020202020204" pitchFamily="34" charset="0"/>
              <a:buChar char="•"/>
            </a:pPr>
            <a:endParaRPr lang="en-US" sz="3200" dirty="0">
              <a:latin typeface="Titillium Web" panose="00000500000000000000" pitchFamily="2" charset="0"/>
              <a:ea typeface="Open Sans" panose="020B0606030504020204" pitchFamily="34" charset="0"/>
              <a:cs typeface="Open Sans" panose="020B0606030504020204" pitchFamily="34" charset="0"/>
            </a:endParaRPr>
          </a:p>
        </p:txBody>
      </p:sp>
      <p:grpSp>
        <p:nvGrpSpPr>
          <p:cNvPr id="2074" name="Group 2073">
            <a:extLst>
              <a:ext uri="{FF2B5EF4-FFF2-40B4-BE49-F238E27FC236}">
                <a16:creationId xmlns:a16="http://schemas.microsoft.com/office/drawing/2014/main" id="{8AA434E0-B4D8-8054-AFFE-7CC01B454E36}"/>
              </a:ext>
            </a:extLst>
          </p:cNvPr>
          <p:cNvGrpSpPr/>
          <p:nvPr/>
        </p:nvGrpSpPr>
        <p:grpSpPr>
          <a:xfrm>
            <a:off x="11017938" y="15391692"/>
            <a:ext cx="10314950" cy="6382908"/>
            <a:chOff x="856072" y="24532412"/>
            <a:chExt cx="10314950" cy="6382908"/>
          </a:xfrm>
        </p:grpSpPr>
        <p:cxnSp>
          <p:nvCxnSpPr>
            <p:cNvPr id="52" name="Straight Connector 51">
              <a:extLst>
                <a:ext uri="{FF2B5EF4-FFF2-40B4-BE49-F238E27FC236}">
                  <a16:creationId xmlns:a16="http://schemas.microsoft.com/office/drawing/2014/main" id="{6669DA33-2674-234F-17CD-DE77DFCABDD6}"/>
                </a:ext>
              </a:extLst>
            </p:cNvPr>
            <p:cNvCxnSpPr>
              <a:cxnSpLocks/>
            </p:cNvCxnSpPr>
            <p:nvPr/>
          </p:nvCxnSpPr>
          <p:spPr>
            <a:xfrm>
              <a:off x="2953433" y="24848945"/>
              <a:ext cx="0" cy="341392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674942C-E1AB-4ACD-08FA-BE725227A21F}"/>
                </a:ext>
              </a:extLst>
            </p:cNvPr>
            <p:cNvCxnSpPr>
              <a:cxnSpLocks/>
            </p:cNvCxnSpPr>
            <p:nvPr/>
          </p:nvCxnSpPr>
          <p:spPr>
            <a:xfrm>
              <a:off x="2953433" y="28241603"/>
              <a:ext cx="558028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Freeform 53">
              <a:extLst>
                <a:ext uri="{FF2B5EF4-FFF2-40B4-BE49-F238E27FC236}">
                  <a16:creationId xmlns:a16="http://schemas.microsoft.com/office/drawing/2014/main" id="{A2296B62-74B7-89B1-96A4-2187123F675D}"/>
                </a:ext>
              </a:extLst>
            </p:cNvPr>
            <p:cNvSpPr/>
            <p:nvPr/>
          </p:nvSpPr>
          <p:spPr>
            <a:xfrm>
              <a:off x="2953435" y="26057379"/>
              <a:ext cx="4708905" cy="2024996"/>
            </a:xfrm>
            <a:custGeom>
              <a:avLst/>
              <a:gdLst>
                <a:gd name="connsiteX0" fmla="*/ 0 w 3822700"/>
                <a:gd name="connsiteY0" fmla="*/ 1514633 h 1514633"/>
                <a:gd name="connsiteX1" fmla="*/ 406400 w 3822700"/>
                <a:gd name="connsiteY1" fmla="*/ 1082833 h 1514633"/>
                <a:gd name="connsiteX2" fmla="*/ 1397000 w 3822700"/>
                <a:gd name="connsiteY2" fmla="*/ 1070133 h 1514633"/>
                <a:gd name="connsiteX3" fmla="*/ 2209800 w 3822700"/>
                <a:gd name="connsiteY3" fmla="*/ 206533 h 1514633"/>
                <a:gd name="connsiteX4" fmla="*/ 2882900 w 3822700"/>
                <a:gd name="connsiteY4" fmla="*/ 92233 h 1514633"/>
                <a:gd name="connsiteX5" fmla="*/ 3822700 w 3822700"/>
                <a:gd name="connsiteY5" fmla="*/ 1362233 h 151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2700" h="1514633">
                  <a:moveTo>
                    <a:pt x="0" y="1514633"/>
                  </a:moveTo>
                  <a:cubicBezTo>
                    <a:pt x="86783" y="1335774"/>
                    <a:pt x="173567" y="1156916"/>
                    <a:pt x="406400" y="1082833"/>
                  </a:cubicBezTo>
                  <a:cubicBezTo>
                    <a:pt x="639233" y="1008750"/>
                    <a:pt x="1096433" y="1216183"/>
                    <a:pt x="1397000" y="1070133"/>
                  </a:cubicBezTo>
                  <a:cubicBezTo>
                    <a:pt x="1697567" y="924083"/>
                    <a:pt x="1962150" y="369516"/>
                    <a:pt x="2209800" y="206533"/>
                  </a:cubicBezTo>
                  <a:cubicBezTo>
                    <a:pt x="2457450" y="43550"/>
                    <a:pt x="2614083" y="-100384"/>
                    <a:pt x="2882900" y="92233"/>
                  </a:cubicBezTo>
                  <a:cubicBezTo>
                    <a:pt x="3151717" y="284850"/>
                    <a:pt x="3644900" y="1150566"/>
                    <a:pt x="3822700" y="1362233"/>
                  </a:cubicBezTo>
                </a:path>
              </a:pathLst>
            </a:cu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800"/>
            </a:p>
          </p:txBody>
        </p:sp>
        <p:sp>
          <p:nvSpPr>
            <p:cNvPr id="55" name="TextBox 54">
              <a:extLst>
                <a:ext uri="{FF2B5EF4-FFF2-40B4-BE49-F238E27FC236}">
                  <a16:creationId xmlns:a16="http://schemas.microsoft.com/office/drawing/2014/main" id="{0E65A67A-B35E-5CBD-B113-24BBDEC78679}"/>
                </a:ext>
              </a:extLst>
            </p:cNvPr>
            <p:cNvSpPr txBox="1"/>
            <p:nvPr/>
          </p:nvSpPr>
          <p:spPr>
            <a:xfrm>
              <a:off x="3243848" y="28559883"/>
              <a:ext cx="4880623" cy="369332"/>
            </a:xfrm>
            <a:prstGeom prst="rect">
              <a:avLst/>
            </a:prstGeom>
            <a:noFill/>
          </p:spPr>
          <p:txBody>
            <a:bodyPr wrap="square" rtlCol="0">
              <a:spAutoFit/>
            </a:bodyPr>
            <a:lstStyle/>
            <a:p>
              <a:pPr algn="ctr"/>
              <a:r>
                <a:rPr lang="en-US" sz="1800" b="1" dirty="0"/>
                <a:t>May	June	July	Aug	Sep</a:t>
              </a:r>
            </a:p>
          </p:txBody>
        </p:sp>
        <p:sp>
          <p:nvSpPr>
            <p:cNvPr id="59" name="TextBox 58">
              <a:extLst>
                <a:ext uri="{FF2B5EF4-FFF2-40B4-BE49-F238E27FC236}">
                  <a16:creationId xmlns:a16="http://schemas.microsoft.com/office/drawing/2014/main" id="{9D1D3928-1CFC-9DA5-25BB-70FAC9C1928B}"/>
                </a:ext>
              </a:extLst>
            </p:cNvPr>
            <p:cNvSpPr txBox="1"/>
            <p:nvPr/>
          </p:nvSpPr>
          <p:spPr>
            <a:xfrm>
              <a:off x="856072" y="25872683"/>
              <a:ext cx="1876047" cy="923330"/>
            </a:xfrm>
            <a:prstGeom prst="rect">
              <a:avLst/>
            </a:prstGeom>
            <a:noFill/>
          </p:spPr>
          <p:txBody>
            <a:bodyPr wrap="square" rtlCol="0">
              <a:spAutoFit/>
            </a:bodyPr>
            <a:lstStyle/>
            <a:p>
              <a:r>
                <a:rPr lang="en-US" sz="1800" b="1" dirty="0"/>
                <a:t>Number of Bats Leaving Roost</a:t>
              </a:r>
            </a:p>
          </p:txBody>
        </p:sp>
        <p:sp>
          <p:nvSpPr>
            <p:cNvPr id="60" name="TextBox 59">
              <a:extLst>
                <a:ext uri="{FF2B5EF4-FFF2-40B4-BE49-F238E27FC236}">
                  <a16:creationId xmlns:a16="http://schemas.microsoft.com/office/drawing/2014/main" id="{4D05E5B1-D6BA-519F-26E7-AD905420CDBE}"/>
                </a:ext>
              </a:extLst>
            </p:cNvPr>
            <p:cNvSpPr txBox="1"/>
            <p:nvPr/>
          </p:nvSpPr>
          <p:spPr>
            <a:xfrm>
              <a:off x="2953434" y="27037306"/>
              <a:ext cx="1046955" cy="369332"/>
            </a:xfrm>
            <a:prstGeom prst="rect">
              <a:avLst/>
            </a:prstGeom>
            <a:noFill/>
          </p:spPr>
          <p:txBody>
            <a:bodyPr wrap="square" rtlCol="0">
              <a:spAutoFit/>
            </a:bodyPr>
            <a:lstStyle/>
            <a:p>
              <a:r>
                <a:rPr lang="en-US" sz="1800" dirty="0"/>
                <a:t>Arrival</a:t>
              </a:r>
            </a:p>
          </p:txBody>
        </p:sp>
        <p:cxnSp>
          <p:nvCxnSpPr>
            <p:cNvPr id="61" name="Straight Arrow Connector 60">
              <a:extLst>
                <a:ext uri="{FF2B5EF4-FFF2-40B4-BE49-F238E27FC236}">
                  <a16:creationId xmlns:a16="http://schemas.microsoft.com/office/drawing/2014/main" id="{A0F78AD0-6AE8-DA87-1F5B-55ADE438714F}"/>
                </a:ext>
              </a:extLst>
            </p:cNvPr>
            <p:cNvCxnSpPr>
              <a:cxnSpLocks/>
            </p:cNvCxnSpPr>
            <p:nvPr/>
          </p:nvCxnSpPr>
          <p:spPr>
            <a:xfrm>
              <a:off x="3098880" y="27403537"/>
              <a:ext cx="0" cy="1877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E2C43F33-D508-8967-CFA0-2607F98A6353}"/>
                </a:ext>
              </a:extLst>
            </p:cNvPr>
            <p:cNvSpPr txBox="1"/>
            <p:nvPr/>
          </p:nvSpPr>
          <p:spPr>
            <a:xfrm>
              <a:off x="3476912" y="26506450"/>
              <a:ext cx="2037045" cy="646331"/>
            </a:xfrm>
            <a:prstGeom prst="rect">
              <a:avLst/>
            </a:prstGeom>
            <a:noFill/>
          </p:spPr>
          <p:txBody>
            <a:bodyPr wrap="square" rtlCol="0">
              <a:spAutoFit/>
            </a:bodyPr>
            <a:lstStyle/>
            <a:p>
              <a:r>
                <a:rPr lang="en-US" sz="1800" dirty="0"/>
                <a:t>Birth/Pregnant Adults</a:t>
              </a:r>
            </a:p>
          </p:txBody>
        </p:sp>
        <p:cxnSp>
          <p:nvCxnSpPr>
            <p:cNvPr id="63" name="Straight Arrow Connector 62">
              <a:extLst>
                <a:ext uri="{FF2B5EF4-FFF2-40B4-BE49-F238E27FC236}">
                  <a16:creationId xmlns:a16="http://schemas.microsoft.com/office/drawing/2014/main" id="{48754A00-DD20-93B4-8F53-7534296C676F}"/>
                </a:ext>
              </a:extLst>
            </p:cNvPr>
            <p:cNvCxnSpPr>
              <a:cxnSpLocks/>
            </p:cNvCxnSpPr>
            <p:nvPr/>
          </p:nvCxnSpPr>
          <p:spPr>
            <a:xfrm>
              <a:off x="4195662" y="27147675"/>
              <a:ext cx="0" cy="3851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2" name="TextBox 191">
              <a:extLst>
                <a:ext uri="{FF2B5EF4-FFF2-40B4-BE49-F238E27FC236}">
                  <a16:creationId xmlns:a16="http://schemas.microsoft.com/office/drawing/2014/main" id="{3F1892BB-3C44-73E4-F705-B060DF386AFF}"/>
                </a:ext>
              </a:extLst>
            </p:cNvPr>
            <p:cNvSpPr txBox="1"/>
            <p:nvPr/>
          </p:nvSpPr>
          <p:spPr>
            <a:xfrm>
              <a:off x="4195661" y="25872682"/>
              <a:ext cx="1484533" cy="369332"/>
            </a:xfrm>
            <a:prstGeom prst="rect">
              <a:avLst/>
            </a:prstGeom>
            <a:noFill/>
          </p:spPr>
          <p:txBody>
            <a:bodyPr wrap="square" rtlCol="0">
              <a:spAutoFit/>
            </a:bodyPr>
            <a:lstStyle/>
            <a:p>
              <a:r>
                <a:rPr lang="en-US" sz="1800" dirty="0"/>
                <a:t>Pups Flying</a:t>
              </a:r>
            </a:p>
          </p:txBody>
        </p:sp>
        <p:cxnSp>
          <p:nvCxnSpPr>
            <p:cNvPr id="193" name="Straight Arrow Connector 192">
              <a:extLst>
                <a:ext uri="{FF2B5EF4-FFF2-40B4-BE49-F238E27FC236}">
                  <a16:creationId xmlns:a16="http://schemas.microsoft.com/office/drawing/2014/main" id="{1D447BAF-B1C1-4C34-7185-CD411ED3CF2E}"/>
                </a:ext>
              </a:extLst>
            </p:cNvPr>
            <p:cNvCxnSpPr>
              <a:cxnSpLocks/>
            </p:cNvCxnSpPr>
            <p:nvPr/>
          </p:nvCxnSpPr>
          <p:spPr>
            <a:xfrm>
              <a:off x="4959863" y="26296608"/>
              <a:ext cx="177348" cy="5330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4" name="TextBox 193">
              <a:extLst>
                <a:ext uri="{FF2B5EF4-FFF2-40B4-BE49-F238E27FC236}">
                  <a16:creationId xmlns:a16="http://schemas.microsoft.com/office/drawing/2014/main" id="{A5E693EE-8619-2A4B-2613-F01D970F7974}"/>
                </a:ext>
              </a:extLst>
            </p:cNvPr>
            <p:cNvSpPr txBox="1"/>
            <p:nvPr/>
          </p:nvSpPr>
          <p:spPr>
            <a:xfrm>
              <a:off x="5673689" y="25067209"/>
              <a:ext cx="1484523" cy="646331"/>
            </a:xfrm>
            <a:prstGeom prst="rect">
              <a:avLst/>
            </a:prstGeom>
            <a:noFill/>
          </p:spPr>
          <p:txBody>
            <a:bodyPr wrap="square" rtlCol="0">
              <a:spAutoFit/>
            </a:bodyPr>
            <a:lstStyle/>
            <a:p>
              <a:r>
                <a:rPr lang="en-US" sz="1800" dirty="0"/>
                <a:t>Peak Occupancy</a:t>
              </a:r>
            </a:p>
          </p:txBody>
        </p:sp>
        <p:cxnSp>
          <p:nvCxnSpPr>
            <p:cNvPr id="195" name="Straight Arrow Connector 194">
              <a:extLst>
                <a:ext uri="{FF2B5EF4-FFF2-40B4-BE49-F238E27FC236}">
                  <a16:creationId xmlns:a16="http://schemas.microsoft.com/office/drawing/2014/main" id="{89CBE071-0B62-7A00-7859-7643F5567B21}"/>
                </a:ext>
              </a:extLst>
            </p:cNvPr>
            <p:cNvCxnSpPr>
              <a:cxnSpLocks/>
            </p:cNvCxnSpPr>
            <p:nvPr/>
          </p:nvCxnSpPr>
          <p:spPr>
            <a:xfrm>
              <a:off x="6254428" y="25734153"/>
              <a:ext cx="0" cy="28092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6" name="TextBox 195">
              <a:extLst>
                <a:ext uri="{FF2B5EF4-FFF2-40B4-BE49-F238E27FC236}">
                  <a16:creationId xmlns:a16="http://schemas.microsoft.com/office/drawing/2014/main" id="{E4AFF041-6640-AA04-4B53-34496ABA5D21}"/>
                </a:ext>
              </a:extLst>
            </p:cNvPr>
            <p:cNvSpPr txBox="1"/>
            <p:nvPr/>
          </p:nvSpPr>
          <p:spPr>
            <a:xfrm>
              <a:off x="7048994" y="26296606"/>
              <a:ext cx="1136823" cy="369332"/>
            </a:xfrm>
            <a:prstGeom prst="rect">
              <a:avLst/>
            </a:prstGeom>
            <a:noFill/>
          </p:spPr>
          <p:txBody>
            <a:bodyPr wrap="square" rtlCol="0">
              <a:spAutoFit/>
            </a:bodyPr>
            <a:lstStyle/>
            <a:p>
              <a:r>
                <a:rPr lang="en-US" sz="1800" dirty="0"/>
                <a:t>Dispersal</a:t>
              </a:r>
            </a:p>
          </p:txBody>
        </p:sp>
        <p:cxnSp>
          <p:nvCxnSpPr>
            <p:cNvPr id="197" name="Straight Arrow Connector 196">
              <a:extLst>
                <a:ext uri="{FF2B5EF4-FFF2-40B4-BE49-F238E27FC236}">
                  <a16:creationId xmlns:a16="http://schemas.microsoft.com/office/drawing/2014/main" id="{BCAE6EE2-77CA-6F07-A66B-1CFEAAE1182C}"/>
                </a:ext>
              </a:extLst>
            </p:cNvPr>
            <p:cNvCxnSpPr>
              <a:cxnSpLocks/>
            </p:cNvCxnSpPr>
            <p:nvPr/>
          </p:nvCxnSpPr>
          <p:spPr>
            <a:xfrm flipH="1">
              <a:off x="7249958" y="26632777"/>
              <a:ext cx="444592" cy="2970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98" name="Graphic 197" descr="Star with solid fill">
              <a:extLst>
                <a:ext uri="{FF2B5EF4-FFF2-40B4-BE49-F238E27FC236}">
                  <a16:creationId xmlns:a16="http://schemas.microsoft.com/office/drawing/2014/main" id="{C7339FE4-F432-91C7-27C6-9F74B4ED03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722670" y="27508011"/>
              <a:ext cx="472991" cy="472991"/>
            </a:xfrm>
            <a:prstGeom prst="rect">
              <a:avLst/>
            </a:prstGeom>
          </p:spPr>
        </p:pic>
        <p:pic>
          <p:nvPicPr>
            <p:cNvPr id="199" name="Graphic 198" descr="Star with solid fill">
              <a:extLst>
                <a:ext uri="{FF2B5EF4-FFF2-40B4-BE49-F238E27FC236}">
                  <a16:creationId xmlns:a16="http://schemas.microsoft.com/office/drawing/2014/main" id="{CC1B2B81-7F66-7026-4466-E29DC778C0E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06590" y="26049055"/>
              <a:ext cx="472991" cy="472991"/>
            </a:xfrm>
            <a:prstGeom prst="rect">
              <a:avLst/>
            </a:prstGeom>
          </p:spPr>
        </p:pic>
        <p:pic>
          <p:nvPicPr>
            <p:cNvPr id="200" name="Graphic 199" descr="Star with solid fill">
              <a:extLst>
                <a:ext uri="{FF2B5EF4-FFF2-40B4-BE49-F238E27FC236}">
                  <a16:creationId xmlns:a16="http://schemas.microsoft.com/office/drawing/2014/main" id="{3230B7A0-BFB9-6CDA-25B6-D33B461415B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12289" y="24534097"/>
              <a:ext cx="472991" cy="472991"/>
            </a:xfrm>
            <a:prstGeom prst="rect">
              <a:avLst/>
            </a:prstGeom>
          </p:spPr>
        </p:pic>
        <p:sp>
          <p:nvSpPr>
            <p:cNvPr id="201" name="TextBox 200">
              <a:extLst>
                <a:ext uri="{FF2B5EF4-FFF2-40B4-BE49-F238E27FC236}">
                  <a16:creationId xmlns:a16="http://schemas.microsoft.com/office/drawing/2014/main" id="{1F737A15-C8D0-9318-6EF3-59C8D1AF81C0}"/>
                </a:ext>
              </a:extLst>
            </p:cNvPr>
            <p:cNvSpPr txBox="1"/>
            <p:nvPr/>
          </p:nvSpPr>
          <p:spPr>
            <a:xfrm>
              <a:off x="7511959" y="24532412"/>
              <a:ext cx="3659063" cy="461665"/>
            </a:xfrm>
            <a:prstGeom prst="rect">
              <a:avLst/>
            </a:prstGeom>
            <a:noFill/>
          </p:spPr>
          <p:txBody>
            <a:bodyPr wrap="square" rtlCol="0">
              <a:spAutoFit/>
            </a:bodyPr>
            <a:lstStyle/>
            <a:p>
              <a:r>
                <a:rPr lang="en-US" sz="2400" dirty="0"/>
                <a:t>Emergence Counts x2</a:t>
              </a:r>
            </a:p>
          </p:txBody>
        </p:sp>
        <p:sp>
          <p:nvSpPr>
            <p:cNvPr id="202" name="TextBox 201">
              <a:extLst>
                <a:ext uri="{FF2B5EF4-FFF2-40B4-BE49-F238E27FC236}">
                  <a16:creationId xmlns:a16="http://schemas.microsoft.com/office/drawing/2014/main" id="{E619CB8D-D8A9-6B81-4ED1-F838610E2A57}"/>
                </a:ext>
              </a:extLst>
            </p:cNvPr>
            <p:cNvSpPr txBox="1"/>
            <p:nvPr/>
          </p:nvSpPr>
          <p:spPr>
            <a:xfrm>
              <a:off x="891192" y="29099438"/>
              <a:ext cx="9508277" cy="1815882"/>
            </a:xfrm>
            <a:prstGeom prst="rect">
              <a:avLst/>
            </a:prstGeom>
            <a:noFill/>
          </p:spPr>
          <p:txBody>
            <a:bodyPr wrap="square" rtlCol="0">
              <a:spAutoFit/>
            </a:bodyPr>
            <a:lstStyle/>
            <a:p>
              <a:r>
                <a:rPr lang="en-US" sz="2800" b="1" dirty="0">
                  <a:latin typeface="Titillium Web" panose="00000500000000000000" pitchFamily="2" charset="0"/>
                  <a:ea typeface="Open Sans" panose="020B0606030504020204" pitchFamily="34" charset="0"/>
                  <a:cs typeface="Open Sans" panose="020B0606030504020204" pitchFamily="34" charset="0"/>
                </a:rPr>
                <a:t>Figure 3: </a:t>
              </a:r>
              <a:r>
                <a:rPr lang="en-US" sz="2800" dirty="0">
                  <a:latin typeface="Titillium Web" panose="00000500000000000000" pitchFamily="2" charset="0"/>
                  <a:ea typeface="Open Sans" panose="020B0606030504020204" pitchFamily="34" charset="0"/>
                  <a:cs typeface="Open Sans" panose="020B0606030504020204" pitchFamily="34" charset="0"/>
                </a:rPr>
                <a:t>The expected trend of how many bats are leaving the maternity roost and when. The phenological events are displayed as well as when conservationists would typically take two emergence counts.</a:t>
              </a:r>
              <a:endParaRPr lang="en-US" sz="2800" b="1" dirty="0"/>
            </a:p>
          </p:txBody>
        </p:sp>
      </p:grpSp>
      <p:sp>
        <p:nvSpPr>
          <p:cNvPr id="203" name="Text Box 6">
            <a:extLst>
              <a:ext uri="{FF2B5EF4-FFF2-40B4-BE49-F238E27FC236}">
                <a16:creationId xmlns:a16="http://schemas.microsoft.com/office/drawing/2014/main" id="{5DF7F2A9-E6FA-5D25-0957-4B0A71FC9AED}"/>
              </a:ext>
            </a:extLst>
          </p:cNvPr>
          <p:cNvSpPr txBox="1">
            <a:spLocks noChangeArrowheads="1"/>
          </p:cNvSpPr>
          <p:nvPr/>
        </p:nvSpPr>
        <p:spPr bwMode="auto">
          <a:xfrm>
            <a:off x="21860286" y="8036006"/>
            <a:ext cx="8043308" cy="260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3200" b="1" dirty="0">
                <a:latin typeface="Titillium Web" panose="00000500000000000000" pitchFamily="2" charset="0"/>
                <a:ea typeface="Open Sans" panose="020B0606030504020204" pitchFamily="34" charset="0"/>
                <a:cs typeface="Open Sans" panose="020B0606030504020204" pitchFamily="34" charset="0"/>
              </a:rPr>
              <a:t>Acoustic and Video Sampling</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Acoustic monitors placed near exits </a:t>
            </a:r>
          </a:p>
          <a:p>
            <a:pPr marL="1200091" lvl="1"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Deployed May – August </a:t>
            </a:r>
          </a:p>
          <a:p>
            <a:pPr marL="1200091" lvl="1"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Records from sunset – 75 minutes</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Thermal video is directed towards exits</a:t>
            </a:r>
          </a:p>
        </p:txBody>
      </p:sp>
      <p:pic>
        <p:nvPicPr>
          <p:cNvPr id="278" name="Picture 277" descr="A graph of a graph&#10;&#10;AI-generated content may be incorrect.">
            <a:extLst>
              <a:ext uri="{FF2B5EF4-FFF2-40B4-BE49-F238E27FC236}">
                <a16:creationId xmlns:a16="http://schemas.microsoft.com/office/drawing/2014/main" id="{E06E2B90-0473-D92F-5045-587505C43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39058" y="21972137"/>
            <a:ext cx="6566504" cy="6566504"/>
          </a:xfrm>
          <a:prstGeom prst="rect">
            <a:avLst/>
          </a:prstGeom>
        </p:spPr>
      </p:pic>
      <p:pic>
        <p:nvPicPr>
          <p:cNvPr id="239" name="Picture 238" descr="A close-up of a screen&#10;&#10;AI-generated content may be incorrect.">
            <a:extLst>
              <a:ext uri="{FF2B5EF4-FFF2-40B4-BE49-F238E27FC236}">
                <a16:creationId xmlns:a16="http://schemas.microsoft.com/office/drawing/2014/main" id="{D9A4E2F2-B51A-D3BF-BA11-93F54503454A}"/>
              </a:ext>
            </a:extLst>
          </p:cNvPr>
          <p:cNvPicPr>
            <a:picLocks noChangeAspect="1"/>
          </p:cNvPicPr>
          <p:nvPr/>
        </p:nvPicPr>
        <p:blipFill>
          <a:blip r:embed="rId9"/>
          <a:srcRect r="27750"/>
          <a:stretch>
            <a:fillRect/>
          </a:stretch>
        </p:blipFill>
        <p:spPr>
          <a:xfrm>
            <a:off x="38974227" y="21966761"/>
            <a:ext cx="3985635" cy="3078954"/>
          </a:xfrm>
          <a:prstGeom prst="rect">
            <a:avLst/>
          </a:prstGeom>
        </p:spPr>
      </p:pic>
      <p:sp>
        <p:nvSpPr>
          <p:cNvPr id="240" name="TextBox 239">
            <a:extLst>
              <a:ext uri="{FF2B5EF4-FFF2-40B4-BE49-F238E27FC236}">
                <a16:creationId xmlns:a16="http://schemas.microsoft.com/office/drawing/2014/main" id="{0F6FCC46-CF1A-42EB-1B3F-FAE6C39DB8C1}"/>
              </a:ext>
            </a:extLst>
          </p:cNvPr>
          <p:cNvSpPr txBox="1"/>
          <p:nvPr/>
        </p:nvSpPr>
        <p:spPr>
          <a:xfrm>
            <a:off x="32390260" y="28635669"/>
            <a:ext cx="10569602" cy="1815882"/>
          </a:xfrm>
          <a:prstGeom prst="rect">
            <a:avLst/>
          </a:prstGeom>
          <a:noFill/>
        </p:spPr>
        <p:txBody>
          <a:bodyPr wrap="square" rtlCol="0">
            <a:spAutoFit/>
          </a:bodyPr>
          <a:lstStyle/>
          <a:p>
            <a:r>
              <a:rPr lang="en-US" sz="2800" b="1" dirty="0">
                <a:latin typeface="Titillium Web" panose="00000500000000000000" pitchFamily="2" charset="0"/>
                <a:ea typeface="Open Sans" panose="020B0606030504020204" pitchFamily="34" charset="0"/>
                <a:cs typeface="Open Sans" panose="020B0606030504020204" pitchFamily="34" charset="0"/>
              </a:rPr>
              <a:t>Figure 7: </a:t>
            </a:r>
            <a:r>
              <a:rPr lang="en-US" sz="2800" dirty="0">
                <a:latin typeface="Titillium Web" panose="00000500000000000000" pitchFamily="2" charset="0"/>
                <a:ea typeface="Open Sans" panose="020B0606030504020204" pitchFamily="34" charset="0"/>
                <a:cs typeface="Open Sans" panose="020B0606030504020204" pitchFamily="34" charset="0"/>
              </a:rPr>
              <a:t> Ultrasonic noise from insects impacted the RMS amplitude measurement </a:t>
            </a:r>
            <a:r>
              <a:rPr lang="en-US" sz="2800">
                <a:latin typeface="Titillium Web" panose="00000500000000000000" pitchFamily="2" charset="0"/>
                <a:ea typeface="Open Sans" panose="020B0606030504020204" pitchFamily="34" charset="0"/>
                <a:cs typeface="Open Sans" panose="020B0606030504020204" pitchFamily="34" charset="0"/>
              </a:rPr>
              <a:t>at Brown </a:t>
            </a:r>
            <a:r>
              <a:rPr lang="en-US" sz="2800" dirty="0">
                <a:latin typeface="Titillium Web" panose="00000500000000000000" pitchFamily="2" charset="0"/>
                <a:ea typeface="Open Sans" panose="020B0606030504020204" pitchFamily="34" charset="0"/>
                <a:cs typeface="Open Sans" panose="020B0606030504020204" pitchFamily="34" charset="0"/>
              </a:rPr>
              <a:t>Barn.  Even though this was not the intended outcome, we learned there must be some distance away from thick vegetation to avoid loud noise. </a:t>
            </a:r>
            <a:endParaRPr lang="en-US" sz="2800" b="1" dirty="0"/>
          </a:p>
        </p:txBody>
      </p:sp>
      <p:sp>
        <p:nvSpPr>
          <p:cNvPr id="2" name="Rectangle 5"/>
          <p:cNvSpPr>
            <a:spLocks noChangeArrowheads="1"/>
          </p:cNvSpPr>
          <p:nvPr/>
        </p:nvSpPr>
        <p:spPr bwMode="auto">
          <a:xfrm>
            <a:off x="335034" y="7089564"/>
            <a:ext cx="10058400" cy="8663994"/>
          </a:xfrm>
          <a:prstGeom prst="roundRect">
            <a:avLst>
              <a:gd name="adj" fmla="val 1380"/>
            </a:avLst>
          </a:prstGeom>
          <a:solidFill>
            <a:srgbClr val="B4D3E2"/>
          </a:solidFill>
          <a:ln>
            <a:noFill/>
          </a:ln>
          <a:effectLst/>
        </p:spPr>
        <p:txBody>
          <a:bodyPr wrap="none" lIns="274320" tIns="68580" rIns="274320" bIns="68580" anchor="ctr"/>
          <a:lstStyle>
            <a:defPPr>
              <a:defRPr kern="1200"/>
            </a:defPPr>
          </a:lstStyle>
          <a:p>
            <a:pPr defTabSz="4703763"/>
            <a:endParaRPr lang="en-US" sz="3600">
              <a:noFill/>
              <a:latin typeface="Amaranth" panose="02000503050000020004" pitchFamily="2" charset="0"/>
            </a:endParaRPr>
          </a:p>
        </p:txBody>
      </p:sp>
      <p:sp>
        <p:nvSpPr>
          <p:cNvPr id="2053" name="Text Box 6"/>
          <p:cNvSpPr txBox="1">
            <a:spLocks noChangeArrowheads="1"/>
          </p:cNvSpPr>
          <p:nvPr/>
        </p:nvSpPr>
        <p:spPr bwMode="auto">
          <a:xfrm>
            <a:off x="665771" y="8230017"/>
            <a:ext cx="9144000" cy="746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2800" dirty="0">
                <a:latin typeface="Titillium Web" pitchFamily="2" charset="77"/>
              </a:rPr>
              <a:t>The ability to monitor bat populations is vital for their conservation, especially with threats like white-nose syndrome and climate change. With some colonies reaching into the thousands along with the unpredictability of where bats may exit at dusk, it is often impossible to rely on eyesight alone to count bats. The University of New Hampshire in partnership with New Hampshire Fish and Game is developing an acoustic method to integrate into NH Bat Counts, a citizen science project that tracks bat populations in our state using community volunteers. Pilot data has shown that taking acoustic recordings of emergences throughout the summer provides not only an accurate population estimate of roosts but also shows important population trends such as pup </a:t>
            </a:r>
            <a:r>
              <a:rPr lang="en-US" sz="2800" dirty="0" err="1">
                <a:latin typeface="Titillium Web" pitchFamily="2" charset="77"/>
              </a:rPr>
              <a:t>volancy</a:t>
            </a:r>
            <a:r>
              <a:rPr lang="en-US" sz="2800" dirty="0">
                <a:latin typeface="Titillium Web" pitchFamily="2" charset="77"/>
              </a:rPr>
              <a:t> and colony dispersal. Data validation is made possible by integrating community involvement to compare our acoustic outputs to counts taken by volunteers. </a:t>
            </a:r>
          </a:p>
        </p:txBody>
      </p:sp>
      <p:sp>
        <p:nvSpPr>
          <p:cNvPr id="18" name="Rectangle 5">
            <a:extLst>
              <a:ext uri="{FF2B5EF4-FFF2-40B4-BE49-F238E27FC236}">
                <a16:creationId xmlns:a16="http://schemas.microsoft.com/office/drawing/2014/main" id="{88133C58-052D-4585-823B-31740DB45AF4}"/>
              </a:ext>
            </a:extLst>
          </p:cNvPr>
          <p:cNvSpPr>
            <a:spLocks noChangeArrowheads="1"/>
          </p:cNvSpPr>
          <p:nvPr/>
        </p:nvSpPr>
        <p:spPr bwMode="auto">
          <a:xfrm>
            <a:off x="665771" y="7443528"/>
            <a:ext cx="9144000" cy="784225"/>
          </a:xfrm>
          <a:prstGeom prst="rect">
            <a:avLst/>
          </a:prstGeom>
          <a:noFill/>
          <a:ln>
            <a:noFill/>
          </a:ln>
          <a:effectLst/>
        </p:spPr>
        <p:txBody>
          <a:bodyPr wrap="none" lIns="137160" tIns="68580" rIns="137160" bIns="68580" anchor="ctr"/>
          <a:lstStyle>
            <a:defPPr>
              <a:defRPr kern="1200"/>
            </a:defPPr>
          </a:lstStyle>
          <a:p>
            <a:pPr defTabSz="4703763"/>
            <a:r>
              <a:rPr lang="en-US" sz="3600">
                <a:solidFill>
                  <a:srgbClr val="235078"/>
                </a:solidFill>
                <a:latin typeface="Amaranth" panose="02000503050000020004" pitchFamily="2" charset="0"/>
              </a:rPr>
              <a:t>Abstract</a:t>
            </a:r>
          </a:p>
        </p:txBody>
      </p:sp>
      <p:sp>
        <p:nvSpPr>
          <p:cNvPr id="206" name="TextBox 205">
            <a:extLst>
              <a:ext uri="{FF2B5EF4-FFF2-40B4-BE49-F238E27FC236}">
                <a16:creationId xmlns:a16="http://schemas.microsoft.com/office/drawing/2014/main" id="{F2369E18-DD6A-9149-34FA-0150FD84C799}"/>
              </a:ext>
            </a:extLst>
          </p:cNvPr>
          <p:cNvSpPr txBox="1"/>
          <p:nvPr/>
        </p:nvSpPr>
        <p:spPr>
          <a:xfrm>
            <a:off x="22199783" y="19102889"/>
            <a:ext cx="8623386" cy="1384995"/>
          </a:xfrm>
          <a:prstGeom prst="rect">
            <a:avLst/>
          </a:prstGeom>
          <a:noFill/>
        </p:spPr>
        <p:txBody>
          <a:bodyPr wrap="square" rtlCol="0">
            <a:spAutoFit/>
          </a:bodyPr>
          <a:lstStyle/>
          <a:p>
            <a:r>
              <a:rPr lang="en-US" sz="2400" b="1" dirty="0">
                <a:latin typeface="Titillium Web" panose="00000500000000000000" pitchFamily="2" charset="0"/>
                <a:ea typeface="Open Sans" panose="020B0606030504020204" pitchFamily="34" charset="0"/>
                <a:cs typeface="Open Sans" panose="020B0606030504020204" pitchFamily="34" charset="0"/>
              </a:rPr>
              <a:t>Figure 4: </a:t>
            </a:r>
            <a:r>
              <a:rPr lang="en-US" sz="2800" dirty="0">
                <a:latin typeface="Titillium Web" panose="00000500000000000000" pitchFamily="2" charset="0"/>
                <a:ea typeface="Open Sans" panose="020B0606030504020204" pitchFamily="34" charset="0"/>
                <a:cs typeface="Open Sans" panose="020B0606030504020204" pitchFamily="34" charset="0"/>
              </a:rPr>
              <a:t>Equipment used for sampling audio and thermal video including an </a:t>
            </a:r>
            <a:r>
              <a:rPr lang="en-US" sz="2800" dirty="0" err="1">
                <a:latin typeface="Titillium Web" panose="00000500000000000000" pitchFamily="2" charset="0"/>
                <a:ea typeface="Open Sans" panose="020B0606030504020204" pitchFamily="34" charset="0"/>
                <a:cs typeface="Open Sans" panose="020B0606030504020204" pitchFamily="34" charset="0"/>
              </a:rPr>
              <a:t>Audiomoth</a:t>
            </a:r>
            <a:r>
              <a:rPr lang="en-US" sz="2800" dirty="0">
                <a:latin typeface="Titillium Web" panose="00000500000000000000" pitchFamily="2" charset="0"/>
                <a:ea typeface="Open Sans" panose="020B0606030504020204" pitchFamily="34" charset="0"/>
                <a:cs typeface="Open Sans" panose="020B0606030504020204" pitchFamily="34" charset="0"/>
              </a:rPr>
              <a:t> </a:t>
            </a:r>
            <a:r>
              <a:rPr lang="en-US" sz="2800" b="1" dirty="0">
                <a:latin typeface="Titillium Web" panose="00000500000000000000" pitchFamily="2" charset="0"/>
                <a:ea typeface="Open Sans" panose="020B0606030504020204" pitchFamily="34" charset="0"/>
                <a:cs typeface="Open Sans" panose="020B0606030504020204" pitchFamily="34" charset="0"/>
              </a:rPr>
              <a:t>(A)</a:t>
            </a:r>
            <a:r>
              <a:rPr lang="en-US" sz="2800" dirty="0">
                <a:latin typeface="Titillium Web" panose="00000500000000000000" pitchFamily="2" charset="0"/>
                <a:ea typeface="Open Sans" panose="020B0606030504020204" pitchFamily="34" charset="0"/>
                <a:cs typeface="Open Sans" panose="020B0606030504020204" pitchFamily="34" charset="0"/>
              </a:rPr>
              <a:t>, a thermal camera </a:t>
            </a:r>
            <a:r>
              <a:rPr lang="en-US" sz="2800" b="1" dirty="0">
                <a:latin typeface="Titillium Web" panose="00000500000000000000" pitchFamily="2" charset="0"/>
                <a:ea typeface="Open Sans" panose="020B0606030504020204" pitchFamily="34" charset="0"/>
                <a:cs typeface="Open Sans" panose="020B0606030504020204" pitchFamily="34" charset="0"/>
              </a:rPr>
              <a:t>(B)</a:t>
            </a:r>
            <a:r>
              <a:rPr lang="en-US" sz="2800" dirty="0">
                <a:latin typeface="Titillium Web" panose="00000500000000000000" pitchFamily="2" charset="0"/>
                <a:ea typeface="Open Sans" panose="020B0606030504020204" pitchFamily="34" charset="0"/>
                <a:cs typeface="Open Sans" panose="020B0606030504020204" pitchFamily="34" charset="0"/>
              </a:rPr>
              <a:t>, and a bat emerging from a barn on FLIR video </a:t>
            </a:r>
            <a:r>
              <a:rPr lang="en-US" sz="2800" b="1" dirty="0">
                <a:latin typeface="Titillium Web" panose="00000500000000000000" pitchFamily="2" charset="0"/>
                <a:ea typeface="Open Sans" panose="020B0606030504020204" pitchFamily="34" charset="0"/>
                <a:cs typeface="Open Sans" panose="020B0606030504020204" pitchFamily="34" charset="0"/>
              </a:rPr>
              <a:t>(C)</a:t>
            </a:r>
            <a:r>
              <a:rPr lang="en-US" sz="2800" dirty="0">
                <a:latin typeface="Titillium Web" panose="00000500000000000000" pitchFamily="2" charset="0"/>
                <a:ea typeface="Open Sans" panose="020B0606030504020204" pitchFamily="34" charset="0"/>
                <a:cs typeface="Open Sans" panose="020B0606030504020204" pitchFamily="34" charset="0"/>
              </a:rPr>
              <a:t>. </a:t>
            </a:r>
            <a:endParaRPr lang="en-US" sz="2800" b="1" dirty="0"/>
          </a:p>
        </p:txBody>
      </p:sp>
      <p:sp>
        <p:nvSpPr>
          <p:cNvPr id="209" name="Text Box 6">
            <a:extLst>
              <a:ext uri="{FF2B5EF4-FFF2-40B4-BE49-F238E27FC236}">
                <a16:creationId xmlns:a16="http://schemas.microsoft.com/office/drawing/2014/main" id="{08F1DDD9-5919-5E86-69BA-05AC90EE2227}"/>
              </a:ext>
            </a:extLst>
          </p:cNvPr>
          <p:cNvSpPr txBox="1">
            <a:spLocks noChangeArrowheads="1"/>
          </p:cNvSpPr>
          <p:nvPr/>
        </p:nvSpPr>
        <p:spPr bwMode="auto">
          <a:xfrm>
            <a:off x="21860286" y="20870950"/>
            <a:ext cx="9762178" cy="457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r>
              <a:rPr lang="en-US" sz="3200" b="1" dirty="0">
                <a:latin typeface="Titillium Web" panose="00000500000000000000" pitchFamily="2" charset="0"/>
                <a:ea typeface="Open Sans" panose="020B0606030504020204" pitchFamily="34" charset="0"/>
                <a:cs typeface="Open Sans" panose="020B0606030504020204" pitchFamily="34" charset="0"/>
              </a:rPr>
              <a:t>Data Processing</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Acoustic files were processed using R</a:t>
            </a:r>
          </a:p>
          <a:p>
            <a:pPr marL="1200091" lvl="1"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Filtering optimized for species </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Root mean square (RMS) amplitude per second was measured</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RMS amplitude per second was then summarized to get a total volume from that night</a:t>
            </a:r>
          </a:p>
          <a:p>
            <a:pPr marL="1200091" lvl="1"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More bats = LOUDER </a:t>
            </a:r>
          </a:p>
          <a:p>
            <a:pPr marL="1200091" lvl="1"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Less bats = quieter</a:t>
            </a:r>
          </a:p>
        </p:txBody>
      </p:sp>
      <p:pic>
        <p:nvPicPr>
          <p:cNvPr id="236" name="Picture 235" descr="A close-up of a screen&#10;&#10;AI-generated content may be incorrect.">
            <a:extLst>
              <a:ext uri="{FF2B5EF4-FFF2-40B4-BE49-F238E27FC236}">
                <a16:creationId xmlns:a16="http://schemas.microsoft.com/office/drawing/2014/main" id="{04F0CDD6-701C-0905-9E3D-18827656C238}"/>
              </a:ext>
            </a:extLst>
          </p:cNvPr>
          <p:cNvPicPr>
            <a:picLocks noChangeAspect="1"/>
          </p:cNvPicPr>
          <p:nvPr/>
        </p:nvPicPr>
        <p:blipFill>
          <a:blip r:embed="rId10"/>
          <a:srcRect r="27893"/>
          <a:stretch>
            <a:fillRect/>
          </a:stretch>
        </p:blipFill>
        <p:spPr>
          <a:xfrm>
            <a:off x="38972527" y="25045715"/>
            <a:ext cx="3977731" cy="2859169"/>
          </a:xfrm>
          <a:prstGeom prst="rect">
            <a:avLst/>
          </a:prstGeom>
        </p:spPr>
      </p:pic>
      <p:grpSp>
        <p:nvGrpSpPr>
          <p:cNvPr id="279" name="Group 278">
            <a:extLst>
              <a:ext uri="{FF2B5EF4-FFF2-40B4-BE49-F238E27FC236}">
                <a16:creationId xmlns:a16="http://schemas.microsoft.com/office/drawing/2014/main" id="{2D144CE0-8173-F239-BCE2-2E981C507070}"/>
              </a:ext>
            </a:extLst>
          </p:cNvPr>
          <p:cNvGrpSpPr/>
          <p:nvPr/>
        </p:nvGrpSpPr>
        <p:grpSpPr>
          <a:xfrm>
            <a:off x="36937203" y="22847243"/>
            <a:ext cx="1580401" cy="4500181"/>
            <a:chOff x="37333689" y="22882931"/>
            <a:chExt cx="1580401" cy="4500181"/>
          </a:xfrm>
        </p:grpSpPr>
        <p:pic>
          <p:nvPicPr>
            <p:cNvPr id="233" name="Graphic 232" descr="Question Mark with solid fill">
              <a:extLst>
                <a:ext uri="{FF2B5EF4-FFF2-40B4-BE49-F238E27FC236}">
                  <a16:creationId xmlns:a16="http://schemas.microsoft.com/office/drawing/2014/main" id="{DDA7D4E5-DA26-CEE6-B9F9-E0F7292BB6C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8241144" y="22882931"/>
              <a:ext cx="672946" cy="717924"/>
            </a:xfrm>
            <a:prstGeom prst="rect">
              <a:avLst/>
            </a:prstGeom>
          </p:spPr>
        </p:pic>
        <p:sp>
          <p:nvSpPr>
            <p:cNvPr id="2050" name="Rectangle 2049">
              <a:extLst>
                <a:ext uri="{FF2B5EF4-FFF2-40B4-BE49-F238E27FC236}">
                  <a16:creationId xmlns:a16="http://schemas.microsoft.com/office/drawing/2014/main" id="{E2B50084-F7DE-FDBE-B2B9-094641AC7961}"/>
                </a:ext>
              </a:extLst>
            </p:cNvPr>
            <p:cNvSpPr/>
            <p:nvPr/>
          </p:nvSpPr>
          <p:spPr bwMode="auto">
            <a:xfrm>
              <a:off x="37333689" y="23308175"/>
              <a:ext cx="1496068" cy="4074937"/>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latin typeface="Arial" pitchFamily="34" charset="0"/>
              </a:endParaRPr>
            </a:p>
          </p:txBody>
        </p:sp>
      </p:grpSp>
      <p:grpSp>
        <p:nvGrpSpPr>
          <p:cNvPr id="2060" name="Group 2059">
            <a:extLst>
              <a:ext uri="{FF2B5EF4-FFF2-40B4-BE49-F238E27FC236}">
                <a16:creationId xmlns:a16="http://schemas.microsoft.com/office/drawing/2014/main" id="{51C68A2A-466F-F1D2-D3B2-61ECB7D141D1}"/>
              </a:ext>
            </a:extLst>
          </p:cNvPr>
          <p:cNvGrpSpPr/>
          <p:nvPr/>
        </p:nvGrpSpPr>
        <p:grpSpPr>
          <a:xfrm>
            <a:off x="10060290" y="22674013"/>
            <a:ext cx="11784586" cy="6634221"/>
            <a:chOff x="80280" y="35131033"/>
            <a:chExt cx="13407263" cy="7664245"/>
          </a:xfrm>
        </p:grpSpPr>
        <p:sp>
          <p:nvSpPr>
            <p:cNvPr id="2055" name="Title 1">
              <a:extLst>
                <a:ext uri="{FF2B5EF4-FFF2-40B4-BE49-F238E27FC236}">
                  <a16:creationId xmlns:a16="http://schemas.microsoft.com/office/drawing/2014/main" id="{E6B11B28-74B1-C5DA-0541-744C5262ABD0}"/>
                </a:ext>
              </a:extLst>
            </p:cNvPr>
            <p:cNvSpPr txBox="1">
              <a:spLocks/>
            </p:cNvSpPr>
            <p:nvPr/>
          </p:nvSpPr>
          <p:spPr bwMode="auto">
            <a:xfrm>
              <a:off x="80280" y="35131033"/>
              <a:ext cx="13407263" cy="171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9" tIns="235129" rIns="470259" bIns="235129" anchor="ctr" anchorCtr="0" compatLnSpc="1">
              <a:prstTxWarp prst="textNoShape">
                <a:avLst/>
              </a:prstTxWarp>
              <a:normAutofit/>
            </a:bodyPr>
            <a:lstStyle>
              <a:defPPr>
                <a:defRPr kern="1200"/>
              </a:defPPr>
              <a:lvl1pPr algn="ctr" defTabSz="4702057" rtl="0" eaLnBrk="0" fontAlgn="base" hangingPunct="0">
                <a:spcBef>
                  <a:spcPct val="0"/>
                </a:spcBef>
                <a:spcAft>
                  <a:spcPct val="0"/>
                </a:spcAft>
                <a:defRPr sz="22599">
                  <a:solidFill>
                    <a:schemeClr val="tx2"/>
                  </a:solidFill>
                  <a:latin typeface="+mj-lt"/>
                  <a:ea typeface="+mj-ea"/>
                  <a:cs typeface="+mj-cs"/>
                </a:defRPr>
              </a:lvl1pPr>
              <a:lvl2pPr algn="ctr" defTabSz="4702057" rtl="0" eaLnBrk="0" fontAlgn="base" hangingPunct="0">
                <a:spcBef>
                  <a:spcPct val="0"/>
                </a:spcBef>
                <a:spcAft>
                  <a:spcPct val="0"/>
                </a:spcAft>
                <a:defRPr sz="22599">
                  <a:solidFill>
                    <a:schemeClr val="tx2"/>
                  </a:solidFill>
                  <a:latin typeface="Arial" pitchFamily="34" charset="0"/>
                </a:defRPr>
              </a:lvl2pPr>
              <a:lvl3pPr algn="ctr" defTabSz="4702057" rtl="0" eaLnBrk="0" fontAlgn="base" hangingPunct="0">
                <a:spcBef>
                  <a:spcPct val="0"/>
                </a:spcBef>
                <a:spcAft>
                  <a:spcPct val="0"/>
                </a:spcAft>
                <a:defRPr sz="22599">
                  <a:solidFill>
                    <a:schemeClr val="tx2"/>
                  </a:solidFill>
                  <a:latin typeface="Arial" pitchFamily="34" charset="0"/>
                </a:defRPr>
              </a:lvl3pPr>
              <a:lvl4pPr algn="ctr" defTabSz="4702057" rtl="0" eaLnBrk="0" fontAlgn="base" hangingPunct="0">
                <a:spcBef>
                  <a:spcPct val="0"/>
                </a:spcBef>
                <a:spcAft>
                  <a:spcPct val="0"/>
                </a:spcAft>
                <a:defRPr sz="22599">
                  <a:solidFill>
                    <a:schemeClr val="tx2"/>
                  </a:solidFill>
                  <a:latin typeface="Arial" pitchFamily="34" charset="0"/>
                </a:defRPr>
              </a:lvl4pPr>
              <a:lvl5pPr algn="ctr" defTabSz="4702057" rtl="0" eaLnBrk="0" fontAlgn="base" hangingPunct="0">
                <a:spcBef>
                  <a:spcPct val="0"/>
                </a:spcBef>
                <a:spcAft>
                  <a:spcPct val="0"/>
                </a:spcAft>
                <a:defRPr sz="22599">
                  <a:solidFill>
                    <a:schemeClr val="tx2"/>
                  </a:solidFill>
                  <a:latin typeface="Arial" pitchFamily="34" charset="0"/>
                </a:defRPr>
              </a:lvl5pPr>
              <a:lvl6pPr marL="457189" algn="ctr" defTabSz="4702057" rtl="0" fontAlgn="base">
                <a:spcBef>
                  <a:spcPct val="0"/>
                </a:spcBef>
                <a:spcAft>
                  <a:spcPct val="0"/>
                </a:spcAft>
                <a:defRPr sz="22599">
                  <a:solidFill>
                    <a:schemeClr val="tx2"/>
                  </a:solidFill>
                  <a:latin typeface="Arial" pitchFamily="34" charset="0"/>
                </a:defRPr>
              </a:lvl6pPr>
              <a:lvl7pPr marL="914377" algn="ctr" defTabSz="4702057" rtl="0" fontAlgn="base">
                <a:spcBef>
                  <a:spcPct val="0"/>
                </a:spcBef>
                <a:spcAft>
                  <a:spcPct val="0"/>
                </a:spcAft>
                <a:defRPr sz="22599">
                  <a:solidFill>
                    <a:schemeClr val="tx2"/>
                  </a:solidFill>
                  <a:latin typeface="Arial" pitchFamily="34" charset="0"/>
                </a:defRPr>
              </a:lvl7pPr>
              <a:lvl8pPr marL="1371566" algn="ctr" defTabSz="4702057" rtl="0" fontAlgn="base">
                <a:spcBef>
                  <a:spcPct val="0"/>
                </a:spcBef>
                <a:spcAft>
                  <a:spcPct val="0"/>
                </a:spcAft>
                <a:defRPr sz="22599">
                  <a:solidFill>
                    <a:schemeClr val="tx2"/>
                  </a:solidFill>
                  <a:latin typeface="Arial" pitchFamily="34" charset="0"/>
                </a:defRPr>
              </a:lvl8pPr>
              <a:lvl9pPr marL="1828754" algn="ctr" defTabSz="4702057" rtl="0" fontAlgn="base">
                <a:spcBef>
                  <a:spcPct val="0"/>
                </a:spcBef>
                <a:spcAft>
                  <a:spcPct val="0"/>
                </a:spcAft>
                <a:defRPr sz="22599">
                  <a:solidFill>
                    <a:schemeClr val="tx2"/>
                  </a:solidFill>
                  <a:latin typeface="Arial" pitchFamily="34" charset="0"/>
                </a:defRPr>
              </a:lvl9pPr>
            </a:lstStyle>
            <a:p>
              <a:r>
                <a:rPr lang="en-US" sz="3200" b="1" kern="0" dirty="0">
                  <a:solidFill>
                    <a:schemeClr val="tx1"/>
                  </a:solidFill>
                  <a:latin typeface="Titillium Web" pitchFamily="2" charset="77"/>
                </a:rPr>
                <a:t>Research</a:t>
              </a:r>
              <a:r>
                <a:rPr lang="en-US" sz="3200" b="1" kern="0" dirty="0">
                  <a:latin typeface="Titillium Web" pitchFamily="2" charset="77"/>
                </a:rPr>
                <a:t> </a:t>
              </a:r>
              <a:r>
                <a:rPr lang="en-US" sz="3200" b="1" kern="0" dirty="0">
                  <a:solidFill>
                    <a:schemeClr val="tx1"/>
                  </a:solidFill>
                  <a:latin typeface="Titillium Web" pitchFamily="2" charset="77"/>
                </a:rPr>
                <a:t>Questions</a:t>
              </a:r>
            </a:p>
          </p:txBody>
        </p:sp>
        <p:pic>
          <p:nvPicPr>
            <p:cNvPr id="2056" name="Graphic 2055" descr="Soundwave with solid fill">
              <a:extLst>
                <a:ext uri="{FF2B5EF4-FFF2-40B4-BE49-F238E27FC236}">
                  <a16:creationId xmlns:a16="http://schemas.microsoft.com/office/drawing/2014/main" id="{5811B63E-1A47-9D26-48AD-8CB0BCE56B4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617311" y="36972063"/>
              <a:ext cx="2590992" cy="2590992"/>
            </a:xfrm>
            <a:prstGeom prst="rect">
              <a:avLst/>
            </a:prstGeom>
          </p:spPr>
        </p:pic>
        <p:pic>
          <p:nvPicPr>
            <p:cNvPr id="2057" name="Graphic 2056" descr="Bats with solid fill">
              <a:extLst>
                <a:ext uri="{FF2B5EF4-FFF2-40B4-BE49-F238E27FC236}">
                  <a16:creationId xmlns:a16="http://schemas.microsoft.com/office/drawing/2014/main" id="{F1D99C52-41FB-25AA-6862-23C6DF6B215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257893" y="36676435"/>
              <a:ext cx="2904299" cy="2904298"/>
            </a:xfrm>
            <a:prstGeom prst="rect">
              <a:avLst/>
            </a:prstGeom>
          </p:spPr>
        </p:pic>
        <p:sp>
          <p:nvSpPr>
            <p:cNvPr id="2058" name="TextBox 2057">
              <a:extLst>
                <a:ext uri="{FF2B5EF4-FFF2-40B4-BE49-F238E27FC236}">
                  <a16:creationId xmlns:a16="http://schemas.microsoft.com/office/drawing/2014/main" id="{12F94F2C-3245-0494-F46A-C987EA1F9F31}"/>
                </a:ext>
              </a:extLst>
            </p:cNvPr>
            <p:cNvSpPr txBox="1"/>
            <p:nvPr/>
          </p:nvSpPr>
          <p:spPr>
            <a:xfrm>
              <a:off x="1043131" y="39746471"/>
              <a:ext cx="4716217" cy="2951162"/>
            </a:xfrm>
            <a:prstGeom prst="rect">
              <a:avLst/>
            </a:prstGeom>
            <a:noFill/>
          </p:spPr>
          <p:txBody>
            <a:bodyPr wrap="square" rtlCol="0">
              <a:spAutoFit/>
            </a:bodyPr>
            <a:lstStyle/>
            <a:p>
              <a:pPr lvl="0">
                <a:lnSpc>
                  <a:spcPct val="100000"/>
                </a:lnSpc>
              </a:pPr>
              <a:r>
                <a:rPr lang="en-US" sz="3200" dirty="0">
                  <a:latin typeface="Titillium Web" pitchFamily="2" charset="77"/>
                </a:rPr>
                <a:t>How does nightly total acoustic energy change throughout the summer at a maternity roost? </a:t>
              </a:r>
            </a:p>
          </p:txBody>
        </p:sp>
        <p:sp>
          <p:nvSpPr>
            <p:cNvPr id="2059" name="TextBox 2058">
              <a:extLst>
                <a:ext uri="{FF2B5EF4-FFF2-40B4-BE49-F238E27FC236}">
                  <a16:creationId xmlns:a16="http://schemas.microsoft.com/office/drawing/2014/main" id="{B6D11C4C-0161-DD99-A747-562A55A32B6B}"/>
                </a:ext>
              </a:extLst>
            </p:cNvPr>
            <p:cNvSpPr txBox="1"/>
            <p:nvPr/>
          </p:nvSpPr>
          <p:spPr>
            <a:xfrm>
              <a:off x="6594288" y="39844116"/>
              <a:ext cx="5659603" cy="2951162"/>
            </a:xfrm>
            <a:prstGeom prst="rect">
              <a:avLst/>
            </a:prstGeom>
            <a:noFill/>
          </p:spPr>
          <p:txBody>
            <a:bodyPr wrap="square" rtlCol="0">
              <a:spAutoFit/>
            </a:bodyPr>
            <a:lstStyle/>
            <a:p>
              <a:pPr lvl="0">
                <a:lnSpc>
                  <a:spcPct val="100000"/>
                </a:lnSpc>
              </a:pPr>
              <a:r>
                <a:rPr lang="en-US" sz="3200" dirty="0">
                  <a:latin typeface="Titillium Web" pitchFamily="2" charset="77"/>
                </a:rPr>
                <a:t>Can we use these changes to monitor important phenological events such as pup </a:t>
              </a:r>
              <a:r>
                <a:rPr lang="en-US" sz="3200" dirty="0" err="1">
                  <a:latin typeface="Titillium Web" pitchFamily="2" charset="77"/>
                </a:rPr>
                <a:t>volancy</a:t>
              </a:r>
              <a:r>
                <a:rPr lang="en-US" sz="3200" dirty="0">
                  <a:latin typeface="Titillium Web" pitchFamily="2" charset="77"/>
                </a:rPr>
                <a:t>, peak occupancy, and dispersal? </a:t>
              </a:r>
            </a:p>
          </p:txBody>
        </p:sp>
      </p:grpSp>
      <p:sp>
        <p:nvSpPr>
          <p:cNvPr id="2076" name="Text Box 6">
            <a:extLst>
              <a:ext uri="{FF2B5EF4-FFF2-40B4-BE49-F238E27FC236}">
                <a16:creationId xmlns:a16="http://schemas.microsoft.com/office/drawing/2014/main" id="{111C85A4-103E-5F40-A3CE-9F92FFCA39E2}"/>
              </a:ext>
            </a:extLst>
          </p:cNvPr>
          <p:cNvSpPr txBox="1">
            <a:spLocks noChangeArrowheads="1"/>
          </p:cNvSpPr>
          <p:nvPr/>
        </p:nvSpPr>
        <p:spPr bwMode="auto">
          <a:xfrm>
            <a:off x="308941" y="22205882"/>
            <a:ext cx="10091950" cy="260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defPPr>
              <a:defRPr kern="1200"/>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The NH Bat Counts program, ran by the NH Fish and Game Dept., is an online database where community members can submit their emergence counts.</a:t>
            </a:r>
          </a:p>
          <a:p>
            <a:pPr marL="457178" indent="-457178">
              <a:buFont typeface="Arial" panose="020B0604020202020204" pitchFamily="34" charset="0"/>
              <a:buChar char="•"/>
            </a:pPr>
            <a:r>
              <a:rPr lang="en-US" sz="3200" dirty="0">
                <a:latin typeface="Titillium Web" panose="00000500000000000000" pitchFamily="2" charset="0"/>
                <a:ea typeface="Open Sans" panose="020B0606030504020204" pitchFamily="34" charset="0"/>
                <a:cs typeface="Open Sans" panose="020B0606030504020204" pitchFamily="34" charset="0"/>
              </a:rPr>
              <a:t>We can use this information to monitor bat populations over time. </a:t>
            </a:r>
          </a:p>
        </p:txBody>
      </p:sp>
      <p:pic>
        <p:nvPicPr>
          <p:cNvPr id="2078" name="Picture 2077" descr="A turtle on a rock&#10;&#10;AI-generated content may be incorrect.">
            <a:extLst>
              <a:ext uri="{FF2B5EF4-FFF2-40B4-BE49-F238E27FC236}">
                <a16:creationId xmlns:a16="http://schemas.microsoft.com/office/drawing/2014/main" id="{2DF9AB1F-053E-C07D-8232-2B67C3C34CC0}"/>
              </a:ext>
            </a:extLst>
          </p:cNvPr>
          <p:cNvPicPr>
            <a:picLocks noChangeAspect="1"/>
          </p:cNvPicPr>
          <p:nvPr/>
        </p:nvPicPr>
        <p:blipFill>
          <a:blip r:embed="rId14">
            <a:extLst>
              <a:ext uri="{28A0092B-C50C-407E-A947-70E740481C1C}">
                <a14:useLocalDpi xmlns:a14="http://schemas.microsoft.com/office/drawing/2010/main" val="0"/>
              </a:ext>
            </a:extLst>
          </a:blip>
          <a:srcRect t="6309" b="5983"/>
          <a:stretch>
            <a:fillRect/>
          </a:stretch>
        </p:blipFill>
        <p:spPr>
          <a:xfrm>
            <a:off x="670837" y="17295018"/>
            <a:ext cx="9610664" cy="4888581"/>
          </a:xfrm>
          <a:prstGeom prst="rect">
            <a:avLst/>
          </a:prstGeom>
        </p:spPr>
      </p:pic>
      <p:pic>
        <p:nvPicPr>
          <p:cNvPr id="2082" name="Picture 2081" descr="A group of people standing in front of a large red door&#10;&#10;AI-generated content may be incorrect.">
            <a:extLst>
              <a:ext uri="{FF2B5EF4-FFF2-40B4-BE49-F238E27FC236}">
                <a16:creationId xmlns:a16="http://schemas.microsoft.com/office/drawing/2014/main" id="{C889EAB2-71DE-AAF6-AF8D-07CA610983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0876" y="24849402"/>
            <a:ext cx="4799364" cy="6397728"/>
          </a:xfrm>
          <a:prstGeom prst="rect">
            <a:avLst/>
          </a:prstGeom>
        </p:spPr>
      </p:pic>
      <p:sp>
        <p:nvSpPr>
          <p:cNvPr id="2083" name="TextBox 2082">
            <a:extLst>
              <a:ext uri="{FF2B5EF4-FFF2-40B4-BE49-F238E27FC236}">
                <a16:creationId xmlns:a16="http://schemas.microsoft.com/office/drawing/2014/main" id="{23200FA1-A9A6-9506-C928-B653A6E12C31}"/>
              </a:ext>
            </a:extLst>
          </p:cNvPr>
          <p:cNvSpPr txBox="1"/>
          <p:nvPr/>
        </p:nvSpPr>
        <p:spPr>
          <a:xfrm>
            <a:off x="5766660" y="28486855"/>
            <a:ext cx="3166334" cy="2677656"/>
          </a:xfrm>
          <a:prstGeom prst="rect">
            <a:avLst/>
          </a:prstGeom>
          <a:noFill/>
        </p:spPr>
        <p:txBody>
          <a:bodyPr wrap="square" rtlCol="0">
            <a:spAutoFit/>
          </a:bodyPr>
          <a:lstStyle/>
          <a:p>
            <a:pPr lvl="0">
              <a:lnSpc>
                <a:spcPct val="100000"/>
              </a:lnSpc>
            </a:pPr>
            <a:r>
              <a:rPr lang="en-US" sz="2800" b="1" dirty="0">
                <a:latin typeface="Titillium Web" pitchFamily="2" charset="77"/>
              </a:rPr>
              <a:t>Figure 2: </a:t>
            </a:r>
            <a:r>
              <a:rPr lang="en-US" sz="2800" dirty="0">
                <a:latin typeface="Titillium Web" pitchFamily="2" charset="77"/>
              </a:rPr>
              <a:t>Our research team standing in front of a barn used as a roost with the private landowners.</a:t>
            </a:r>
            <a:endParaRPr lang="en-US" sz="2800" b="1" dirty="0">
              <a:latin typeface="Titillium Web" pitchFamily="2" charset="77"/>
            </a:endParaRPr>
          </a:p>
        </p:txBody>
      </p:sp>
      <p:sp>
        <p:nvSpPr>
          <p:cNvPr id="2090" name="TextBox 2089">
            <a:extLst>
              <a:ext uri="{FF2B5EF4-FFF2-40B4-BE49-F238E27FC236}">
                <a16:creationId xmlns:a16="http://schemas.microsoft.com/office/drawing/2014/main" id="{4A0CA71F-30FE-746A-54D3-B192BC60C758}"/>
              </a:ext>
            </a:extLst>
          </p:cNvPr>
          <p:cNvSpPr txBox="1"/>
          <p:nvPr/>
        </p:nvSpPr>
        <p:spPr>
          <a:xfrm>
            <a:off x="7303603" y="24408389"/>
            <a:ext cx="3166334" cy="1384995"/>
          </a:xfrm>
          <a:prstGeom prst="rect">
            <a:avLst/>
          </a:prstGeom>
          <a:noFill/>
        </p:spPr>
        <p:txBody>
          <a:bodyPr wrap="square" rtlCol="0">
            <a:spAutoFit/>
          </a:bodyPr>
          <a:lstStyle/>
          <a:p>
            <a:pPr lvl="0">
              <a:lnSpc>
                <a:spcPct val="100000"/>
              </a:lnSpc>
            </a:pPr>
            <a:r>
              <a:rPr lang="en-US" sz="2800" b="1" dirty="0">
                <a:latin typeface="Titillium Web" pitchFamily="2" charset="77"/>
              </a:rPr>
              <a:t>Figure 1: </a:t>
            </a:r>
            <a:r>
              <a:rPr lang="en-US" sz="2800" dirty="0">
                <a:latin typeface="Titillium Web" pitchFamily="2" charset="77"/>
              </a:rPr>
              <a:t>NH Bat Counts homepage with F&amp;G logo</a:t>
            </a:r>
            <a:endParaRPr lang="en-US" sz="2800" b="1" dirty="0">
              <a:latin typeface="Titillium Web" pitchFamily="2" charset="77"/>
            </a:endParaRPr>
          </a:p>
        </p:txBody>
      </p:sp>
      <p:sp>
        <p:nvSpPr>
          <p:cNvPr id="2091" name="Rectangle 5">
            <a:extLst>
              <a:ext uri="{FF2B5EF4-FFF2-40B4-BE49-F238E27FC236}">
                <a16:creationId xmlns:a16="http://schemas.microsoft.com/office/drawing/2014/main" id="{C90EE318-ED67-8A64-30E7-DA5B08A8DD03}"/>
              </a:ext>
            </a:extLst>
          </p:cNvPr>
          <p:cNvSpPr>
            <a:spLocks noChangeArrowheads="1"/>
          </p:cNvSpPr>
          <p:nvPr/>
        </p:nvSpPr>
        <p:spPr bwMode="auto">
          <a:xfrm>
            <a:off x="10724171" y="6889570"/>
            <a:ext cx="10439895" cy="782612"/>
          </a:xfrm>
          <a:prstGeom prst="rect">
            <a:avLst/>
          </a:prstGeom>
          <a:solidFill>
            <a:srgbClr val="1482A5"/>
          </a:solidFill>
          <a:ln>
            <a:noFill/>
          </a:ln>
          <a:effectLst/>
        </p:spPr>
        <p:txBody>
          <a:bodyPr wrap="none" lIns="274320" tIns="68580" rIns="274320" bIns="68580" anchor="ctr"/>
          <a:lstStyle>
            <a:defPPr>
              <a:defRPr kern="1200"/>
            </a:defPPr>
          </a:lstStyle>
          <a:p>
            <a:pPr defTabSz="4703763"/>
            <a:r>
              <a:rPr lang="en-US" sz="3600" dirty="0">
                <a:solidFill>
                  <a:schemeClr val="bg1"/>
                </a:solidFill>
                <a:latin typeface="Amaranth" panose="02000503050000020004" pitchFamily="2" charset="0"/>
              </a:rPr>
              <a:t>Introduction</a:t>
            </a:r>
          </a:p>
        </p:txBody>
      </p:sp>
      <p:sp>
        <p:nvSpPr>
          <p:cNvPr id="2093" name="Rectangle 5">
            <a:extLst>
              <a:ext uri="{FF2B5EF4-FFF2-40B4-BE49-F238E27FC236}">
                <a16:creationId xmlns:a16="http://schemas.microsoft.com/office/drawing/2014/main" id="{31EA0AF9-2589-A27D-FBE6-62D46A15E4E8}"/>
              </a:ext>
            </a:extLst>
          </p:cNvPr>
          <p:cNvSpPr>
            <a:spLocks noChangeArrowheads="1"/>
          </p:cNvSpPr>
          <p:nvPr/>
        </p:nvSpPr>
        <p:spPr bwMode="auto">
          <a:xfrm>
            <a:off x="21481970" y="6881678"/>
            <a:ext cx="10058400" cy="782612"/>
          </a:xfrm>
          <a:prstGeom prst="rect">
            <a:avLst/>
          </a:prstGeom>
          <a:solidFill>
            <a:srgbClr val="1482A5"/>
          </a:solidFill>
          <a:ln>
            <a:noFill/>
          </a:ln>
          <a:effectLst/>
        </p:spPr>
        <p:txBody>
          <a:bodyPr wrap="none" lIns="274320" tIns="68580" rIns="274320" bIns="68580" anchor="ctr"/>
          <a:lstStyle>
            <a:defPPr>
              <a:defRPr kern="1200"/>
            </a:defPPr>
          </a:lstStyle>
          <a:p>
            <a:pPr defTabSz="4703763"/>
            <a:r>
              <a:rPr lang="en-US" sz="3600" dirty="0">
                <a:solidFill>
                  <a:schemeClr val="bg1"/>
                </a:solidFill>
                <a:latin typeface="Amaranth" panose="02000503050000020004" pitchFamily="2" charset="0"/>
              </a:rPr>
              <a:t>Methods</a:t>
            </a:r>
          </a:p>
        </p:txBody>
      </p:sp>
      <p:grpSp>
        <p:nvGrpSpPr>
          <p:cNvPr id="2102" name="Group 2101">
            <a:extLst>
              <a:ext uri="{FF2B5EF4-FFF2-40B4-BE49-F238E27FC236}">
                <a16:creationId xmlns:a16="http://schemas.microsoft.com/office/drawing/2014/main" id="{08C6C39E-5508-A3F8-1D46-FDB78DAD1822}"/>
              </a:ext>
            </a:extLst>
          </p:cNvPr>
          <p:cNvGrpSpPr/>
          <p:nvPr/>
        </p:nvGrpSpPr>
        <p:grpSpPr>
          <a:xfrm>
            <a:off x="22972798" y="11373065"/>
            <a:ext cx="6866030" cy="7233410"/>
            <a:chOff x="22177757" y="11766279"/>
            <a:chExt cx="6866030" cy="7233410"/>
          </a:xfrm>
        </p:grpSpPr>
        <p:pic>
          <p:nvPicPr>
            <p:cNvPr id="204" name="Picture 203" descr="A hand holding a green box with a label&#10;&#10;AI-generated content may be incorrect.">
              <a:extLst>
                <a:ext uri="{FF2B5EF4-FFF2-40B4-BE49-F238E27FC236}">
                  <a16:creationId xmlns:a16="http://schemas.microsoft.com/office/drawing/2014/main" id="{B7750AD1-76F7-DA49-F262-DFD497AD02B2}"/>
                </a:ext>
              </a:extLst>
            </p:cNvPr>
            <p:cNvPicPr>
              <a:picLocks noChangeAspect="1"/>
            </p:cNvPicPr>
            <p:nvPr/>
          </p:nvPicPr>
          <p:blipFill>
            <a:blip r:embed="rId16"/>
            <a:stretch>
              <a:fillRect/>
            </a:stretch>
          </p:blipFill>
          <p:spPr>
            <a:xfrm>
              <a:off x="22183848" y="11801677"/>
              <a:ext cx="3429969" cy="3429969"/>
            </a:xfrm>
            <a:prstGeom prst="rect">
              <a:avLst/>
            </a:prstGeom>
            <a:ln>
              <a:solidFill>
                <a:schemeClr val="tx1"/>
              </a:solidFill>
            </a:ln>
          </p:spPr>
        </p:pic>
        <p:pic>
          <p:nvPicPr>
            <p:cNvPr id="205" name="Picture 204" descr="A camera on a tripod next to a barn&#10;&#10;AI-generated content may be incorrect.">
              <a:extLst>
                <a:ext uri="{FF2B5EF4-FFF2-40B4-BE49-F238E27FC236}">
                  <a16:creationId xmlns:a16="http://schemas.microsoft.com/office/drawing/2014/main" id="{9CDF8330-9D14-E267-1367-0513E1CF2C52}"/>
                </a:ext>
              </a:extLst>
            </p:cNvPr>
            <p:cNvPicPr>
              <a:picLocks noChangeAspect="1"/>
            </p:cNvPicPr>
            <p:nvPr/>
          </p:nvPicPr>
          <p:blipFill>
            <a:blip r:embed="rId17"/>
            <a:stretch/>
          </p:blipFill>
          <p:spPr>
            <a:xfrm rot="5400000">
              <a:off x="25613817" y="11801677"/>
              <a:ext cx="3429969" cy="3429969"/>
            </a:xfrm>
            <a:prstGeom prst="rect">
              <a:avLst/>
            </a:prstGeom>
            <a:ln>
              <a:solidFill>
                <a:schemeClr val="tx1"/>
              </a:solidFill>
            </a:ln>
          </p:spPr>
        </p:pic>
        <p:sp>
          <p:nvSpPr>
            <p:cNvPr id="207" name="TextBox 206">
              <a:extLst>
                <a:ext uri="{FF2B5EF4-FFF2-40B4-BE49-F238E27FC236}">
                  <a16:creationId xmlns:a16="http://schemas.microsoft.com/office/drawing/2014/main" id="{962E645C-372A-3D31-2EC6-52FB71FEA0E6}"/>
                </a:ext>
              </a:extLst>
            </p:cNvPr>
            <p:cNvSpPr txBox="1"/>
            <p:nvPr/>
          </p:nvSpPr>
          <p:spPr>
            <a:xfrm>
              <a:off x="22227685" y="11766279"/>
              <a:ext cx="557212" cy="584775"/>
            </a:xfrm>
            <a:prstGeom prst="rect">
              <a:avLst/>
            </a:prstGeom>
            <a:noFill/>
          </p:spPr>
          <p:txBody>
            <a:bodyPr wrap="square" rtlCol="0">
              <a:spAutoFit/>
            </a:bodyPr>
            <a:lstStyle/>
            <a:p>
              <a:pPr algn="ctr"/>
              <a:r>
                <a:rPr lang="en-US" sz="3200" b="1" dirty="0">
                  <a:latin typeface="Titillium Web" panose="00000500000000000000" pitchFamily="2" charset="0"/>
                  <a:ea typeface="Open Sans" panose="020B0606030504020204" pitchFamily="34" charset="0"/>
                  <a:cs typeface="Open Sans" panose="020B0606030504020204" pitchFamily="34" charset="0"/>
                </a:rPr>
                <a:t>A</a:t>
              </a:r>
              <a:endParaRPr lang="en-US" sz="3200" b="1" dirty="0"/>
            </a:p>
          </p:txBody>
        </p:sp>
        <p:sp>
          <p:nvSpPr>
            <p:cNvPr id="208" name="TextBox 207">
              <a:extLst>
                <a:ext uri="{FF2B5EF4-FFF2-40B4-BE49-F238E27FC236}">
                  <a16:creationId xmlns:a16="http://schemas.microsoft.com/office/drawing/2014/main" id="{C5F0B356-1E77-706B-380B-A4A722150567}"/>
                </a:ext>
              </a:extLst>
            </p:cNvPr>
            <p:cNvSpPr txBox="1"/>
            <p:nvPr/>
          </p:nvSpPr>
          <p:spPr>
            <a:xfrm>
              <a:off x="25699813" y="11774593"/>
              <a:ext cx="429057" cy="584775"/>
            </a:xfrm>
            <a:prstGeom prst="rect">
              <a:avLst/>
            </a:prstGeom>
            <a:noFill/>
          </p:spPr>
          <p:txBody>
            <a:bodyPr wrap="square" rtlCol="0">
              <a:spAutoFit/>
            </a:bodyPr>
            <a:lstStyle/>
            <a:p>
              <a:pPr algn="ctr"/>
              <a:r>
                <a:rPr lang="en-US" sz="3200" b="1" dirty="0">
                  <a:latin typeface="Titillium Web" panose="00000500000000000000" pitchFamily="2" charset="0"/>
                  <a:ea typeface="Open Sans" panose="020B0606030504020204" pitchFamily="34" charset="0"/>
                  <a:cs typeface="Open Sans" panose="020B0606030504020204" pitchFamily="34" charset="0"/>
                </a:rPr>
                <a:t>B</a:t>
              </a:r>
              <a:endParaRPr lang="en-US" sz="3200" b="1" dirty="0"/>
            </a:p>
          </p:txBody>
        </p:sp>
        <p:pic>
          <p:nvPicPr>
            <p:cNvPr id="2066" name="Picture 2065" descr="A white house with a bird in the sky&#10;&#10;AI-generated content may be incorrect.">
              <a:extLst>
                <a:ext uri="{FF2B5EF4-FFF2-40B4-BE49-F238E27FC236}">
                  <a16:creationId xmlns:a16="http://schemas.microsoft.com/office/drawing/2014/main" id="{0BF4B22B-A6B6-2F3E-0029-5E13682EE5BB}"/>
                </a:ext>
              </a:extLst>
            </p:cNvPr>
            <p:cNvPicPr>
              <a:picLocks noChangeAspect="1"/>
            </p:cNvPicPr>
            <p:nvPr/>
          </p:nvPicPr>
          <p:blipFill>
            <a:blip r:embed="rId18">
              <a:extLst>
                <a:ext uri="{28A0092B-C50C-407E-A947-70E740481C1C}">
                  <a14:useLocalDpi xmlns:a14="http://schemas.microsoft.com/office/drawing/2010/main" val="0"/>
                </a:ext>
              </a:extLst>
            </a:blip>
            <a:srcRect b="32202"/>
            <a:stretch>
              <a:fillRect/>
            </a:stretch>
          </p:blipFill>
          <p:spPr>
            <a:xfrm>
              <a:off x="22177757" y="15229285"/>
              <a:ext cx="6866030" cy="3770404"/>
            </a:xfrm>
            <a:prstGeom prst="rect">
              <a:avLst/>
            </a:prstGeom>
            <a:ln>
              <a:solidFill>
                <a:schemeClr val="tx1"/>
              </a:solidFill>
            </a:ln>
          </p:spPr>
        </p:pic>
        <p:sp>
          <p:nvSpPr>
            <p:cNvPr id="2101" name="TextBox 2100">
              <a:extLst>
                <a:ext uri="{FF2B5EF4-FFF2-40B4-BE49-F238E27FC236}">
                  <a16:creationId xmlns:a16="http://schemas.microsoft.com/office/drawing/2014/main" id="{1559954D-E412-5CED-5E72-315AF2FBCE87}"/>
                </a:ext>
              </a:extLst>
            </p:cNvPr>
            <p:cNvSpPr txBox="1"/>
            <p:nvPr/>
          </p:nvSpPr>
          <p:spPr>
            <a:xfrm>
              <a:off x="22199142" y="15233706"/>
              <a:ext cx="429057" cy="584775"/>
            </a:xfrm>
            <a:prstGeom prst="rect">
              <a:avLst/>
            </a:prstGeom>
            <a:noFill/>
          </p:spPr>
          <p:txBody>
            <a:bodyPr wrap="square" rtlCol="0">
              <a:spAutoFit/>
            </a:bodyPr>
            <a:lstStyle/>
            <a:p>
              <a:pPr algn="ctr"/>
              <a:r>
                <a:rPr lang="en-US" sz="3200" b="1" dirty="0">
                  <a:latin typeface="Titillium Web" panose="00000500000000000000" pitchFamily="2" charset="0"/>
                  <a:ea typeface="Open Sans" panose="020B0606030504020204" pitchFamily="34" charset="0"/>
                  <a:cs typeface="Open Sans" panose="020B0606030504020204" pitchFamily="34" charset="0"/>
                </a:rPr>
                <a:t>C</a:t>
              </a:r>
              <a:endParaRPr lang="en-US" sz="3200" b="1" dirty="0"/>
            </a:p>
          </p:txBody>
        </p:sp>
      </p:grpSp>
      <p:sp>
        <p:nvSpPr>
          <p:cNvPr id="2103" name="TextBox 2102">
            <a:extLst>
              <a:ext uri="{FF2B5EF4-FFF2-40B4-BE49-F238E27FC236}">
                <a16:creationId xmlns:a16="http://schemas.microsoft.com/office/drawing/2014/main" id="{92903CD6-086E-4373-D9D9-EAD7C201C8D9}"/>
              </a:ext>
            </a:extLst>
          </p:cNvPr>
          <p:cNvSpPr txBox="1"/>
          <p:nvPr/>
        </p:nvSpPr>
        <p:spPr>
          <a:xfrm>
            <a:off x="10815388" y="29776982"/>
            <a:ext cx="10274388" cy="1754326"/>
          </a:xfrm>
          <a:prstGeom prst="rect">
            <a:avLst/>
          </a:prstGeom>
          <a:noFill/>
        </p:spPr>
        <p:txBody>
          <a:bodyPr wrap="square" rtlCol="0">
            <a:spAutoFit/>
          </a:bodyPr>
          <a:lstStyle/>
          <a:p>
            <a:r>
              <a:rPr lang="en-US" sz="1800" dirty="0">
                <a:latin typeface="Titillium Web" pitchFamily="2" charset="77"/>
              </a:rPr>
              <a:t>Acknowledgments: </a:t>
            </a:r>
            <a:r>
              <a:rPr lang="en-US" sz="1800" b="1" dirty="0"/>
              <a:t>Sonja Ahlberg, Haley Andreozzi, Bonnie and Rusty Brown, Jannine </a:t>
            </a:r>
            <a:r>
              <a:rPr lang="en-US" sz="1800" b="1" dirty="0" err="1"/>
              <a:t>Chammaro</a:t>
            </a:r>
            <a:r>
              <a:rPr lang="en-US" sz="1800" b="1" dirty="0"/>
              <a:t>, Lizzie Cheetham, Jack Colantuoni, Valerie Eddington, Danielle Fradet, Kaitlyn Hauler, Sandi Houghton, Colby Howard, Mari Ilfeld, Maggie Johnson, Laura Kloepper, Emily-Kate Molnár, Nathaniel Pike, David Popa, Jeff Reeder, Sadie Shultz, Susie </a:t>
            </a:r>
            <a:r>
              <a:rPr lang="en-US" sz="1800" b="1" dirty="0" err="1"/>
              <a:t>Spikol</a:t>
            </a:r>
            <a:r>
              <a:rPr lang="en-US" sz="1800" b="1" dirty="0"/>
              <a:t>, Calla Streeter, Brett Amy </a:t>
            </a:r>
            <a:r>
              <a:rPr lang="en-US" sz="1800" b="1" dirty="0" err="1"/>
              <a:t>Thelan</a:t>
            </a:r>
            <a:r>
              <a:rPr lang="en-US" sz="1800" b="1" dirty="0"/>
              <a:t>, Harvey Tolman, Amaro </a:t>
            </a:r>
            <a:r>
              <a:rPr lang="en-US" sz="1800" b="1" dirty="0" err="1"/>
              <a:t>Tuninetti</a:t>
            </a:r>
            <a:r>
              <a:rPr lang="en-US" sz="1800" b="1" dirty="0"/>
              <a:t>, Harris Center for Conservation</a:t>
            </a:r>
          </a:p>
          <a:p>
            <a:endParaRPr lang="en-US" sz="1800" dirty="0">
              <a:latin typeface="Titillium Web" pitchFamily="2" charset="77"/>
            </a:endParaRPr>
          </a:p>
        </p:txBody>
      </p:sp>
      <p:sp>
        <p:nvSpPr>
          <p:cNvPr id="2107" name="TextBox 2106">
            <a:extLst>
              <a:ext uri="{FF2B5EF4-FFF2-40B4-BE49-F238E27FC236}">
                <a16:creationId xmlns:a16="http://schemas.microsoft.com/office/drawing/2014/main" id="{50D67C76-B0A1-5DA2-9156-E72307CF52C6}"/>
              </a:ext>
            </a:extLst>
          </p:cNvPr>
          <p:cNvSpPr txBox="1"/>
          <p:nvPr/>
        </p:nvSpPr>
        <p:spPr>
          <a:xfrm>
            <a:off x="-52769" y="32474433"/>
            <a:ext cx="32918400" cy="369332"/>
          </a:xfrm>
          <a:prstGeom prst="rect">
            <a:avLst/>
          </a:prstGeom>
          <a:noFill/>
        </p:spPr>
        <p:txBody>
          <a:bodyPr wrap="square" rtlCol="0">
            <a:spAutoFit/>
          </a:bodyPr>
          <a:lstStyle/>
          <a:p>
            <a:r>
              <a:rPr lang="en-US" sz="1800" dirty="0">
                <a:solidFill>
                  <a:srgbClr val="D2D2D2"/>
                </a:solidFill>
                <a:latin typeface="Titillium Web" pitchFamily="2" charset="77"/>
              </a:rPr>
              <a:t>References: Frick et al., 2020, </a:t>
            </a:r>
            <a:r>
              <a:rPr lang="en-US" sz="1800" i="1" dirty="0">
                <a:solidFill>
                  <a:srgbClr val="D2D2D2"/>
                </a:solidFill>
                <a:latin typeface="Titillium Web" pitchFamily="2" charset="77"/>
              </a:rPr>
              <a:t>Ann. N.Y. Acad. Sci.;</a:t>
            </a:r>
            <a:r>
              <a:rPr lang="en-US" sz="1800" dirty="0">
                <a:solidFill>
                  <a:srgbClr val="D2D2D2"/>
                </a:solidFill>
                <a:latin typeface="Titillium Web" pitchFamily="2" charset="77"/>
              </a:rPr>
              <a:t> Kloepper et al., 2016, </a:t>
            </a:r>
            <a:r>
              <a:rPr lang="en-US" sz="1800" i="1" dirty="0">
                <a:solidFill>
                  <a:srgbClr val="D2D2D2"/>
                </a:solidFill>
                <a:latin typeface="Titillium Web" pitchFamily="2" charset="77"/>
              </a:rPr>
              <a:t>R. Soc.; </a:t>
            </a:r>
            <a:r>
              <a:rPr lang="en-US" sz="1800" dirty="0">
                <a:solidFill>
                  <a:srgbClr val="D2D2D2"/>
                </a:solidFill>
                <a:latin typeface="Titillium Web" pitchFamily="2" charset="77"/>
              </a:rPr>
              <a:t>Kloepper et al., 2025, </a:t>
            </a:r>
            <a:r>
              <a:rPr lang="en-US" sz="1800" i="1" dirty="0">
                <a:solidFill>
                  <a:srgbClr val="D2D2D2"/>
                </a:solidFill>
                <a:latin typeface="Titillium Web" pitchFamily="2" charset="77"/>
              </a:rPr>
              <a:t>JNABR</a:t>
            </a:r>
            <a:r>
              <a:rPr lang="en-US" sz="1800" dirty="0">
                <a:solidFill>
                  <a:srgbClr val="D2D2D2"/>
                </a:solidFill>
                <a:latin typeface="Titillium Web" pitchFamily="2" charset="77"/>
              </a:rPr>
              <a:t> </a:t>
            </a:r>
            <a:endParaRPr lang="en-US" sz="1800" i="1" dirty="0">
              <a:solidFill>
                <a:srgbClr val="D2D2D2"/>
              </a:solidFill>
              <a:latin typeface="Titillium Web" pitchFamily="2" charset="77"/>
            </a:endParaRPr>
          </a:p>
        </p:txBody>
      </p:sp>
      <p:sp>
        <p:nvSpPr>
          <p:cNvPr id="2109" name="Rectangle 5">
            <a:extLst>
              <a:ext uri="{FF2B5EF4-FFF2-40B4-BE49-F238E27FC236}">
                <a16:creationId xmlns:a16="http://schemas.microsoft.com/office/drawing/2014/main" id="{589C89B2-054D-28BA-C633-DD82E997F220}"/>
              </a:ext>
            </a:extLst>
          </p:cNvPr>
          <p:cNvSpPr>
            <a:spLocks noChangeArrowheads="1"/>
          </p:cNvSpPr>
          <p:nvPr/>
        </p:nvSpPr>
        <p:spPr bwMode="auto">
          <a:xfrm>
            <a:off x="32018908" y="6879196"/>
            <a:ext cx="11323405" cy="803361"/>
          </a:xfrm>
          <a:prstGeom prst="rect">
            <a:avLst/>
          </a:prstGeom>
          <a:solidFill>
            <a:srgbClr val="1482A5"/>
          </a:solidFill>
          <a:ln>
            <a:noFill/>
          </a:ln>
          <a:effectLst/>
        </p:spPr>
        <p:txBody>
          <a:bodyPr wrap="none" lIns="274320" tIns="68580" rIns="274320" bIns="68580" anchor="ctr"/>
          <a:lstStyle>
            <a:defPPr>
              <a:defRPr kern="1200"/>
            </a:defPPr>
          </a:lstStyle>
          <a:p>
            <a:pPr defTabSz="4703763"/>
            <a:r>
              <a:rPr lang="en-US" sz="3600" dirty="0">
                <a:solidFill>
                  <a:schemeClr val="bg1"/>
                </a:solidFill>
                <a:latin typeface="Amaranth" panose="02000503050000020004" pitchFamily="2" charset="0"/>
              </a:rPr>
              <a:t>Results</a:t>
            </a:r>
          </a:p>
        </p:txBody>
      </p:sp>
      <p:grpSp>
        <p:nvGrpSpPr>
          <p:cNvPr id="263" name="Group 262">
            <a:extLst>
              <a:ext uri="{FF2B5EF4-FFF2-40B4-BE49-F238E27FC236}">
                <a16:creationId xmlns:a16="http://schemas.microsoft.com/office/drawing/2014/main" id="{6C64EB04-372B-3310-0E4D-36A74A061665}"/>
              </a:ext>
            </a:extLst>
          </p:cNvPr>
          <p:cNvGrpSpPr/>
          <p:nvPr/>
        </p:nvGrpSpPr>
        <p:grpSpPr>
          <a:xfrm>
            <a:off x="32062495" y="7897441"/>
            <a:ext cx="11171256" cy="6694610"/>
            <a:chOff x="32458981" y="7933129"/>
            <a:chExt cx="11171256" cy="6694610"/>
          </a:xfrm>
        </p:grpSpPr>
        <p:sp>
          <p:nvSpPr>
            <p:cNvPr id="212" name="TextBox 211">
              <a:extLst>
                <a:ext uri="{FF2B5EF4-FFF2-40B4-BE49-F238E27FC236}">
                  <a16:creationId xmlns:a16="http://schemas.microsoft.com/office/drawing/2014/main" id="{59377B8E-A458-99D2-BB79-412BD7E8898B}"/>
                </a:ext>
              </a:extLst>
            </p:cNvPr>
            <p:cNvSpPr txBox="1"/>
            <p:nvPr/>
          </p:nvSpPr>
          <p:spPr>
            <a:xfrm>
              <a:off x="32533209" y="13673632"/>
              <a:ext cx="11097028" cy="954107"/>
            </a:xfrm>
            <a:prstGeom prst="rect">
              <a:avLst/>
            </a:prstGeom>
            <a:noFill/>
          </p:spPr>
          <p:txBody>
            <a:bodyPr wrap="square" rtlCol="0">
              <a:spAutoFit/>
            </a:bodyPr>
            <a:lstStyle/>
            <a:p>
              <a:r>
                <a:rPr lang="en-US" sz="2800" b="1" dirty="0">
                  <a:latin typeface="Titillium Web" panose="00000500000000000000" pitchFamily="2" charset="0"/>
                  <a:ea typeface="Open Sans" panose="020B0606030504020204" pitchFamily="34" charset="0"/>
                  <a:cs typeface="Open Sans" panose="020B0606030504020204" pitchFamily="34" charset="0"/>
                </a:rPr>
                <a:t>Figure 5: </a:t>
              </a:r>
              <a:r>
                <a:rPr lang="en-US" sz="2800" dirty="0">
                  <a:latin typeface="Titillium Web" panose="00000500000000000000" pitchFamily="2" charset="0"/>
                  <a:ea typeface="Open Sans" panose="020B0606030504020204" pitchFamily="34" charset="0"/>
                  <a:cs typeface="Open Sans" panose="020B0606030504020204" pitchFamily="34" charset="0"/>
                </a:rPr>
                <a:t>RMS amplitude collected at three different sites changed throughout the summer. Dates with </a:t>
              </a:r>
              <a:r>
                <a:rPr lang="en-US" sz="2800" dirty="0" err="1">
                  <a:latin typeface="Titillium Web" panose="00000500000000000000" pitchFamily="2" charset="0"/>
                  <a:ea typeface="Open Sans" panose="020B0606030504020204" pitchFamily="34" charset="0"/>
                  <a:cs typeface="Open Sans" panose="020B0606030504020204" pitchFamily="34" charset="0"/>
                </a:rPr>
                <a:t>Audiomoth</a:t>
              </a:r>
              <a:r>
                <a:rPr lang="en-US" sz="2800" dirty="0">
                  <a:latin typeface="Titillium Web" panose="00000500000000000000" pitchFamily="2" charset="0"/>
                  <a:ea typeface="Open Sans" panose="020B0606030504020204" pitchFamily="34" charset="0"/>
                  <a:cs typeface="Open Sans" panose="020B0606030504020204" pitchFamily="34" charset="0"/>
                </a:rPr>
                <a:t> failure indicated in green</a:t>
              </a:r>
              <a:endParaRPr lang="en-US" sz="2800" b="1" dirty="0">
                <a:highlight>
                  <a:srgbClr val="FFFF00"/>
                </a:highlight>
              </a:endParaRPr>
            </a:p>
          </p:txBody>
        </p:sp>
        <p:pic>
          <p:nvPicPr>
            <p:cNvPr id="262" name="Picture 261" descr="A graph of a number of different types of barn&#10;&#10;AI-generated content may be incorrect.">
              <a:extLst>
                <a:ext uri="{FF2B5EF4-FFF2-40B4-BE49-F238E27FC236}">
                  <a16:creationId xmlns:a16="http://schemas.microsoft.com/office/drawing/2014/main" id="{CF8C70B0-4C0F-1CC3-8BCE-720281D6107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458981" y="7933129"/>
              <a:ext cx="10210193" cy="5834396"/>
            </a:xfrm>
            <a:prstGeom prst="rect">
              <a:avLst/>
            </a:prstGeom>
          </p:spPr>
        </p:pic>
      </p:grpSp>
      <p:grpSp>
        <p:nvGrpSpPr>
          <p:cNvPr id="280" name="Group 279">
            <a:extLst>
              <a:ext uri="{FF2B5EF4-FFF2-40B4-BE49-F238E27FC236}">
                <a16:creationId xmlns:a16="http://schemas.microsoft.com/office/drawing/2014/main" id="{FC6554F3-FFF0-B5B7-698B-BD1A953A77A0}"/>
              </a:ext>
            </a:extLst>
          </p:cNvPr>
          <p:cNvGrpSpPr/>
          <p:nvPr/>
        </p:nvGrpSpPr>
        <p:grpSpPr>
          <a:xfrm>
            <a:off x="32058840" y="14578465"/>
            <a:ext cx="10701523" cy="7010593"/>
            <a:chOff x="32455326" y="14614153"/>
            <a:chExt cx="10701523" cy="7010593"/>
          </a:xfrm>
        </p:grpSpPr>
        <p:sp>
          <p:nvSpPr>
            <p:cNvPr id="224" name="TextBox 223">
              <a:extLst>
                <a:ext uri="{FF2B5EF4-FFF2-40B4-BE49-F238E27FC236}">
                  <a16:creationId xmlns:a16="http://schemas.microsoft.com/office/drawing/2014/main" id="{D21F3751-641D-CD7D-928E-32E61BB4669C}"/>
                </a:ext>
              </a:extLst>
            </p:cNvPr>
            <p:cNvSpPr txBox="1"/>
            <p:nvPr/>
          </p:nvSpPr>
          <p:spPr>
            <a:xfrm>
              <a:off x="33017757" y="20670639"/>
              <a:ext cx="10139092" cy="954107"/>
            </a:xfrm>
            <a:prstGeom prst="rect">
              <a:avLst/>
            </a:prstGeom>
            <a:noFill/>
          </p:spPr>
          <p:txBody>
            <a:bodyPr wrap="square" rtlCol="0">
              <a:spAutoFit/>
            </a:bodyPr>
            <a:lstStyle/>
            <a:p>
              <a:r>
                <a:rPr lang="en-US" sz="2800" b="1" dirty="0">
                  <a:latin typeface="Titillium Web" panose="00000500000000000000" pitchFamily="2" charset="0"/>
                  <a:ea typeface="Open Sans" panose="020B0606030504020204" pitchFamily="34" charset="0"/>
                  <a:cs typeface="Open Sans" panose="020B0606030504020204" pitchFamily="34" charset="0"/>
                </a:rPr>
                <a:t>Figure 6: </a:t>
              </a:r>
              <a:r>
                <a:rPr lang="en-US" sz="2800" dirty="0">
                  <a:latin typeface="Titillium Web" panose="00000500000000000000" pitchFamily="2" charset="0"/>
                  <a:ea typeface="Open Sans" panose="020B0606030504020204" pitchFamily="34" charset="0"/>
                  <a:cs typeface="Open Sans" panose="020B0606030504020204" pitchFamily="34" charset="0"/>
                </a:rPr>
                <a:t>Changes in RMS amplitude corresponds with when we would expect to see phenological events take place. </a:t>
              </a:r>
              <a:endParaRPr lang="en-US" sz="2800" b="1" dirty="0"/>
            </a:p>
          </p:txBody>
        </p:sp>
        <p:grpSp>
          <p:nvGrpSpPr>
            <p:cNvPr id="270" name="Group 269">
              <a:extLst>
                <a:ext uri="{FF2B5EF4-FFF2-40B4-BE49-F238E27FC236}">
                  <a16:creationId xmlns:a16="http://schemas.microsoft.com/office/drawing/2014/main" id="{18189936-4352-475D-2CA0-74463B34FD5C}"/>
                </a:ext>
              </a:extLst>
            </p:cNvPr>
            <p:cNvGrpSpPr/>
            <p:nvPr/>
          </p:nvGrpSpPr>
          <p:grpSpPr>
            <a:xfrm>
              <a:off x="32455326" y="14614153"/>
              <a:ext cx="10213848" cy="6128309"/>
              <a:chOff x="32455326" y="14614153"/>
              <a:chExt cx="10213848" cy="6128309"/>
            </a:xfrm>
          </p:grpSpPr>
          <p:pic>
            <p:nvPicPr>
              <p:cNvPr id="269" name="Picture 268" descr="A graph showing a line of growth&#10;&#10;AI-generated content may be incorrect.">
                <a:extLst>
                  <a:ext uri="{FF2B5EF4-FFF2-40B4-BE49-F238E27FC236}">
                    <a16:creationId xmlns:a16="http://schemas.microsoft.com/office/drawing/2014/main" id="{427E3AE7-D159-3319-3F03-A48BFB6CF3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55326" y="14614153"/>
                <a:ext cx="10213848" cy="6128309"/>
              </a:xfrm>
              <a:prstGeom prst="rect">
                <a:avLst/>
              </a:prstGeom>
            </p:spPr>
          </p:pic>
          <p:sp>
            <p:nvSpPr>
              <p:cNvPr id="2104" name="TextBox 2103">
                <a:extLst>
                  <a:ext uri="{FF2B5EF4-FFF2-40B4-BE49-F238E27FC236}">
                    <a16:creationId xmlns:a16="http://schemas.microsoft.com/office/drawing/2014/main" id="{1E49FD95-1F79-9BB0-1C5D-85DE0719E4D7}"/>
                  </a:ext>
                </a:extLst>
              </p:cNvPr>
              <p:cNvSpPr txBox="1"/>
              <p:nvPr/>
            </p:nvSpPr>
            <p:spPr>
              <a:xfrm>
                <a:off x="34925215" y="16054763"/>
                <a:ext cx="1830957" cy="400110"/>
              </a:xfrm>
              <a:prstGeom prst="rect">
                <a:avLst/>
              </a:prstGeom>
              <a:noFill/>
            </p:spPr>
            <p:txBody>
              <a:bodyPr wrap="square" rtlCol="0">
                <a:spAutoFit/>
              </a:bodyPr>
              <a:lstStyle/>
              <a:p>
                <a:r>
                  <a:rPr lang="en-US" sz="2000" b="1" dirty="0">
                    <a:latin typeface="Titillium Web" pitchFamily="2" charset="77"/>
                  </a:rPr>
                  <a:t>Pup </a:t>
                </a:r>
                <a:r>
                  <a:rPr lang="en-US" sz="2000" b="1" dirty="0" err="1">
                    <a:latin typeface="Titillium Web" pitchFamily="2" charset="77"/>
                  </a:rPr>
                  <a:t>Volancy</a:t>
                </a:r>
                <a:endParaRPr lang="en-US" sz="2000" b="1" dirty="0">
                  <a:latin typeface="Titillium Web" pitchFamily="2" charset="77"/>
                </a:endParaRPr>
              </a:p>
            </p:txBody>
          </p:sp>
          <p:sp>
            <p:nvSpPr>
              <p:cNvPr id="2105" name="TextBox 2104">
                <a:extLst>
                  <a:ext uri="{FF2B5EF4-FFF2-40B4-BE49-F238E27FC236}">
                    <a16:creationId xmlns:a16="http://schemas.microsoft.com/office/drawing/2014/main" id="{2ECD0597-ED92-57B7-78BD-A1024F1CC386}"/>
                  </a:ext>
                </a:extLst>
              </p:cNvPr>
              <p:cNvSpPr txBox="1"/>
              <p:nvPr/>
            </p:nvSpPr>
            <p:spPr>
              <a:xfrm>
                <a:off x="37562250" y="15789246"/>
                <a:ext cx="1639798" cy="707886"/>
              </a:xfrm>
              <a:prstGeom prst="rect">
                <a:avLst/>
              </a:prstGeom>
              <a:noFill/>
            </p:spPr>
            <p:txBody>
              <a:bodyPr wrap="square" rtlCol="0">
                <a:spAutoFit/>
              </a:bodyPr>
              <a:lstStyle/>
              <a:p>
                <a:pPr algn="ctr"/>
                <a:r>
                  <a:rPr lang="en-US" sz="2000" b="1" dirty="0">
                    <a:latin typeface="Titillium Web" pitchFamily="2" charset="77"/>
                  </a:rPr>
                  <a:t>Peak Occupancy</a:t>
                </a:r>
              </a:p>
            </p:txBody>
          </p:sp>
          <p:sp>
            <p:nvSpPr>
              <p:cNvPr id="2106" name="TextBox 2105">
                <a:extLst>
                  <a:ext uri="{FF2B5EF4-FFF2-40B4-BE49-F238E27FC236}">
                    <a16:creationId xmlns:a16="http://schemas.microsoft.com/office/drawing/2014/main" id="{0C06A277-E4EB-CCF3-CA0B-DDACDB80C44F}"/>
                  </a:ext>
                </a:extLst>
              </p:cNvPr>
              <p:cNvSpPr txBox="1"/>
              <p:nvPr/>
            </p:nvSpPr>
            <p:spPr>
              <a:xfrm>
                <a:off x="40389851" y="16054763"/>
                <a:ext cx="1427792" cy="400110"/>
              </a:xfrm>
              <a:prstGeom prst="rect">
                <a:avLst/>
              </a:prstGeom>
              <a:noFill/>
            </p:spPr>
            <p:txBody>
              <a:bodyPr wrap="square" rtlCol="0">
                <a:spAutoFit/>
              </a:bodyPr>
              <a:lstStyle/>
              <a:p>
                <a:r>
                  <a:rPr lang="en-US" sz="2000" b="1" dirty="0">
                    <a:latin typeface="Titillium Web" pitchFamily="2" charset="77"/>
                  </a:rPr>
                  <a:t>Dispersal</a:t>
                </a:r>
              </a:p>
            </p:txBody>
          </p:sp>
        </p:grpSp>
      </p:grpSp>
      <p:sp>
        <p:nvSpPr>
          <p:cNvPr id="281" name="Oval 280">
            <a:extLst>
              <a:ext uri="{FF2B5EF4-FFF2-40B4-BE49-F238E27FC236}">
                <a16:creationId xmlns:a16="http://schemas.microsoft.com/office/drawing/2014/main" id="{6618FCC8-B402-26C6-AF2E-ECD2CD92E10F}"/>
              </a:ext>
            </a:extLst>
          </p:cNvPr>
          <p:cNvSpPr/>
          <p:nvPr/>
        </p:nvSpPr>
        <p:spPr bwMode="auto">
          <a:xfrm rot="1268466">
            <a:off x="37011077" y="10422535"/>
            <a:ext cx="550159" cy="1558428"/>
          </a:xfrm>
          <a:prstGeom prst="ellipse">
            <a:avLst/>
          </a:prstGeom>
          <a:solidFill>
            <a:srgbClr val="00B050">
              <a:alpha val="29804"/>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702175" rtl="0" eaLnBrk="1" fontAlgn="base" latinLnBrk="0" hangingPunct="1">
              <a:lnSpc>
                <a:spcPct val="100000"/>
              </a:lnSpc>
              <a:spcBef>
                <a:spcPct val="0"/>
              </a:spcBef>
              <a:spcAft>
                <a:spcPct val="0"/>
              </a:spcAft>
              <a:buClrTx/>
              <a:buSzTx/>
              <a:buFontTx/>
              <a:buNone/>
              <a:tabLst/>
            </a:pPr>
            <a:endParaRPr kumimoji="0" lang="en-US" sz="9300" b="0" i="0" u="none" strike="noStrike" cap="none" normalizeH="0" baseline="0">
              <a:ln>
                <a:noFill/>
              </a:ln>
              <a:solidFill>
                <a:schemeClr val="tx1"/>
              </a:solidFill>
              <a:effectLst/>
              <a:latin typeface="Arial" pitchFamily="34"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2.04.14"/>
  <p:tag name="AS_TITLE" val="Aspose.Slides for .NET 4.0 Client Profile"/>
  <p:tag name="AS_VERSION" val="22.4"/>
  <p:tag name="POSTERNERDTEMPLATE" val="conceptualizingcobalt|08-2022"/>
</p:tagLst>
</file>

<file path=ppt/theme/theme1.xml><?xml version="1.0" encoding="utf-8"?>
<a:theme xmlns:a="http://schemas.openxmlformats.org/drawingml/2006/main" name="Default Design">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2175" rtl="0" eaLnBrk="1" fontAlgn="base" latinLnBrk="0" hangingPunct="1">
          <a:lnSpc>
            <a:spcPct val="100000"/>
          </a:lnSpc>
          <a:spcBef>
            <a:spcPct val="0"/>
          </a:spcBef>
          <a:spcAft>
            <a:spcPct val="0"/>
          </a:spcAft>
          <a:buClrTx/>
          <a:buSzTx/>
          <a:buFontTx/>
          <a:buNone/>
          <a:tabLst/>
          <a:defRPr kumimoji="0" lang="en-US" sz="93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2175" rtl="0" eaLnBrk="1" fontAlgn="base" latinLnBrk="0" hangingPunct="1">
          <a:lnSpc>
            <a:spcPct val="100000"/>
          </a:lnSpc>
          <a:spcBef>
            <a:spcPct val="0"/>
          </a:spcBef>
          <a:spcAft>
            <a:spcPct val="0"/>
          </a:spcAft>
          <a:buClrTx/>
          <a:buSzTx/>
          <a:buFontTx/>
          <a:buNone/>
          <a:tabLst/>
          <a:defRPr kumimoji="0" lang="en-US" sz="93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2030</TotalTime>
  <Words>904</Words>
  <Application>Microsoft Macintosh PowerPoint</Application>
  <PresentationFormat>Custom</PresentationFormat>
  <Paragraphs>70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Titillium Web</vt:lpstr>
      <vt:lpstr>Symbol</vt:lpstr>
      <vt:lpstr>Aptos</vt:lpstr>
      <vt:lpstr>Amaranth</vt:lpstr>
      <vt:lpstr>Default Design</vt:lpstr>
      <vt:lpstr>PowerPoint Presentation</vt:lpstr>
    </vt:vector>
  </TitlesOfParts>
  <Company>Graphicsland/MAKESIGNS.COM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to create a scientific poster</dc:title>
  <dc:subject>Example Of A Sample Research Poster</dc:subject>
  <dc:creator>Graphicsland/MakeSigns.com</dc:creator>
  <cp:keywords>scientific, research, template, custom, poster, presentation, symposium, printing, PowerPoint, create, design, example, sample, download</cp:keywords>
  <dc:description>Download our scientific poster templates at no cost to you and get one step closer to making a great research poster.</dc:description>
  <cp:lastModifiedBy>Megan Graham</cp:lastModifiedBy>
  <cp:revision>58</cp:revision>
  <dcterms:modified xsi:type="dcterms:W3CDTF">2026-04-14T16:22:56Z</dcterms:modified>
  <cp:category>scientific poster PowerPoint</cp:category>
</cp:coreProperties>
</file>