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p:scale>
          <a:sx n="50" d="100"/>
          <a:sy n="50" d="100"/>
        </p:scale>
        <p:origin x="-1698" y="-526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4/12/2026</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dirty="0">
                <a:solidFill>
                  <a:srgbClr val="FFFFFF"/>
                </a:solidFill>
                <a:latin typeface="Cambria" panose="02040503050406030204" pitchFamily="18" charset="0"/>
                <a:ea typeface="Cambria" panose="02040503050406030204" pitchFamily="18" charset="0"/>
              </a:rPr>
              <a:t>Physical Modeling of Soil-Anchor Interaction for Marine Energy Systems</a:t>
            </a:r>
            <a:br>
              <a:rPr lang="en-US" sz="8400" dirty="0">
                <a:solidFill>
                  <a:schemeClr val="bg1"/>
                </a:solidFill>
                <a:latin typeface="Cambria" panose="02040503050406030204" pitchFamily="18" charset="0"/>
                <a:ea typeface="Cambria" panose="02040503050406030204" pitchFamily="18" charset="0"/>
                <a:cs typeface="Arial" panose="020B0604020202020204" pitchFamily="34" charset="0"/>
              </a:rPr>
            </a:br>
            <a:r>
              <a:rPr lang="en-US" sz="5600" u="sng" dirty="0">
                <a:solidFill>
                  <a:schemeClr val="bg1"/>
                </a:solidFill>
                <a:latin typeface="Cambria" panose="02040503050406030204" pitchFamily="18" charset="0"/>
                <a:ea typeface="Cambria" panose="02040503050406030204" pitchFamily="18" charset="0"/>
                <a:cs typeface="Arial" panose="020B0604020202020204" pitchFamily="34" charset="0"/>
              </a:rPr>
              <a:t>Daniel Bartus</a:t>
            </a:r>
            <a:br>
              <a:rPr lang="en-US" sz="5600" dirty="0">
                <a:solidFill>
                  <a:schemeClr val="bg1"/>
                </a:solidFill>
                <a:latin typeface="Cambria" panose="02040503050406030204" pitchFamily="18" charset="0"/>
                <a:ea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ea typeface="Cambria" panose="02040503050406030204" pitchFamily="18" charset="0"/>
                <a:cs typeface="Arial" panose="020B0604020202020204" pitchFamily="34" charset="0"/>
              </a:rPr>
              <a:t>Civil &amp; Environmental Engineering, University of New Hampshire, Durham, NH 03824</a:t>
            </a:r>
            <a:endParaRPr lang="en-US" sz="9300"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6" name="Subtitle 2"/>
          <p:cNvSpPr txBox="1">
            <a:spLocks/>
          </p:cNvSpPr>
          <p:nvPr/>
        </p:nvSpPr>
        <p:spPr>
          <a:xfrm>
            <a:off x="369597" y="6318586"/>
            <a:ext cx="10914743" cy="6991779"/>
          </a:xfrm>
          <a:prstGeom prst="rect">
            <a:avLst/>
          </a:prstGeom>
          <a:noFill/>
          <a:ln>
            <a:solidFill>
              <a:srgbClr val="002060"/>
            </a:solidFill>
          </a:ln>
        </p:spPr>
        <p:txBody>
          <a:bodyPr vert="horz" lIns="106674" tIns="53337" rIns="106674" bIns="53337" rtlCol="0" anchor="t">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latin typeface="Cambria" panose="02040503050406030204" pitchFamily="18" charset="0"/>
                <a:ea typeface="Cambria" panose="02040503050406030204" pitchFamily="18" charset="0"/>
              </a:rPr>
              <a:t>The offshore energy industry is looking towards tidal energy systems as a new form of sustainable energy from the ocean tides. Marine tidal energy systems use the ocean tides to produce energy by putting turbines in areas with strong tidal action. These tidal energy platforms consist of a buoy, turbine, and mooring system. The floating turbine spins its rotors as the tides come in and out every day to produce electricity that can be sent back to the shore. A mooring system keeps the turbine in one location so that power can be transmitted back to shore and no damage is caused to its surroundings. Designing the mooring system is a challenging portion of this new technology due to the high forces at shallow sites. </a:t>
            </a:r>
          </a:p>
        </p:txBody>
      </p:sp>
      <p:sp>
        <p:nvSpPr>
          <p:cNvPr id="7" name="Subtitle 2"/>
          <p:cNvSpPr txBox="1">
            <a:spLocks/>
          </p:cNvSpPr>
          <p:nvPr/>
        </p:nvSpPr>
        <p:spPr>
          <a:xfrm>
            <a:off x="369597" y="13777877"/>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ea typeface="Cambria" panose="02040503050406030204" pitchFamily="18" charset="0"/>
              </a:rPr>
              <a:t>Literature Review</a:t>
            </a:r>
            <a:endParaRPr lang="en-US" sz="5800" dirty="0">
              <a:solidFill>
                <a:schemeClr val="bg1"/>
              </a:solidFill>
              <a:latin typeface="Cambria" panose="02040503050406030204" pitchFamily="18" charset="0"/>
              <a:ea typeface="Cambria" panose="02040503050406030204" pitchFamily="18" charset="0"/>
            </a:endParaRPr>
          </a:p>
        </p:txBody>
      </p:sp>
      <p:sp>
        <p:nvSpPr>
          <p:cNvPr id="8" name="Subtitle 2"/>
          <p:cNvSpPr txBox="1">
            <a:spLocks/>
          </p:cNvSpPr>
          <p:nvPr/>
        </p:nvSpPr>
        <p:spPr>
          <a:xfrm>
            <a:off x="369597" y="23688043"/>
            <a:ext cx="10914743" cy="8432836"/>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2900" dirty="0">
              <a:latin typeface="Cambria" panose="02040503050406030204" pitchFamily="18" charset="0"/>
              <a:ea typeface="Cambria" panose="02040503050406030204" pitchFamily="18" charset="0"/>
            </a:endParaRPr>
          </a:p>
        </p:txBody>
      </p:sp>
      <p:sp>
        <p:nvSpPr>
          <p:cNvPr id="9" name="Subtitle 2"/>
          <p:cNvSpPr txBox="1">
            <a:spLocks/>
          </p:cNvSpPr>
          <p:nvPr/>
        </p:nvSpPr>
        <p:spPr>
          <a:xfrm>
            <a:off x="12314092" y="4937912"/>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ea typeface="Cambria" panose="02040503050406030204" pitchFamily="18" charset="0"/>
              </a:rPr>
              <a:t>Background</a:t>
            </a:r>
          </a:p>
        </p:txBody>
      </p:sp>
      <p:sp>
        <p:nvSpPr>
          <p:cNvPr id="12" name="Subtitle 2"/>
          <p:cNvSpPr txBox="1">
            <a:spLocks/>
          </p:cNvSpPr>
          <p:nvPr/>
        </p:nvSpPr>
        <p:spPr>
          <a:xfrm>
            <a:off x="32572096" y="15157648"/>
            <a:ext cx="10914743" cy="7044521"/>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spcBef>
                <a:spcPts val="0"/>
              </a:spcBef>
            </a:pPr>
            <a:r>
              <a:rPr lang="en-US" sz="3700" dirty="0">
                <a:latin typeface="Cambria" panose="02040503050406030204" pitchFamily="18" charset="0"/>
                <a:ea typeface="Cambria" panose="02040503050406030204" pitchFamily="18" charset="0"/>
              </a:rPr>
              <a:t>The goal of this project is to create a centrifuge strongbox system that can be used for many years and serve as a test setup for any anchor system to be tested before it is deployed in the field. It is also intended to provide baseline tests that can be used to create future numerical models to numerically predict anchor behavior in the field.</a:t>
            </a:r>
          </a:p>
        </p:txBody>
      </p:sp>
      <p:sp>
        <p:nvSpPr>
          <p:cNvPr id="13" name="Subtitle 2"/>
          <p:cNvSpPr txBox="1">
            <a:spLocks/>
          </p:cNvSpPr>
          <p:nvPr/>
        </p:nvSpPr>
        <p:spPr>
          <a:xfrm>
            <a:off x="369597"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ea typeface="Cambria" panose="02040503050406030204" pitchFamily="18" charset="0"/>
              </a:rPr>
              <a:t>Introduction</a:t>
            </a:r>
          </a:p>
        </p:txBody>
      </p:sp>
      <p:sp>
        <p:nvSpPr>
          <p:cNvPr id="15" name="Subtitle 2"/>
          <p:cNvSpPr txBox="1">
            <a:spLocks/>
          </p:cNvSpPr>
          <p:nvPr/>
        </p:nvSpPr>
        <p:spPr>
          <a:xfrm>
            <a:off x="32591449"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ea typeface="Cambria" panose="02040503050406030204" pitchFamily="18" charset="0"/>
              </a:rPr>
              <a:t>Current State </a:t>
            </a:r>
          </a:p>
        </p:txBody>
      </p:sp>
      <p:sp>
        <p:nvSpPr>
          <p:cNvPr id="16" name="Subtitle 2"/>
          <p:cNvSpPr txBox="1">
            <a:spLocks/>
          </p:cNvSpPr>
          <p:nvPr/>
        </p:nvSpPr>
        <p:spPr>
          <a:xfrm>
            <a:off x="12300593" y="6000072"/>
            <a:ext cx="19641782" cy="718296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a typeface="Cambria" panose="02040503050406030204" pitchFamily="18" charset="0"/>
            </a:endParaRPr>
          </a:p>
        </p:txBody>
      </p:sp>
      <p:sp>
        <p:nvSpPr>
          <p:cNvPr id="17" name="Subtitle 2"/>
          <p:cNvSpPr txBox="1">
            <a:spLocks/>
          </p:cNvSpPr>
          <p:nvPr/>
        </p:nvSpPr>
        <p:spPr>
          <a:xfrm>
            <a:off x="32492932" y="13650545"/>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ea typeface="Cambria" panose="02040503050406030204" pitchFamily="18" charset="0"/>
              </a:rPr>
              <a:t>Future Work</a:t>
            </a:r>
          </a:p>
        </p:txBody>
      </p:sp>
      <p:sp>
        <p:nvSpPr>
          <p:cNvPr id="18" name="Subtitle 2"/>
          <p:cNvSpPr txBox="1">
            <a:spLocks/>
          </p:cNvSpPr>
          <p:nvPr/>
        </p:nvSpPr>
        <p:spPr>
          <a:xfrm>
            <a:off x="32591449" y="22553038"/>
            <a:ext cx="10914743"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ea typeface="Cambria" panose="02040503050406030204" pitchFamily="18" charset="0"/>
              </a:rPr>
              <a:t>Acknowledgements</a:t>
            </a:r>
          </a:p>
        </p:txBody>
      </p:sp>
      <p:sp>
        <p:nvSpPr>
          <p:cNvPr id="19" name="Subtitle 2"/>
          <p:cNvSpPr txBox="1">
            <a:spLocks/>
          </p:cNvSpPr>
          <p:nvPr/>
        </p:nvSpPr>
        <p:spPr>
          <a:xfrm>
            <a:off x="32572096" y="6141488"/>
            <a:ext cx="10914743" cy="704154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spcBef>
                <a:spcPts val="0"/>
              </a:spcBef>
            </a:pPr>
            <a:r>
              <a:rPr lang="en-US" sz="3700" dirty="0">
                <a:latin typeface="Cambria" panose="02040503050406030204" pitchFamily="18" charset="0"/>
                <a:ea typeface="Cambria" panose="02040503050406030204" pitchFamily="18" charset="0"/>
              </a:rPr>
              <a:t>The design of the strongbox and actuator have been completed and the parts for the box are being machined. Once machining is finished, the box and actuator system will be assembled, and two anchors will be tested as a baseline to ensure the model is performing as it should. One concrete gravity anchor and one AC-14 drag anchor made form 3D printed stainless steel. These anchors were chosen as they are well documented and can be easily scaled down while maintaining physical properties like center of gravity.</a:t>
            </a:r>
          </a:p>
        </p:txBody>
      </p:sp>
      <p:sp>
        <p:nvSpPr>
          <p:cNvPr id="30" name="Subtitle 2"/>
          <p:cNvSpPr txBox="1">
            <a:spLocks/>
          </p:cNvSpPr>
          <p:nvPr/>
        </p:nvSpPr>
        <p:spPr>
          <a:xfrm>
            <a:off x="12125439" y="13777876"/>
            <a:ext cx="19641782" cy="86832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ea typeface="Cambria" panose="02040503050406030204" pitchFamily="18" charset="0"/>
              </a:rPr>
              <a:t>Model Design</a:t>
            </a:r>
          </a:p>
        </p:txBody>
      </p:sp>
      <p:sp>
        <p:nvSpPr>
          <p:cNvPr id="32" name="Subtitle 2"/>
          <p:cNvSpPr txBox="1">
            <a:spLocks/>
          </p:cNvSpPr>
          <p:nvPr/>
        </p:nvSpPr>
        <p:spPr>
          <a:xfrm>
            <a:off x="12287297" y="22563439"/>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ea typeface="Cambria" panose="02040503050406030204" pitchFamily="18" charset="0"/>
              </a:rPr>
              <a:t>sTAMD Simulations</a:t>
            </a:r>
          </a:p>
        </p:txBody>
      </p:sp>
      <p:sp>
        <p:nvSpPr>
          <p:cNvPr id="33" name="Subtitle 2"/>
          <p:cNvSpPr txBox="1">
            <a:spLocks/>
          </p:cNvSpPr>
          <p:nvPr/>
        </p:nvSpPr>
        <p:spPr>
          <a:xfrm>
            <a:off x="12314092" y="23688042"/>
            <a:ext cx="19641782" cy="8445150"/>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a typeface="Cambria" panose="02040503050406030204" pitchFamily="18" charset="0"/>
            </a:endParaRPr>
          </a:p>
        </p:txBody>
      </p:sp>
      <p:cxnSp>
        <p:nvCxnSpPr>
          <p:cNvPr id="50" name="Straight Connector 49"/>
          <p:cNvCxnSpPr/>
          <p:nvPr/>
        </p:nvCxnSpPr>
        <p:spPr>
          <a:xfrm>
            <a:off x="21780692" y="6704871"/>
            <a:ext cx="40081" cy="4489211"/>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13314007" y="6213788"/>
            <a:ext cx="8690940" cy="723269"/>
          </a:xfrm>
          <a:prstGeom prst="rect">
            <a:avLst/>
          </a:prstGeom>
          <a:noFill/>
        </p:spPr>
        <p:txBody>
          <a:bodyPr wrap="square" lIns="106674" tIns="53337" rIns="106674" bIns="53337" rtlCol="0">
            <a:spAutoFit/>
          </a:bodyPr>
          <a:lstStyle/>
          <a:p>
            <a:pPr algn="ctr"/>
            <a:r>
              <a:rPr lang="en-US" sz="4000" dirty="0">
                <a:latin typeface="Cambria" panose="02040503050406030204" pitchFamily="18" charset="0"/>
                <a:ea typeface="Cambria" panose="02040503050406030204" pitchFamily="18" charset="0"/>
              </a:rPr>
              <a:t>Tidal Energy Mooring Systems</a:t>
            </a:r>
          </a:p>
        </p:txBody>
      </p:sp>
      <p:sp>
        <p:nvSpPr>
          <p:cNvPr id="64" name="TextBox 63"/>
          <p:cNvSpPr txBox="1"/>
          <p:nvPr/>
        </p:nvSpPr>
        <p:spPr>
          <a:xfrm>
            <a:off x="22688025" y="11778626"/>
            <a:ext cx="8413068" cy="1585043"/>
          </a:xfrm>
          <a:prstGeom prst="rect">
            <a:avLst/>
          </a:prstGeom>
          <a:noFill/>
        </p:spPr>
        <p:txBody>
          <a:bodyPr wrap="square" lIns="106674" tIns="53337" rIns="106674" bIns="53337" rtlCol="0">
            <a:spAutoFit/>
          </a:bodyPr>
          <a:lstStyle/>
          <a:p>
            <a:r>
              <a:rPr lang="en-US" sz="2400" dirty="0">
                <a:latin typeface="Cambria" panose="02040503050406030204" pitchFamily="18" charset="0"/>
                <a:ea typeface="Cambria" panose="02040503050406030204" pitchFamily="18" charset="0"/>
              </a:rPr>
              <a:t>UNH has a 5G-ton beam centrifuge with a useful load of 100kg at 50G. With an extended radius of 1 meter and a 0.46m x 0.59m bucket area.</a:t>
            </a:r>
          </a:p>
          <a:p>
            <a:endParaRPr lang="en-US" sz="2400" dirty="0">
              <a:latin typeface="Cambria" panose="02040503050406030204" pitchFamily="18" charset="0"/>
              <a:ea typeface="Cambria" panose="02040503050406030204" pitchFamily="18" charset="0"/>
            </a:endParaRPr>
          </a:p>
        </p:txBody>
      </p:sp>
      <p:sp>
        <p:nvSpPr>
          <p:cNvPr id="62" name="TextBox 61"/>
          <p:cNvSpPr txBox="1"/>
          <p:nvPr/>
        </p:nvSpPr>
        <p:spPr>
          <a:xfrm>
            <a:off x="12927299" y="11793668"/>
            <a:ext cx="8491021" cy="1215711"/>
          </a:xfrm>
          <a:prstGeom prst="rect">
            <a:avLst/>
          </a:prstGeom>
          <a:noFill/>
        </p:spPr>
        <p:txBody>
          <a:bodyPr wrap="square" lIns="106674" tIns="53337" rIns="106674" bIns="53337" rtlCol="0">
            <a:spAutoFit/>
          </a:bodyPr>
          <a:lstStyle/>
          <a:p>
            <a:r>
              <a:rPr lang="en-US" sz="2400" dirty="0">
                <a:latin typeface="Cambria" panose="02040503050406030204" pitchFamily="18" charset="0"/>
                <a:ea typeface="Cambria" panose="02040503050406030204" pitchFamily="18" charset="0"/>
              </a:rPr>
              <a:t>A few examples of mooring systems for tidal energy turbines, including, drag anchor, piles, gravity anchors, and plate anchors.</a:t>
            </a:r>
          </a:p>
        </p:txBody>
      </p:sp>
      <p:sp>
        <p:nvSpPr>
          <p:cNvPr id="149" name="Subtitle 2"/>
          <p:cNvSpPr txBox="1">
            <a:spLocks/>
          </p:cNvSpPr>
          <p:nvPr/>
        </p:nvSpPr>
        <p:spPr>
          <a:xfrm>
            <a:off x="12333504" y="22583890"/>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ea typeface="Cambria" panose="02040503050406030204" pitchFamily="18" charset="0"/>
              </a:rPr>
              <a:t>Centrifuge Scaling </a:t>
            </a:r>
          </a:p>
        </p:txBody>
      </p:sp>
      <p:sp>
        <p:nvSpPr>
          <p:cNvPr id="31" name="Subtitle 2"/>
          <p:cNvSpPr txBox="1">
            <a:spLocks/>
          </p:cNvSpPr>
          <p:nvPr/>
        </p:nvSpPr>
        <p:spPr>
          <a:xfrm>
            <a:off x="12333504" y="15157647"/>
            <a:ext cx="19641782" cy="7044521"/>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a typeface="Cambria" panose="02040503050406030204" pitchFamily="18" charset="0"/>
            </a:endParaRPr>
          </a:p>
        </p:txBody>
      </p:sp>
      <p:cxnSp>
        <p:nvCxnSpPr>
          <p:cNvPr id="159" name="Straight Connector 158"/>
          <p:cNvCxnSpPr>
            <a:cxnSpLocks/>
          </p:cNvCxnSpPr>
          <p:nvPr/>
        </p:nvCxnSpPr>
        <p:spPr>
          <a:xfrm>
            <a:off x="21944525" y="15952342"/>
            <a:ext cx="0" cy="5798584"/>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85" name="Subtitle 2"/>
          <p:cNvSpPr txBox="1">
            <a:spLocks/>
          </p:cNvSpPr>
          <p:nvPr/>
        </p:nvSpPr>
        <p:spPr>
          <a:xfrm>
            <a:off x="32552335" y="27902410"/>
            <a:ext cx="10914743" cy="418916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dirty="0">
                <a:latin typeface="Cambria" panose="02040503050406030204" pitchFamily="18" charset="0"/>
                <a:ea typeface="Cambria" panose="02040503050406030204" pitchFamily="18" charset="0"/>
              </a:rPr>
              <a:t>Adler et al. 2025</a:t>
            </a:r>
          </a:p>
          <a:p>
            <a:pPr algn="l">
              <a:spcBef>
                <a:spcPts val="0"/>
              </a:spcBef>
            </a:pPr>
            <a:r>
              <a:rPr lang="en-US" sz="3700" dirty="0">
                <a:latin typeface="Cambria" panose="02040503050406030204" pitchFamily="18" charset="0"/>
                <a:ea typeface="Cambria" panose="02040503050406030204" pitchFamily="18" charset="0"/>
              </a:rPr>
              <a:t>Sharif et al. 2025</a:t>
            </a:r>
          </a:p>
          <a:p>
            <a:pPr algn="l">
              <a:spcBef>
                <a:spcPts val="0"/>
              </a:spcBef>
            </a:pPr>
            <a:r>
              <a:rPr lang="en-US" sz="3700" dirty="0">
                <a:latin typeface="Cambria" panose="02040503050406030204" pitchFamily="18" charset="0"/>
                <a:ea typeface="Cambria" panose="02040503050406030204" pitchFamily="18" charset="0"/>
              </a:rPr>
              <a:t>Jeong et al. 2021</a:t>
            </a:r>
          </a:p>
          <a:p>
            <a:pPr algn="l">
              <a:spcBef>
                <a:spcPts val="0"/>
              </a:spcBef>
            </a:pPr>
            <a:r>
              <a:rPr lang="en-US" sz="3700" dirty="0" err="1">
                <a:latin typeface="Cambria" panose="02040503050406030204" pitchFamily="18" charset="0"/>
                <a:ea typeface="Cambria" panose="02040503050406030204" pitchFamily="18" charset="0"/>
              </a:rPr>
              <a:t>Madabhushi</a:t>
            </a:r>
            <a:r>
              <a:rPr lang="en-US" sz="3700" dirty="0">
                <a:latin typeface="Cambria" panose="02040503050406030204" pitchFamily="18" charset="0"/>
                <a:ea typeface="Cambria" panose="02040503050406030204" pitchFamily="18" charset="0"/>
              </a:rPr>
              <a:t> et al. 2004</a:t>
            </a:r>
          </a:p>
          <a:p>
            <a:pPr algn="l">
              <a:spcBef>
                <a:spcPts val="0"/>
              </a:spcBef>
            </a:pPr>
            <a:r>
              <a:rPr lang="en-US" sz="3700" dirty="0">
                <a:latin typeface="Cambria" panose="02040503050406030204" pitchFamily="18" charset="0"/>
                <a:ea typeface="Cambria" panose="02040503050406030204" pitchFamily="18" charset="0"/>
              </a:rPr>
              <a:t>Ko et al. 1988</a:t>
            </a:r>
          </a:p>
        </p:txBody>
      </p:sp>
      <p:sp>
        <p:nvSpPr>
          <p:cNvPr id="93" name="Subtitle 2"/>
          <p:cNvSpPr txBox="1">
            <a:spLocks/>
          </p:cNvSpPr>
          <p:nvPr/>
        </p:nvSpPr>
        <p:spPr>
          <a:xfrm>
            <a:off x="32591449" y="26777743"/>
            <a:ext cx="10914743"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ea typeface="Cambria" panose="02040503050406030204" pitchFamily="18" charset="0"/>
              </a:rPr>
              <a:t>References</a:t>
            </a:r>
          </a:p>
        </p:txBody>
      </p:sp>
      <p:sp>
        <p:nvSpPr>
          <p:cNvPr id="4" name="TextBox 3"/>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dirty="0">
              <a:latin typeface="Cambria" panose="02040503050406030204" pitchFamily="18" charset="0"/>
              <a:ea typeface="Cambria" panose="02040503050406030204" pitchFamily="18" charset="0"/>
            </a:endParaRPr>
          </a:p>
        </p:txBody>
      </p:sp>
      <p:sp>
        <p:nvSpPr>
          <p:cNvPr id="97" name="TextBox 96"/>
          <p:cNvSpPr txBox="1"/>
          <p:nvPr/>
        </p:nvSpPr>
        <p:spPr>
          <a:xfrm>
            <a:off x="23875163" y="6213788"/>
            <a:ext cx="6785811" cy="723269"/>
          </a:xfrm>
          <a:prstGeom prst="rect">
            <a:avLst/>
          </a:prstGeom>
          <a:noFill/>
        </p:spPr>
        <p:txBody>
          <a:bodyPr wrap="square" lIns="106674" tIns="53337" rIns="106674" bIns="53337" rtlCol="0">
            <a:spAutoFit/>
          </a:bodyPr>
          <a:lstStyle/>
          <a:p>
            <a:r>
              <a:rPr lang="en-US" sz="4000" dirty="0">
                <a:latin typeface="Cambria" panose="02040503050406030204" pitchFamily="18" charset="0"/>
                <a:ea typeface="Cambria" panose="02040503050406030204" pitchFamily="18" charset="0"/>
              </a:rPr>
              <a:t>UNH Geotechnical Centrifuge</a:t>
            </a:r>
          </a:p>
        </p:txBody>
      </p:sp>
      <p:sp>
        <p:nvSpPr>
          <p:cNvPr id="27" name="Rectangle 26"/>
          <p:cNvSpPr/>
          <p:nvPr/>
        </p:nvSpPr>
        <p:spPr>
          <a:xfrm>
            <a:off x="38642321" y="1168998"/>
            <a:ext cx="3637810" cy="25161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6674" tIns="53337" rIns="106674" bIns="53337" rtlCol="0" anchor="ctr"/>
          <a:lstStyle/>
          <a:p>
            <a:pPr algn="ctr"/>
            <a:endParaRPr lang="en-US" sz="4700" dirty="0">
              <a:solidFill>
                <a:schemeClr val="tx1"/>
              </a:solidFill>
              <a:latin typeface="Cambria" panose="02040503050406030204" pitchFamily="18" charset="0"/>
              <a:ea typeface="Cambria" panose="02040503050406030204" pitchFamily="18" charset="0"/>
            </a:endParaRPr>
          </a:p>
        </p:txBody>
      </p:sp>
      <p:sp>
        <p:nvSpPr>
          <p:cNvPr id="98" name="Subtitle 2"/>
          <p:cNvSpPr txBox="1">
            <a:spLocks/>
          </p:cNvSpPr>
          <p:nvPr/>
        </p:nvSpPr>
        <p:spPr>
          <a:xfrm>
            <a:off x="369597" y="22457303"/>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ea typeface="Cambria" panose="02040503050406030204" pitchFamily="18" charset="0"/>
              </a:rPr>
              <a:t>Actuator System</a:t>
            </a:r>
            <a:endParaRPr lang="en-US" sz="5800" dirty="0">
              <a:solidFill>
                <a:schemeClr val="bg1"/>
              </a:solidFill>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99" name="Subtitle 2"/>
              <p:cNvSpPr txBox="1">
                <a:spLocks/>
              </p:cNvSpPr>
              <p:nvPr/>
            </p:nvSpPr>
            <p:spPr>
              <a:xfrm>
                <a:off x="369597" y="14937627"/>
                <a:ext cx="10914743" cy="7264542"/>
              </a:xfrm>
              <a:prstGeom prst="rect">
                <a:avLst/>
              </a:prstGeom>
              <a:ln>
                <a:solidFill>
                  <a:srgbClr val="002060"/>
                </a:solidFill>
              </a:ln>
            </p:spPr>
            <p:txBody>
              <a:bodyPr vert="horz" lIns="106674" tIns="53337" rIns="106674" bIns="53337" rtlCol="0" anchor="t">
                <a:normAutofit fontScale="925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700" dirty="0">
                    <a:latin typeface="Cambria" panose="02040503050406030204" pitchFamily="18" charset="0"/>
                    <a:ea typeface="Cambria" panose="02040503050406030204" pitchFamily="18" charset="0"/>
                  </a:rPr>
                  <a:t>As part of this research a literature review was conducted on the state of the art to see what other systems are being used for centrifuge anchor modelling. Sharif et al. 2024 modelled a drag anchor using a similar system with an actuator motor to install and pull a 3D metal printed AC-14 HHP drag anchor at a scale of 1:30. These tests achieved a scale holding capacity of 40 tons. Using the scale factor for force below:</a:t>
                </a:r>
              </a:p>
              <a:p>
                <a14:m>
                  <m:oMathPara xmlns:m="http://schemas.openxmlformats.org/officeDocument/2006/math">
                    <m:oMathParaPr>
                      <m:jc m:val="centerGroup"/>
                    </m:oMathParaPr>
                    <m:oMath xmlns:m="http://schemas.openxmlformats.org/officeDocument/2006/math">
                      <m:sSub>
                        <m:sSubPr>
                          <m:ctrlPr>
                            <a:rPr lang="en-US" sz="3700" b="0" i="1" smtClean="0">
                              <a:latin typeface="Cambria Math" panose="02040503050406030204" pitchFamily="18" charset="0"/>
                            </a:rPr>
                          </m:ctrlPr>
                        </m:sSubPr>
                        <m:e>
                          <m:r>
                            <a:rPr lang="en-US" sz="3700" b="0" i="1" smtClean="0">
                              <a:latin typeface="Cambria Math" panose="02040503050406030204" pitchFamily="18" charset="0"/>
                            </a:rPr>
                            <m:t>𝐹</m:t>
                          </m:r>
                        </m:e>
                        <m:sub>
                          <m:r>
                            <a:rPr lang="en-US" sz="3700" b="0" i="1" smtClean="0">
                              <a:latin typeface="Cambria Math" panose="02040503050406030204" pitchFamily="18" charset="0"/>
                            </a:rPr>
                            <m:t>𝑠𝑐𝑎𝑙𝑒</m:t>
                          </m:r>
                        </m:sub>
                      </m:sSub>
                      <m:f>
                        <m:fPr>
                          <m:ctrlPr>
                            <a:rPr lang="en-US" sz="3700" b="0" i="1" smtClean="0">
                              <a:latin typeface="Cambria Math" panose="02040503050406030204" pitchFamily="18" charset="0"/>
                            </a:rPr>
                          </m:ctrlPr>
                        </m:fPr>
                        <m:num>
                          <m:r>
                            <a:rPr lang="en-US" sz="3700" b="0" i="1" smtClean="0">
                              <a:latin typeface="Cambria Math" panose="02040503050406030204" pitchFamily="18" charset="0"/>
                            </a:rPr>
                            <m:t>1</m:t>
                          </m:r>
                        </m:num>
                        <m:den>
                          <m:sSup>
                            <m:sSupPr>
                              <m:ctrlPr>
                                <a:rPr lang="en-US" sz="3700" b="0" i="1" smtClean="0">
                                  <a:latin typeface="Cambria Math" panose="02040503050406030204" pitchFamily="18" charset="0"/>
                                </a:rPr>
                              </m:ctrlPr>
                            </m:sSupPr>
                            <m:e>
                              <m:r>
                                <a:rPr lang="en-US" sz="3700" b="0" i="1" smtClean="0">
                                  <a:latin typeface="Cambria Math" panose="02040503050406030204" pitchFamily="18" charset="0"/>
                                </a:rPr>
                                <m:t>𝑁</m:t>
                              </m:r>
                            </m:e>
                            <m:sup>
                              <m:r>
                                <a:rPr lang="en-US" sz="3700" b="0" i="1" smtClean="0">
                                  <a:latin typeface="Cambria Math" panose="02040503050406030204" pitchFamily="18" charset="0"/>
                                </a:rPr>
                                <m:t>2</m:t>
                              </m:r>
                            </m:sup>
                          </m:sSup>
                        </m:den>
                      </m:f>
                      <m:r>
                        <a:rPr lang="en-US" sz="3700" b="0" i="1" smtClean="0">
                          <a:latin typeface="Cambria Math" panose="02040503050406030204" pitchFamily="18" charset="0"/>
                        </a:rPr>
                        <m:t>=</m:t>
                      </m:r>
                      <m:sSub>
                        <m:sSubPr>
                          <m:ctrlPr>
                            <a:rPr lang="en-US" sz="3700" b="0" i="1" smtClean="0">
                              <a:latin typeface="Cambria Math" panose="02040503050406030204" pitchFamily="18" charset="0"/>
                            </a:rPr>
                          </m:ctrlPr>
                        </m:sSubPr>
                        <m:e>
                          <m:r>
                            <a:rPr lang="en-US" sz="3700" b="0" i="1" smtClean="0">
                              <a:latin typeface="Cambria Math" panose="02040503050406030204" pitchFamily="18" charset="0"/>
                            </a:rPr>
                            <m:t>𝐹</m:t>
                          </m:r>
                        </m:e>
                        <m:sub>
                          <m:r>
                            <a:rPr lang="en-US" sz="3700" b="0" i="1" smtClean="0">
                              <a:latin typeface="Cambria Math" panose="02040503050406030204" pitchFamily="18" charset="0"/>
                            </a:rPr>
                            <m:t>𝑚𝑜𝑑𝑒𝑙</m:t>
                          </m:r>
                        </m:sub>
                      </m:sSub>
                    </m:oMath>
                  </m:oMathPara>
                </a14:m>
                <a:endParaRPr lang="en-US" sz="3700" b="0" dirty="0">
                  <a:latin typeface="Cambria" panose="02040503050406030204" pitchFamily="18" charset="0"/>
                  <a:ea typeface="Cambria" panose="02040503050406030204" pitchFamily="18" charset="0"/>
                </a:endParaRPr>
              </a:p>
              <a:p>
                <a:r>
                  <a:rPr lang="en-US" sz="3700" dirty="0">
                    <a:latin typeface="Cambria" panose="02040503050406030204" pitchFamily="18" charset="0"/>
                    <a:ea typeface="Cambria" panose="02040503050406030204" pitchFamily="18" charset="0"/>
                  </a:rPr>
                  <a:t>Where </a:t>
                </a:r>
                <a14:m>
                  <m:oMath xmlns:m="http://schemas.openxmlformats.org/officeDocument/2006/math">
                    <m:r>
                      <a:rPr lang="en-US" sz="3700" i="1">
                        <a:latin typeface="Cambria Math" panose="02040503050406030204" pitchFamily="18" charset="0"/>
                      </a:rPr>
                      <m:t>𝑁</m:t>
                    </m:r>
                    <m:r>
                      <a:rPr lang="en-US" sz="3700" b="0" i="1" smtClean="0">
                        <a:latin typeface="Cambria Math" panose="02040503050406030204" pitchFamily="18" charset="0"/>
                      </a:rPr>
                      <m:t>=30 </m:t>
                    </m:r>
                  </m:oMath>
                </a14:m>
                <a:r>
                  <a:rPr lang="en-US" sz="3700" dirty="0">
                    <a:latin typeface="Cambria" panose="02040503050406030204" pitchFamily="18" charset="0"/>
                    <a:ea typeface="Cambria" panose="02040503050406030204" pitchFamily="18" charset="0"/>
                  </a:rPr>
                  <a:t>and </a:t>
                </a:r>
                <a14:m>
                  <m:oMath xmlns:m="http://schemas.openxmlformats.org/officeDocument/2006/math">
                    <m:sSub>
                      <m:sSubPr>
                        <m:ctrlPr>
                          <a:rPr lang="en-US" sz="3700" i="1">
                            <a:latin typeface="Cambria Math" panose="02040503050406030204" pitchFamily="18" charset="0"/>
                          </a:rPr>
                        </m:ctrlPr>
                      </m:sSubPr>
                      <m:e>
                        <m:r>
                          <a:rPr lang="en-US" sz="3700" i="1">
                            <a:latin typeface="Cambria Math" panose="02040503050406030204" pitchFamily="18" charset="0"/>
                          </a:rPr>
                          <m:t>𝐹</m:t>
                        </m:r>
                      </m:e>
                      <m:sub>
                        <m:r>
                          <a:rPr lang="en-US" sz="3700" i="1">
                            <a:latin typeface="Cambria Math" panose="02040503050406030204" pitchFamily="18" charset="0"/>
                          </a:rPr>
                          <m:t>𝑠𝑐𝑎𝑙𝑒</m:t>
                        </m:r>
                      </m:sub>
                    </m:sSub>
                    <m:r>
                      <a:rPr lang="en-US" sz="3700" b="0" i="1" smtClean="0">
                        <a:latin typeface="Cambria Math" panose="02040503050406030204" pitchFamily="18" charset="0"/>
                      </a:rPr>
                      <m:t>=40 </m:t>
                    </m:r>
                    <m:r>
                      <a:rPr lang="en-US" sz="3700" b="0" i="1" smtClean="0">
                        <a:latin typeface="Cambria Math" panose="02040503050406030204" pitchFamily="18" charset="0"/>
                      </a:rPr>
                      <m:t>𝑡𝑜𝑛𝑠</m:t>
                    </m:r>
                  </m:oMath>
                </a14:m>
                <a:r>
                  <a:rPr lang="en-US" sz="3700" dirty="0">
                    <a:latin typeface="Cambria" panose="02040503050406030204" pitchFamily="18" charset="0"/>
                    <a:ea typeface="Cambria" panose="02040503050406030204" pitchFamily="18" charset="0"/>
                  </a:rPr>
                  <a:t>. The force on the anchor in the centrifuge is calculated to be only 0.044 tons or 88 pounds, making it a very efficient and cost-effective way to model mooring systems.</a:t>
                </a:r>
              </a:p>
            </p:txBody>
          </p:sp>
        </mc:Choice>
        <mc:Fallback>
          <p:sp>
            <p:nvSpPr>
              <p:cNvPr id="99" name="Subtitle 2"/>
              <p:cNvSpPr txBox="1">
                <a:spLocks noRot="1" noChangeAspect="1" noMove="1" noResize="1" noEditPoints="1" noAdjustHandles="1" noChangeArrowheads="1" noChangeShapeType="1" noTextEdit="1"/>
              </p:cNvSpPr>
              <p:nvPr/>
            </p:nvSpPr>
            <p:spPr>
              <a:xfrm>
                <a:off x="369597" y="14937627"/>
                <a:ext cx="10914743" cy="7264542"/>
              </a:xfrm>
              <a:prstGeom prst="rect">
                <a:avLst/>
              </a:prstGeom>
              <a:blipFill>
                <a:blip r:embed="rId3"/>
                <a:stretch>
                  <a:fillRect l="-949" t="-1759" r="-1730" b="-670"/>
                </a:stretch>
              </a:blipFill>
              <a:ln>
                <a:solidFill>
                  <a:srgbClr val="002060"/>
                </a:solidFill>
              </a:ln>
            </p:spPr>
            <p:txBody>
              <a:bodyPr/>
              <a:lstStyle/>
              <a:p>
                <a:r>
                  <a:rPr lang="en-US">
                    <a:noFill/>
                  </a:rPr>
                  <a:t> </a:t>
                </a:r>
              </a:p>
            </p:txBody>
          </p:sp>
        </mc:Fallback>
      </mc:AlternateContent>
      <p:sp>
        <p:nvSpPr>
          <p:cNvPr id="100" name="TextBox 99"/>
          <p:cNvSpPr txBox="1"/>
          <p:nvPr/>
        </p:nvSpPr>
        <p:spPr>
          <a:xfrm>
            <a:off x="14148455" y="15152770"/>
            <a:ext cx="6746906" cy="723269"/>
          </a:xfrm>
          <a:prstGeom prst="rect">
            <a:avLst/>
          </a:prstGeom>
          <a:noFill/>
        </p:spPr>
        <p:txBody>
          <a:bodyPr wrap="square" lIns="106674" tIns="53337" rIns="106674" bIns="53337" rtlCol="0">
            <a:spAutoFit/>
          </a:bodyPr>
          <a:lstStyle/>
          <a:p>
            <a:pPr algn="ctr"/>
            <a:r>
              <a:rPr lang="en-US" sz="4000" dirty="0">
                <a:latin typeface="Cambria" panose="02040503050406030204" pitchFamily="18" charset="0"/>
                <a:ea typeface="Cambria" panose="02040503050406030204" pitchFamily="18" charset="0"/>
              </a:rPr>
              <a:t>Strongbox Design</a:t>
            </a:r>
          </a:p>
        </p:txBody>
      </p:sp>
      <p:sp>
        <p:nvSpPr>
          <p:cNvPr id="101" name="TextBox 100"/>
          <p:cNvSpPr txBox="1"/>
          <p:nvPr/>
        </p:nvSpPr>
        <p:spPr>
          <a:xfrm>
            <a:off x="23315259" y="21212252"/>
            <a:ext cx="8413068" cy="477048"/>
          </a:xfrm>
          <a:prstGeom prst="rect">
            <a:avLst/>
          </a:prstGeom>
          <a:noFill/>
        </p:spPr>
        <p:txBody>
          <a:bodyPr wrap="square" lIns="106674" tIns="53337" rIns="106674" bIns="53337" rtlCol="0">
            <a:spAutoFit/>
          </a:bodyPr>
          <a:lstStyle/>
          <a:p>
            <a:r>
              <a:rPr lang="en-US" sz="2400" dirty="0">
                <a:latin typeface="Cambria" panose="02040503050406030204" pitchFamily="18" charset="0"/>
                <a:ea typeface="Cambria" panose="02040503050406030204" pitchFamily="18" charset="0"/>
              </a:rPr>
              <a:t>3D Printed AC-14 anchor at 1:50 scale</a:t>
            </a:r>
          </a:p>
        </p:txBody>
      </p:sp>
      <p:sp>
        <p:nvSpPr>
          <p:cNvPr id="102" name="TextBox 101"/>
          <p:cNvSpPr txBox="1"/>
          <p:nvPr/>
        </p:nvSpPr>
        <p:spPr>
          <a:xfrm>
            <a:off x="13244800" y="21212252"/>
            <a:ext cx="8575973" cy="477048"/>
          </a:xfrm>
          <a:prstGeom prst="rect">
            <a:avLst/>
          </a:prstGeom>
          <a:noFill/>
        </p:spPr>
        <p:txBody>
          <a:bodyPr wrap="square" lIns="106674" tIns="53337" rIns="106674" bIns="53337" rtlCol="0">
            <a:spAutoFit/>
          </a:bodyPr>
          <a:lstStyle/>
          <a:p>
            <a:r>
              <a:rPr lang="en-US" sz="2400" dirty="0">
                <a:latin typeface="Cambria" panose="02040503050406030204" pitchFamily="18" charset="0"/>
                <a:ea typeface="Cambria" panose="02040503050406030204" pitchFamily="18" charset="0"/>
              </a:rPr>
              <a:t>Strongbox based on Adler et al. 2025</a:t>
            </a:r>
          </a:p>
        </p:txBody>
      </p:sp>
      <p:sp>
        <p:nvSpPr>
          <p:cNvPr id="103" name="TextBox 102"/>
          <p:cNvSpPr txBox="1"/>
          <p:nvPr/>
        </p:nvSpPr>
        <p:spPr>
          <a:xfrm>
            <a:off x="24537207" y="15099804"/>
            <a:ext cx="5969173" cy="723269"/>
          </a:xfrm>
          <a:prstGeom prst="rect">
            <a:avLst/>
          </a:prstGeom>
          <a:noFill/>
        </p:spPr>
        <p:txBody>
          <a:bodyPr wrap="square" lIns="106674" tIns="53337" rIns="106674" bIns="53337" rtlCol="0">
            <a:spAutoFit/>
          </a:bodyPr>
          <a:lstStyle/>
          <a:p>
            <a:r>
              <a:rPr lang="en-US" sz="4000" dirty="0">
                <a:latin typeface="Cambria" panose="02040503050406030204" pitchFamily="18" charset="0"/>
                <a:ea typeface="Cambria" panose="02040503050406030204" pitchFamily="18" charset="0"/>
              </a:rPr>
              <a:t>AC-14 HHP Drag Anchor</a:t>
            </a:r>
          </a:p>
        </p:txBody>
      </p:sp>
      <p:sp>
        <p:nvSpPr>
          <p:cNvPr id="108" name="Subtitle 2"/>
          <p:cNvSpPr txBox="1">
            <a:spLocks/>
          </p:cNvSpPr>
          <p:nvPr/>
        </p:nvSpPr>
        <p:spPr>
          <a:xfrm>
            <a:off x="32726506" y="23658857"/>
            <a:ext cx="10914743" cy="276936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dirty="0">
                <a:latin typeface="Cambria" panose="02040503050406030204" pitchFamily="18" charset="0"/>
                <a:ea typeface="Cambria" panose="02040503050406030204" pitchFamily="18" charset="0"/>
              </a:rPr>
              <a:t>Thank you to my advisors Dr. </a:t>
            </a:r>
            <a:r>
              <a:rPr lang="en-US" sz="3700" dirty="0" err="1">
                <a:latin typeface="Cambria" panose="02040503050406030204" pitchFamily="18" charset="0"/>
                <a:ea typeface="Cambria" panose="02040503050406030204" pitchFamily="18" charset="0"/>
              </a:rPr>
              <a:t>Ghayoomi</a:t>
            </a:r>
            <a:r>
              <a:rPr lang="en-US" sz="3700" dirty="0">
                <a:latin typeface="Cambria" panose="02040503050406030204" pitchFamily="18" charset="0"/>
                <a:ea typeface="Cambria" panose="02040503050406030204" pitchFamily="18" charset="0"/>
              </a:rPr>
              <a:t> and Dr. Paprocki as well as Noah </a:t>
            </a:r>
            <a:r>
              <a:rPr lang="en-US" sz="3700" dirty="0" err="1">
                <a:latin typeface="Cambria" panose="02040503050406030204" pitchFamily="18" charset="0"/>
                <a:ea typeface="Cambria" panose="02040503050406030204" pitchFamily="18" charset="0"/>
              </a:rPr>
              <a:t>MacAdam</a:t>
            </a:r>
            <a:r>
              <a:rPr lang="en-US" sz="3700" dirty="0">
                <a:latin typeface="Cambria" panose="02040503050406030204" pitchFamily="18" charset="0"/>
                <a:ea typeface="Cambria" panose="02040503050406030204" pitchFamily="18" charset="0"/>
              </a:rPr>
              <a:t> for design assistance.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13917995" y="15825279"/>
            <a:ext cx="7192597" cy="514609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b="15862"/>
          <a:stretch>
            <a:fillRect/>
          </a:stretch>
        </p:blipFill>
        <p:spPr>
          <a:xfrm>
            <a:off x="13194650" y="7039035"/>
            <a:ext cx="7956321" cy="448921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a:stretch/>
        </p:blipFill>
        <p:spPr>
          <a:xfrm>
            <a:off x="21676582" y="7402762"/>
            <a:ext cx="10207225" cy="3770303"/>
          </a:xfrm>
          <a:prstGeom prst="rect">
            <a:avLst/>
          </a:prstGeom>
        </p:spPr>
      </p:pic>
      <p:graphicFrame>
        <p:nvGraphicFramePr>
          <p:cNvPr id="21" name="Table 20">
            <a:extLst>
              <a:ext uri="{FF2B5EF4-FFF2-40B4-BE49-F238E27FC236}">
                <a16:creationId xmlns:a16="http://schemas.microsoft.com/office/drawing/2014/main" id="{54A9D28D-618A-D23A-1583-AA5E4D26C2FA}"/>
              </a:ext>
            </a:extLst>
          </p:cNvPr>
          <p:cNvGraphicFramePr>
            <a:graphicFrameLocks noGrp="1"/>
          </p:cNvGraphicFramePr>
          <p:nvPr>
            <p:extLst>
              <p:ext uri="{D42A27DB-BD31-4B8C-83A1-F6EECF244321}">
                <p14:modId xmlns:p14="http://schemas.microsoft.com/office/powerpoint/2010/main" val="224187198"/>
              </p:ext>
            </p:extLst>
          </p:nvPr>
        </p:nvGraphicFramePr>
        <p:xfrm>
          <a:off x="12333504" y="23750484"/>
          <a:ext cx="19641782" cy="2769368"/>
        </p:xfrm>
        <a:graphic>
          <a:graphicData uri="http://schemas.openxmlformats.org/drawingml/2006/table">
            <a:tbl>
              <a:tblPr firstRow="1" firstCol="1" bandRow="1">
                <a:tableStyleId>{5C22544A-7EE6-4342-B048-85BDC9FD1C3A}</a:tableStyleId>
              </a:tblPr>
              <a:tblGrid>
                <a:gridCol w="5476128">
                  <a:extLst>
                    <a:ext uri="{9D8B030D-6E8A-4147-A177-3AD203B41FA5}">
                      <a16:colId xmlns:a16="http://schemas.microsoft.com/office/drawing/2014/main" val="777868002"/>
                    </a:ext>
                  </a:extLst>
                </a:gridCol>
                <a:gridCol w="7864569">
                  <a:extLst>
                    <a:ext uri="{9D8B030D-6E8A-4147-A177-3AD203B41FA5}">
                      <a16:colId xmlns:a16="http://schemas.microsoft.com/office/drawing/2014/main" val="2576023479"/>
                    </a:ext>
                  </a:extLst>
                </a:gridCol>
                <a:gridCol w="6301085">
                  <a:extLst>
                    <a:ext uri="{9D8B030D-6E8A-4147-A177-3AD203B41FA5}">
                      <a16:colId xmlns:a16="http://schemas.microsoft.com/office/drawing/2014/main" val="1017954303"/>
                    </a:ext>
                  </a:extLst>
                </a:gridCol>
              </a:tblGrid>
              <a:tr h="692342">
                <a:tc>
                  <a:txBody>
                    <a:bodyPr/>
                    <a:lstStyle/>
                    <a:p>
                      <a:pPr marL="0" marR="0" algn="ctr">
                        <a:lnSpc>
                          <a:spcPct val="115000"/>
                        </a:lnSpc>
                        <a:spcAft>
                          <a:spcPts val="800"/>
                        </a:spcAft>
                        <a:buNone/>
                      </a:pPr>
                      <a:r>
                        <a:rPr lang="en-US" sz="4000" kern="100" dirty="0">
                          <a:effectLst/>
                        </a:rPr>
                        <a:t>Parameter</a:t>
                      </a:r>
                      <a:endParaRPr lang="en-US" sz="4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4000" kern="100" dirty="0">
                          <a:effectLst/>
                        </a:rPr>
                        <a:t>Prototype Scale</a:t>
                      </a:r>
                      <a:endParaRPr lang="en-US" sz="4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4000" kern="100" dirty="0">
                          <a:effectLst/>
                        </a:rPr>
                        <a:t>Model Scale</a:t>
                      </a:r>
                      <a:endParaRPr lang="en-US" sz="4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2638332"/>
                  </a:ext>
                </a:extLst>
              </a:tr>
              <a:tr h="692342">
                <a:tc>
                  <a:txBody>
                    <a:bodyPr/>
                    <a:lstStyle/>
                    <a:p>
                      <a:pPr marL="0" marR="0" algn="ctr">
                        <a:lnSpc>
                          <a:spcPct val="115000"/>
                        </a:lnSpc>
                        <a:spcAft>
                          <a:spcPts val="800"/>
                        </a:spcAft>
                        <a:buNone/>
                      </a:pPr>
                      <a:r>
                        <a:rPr lang="en-US" sz="4000" kern="100" dirty="0">
                          <a:effectLst/>
                        </a:rPr>
                        <a:t>Length</a:t>
                      </a:r>
                      <a:endParaRPr lang="en-US" sz="4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4000" kern="100" dirty="0">
                          <a:effectLst/>
                        </a:rPr>
                        <a:t>N</a:t>
                      </a:r>
                      <a:endParaRPr lang="en-US" sz="4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4000" kern="100" dirty="0">
                          <a:effectLst/>
                        </a:rPr>
                        <a:t>1</a:t>
                      </a:r>
                      <a:endParaRPr lang="en-US" sz="4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5320568"/>
                  </a:ext>
                </a:extLst>
              </a:tr>
              <a:tr h="692342">
                <a:tc>
                  <a:txBody>
                    <a:bodyPr/>
                    <a:lstStyle/>
                    <a:p>
                      <a:pPr marL="0" marR="0" algn="ctr">
                        <a:lnSpc>
                          <a:spcPct val="115000"/>
                        </a:lnSpc>
                        <a:spcAft>
                          <a:spcPts val="800"/>
                        </a:spcAft>
                        <a:buNone/>
                      </a:pPr>
                      <a:r>
                        <a:rPr lang="en-US" sz="4000" kern="100">
                          <a:effectLst/>
                        </a:rPr>
                        <a:t>Force</a:t>
                      </a:r>
                      <a:endParaRPr lang="en-US" sz="40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4000" kern="100" dirty="0">
                          <a:effectLst/>
                        </a:rPr>
                        <a:t>N</a:t>
                      </a:r>
                      <a:r>
                        <a:rPr lang="en-US" sz="4000" kern="100" baseline="30000" dirty="0">
                          <a:effectLst/>
                        </a:rPr>
                        <a:t>2</a:t>
                      </a:r>
                      <a:endParaRPr lang="en-US" sz="4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4000" kern="100">
                          <a:effectLst/>
                        </a:rPr>
                        <a:t>1</a:t>
                      </a:r>
                      <a:endParaRPr lang="en-US" sz="40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9579128"/>
                  </a:ext>
                </a:extLst>
              </a:tr>
              <a:tr h="692342">
                <a:tc>
                  <a:txBody>
                    <a:bodyPr/>
                    <a:lstStyle/>
                    <a:p>
                      <a:pPr marL="0" marR="0" algn="ctr">
                        <a:lnSpc>
                          <a:spcPct val="115000"/>
                        </a:lnSpc>
                        <a:spcAft>
                          <a:spcPts val="800"/>
                        </a:spcAft>
                        <a:buNone/>
                      </a:pPr>
                      <a:r>
                        <a:rPr lang="en-US" sz="4000" kern="100">
                          <a:effectLst/>
                        </a:rPr>
                        <a:t>Mass</a:t>
                      </a:r>
                      <a:endParaRPr lang="en-US" sz="40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4000" kern="100" dirty="0">
                          <a:effectLst/>
                        </a:rPr>
                        <a:t>N</a:t>
                      </a:r>
                      <a:r>
                        <a:rPr lang="en-US" sz="4000" kern="100" baseline="30000" dirty="0">
                          <a:effectLst/>
                        </a:rPr>
                        <a:t>3</a:t>
                      </a:r>
                      <a:endParaRPr lang="en-US" sz="4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4000" kern="100" dirty="0">
                          <a:effectLst/>
                        </a:rPr>
                        <a:t>1</a:t>
                      </a:r>
                      <a:endParaRPr lang="en-US" sz="4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7972622"/>
                  </a:ext>
                </a:extLst>
              </a:tr>
            </a:tbl>
          </a:graphicData>
        </a:graphic>
      </p:graphicFrame>
      <p:sp>
        <p:nvSpPr>
          <p:cNvPr id="23" name="Subtitle 2">
            <a:extLst>
              <a:ext uri="{FF2B5EF4-FFF2-40B4-BE49-F238E27FC236}">
                <a16:creationId xmlns:a16="http://schemas.microsoft.com/office/drawing/2014/main" id="{24570948-5E14-09B9-038D-DF5973B5F39C}"/>
              </a:ext>
            </a:extLst>
          </p:cNvPr>
          <p:cNvSpPr txBox="1">
            <a:spLocks/>
          </p:cNvSpPr>
          <p:nvPr/>
        </p:nvSpPr>
        <p:spPr>
          <a:xfrm>
            <a:off x="12771742" y="27080047"/>
            <a:ext cx="18488743" cy="4069639"/>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700" dirty="0">
                <a:latin typeface="Cambria" panose="02040503050406030204" pitchFamily="18" charset="0"/>
                <a:ea typeface="Cambria" panose="02040503050406030204" pitchFamily="18" charset="0"/>
              </a:rPr>
              <a:t>The most practical method to simulate scale anchor forces on a mooring system is with a geotechnical centrifuge. A geotechnical centrifuge spins a model to a calculated acceleration to simulate high forces or large events on a smaller scale. One application of geotechnical centrifuge modelling includes exploring earthquake behavior, </a:t>
            </a:r>
            <a:r>
              <a:rPr lang="en-US" sz="3700" dirty="0" err="1">
                <a:latin typeface="Cambria" panose="02040503050406030204" pitchFamily="18" charset="0"/>
                <a:ea typeface="Cambria" panose="02040503050406030204" pitchFamily="18" charset="0"/>
              </a:rPr>
              <a:t>Madabhushi</a:t>
            </a:r>
            <a:r>
              <a:rPr lang="en-US" sz="3700" dirty="0">
                <a:latin typeface="Cambria" panose="02040503050406030204" pitchFamily="18" charset="0"/>
                <a:ea typeface="Cambria" panose="02040503050406030204" pitchFamily="18" charset="0"/>
              </a:rPr>
              <a:t> et al. 2004. When modelling with a geotechnical centrifuge certain scaling laws are used to compare results to a full-scale model, Ko et al. 1988. Some scaling laws used in this study are mentioned in the table above.</a:t>
            </a:r>
          </a:p>
        </p:txBody>
      </p:sp>
      <p:pic>
        <p:nvPicPr>
          <p:cNvPr id="28" name="Picture 27">
            <a:extLst>
              <a:ext uri="{FF2B5EF4-FFF2-40B4-BE49-F238E27FC236}">
                <a16:creationId xmlns:a16="http://schemas.microsoft.com/office/drawing/2014/main" id="{003DFDB5-7E72-D93F-6356-5CE59404E851}"/>
              </a:ext>
            </a:extLst>
          </p:cNvPr>
          <p:cNvPicPr>
            <a:picLocks noChangeAspect="1"/>
          </p:cNvPicPr>
          <p:nvPr/>
        </p:nvPicPr>
        <p:blipFill>
          <a:blip r:embed="rId7" cstate="print">
            <a:extLst>
              <a:ext uri="{28A0092B-C50C-407E-A947-70E740481C1C}">
                <a14:useLocalDpi xmlns:a14="http://schemas.microsoft.com/office/drawing/2010/main" val="0"/>
              </a:ext>
            </a:extLst>
          </a:blip>
          <a:srcRect t="20598" b="49350"/>
          <a:stretch>
            <a:fillRect/>
          </a:stretch>
        </p:blipFill>
        <p:spPr>
          <a:xfrm>
            <a:off x="23600883" y="15890524"/>
            <a:ext cx="7334369" cy="4898014"/>
          </a:xfrm>
          <a:prstGeom prst="rect">
            <a:avLst/>
          </a:prstGeom>
        </p:spPr>
      </p:pic>
      <p:sp>
        <p:nvSpPr>
          <p:cNvPr id="37" name="Subtitle 2">
            <a:extLst>
              <a:ext uri="{FF2B5EF4-FFF2-40B4-BE49-F238E27FC236}">
                <a16:creationId xmlns:a16="http://schemas.microsoft.com/office/drawing/2014/main" id="{1F23468E-B09A-61E8-C2DA-4DBAC96F671A}"/>
              </a:ext>
            </a:extLst>
          </p:cNvPr>
          <p:cNvSpPr txBox="1">
            <a:spLocks/>
          </p:cNvSpPr>
          <p:nvPr/>
        </p:nvSpPr>
        <p:spPr>
          <a:xfrm>
            <a:off x="369597" y="23688042"/>
            <a:ext cx="10914743" cy="8445150"/>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700" dirty="0">
                <a:latin typeface="Cambria" panose="02040503050406030204" pitchFamily="18" charset="0"/>
                <a:ea typeface="Cambria" panose="02040503050406030204" pitchFamily="18" charset="0"/>
              </a:rPr>
              <a:t>The horizontal loading system uses a </a:t>
            </a:r>
            <a:r>
              <a:rPr lang="en-US" sz="3700" dirty="0" err="1">
                <a:latin typeface="Cambria" panose="02040503050406030204" pitchFamily="18" charset="0"/>
                <a:ea typeface="Cambria" panose="02040503050406030204" pitchFamily="18" charset="0"/>
              </a:rPr>
              <a:t>Dyneema</a:t>
            </a:r>
            <a:r>
              <a:rPr lang="en-US" sz="3700" dirty="0">
                <a:latin typeface="Cambria" panose="02040503050406030204" pitchFamily="18" charset="0"/>
                <a:ea typeface="Cambria" panose="02040503050406030204" pitchFamily="18" charset="0"/>
              </a:rPr>
              <a:t> String to pull an anchor that runs through two pulleys to allow for an adjustable pull angle. The string then goes to a load cell mounted on a carriage. This carriage runs along two linear rails, that are driven by two balls screws. These balls screws each have a pitch of 5mm and are attached to a belt driven 4:1 pulley reduction which spins from a 100:1 planetary gearbox attached to a stepper motor. This system of reductions is used to achieve an anchor loading rate of 1mm/min as mentioned in Jeong et al. 2021 while maintaining a motor speed sufficient to pull an anchor.  </a:t>
            </a:r>
          </a:p>
        </p:txBody>
      </p:sp>
      <p:pic>
        <p:nvPicPr>
          <p:cNvPr id="39" name="Picture 38">
            <a:extLst>
              <a:ext uri="{FF2B5EF4-FFF2-40B4-BE49-F238E27FC236}">
                <a16:creationId xmlns:a16="http://schemas.microsoft.com/office/drawing/2014/main" id="{A46E92F0-5409-1525-6801-EB12E9FD4417}"/>
              </a:ext>
            </a:extLst>
          </p:cNvPr>
          <p:cNvPicPr>
            <a:picLocks noChangeAspect="1"/>
          </p:cNvPicPr>
          <p:nvPr/>
        </p:nvPicPr>
        <p:blipFill>
          <a:blip r:embed="rId8"/>
          <a:stretch>
            <a:fillRect/>
          </a:stretch>
        </p:blipFill>
        <p:spPr>
          <a:xfrm rot="5400000">
            <a:off x="39135147" y="687974"/>
            <a:ext cx="2728357" cy="3637810"/>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2268</TotalTime>
  <Words>827</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Calibri</vt:lpstr>
      <vt:lpstr>Calibri Light</vt:lpstr>
      <vt:lpstr>Cambria</vt:lpstr>
      <vt:lpstr>Cambria Math</vt:lpstr>
      <vt:lpstr>Office Theme</vt:lpstr>
      <vt:lpstr>Physical Modeling of Soil-Anchor Interaction for Marine Energy Systems Daniel Bartus Civil &amp; Environmental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Daniel Bartus</cp:lastModifiedBy>
  <cp:revision>153</cp:revision>
  <dcterms:created xsi:type="dcterms:W3CDTF">2016-03-05T16:55:12Z</dcterms:created>
  <dcterms:modified xsi:type="dcterms:W3CDTF">2026-04-12T17:27:24Z</dcterms:modified>
</cp:coreProperties>
</file>