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A43100-8F5C-D2E7-03E4-CCB11D613EBF}" name="Benjamin Fraser" initials="BF" userId="S::btc28@usnh.edu::86a5a92f-ca7f-4e39-ad32-c14fc875c98d" providerId="AD"/>
  <p188:author id="{8FEF63DB-22EC-D282-F4EE-B72B81D887AE}" name="Russell Congalton" initials="RC" userId="S::rgc@unh.edu::2817c424-736f-4dde-8353-9568381087f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ser, Benjamin T" initials="FBT" lastIdx="2" clrIdx="0">
    <p:extLst>
      <p:ext uri="{19B8F6BF-5375-455C-9EA6-DF929625EA0E}">
        <p15:presenceInfo xmlns:p15="http://schemas.microsoft.com/office/powerpoint/2012/main" userId="S-1-5-21-3532716865-3961878205-294174718-1001" providerId="AD"/>
      </p:ext>
    </p:extLst>
  </p:cmAuthor>
  <p:cmAuthor id="2" name="Benjamin Fraser" initials="BF" lastIdx="11" clrIdx="1">
    <p:extLst>
      <p:ext uri="{19B8F6BF-5375-455C-9EA6-DF929625EA0E}">
        <p15:presenceInfo xmlns:p15="http://schemas.microsoft.com/office/powerpoint/2012/main" userId="Benjamin Fraser" providerId="None"/>
      </p:ext>
    </p:extLst>
  </p:cmAuthor>
  <p:cmAuthor id="3" name="Fikirte Erda" initials="FE" lastIdx="19" clrIdx="2">
    <p:extLst>
      <p:ext uri="{19B8F6BF-5375-455C-9EA6-DF929625EA0E}">
        <p15:presenceInfo xmlns:p15="http://schemas.microsoft.com/office/powerpoint/2012/main" userId="7a1a8a8d6fd1ad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3FA"/>
    <a:srgbClr val="396120"/>
    <a:srgbClr val="5D7B20"/>
    <a:srgbClr val="4EB3D0"/>
    <a:srgbClr val="44C1A3"/>
    <a:srgbClr val="37A76F"/>
    <a:srgbClr val="62A537"/>
    <a:srgbClr val="9ACB38"/>
    <a:srgbClr val="6B9A6D"/>
    <a:srgbClr val="4FB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264FC-BC99-254A-815E-1B8D5B637DCC}" v="2" dt="2026-04-11T13:33:57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15"/>
    <p:restoredTop sz="94659"/>
  </p:normalViewPr>
  <p:slideViewPr>
    <p:cSldViewPr snapToObjects="1">
      <p:cViewPr varScale="1">
        <p:scale>
          <a:sx n="22" d="100"/>
          <a:sy n="22" d="100"/>
        </p:scale>
        <p:origin x="2856" y="28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8/10/relationships/authors" Target="author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a O'connor" userId="5670f570-0fa1-4f70-a94c-f7449168a378" providerId="ADAL" clId="{EF3ED2EC-E7F8-52D7-8049-91D2C3C71E46}"/>
    <pc:docChg chg="undo custSel modSld">
      <pc:chgData name="Shea O'connor" userId="5670f570-0fa1-4f70-a94c-f7449168a378" providerId="ADAL" clId="{EF3ED2EC-E7F8-52D7-8049-91D2C3C71E46}" dt="2026-04-11T14:56:59.506" v="113" actId="20577"/>
      <pc:docMkLst>
        <pc:docMk/>
      </pc:docMkLst>
      <pc:sldChg chg="addSp modSp mod">
        <pc:chgData name="Shea O'connor" userId="5670f570-0fa1-4f70-a94c-f7449168a378" providerId="ADAL" clId="{EF3ED2EC-E7F8-52D7-8049-91D2C3C71E46}" dt="2026-04-11T14:56:59.506" v="113" actId="20577"/>
        <pc:sldMkLst>
          <pc:docMk/>
          <pc:sldMk cId="3472035385" sldId="257"/>
        </pc:sldMkLst>
        <pc:spChg chg="mod">
          <ac:chgData name="Shea O'connor" userId="5670f570-0fa1-4f70-a94c-f7449168a378" providerId="ADAL" clId="{EF3ED2EC-E7F8-52D7-8049-91D2C3C71E46}" dt="2026-04-11T14:56:59.506" v="113" actId="20577"/>
          <ac:spMkLst>
            <pc:docMk/>
            <pc:sldMk cId="3472035385" sldId="257"/>
            <ac:spMk id="2" creationId="{399DA0F7-4FC3-460B-8EEC-ABD1BBF4BA3F}"/>
          </ac:spMkLst>
        </pc:spChg>
        <pc:spChg chg="add mod">
          <ac:chgData name="Shea O'connor" userId="5670f570-0fa1-4f70-a94c-f7449168a378" providerId="ADAL" clId="{EF3ED2EC-E7F8-52D7-8049-91D2C3C71E46}" dt="2026-04-11T13:33:18.833" v="87" actId="1076"/>
          <ac:spMkLst>
            <pc:docMk/>
            <pc:sldMk cId="3472035385" sldId="257"/>
            <ac:spMk id="20" creationId="{ABD0E4B5-4F0D-BB59-C3E6-4099130A37B3}"/>
          </ac:spMkLst>
        </pc:spChg>
        <pc:spChg chg="add mod">
          <ac:chgData name="Shea O'connor" userId="5670f570-0fa1-4f70-a94c-f7449168a378" providerId="ADAL" clId="{EF3ED2EC-E7F8-52D7-8049-91D2C3C71E46}" dt="2026-04-11T13:34:21.872" v="96" actId="1076"/>
          <ac:spMkLst>
            <pc:docMk/>
            <pc:sldMk cId="3472035385" sldId="257"/>
            <ac:spMk id="21" creationId="{CB08E5E4-BFBD-D06C-961B-511DFD766F3B}"/>
          </ac:spMkLst>
        </pc:spChg>
        <pc:spChg chg="mod">
          <ac:chgData name="Shea O'connor" userId="5670f570-0fa1-4f70-a94c-f7449168a378" providerId="ADAL" clId="{EF3ED2EC-E7F8-52D7-8049-91D2C3C71E46}" dt="2026-04-11T13:28:05.591" v="54" actId="404"/>
          <ac:spMkLst>
            <pc:docMk/>
            <pc:sldMk cId="3472035385" sldId="257"/>
            <ac:spMk id="42" creationId="{64CBF965-8A9C-B848-920A-EC8632B0BFB4}"/>
          </ac:spMkLst>
        </pc:spChg>
        <pc:spChg chg="mod">
          <ac:chgData name="Shea O'connor" userId="5670f570-0fa1-4f70-a94c-f7449168a378" providerId="ADAL" clId="{EF3ED2EC-E7F8-52D7-8049-91D2C3C71E46}" dt="2026-04-11T13:32:45.825" v="83" actId="20577"/>
          <ac:spMkLst>
            <pc:docMk/>
            <pc:sldMk cId="3472035385" sldId="257"/>
            <ac:spMk id="75" creationId="{CDD05CEF-424D-7BCC-B30A-1537E3FEF706}"/>
          </ac:spMkLst>
        </pc:spChg>
        <pc:spChg chg="mod">
          <ac:chgData name="Shea O'connor" userId="5670f570-0fa1-4f70-a94c-f7449168a378" providerId="ADAL" clId="{EF3ED2EC-E7F8-52D7-8049-91D2C3C71E46}" dt="2026-04-11T13:33:52.156" v="93" actId="20577"/>
          <ac:spMkLst>
            <pc:docMk/>
            <pc:sldMk cId="3472035385" sldId="257"/>
            <ac:spMk id="76" creationId="{8431149D-A43B-AD70-B37C-DD01E9581041}"/>
          </ac:spMkLst>
        </pc:spChg>
        <pc:graphicFrameChg chg="mod modGraphic">
          <ac:chgData name="Shea O'connor" userId="5670f570-0fa1-4f70-a94c-f7449168a378" providerId="ADAL" clId="{EF3ED2EC-E7F8-52D7-8049-91D2C3C71E46}" dt="2026-04-11T13:31:28.747" v="67" actId="207"/>
          <ac:graphicFrameMkLst>
            <pc:docMk/>
            <pc:sldMk cId="3472035385" sldId="257"/>
            <ac:graphicFrameMk id="73" creationId="{BE8567FE-5FAB-9AA5-4171-68D5FBE21AFA}"/>
          </ac:graphicFrameMkLst>
        </pc:graphicFrameChg>
        <pc:graphicFrameChg chg="mod modGraphic">
          <ac:chgData name="Shea O'connor" userId="5670f570-0fa1-4f70-a94c-f7449168a378" providerId="ADAL" clId="{EF3ED2EC-E7F8-52D7-8049-91D2C3C71E46}" dt="2026-04-11T13:33:47.223" v="88" actId="207"/>
          <ac:graphicFrameMkLst>
            <pc:docMk/>
            <pc:sldMk cId="3472035385" sldId="257"/>
            <ac:graphicFrameMk id="74" creationId="{A33BF617-25C9-56DB-8CC1-6C66997D579F}"/>
          </ac:graphicFrameMkLst>
        </pc:graphicFrameChg>
        <pc:picChg chg="mod">
          <ac:chgData name="Shea O'connor" userId="5670f570-0fa1-4f70-a94c-f7449168a378" providerId="ADAL" clId="{EF3ED2EC-E7F8-52D7-8049-91D2C3C71E46}" dt="2026-04-11T13:35:27.172" v="97" actId="1076"/>
          <ac:picMkLst>
            <pc:docMk/>
            <pc:sldMk cId="3472035385" sldId="257"/>
            <ac:picMk id="49" creationId="{7AC80173-E8B3-5440-AEBA-7F15E51DBBC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systemnh-my.sharepoint.com/personal/sgo1007_usnh_edu/Documents/Bear_Conflict_Report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systemnh-my.sharepoint.com/personal/sgo1007_usnh_edu/Documents/Bear_Conflict_Report_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NH Conflicts</c:v>
          </c:tx>
          <c:spPr>
            <a:solidFill>
              <a:srgbClr val="6B9A6D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340</c:v>
                </c:pt>
                <c:pt idx="1">
                  <c:v>677</c:v>
                </c:pt>
                <c:pt idx="2">
                  <c:v>491</c:v>
                </c:pt>
                <c:pt idx="3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C-2A46-8F37-721B02015F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2399520"/>
        <c:axId val="662308880"/>
      </c:barChart>
      <c:catAx>
        <c:axId val="662399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9986465225781335"/>
              <c:y val="0.923505400540054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rgbClr val="6B9A6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2308880"/>
        <c:crosses val="autoZero"/>
        <c:auto val="1"/>
        <c:lblAlgn val="ctr"/>
        <c:lblOffset val="100"/>
        <c:noMultiLvlLbl val="0"/>
      </c:catAx>
      <c:valAx>
        <c:axId val="662308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Reported</a:t>
                </a:r>
                <a:r>
                  <a:rPr lang="en-US" sz="2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Conflicts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812115863285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50800">
            <a:solidFill>
              <a:srgbClr val="6B9A6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239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81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Type</a:t>
            </a:r>
          </a:p>
        </c:rich>
      </c:tx>
      <c:layout>
        <c:manualLayout>
          <c:xMode val="edge"/>
          <c:yMode val="edge"/>
          <c:x val="0.20888044084100513"/>
          <c:y val="2.8152820007504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93224315880148E-2"/>
          <c:y val="0.22696232850474424"/>
          <c:w val="0.48418737873859591"/>
          <c:h val="0.55496208691684057"/>
        </c:manualLayout>
      </c:layout>
      <c:pieChart>
        <c:varyColors val="1"/>
        <c:ser>
          <c:idx val="0"/>
          <c:order val="0"/>
          <c:tx>
            <c:strRef>
              <c:f>Sheet1!$L$1</c:f>
              <c:strCache>
                <c:ptCount val="1"/>
                <c:pt idx="0">
                  <c:v>Number of Reports</c:v>
                </c:pt>
              </c:strCache>
            </c:strRef>
          </c:tx>
          <c:dPt>
            <c:idx val="0"/>
            <c:bubble3D val="0"/>
            <c:spPr>
              <a:solidFill>
                <a:srgbClr val="9ACB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9C-C744-8A96-6F1CBB10F7CA}"/>
              </c:ext>
            </c:extLst>
          </c:dPt>
          <c:dPt>
            <c:idx val="1"/>
            <c:bubble3D val="0"/>
            <c:spPr>
              <a:solidFill>
                <a:srgbClr val="62A5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9C-C744-8A96-6F1CBB10F7CA}"/>
              </c:ext>
            </c:extLst>
          </c:dPt>
          <c:dPt>
            <c:idx val="2"/>
            <c:bubble3D val="0"/>
            <c:spPr>
              <a:solidFill>
                <a:srgbClr val="37A7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9C-C744-8A96-6F1CBB10F7CA}"/>
              </c:ext>
            </c:extLst>
          </c:dPt>
          <c:dPt>
            <c:idx val="3"/>
            <c:bubble3D val="0"/>
            <c:spPr>
              <a:solidFill>
                <a:srgbClr val="44C1A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9C-C744-8A96-6F1CBB10F7CA}"/>
              </c:ext>
            </c:extLst>
          </c:dPt>
          <c:dPt>
            <c:idx val="4"/>
            <c:bubble3D val="0"/>
            <c:spPr>
              <a:solidFill>
                <a:srgbClr val="4FB3D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9C-C744-8A96-6F1CBB10F7CA}"/>
              </c:ext>
            </c:extLst>
          </c:dPt>
          <c:dPt>
            <c:idx val="5"/>
            <c:bubble3D val="0"/>
            <c:spPr>
              <a:solidFill>
                <a:srgbClr val="50C3FA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F9C-C744-8A96-6F1CBB10F7CA}"/>
              </c:ext>
            </c:extLst>
          </c:dPt>
          <c:dPt>
            <c:idx val="6"/>
            <c:bubble3D val="0"/>
            <c:spPr>
              <a:solidFill>
                <a:srgbClr val="5D7B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F9C-C744-8A96-6F1CBB10F7CA}"/>
              </c:ext>
            </c:extLst>
          </c:dPt>
          <c:dPt>
            <c:idx val="7"/>
            <c:bubble3D val="0"/>
            <c:spPr>
              <a:solidFill>
                <a:srgbClr val="3A62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F9C-C744-8A96-6F1CBB10F7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Sheet1!$K$2:$K$9</c:f>
              <c:strCache>
                <c:ptCount val="8"/>
                <c:pt idx="0">
                  <c:v>Panhandling</c:v>
                </c:pt>
                <c:pt idx="1">
                  <c:v>Building/Home Entry</c:v>
                </c:pt>
                <c:pt idx="2">
                  <c:v>Agricultural Damage: Crops</c:v>
                </c:pt>
                <c:pt idx="3">
                  <c:v>Property Damage</c:v>
                </c:pt>
                <c:pt idx="4">
                  <c:v>Birdfeeders</c:v>
                </c:pt>
                <c:pt idx="5">
                  <c:v>Other</c:v>
                </c:pt>
                <c:pt idx="6">
                  <c:v>Garbage</c:v>
                </c:pt>
                <c:pt idx="7">
                  <c:v>Agricultural Damage: Livestock</c:v>
                </c:pt>
              </c:strCache>
            </c:strRef>
          </c:cat>
          <c:val>
            <c:numRef>
              <c:f>Sheet1!$L$2:$L$9</c:f>
              <c:numCache>
                <c:formatCode>General</c:formatCode>
                <c:ptCount val="8"/>
                <c:pt idx="0">
                  <c:v>71</c:v>
                </c:pt>
                <c:pt idx="1">
                  <c:v>81</c:v>
                </c:pt>
                <c:pt idx="2">
                  <c:v>114</c:v>
                </c:pt>
                <c:pt idx="3">
                  <c:v>138</c:v>
                </c:pt>
                <c:pt idx="4">
                  <c:v>171</c:v>
                </c:pt>
                <c:pt idx="5">
                  <c:v>186</c:v>
                </c:pt>
                <c:pt idx="6">
                  <c:v>622</c:v>
                </c:pt>
                <c:pt idx="7">
                  <c:v>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F9C-C744-8A96-6F1CBB10F7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9374C-F813-504C-8CE9-7D8AE7A10488}" type="datetimeFigureOut">
              <a:rPr lang="en-US" smtClean="0"/>
              <a:t>4/11/26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1D3AD-901B-DB42-9CA1-7D1E2A283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3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D3AD-901B-DB42-9CA1-7D1E2A2832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9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670" indent="0" algn="ctr">
              <a:buNone/>
              <a:defRPr sz="9600"/>
            </a:lvl2pPr>
            <a:lvl3pPr marL="4389339" indent="0" algn="ctr">
              <a:buNone/>
              <a:defRPr sz="8640"/>
            </a:lvl3pPr>
            <a:lvl4pPr marL="6584009" indent="0" algn="ctr">
              <a:buNone/>
              <a:defRPr sz="7680"/>
            </a:lvl4pPr>
            <a:lvl5pPr marL="8778680" indent="0" algn="ctr">
              <a:buNone/>
              <a:defRPr sz="7680"/>
            </a:lvl5pPr>
            <a:lvl6pPr marL="10973349" indent="0" algn="ctr">
              <a:buNone/>
              <a:defRPr sz="7680"/>
            </a:lvl6pPr>
            <a:lvl7pPr marL="13168019" indent="0" algn="ctr">
              <a:buNone/>
              <a:defRPr sz="7680"/>
            </a:lvl7pPr>
            <a:lvl8pPr marL="15362688" indent="0" algn="ctr">
              <a:buNone/>
              <a:defRPr sz="7680"/>
            </a:lvl8pPr>
            <a:lvl9pPr marL="17557358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3" y="1752601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3" y="1752601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8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3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3" y="8206750"/>
            <a:ext cx="37856160" cy="13693139"/>
          </a:xfrm>
        </p:spPr>
        <p:txBody>
          <a:bodyPr anchor="b"/>
          <a:lstStyle>
            <a:lvl1pPr>
              <a:defRPr sz="288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3" y="22029430"/>
            <a:ext cx="37856160" cy="7200899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67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339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4009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3349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8019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2688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7358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4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1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1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2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8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3" y="8069582"/>
            <a:ext cx="18568032" cy="3954779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670" indent="0">
              <a:buNone/>
              <a:defRPr sz="9600" b="1"/>
            </a:lvl2pPr>
            <a:lvl3pPr marL="4389339" indent="0">
              <a:buNone/>
              <a:defRPr sz="8640" b="1"/>
            </a:lvl3pPr>
            <a:lvl4pPr marL="6584009" indent="0">
              <a:buNone/>
              <a:defRPr sz="7680" b="1"/>
            </a:lvl4pPr>
            <a:lvl5pPr marL="8778680" indent="0">
              <a:buNone/>
              <a:defRPr sz="7680" b="1"/>
            </a:lvl5pPr>
            <a:lvl6pPr marL="10973349" indent="0">
              <a:buNone/>
              <a:defRPr sz="7680" b="1"/>
            </a:lvl6pPr>
            <a:lvl7pPr marL="13168019" indent="0">
              <a:buNone/>
              <a:defRPr sz="7680" b="1"/>
            </a:lvl7pPr>
            <a:lvl8pPr marL="15362688" indent="0">
              <a:buNone/>
              <a:defRPr sz="7680" b="1"/>
            </a:lvl8pPr>
            <a:lvl9pPr marL="17557358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3" y="12024361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3" y="8069582"/>
            <a:ext cx="18659477" cy="3954779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670" indent="0">
              <a:buNone/>
              <a:defRPr sz="9600" b="1"/>
            </a:lvl2pPr>
            <a:lvl3pPr marL="4389339" indent="0">
              <a:buNone/>
              <a:defRPr sz="8640" b="1"/>
            </a:lvl3pPr>
            <a:lvl4pPr marL="6584009" indent="0">
              <a:buNone/>
              <a:defRPr sz="7680" b="1"/>
            </a:lvl4pPr>
            <a:lvl5pPr marL="8778680" indent="0">
              <a:buNone/>
              <a:defRPr sz="7680" b="1"/>
            </a:lvl5pPr>
            <a:lvl6pPr marL="10973349" indent="0">
              <a:buNone/>
              <a:defRPr sz="7680" b="1"/>
            </a:lvl6pPr>
            <a:lvl7pPr marL="13168019" indent="0">
              <a:buNone/>
              <a:defRPr sz="7680" b="1"/>
            </a:lvl7pPr>
            <a:lvl8pPr marL="15362688" indent="0">
              <a:buNone/>
              <a:defRPr sz="7680" b="1"/>
            </a:lvl8pPr>
            <a:lvl9pPr marL="17557358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3" y="12024361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4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5" cy="7680960"/>
          </a:xfrm>
        </p:spPr>
        <p:txBody>
          <a:bodyPr anchor="b"/>
          <a:lstStyle>
            <a:lvl1pPr>
              <a:defRPr sz="1536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362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1"/>
            <a:ext cx="14156055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670" indent="0">
              <a:buNone/>
              <a:defRPr sz="6720"/>
            </a:lvl2pPr>
            <a:lvl3pPr marL="4389339" indent="0">
              <a:buNone/>
              <a:defRPr sz="5760"/>
            </a:lvl3pPr>
            <a:lvl4pPr marL="6584009" indent="0">
              <a:buNone/>
              <a:defRPr sz="4800"/>
            </a:lvl4pPr>
            <a:lvl5pPr marL="8778680" indent="0">
              <a:buNone/>
              <a:defRPr sz="4800"/>
            </a:lvl5pPr>
            <a:lvl6pPr marL="10973349" indent="0">
              <a:buNone/>
              <a:defRPr sz="4800"/>
            </a:lvl6pPr>
            <a:lvl7pPr marL="13168019" indent="0">
              <a:buNone/>
              <a:defRPr sz="4800"/>
            </a:lvl7pPr>
            <a:lvl8pPr marL="15362688" indent="0">
              <a:buNone/>
              <a:defRPr sz="4800"/>
            </a:lvl8pPr>
            <a:lvl9pPr marL="17557358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1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5" cy="7680960"/>
          </a:xfrm>
        </p:spPr>
        <p:txBody>
          <a:bodyPr anchor="b"/>
          <a:lstStyle>
            <a:lvl1pPr>
              <a:defRPr sz="1536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362"/>
            </a:lvl1pPr>
            <a:lvl2pPr marL="2194670" indent="0">
              <a:buNone/>
              <a:defRPr sz="13440"/>
            </a:lvl2pPr>
            <a:lvl3pPr marL="4389339" indent="0">
              <a:buNone/>
              <a:defRPr sz="11520"/>
            </a:lvl3pPr>
            <a:lvl4pPr marL="6584009" indent="0">
              <a:buNone/>
              <a:defRPr sz="9600"/>
            </a:lvl4pPr>
            <a:lvl5pPr marL="8778680" indent="0">
              <a:buNone/>
              <a:defRPr sz="9600"/>
            </a:lvl5pPr>
            <a:lvl6pPr marL="10973349" indent="0">
              <a:buNone/>
              <a:defRPr sz="9600"/>
            </a:lvl6pPr>
            <a:lvl7pPr marL="13168019" indent="0">
              <a:buNone/>
              <a:defRPr sz="9600"/>
            </a:lvl7pPr>
            <a:lvl8pPr marL="15362688" indent="0">
              <a:buNone/>
              <a:defRPr sz="9600"/>
            </a:lvl8pPr>
            <a:lvl9pPr marL="17557358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1"/>
            <a:ext cx="14156055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670" indent="0">
              <a:buNone/>
              <a:defRPr sz="6720"/>
            </a:lvl2pPr>
            <a:lvl3pPr marL="4389339" indent="0">
              <a:buNone/>
              <a:defRPr sz="5760"/>
            </a:lvl3pPr>
            <a:lvl4pPr marL="6584009" indent="0">
              <a:buNone/>
              <a:defRPr sz="4800"/>
            </a:lvl4pPr>
            <a:lvl5pPr marL="8778680" indent="0">
              <a:buNone/>
              <a:defRPr sz="4800"/>
            </a:lvl5pPr>
            <a:lvl6pPr marL="10973349" indent="0">
              <a:buNone/>
              <a:defRPr sz="4800"/>
            </a:lvl6pPr>
            <a:lvl7pPr marL="13168019" indent="0">
              <a:buNone/>
              <a:defRPr sz="4800"/>
            </a:lvl7pPr>
            <a:lvl8pPr marL="15362688" indent="0">
              <a:buNone/>
              <a:defRPr sz="4800"/>
            </a:lvl8pPr>
            <a:lvl9pPr marL="17557358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6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8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1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8E3C0-18D0-4A71-85D9-F44AE47F50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24170-AAB3-4C18-9143-C8C78D73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339" rtl="0" eaLnBrk="1" latinLnBrk="0" hangingPunct="1">
        <a:lnSpc>
          <a:spcPct val="90000"/>
        </a:lnSpc>
        <a:spcBef>
          <a:spcPct val="0"/>
        </a:spcBef>
        <a:buNone/>
        <a:defRPr sz="211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336" indent="-1097336" algn="l" defTabSz="4389339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2005" indent="-1097336" algn="l" defTabSz="4389339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675" indent="-1097336" algn="l" defTabSz="4389339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1344" indent="-1097336" algn="l" defTabSz="4389339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6014" indent="-1097336" algn="l" defTabSz="4389339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683" indent="-1097336" algn="l" defTabSz="4389339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5353" indent="-1097336" algn="l" defTabSz="4389339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60024" indent="-1097336" algn="l" defTabSz="4389339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4693" indent="-1097336" algn="l" defTabSz="4389339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339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670" algn="l" defTabSz="4389339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339" algn="l" defTabSz="4389339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4009" algn="l" defTabSz="4389339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680" algn="l" defTabSz="4389339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3349" algn="l" defTabSz="4389339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8019" algn="l" defTabSz="4389339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2688" algn="l" defTabSz="4389339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7358" algn="l" defTabSz="4389339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6.jpeg"/><Relationship Id="rId5" Type="http://schemas.openxmlformats.org/officeDocument/2006/relationships/image" Target="../media/image2.jpg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6E3182A3-2393-7E7F-CFA1-0F811191DF8F}"/>
              </a:ext>
            </a:extLst>
          </p:cNvPr>
          <p:cNvGrpSpPr/>
          <p:nvPr/>
        </p:nvGrpSpPr>
        <p:grpSpPr>
          <a:xfrm>
            <a:off x="26679525" y="29493652"/>
            <a:ext cx="16755239" cy="3248361"/>
            <a:chOff x="468509" y="29479723"/>
            <a:chExt cx="21324690" cy="3248361"/>
          </a:xfrm>
        </p:grpSpPr>
        <p:sp>
          <p:nvSpPr>
            <p:cNvPr id="94" name="Subtitle 2">
              <a:extLst>
                <a:ext uri="{FF2B5EF4-FFF2-40B4-BE49-F238E27FC236}">
                  <a16:creationId xmlns:a16="http://schemas.microsoft.com/office/drawing/2014/main" id="{002B7D50-18D0-6876-27F2-B33BB6E5A295}"/>
                </a:ext>
              </a:extLst>
            </p:cNvPr>
            <p:cNvSpPr txBox="1">
              <a:spLocks/>
            </p:cNvSpPr>
            <p:nvPr/>
          </p:nvSpPr>
          <p:spPr>
            <a:xfrm>
              <a:off x="468509" y="30290096"/>
              <a:ext cx="21324690" cy="2437988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43137"/>
              </a:schemeClr>
            </a:solidFill>
            <a:ln w="76200">
              <a:solidFill>
                <a:schemeClr val="accent6">
                  <a:lumMod val="50000"/>
                </a:schemeClr>
              </a:solidFill>
            </a:ln>
            <a:effectLst>
              <a:softEdge rad="0"/>
            </a:effectLst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endParaRPr lang="en-US" sz="4001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18BA496-D882-1811-5A7A-3A36E56353B1}"/>
                </a:ext>
              </a:extLst>
            </p:cNvPr>
            <p:cNvSpPr/>
            <p:nvPr/>
          </p:nvSpPr>
          <p:spPr>
            <a:xfrm>
              <a:off x="468509" y="29479723"/>
              <a:ext cx="21324690" cy="796289"/>
            </a:xfrm>
            <a:prstGeom prst="rect">
              <a:avLst/>
            </a:prstGeom>
            <a:solidFill>
              <a:srgbClr val="6B9A6D">
                <a:alpha val="74118"/>
              </a:srgbClr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Acknowledgements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D44DBB-5A1E-4669-3966-D6409C3DBE21}"/>
              </a:ext>
            </a:extLst>
          </p:cNvPr>
          <p:cNvGrpSpPr/>
          <p:nvPr/>
        </p:nvGrpSpPr>
        <p:grpSpPr>
          <a:xfrm>
            <a:off x="468509" y="29479723"/>
            <a:ext cx="25946304" cy="3248361"/>
            <a:chOff x="468509" y="29479723"/>
            <a:chExt cx="21324690" cy="3248361"/>
          </a:xfrm>
        </p:grpSpPr>
        <p:sp>
          <p:nvSpPr>
            <p:cNvPr id="56" name="Subtitle 2">
              <a:extLst>
                <a:ext uri="{FF2B5EF4-FFF2-40B4-BE49-F238E27FC236}">
                  <a16:creationId xmlns:a16="http://schemas.microsoft.com/office/drawing/2014/main" id="{8E37AAFC-C68A-8471-4CC1-3061C8AE53D1}"/>
                </a:ext>
              </a:extLst>
            </p:cNvPr>
            <p:cNvSpPr txBox="1">
              <a:spLocks/>
            </p:cNvSpPr>
            <p:nvPr/>
          </p:nvSpPr>
          <p:spPr>
            <a:xfrm>
              <a:off x="468509" y="30290096"/>
              <a:ext cx="21324690" cy="2437988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43137"/>
              </a:schemeClr>
            </a:solidFill>
            <a:ln w="76200">
              <a:solidFill>
                <a:schemeClr val="accent6">
                  <a:lumMod val="50000"/>
                </a:schemeClr>
              </a:solidFill>
            </a:ln>
            <a:effectLst>
              <a:softEdge rad="0"/>
            </a:effectLst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endParaRPr lang="en-US" sz="4001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E8D003-2402-4F65-DAA4-3C4ECF9EF0E6}"/>
                </a:ext>
              </a:extLst>
            </p:cNvPr>
            <p:cNvSpPr/>
            <p:nvPr/>
          </p:nvSpPr>
          <p:spPr>
            <a:xfrm>
              <a:off x="468509" y="29479723"/>
              <a:ext cx="21324690" cy="796289"/>
            </a:xfrm>
            <a:prstGeom prst="rect">
              <a:avLst/>
            </a:prstGeom>
            <a:solidFill>
              <a:srgbClr val="6B9A6D">
                <a:alpha val="74118"/>
              </a:srgbClr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5186405-FB6C-0348-B0BA-9C387859235E}"/>
              </a:ext>
            </a:extLst>
          </p:cNvPr>
          <p:cNvSpPr/>
          <p:nvPr/>
        </p:nvSpPr>
        <p:spPr>
          <a:xfrm>
            <a:off x="0" y="8468"/>
            <a:ext cx="43891200" cy="4127334"/>
          </a:xfrm>
          <a:prstGeom prst="rect">
            <a:avLst/>
          </a:prstGeom>
          <a:solidFill>
            <a:srgbClr val="6B9A6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 dirty="0">
              <a:solidFill>
                <a:srgbClr val="AFB97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DA0F7-4FC3-460B-8EEC-ABD1BBF4B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0153" y="118767"/>
            <a:ext cx="31679348" cy="3885845"/>
          </a:xfrm>
          <a:noFill/>
          <a:ln w="76200">
            <a:noFill/>
          </a:ln>
          <a:effectLst>
            <a:softEdge rad="0"/>
          </a:effectLst>
        </p:spPr>
        <p:txBody>
          <a:bodyPr anchor="ctr" anchorCtr="0">
            <a:no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800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Assessing local and landscape scale predictors of human-black bear conflict levels in New Hampshire </a:t>
            </a:r>
            <a:b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98A3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b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Shea O’Connor</a:t>
            </a: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Remington Moll, Russell </a:t>
            </a:r>
            <a:r>
              <a:rPr lang="en-US" sz="4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Congalton</a:t>
            </a: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Andrew Timmins, &amp; </a:t>
            </a:r>
            <a:r>
              <a:rPr lang="en-US" sz="4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Fikirte</a:t>
            </a: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Gebresenbet</a:t>
            </a:r>
            <a:b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rgbClr val="98A3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b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Natural Resources &amp; the Environment, University of New Hampshire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5D30C-917E-41FB-90BE-0469C1074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509" y="5568440"/>
            <a:ext cx="13199730" cy="6264281"/>
          </a:xfrm>
          <a:solidFill>
            <a:schemeClr val="accent6">
              <a:lumMod val="40000"/>
              <a:lumOff val="60000"/>
              <a:alpha val="43137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softEdge rad="0"/>
          </a:effectLst>
        </p:spPr>
        <p:txBody>
          <a:bodyPr>
            <a:noAutofit/>
          </a:bodyPr>
          <a:lstStyle/>
          <a:p>
            <a:pPr marL="645510" indent="-457223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5487" indent="-45720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black bear (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Ursus americanus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(Figure 6) populations in New Hampshire have risen to approximately 6,000 individuals, exceeding the statewide goal of 4,700</a:t>
            </a:r>
            <a:r>
              <a:rPr 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5487" indent="-45720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forest cover loss has increased from a 0.14% annual loss from 1996 to 2001 to a 0.27% annual loss from 2010 to 2018</a:t>
            </a:r>
            <a:r>
              <a:rPr 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45487" indent="-45720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populations paired with loss of bear habitat contribute to prevalent human-black bear conflict across the state (Figure 3) that lead to property damage (Figure 5), agricultural damage, etc. (Figure 4)</a:t>
            </a:r>
            <a:endParaRPr lang="en-US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8288" algn="l">
              <a:lnSpc>
                <a:spcPct val="120000"/>
              </a:lnSpc>
              <a:spcBef>
                <a:spcPts val="0"/>
              </a:spcBef>
            </a:pP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188288" algn="l">
              <a:lnSpc>
                <a:spcPct val="120000"/>
              </a:lnSpc>
              <a:spcBef>
                <a:spcPts val="0"/>
              </a:spcBef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anthropogenic and landscape factors influencing human-black bear conflict levels in New Hampshire.</a:t>
            </a:r>
          </a:p>
          <a:p>
            <a:pPr marL="645488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scale: fine-scale bear movements (Figure 1)</a:t>
            </a:r>
          </a:p>
          <a:p>
            <a:pPr marL="645488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Landscape scale: Bear population density (Figure 2)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AC80173-E8B3-5440-AEBA-7F15E51DB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0" t="32379" r="8259" b="31172"/>
          <a:stretch/>
        </p:blipFill>
        <p:spPr>
          <a:xfrm>
            <a:off x="610859" y="1680369"/>
            <a:ext cx="6477000" cy="2196849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B9084-055E-0A44-9ADD-A199659E8D4C}"/>
              </a:ext>
            </a:extLst>
          </p:cNvPr>
          <p:cNvSpPr/>
          <p:nvPr/>
        </p:nvSpPr>
        <p:spPr>
          <a:xfrm>
            <a:off x="468584" y="4519586"/>
            <a:ext cx="13199657" cy="1051242"/>
          </a:xfrm>
          <a:prstGeom prst="rect">
            <a:avLst/>
          </a:prstGeom>
          <a:solidFill>
            <a:srgbClr val="6B9A6D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BF02B-3C1D-8D4A-9519-D39681547271}"/>
              </a:ext>
            </a:extLst>
          </p:cNvPr>
          <p:cNvGrpSpPr/>
          <p:nvPr/>
        </p:nvGrpSpPr>
        <p:grpSpPr>
          <a:xfrm>
            <a:off x="30222961" y="21720152"/>
            <a:ext cx="13199729" cy="7499312"/>
            <a:chOff x="31549009" y="14886252"/>
            <a:chExt cx="11947231" cy="10177667"/>
          </a:xfrm>
        </p:grpSpPr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8FE354A5-D943-DF09-E7E1-C1EDC5C2B6DE}"/>
                </a:ext>
              </a:extLst>
            </p:cNvPr>
            <p:cNvSpPr txBox="1">
              <a:spLocks/>
            </p:cNvSpPr>
            <p:nvPr/>
          </p:nvSpPr>
          <p:spPr>
            <a:xfrm>
              <a:off x="31549009" y="16004378"/>
              <a:ext cx="11947231" cy="9059541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43137"/>
              </a:schemeClr>
            </a:solidFill>
            <a:ln w="76200">
              <a:solidFill>
                <a:schemeClr val="accent6">
                  <a:lumMod val="50000"/>
                </a:schemeClr>
              </a:solidFill>
            </a:ln>
            <a:effectLst>
              <a:softEdge rad="0"/>
            </a:effectLst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122" defTabSz="4389339">
                <a:lnSpc>
                  <a:spcPct val="120000"/>
                </a:lnSpc>
                <a:spcBef>
                  <a:spcPts val="0"/>
                </a:spcBef>
                <a:defRPr/>
              </a:pPr>
              <a:endParaRPr lang="en-US" sz="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58122" defTabSz="4389339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Both scales identified WUI, forest patch area, bear population, and mixed forest as key predictors; the local model additionally highlighted solid waste facilities as fine-scale attractants, supporting a tiered management approach: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58122" algn="l" defTabSz="4389339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Local Scale Strategies</a:t>
              </a:r>
            </a:p>
            <a:p>
              <a:pPr marL="615322" indent="-457200" algn="l" defTabSz="4389339">
                <a:lnSpc>
                  <a:spcPct val="12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  <a:defRPr/>
              </a:pP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Identify and prioritize the management of larger facilities, such as the solid waste facilities, that act as high-level attractants.</a:t>
              </a:r>
            </a:p>
            <a:p>
              <a:pPr marL="615322" indent="-457200" algn="l" defTabSz="4389339">
                <a:lnSpc>
                  <a:spcPct val="12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  <a:defRPr/>
              </a:pP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Focus outreach efforts on communities that are high-risk for conflict.</a:t>
              </a:r>
            </a:p>
            <a:p>
              <a:pPr marL="158122" algn="l" defTabSz="4389339">
                <a:lnSpc>
                  <a:spcPct val="120000"/>
                </a:lnSpc>
                <a:spcBef>
                  <a:spcPts val="0"/>
                </a:spcBef>
                <a:defRPr/>
              </a:pPr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58122" algn="l" defTabSz="4389339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Landscape Scale Strategies</a:t>
              </a:r>
            </a:p>
            <a:p>
              <a:pPr marL="615322" indent="-457200" algn="l" defTabSz="4389339">
                <a:lnSpc>
                  <a:spcPct val="12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  <a:defRPr/>
              </a:pP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 with municipal planners to discourage low-density development that encourages bear movement through zoning and land-use policy.</a:t>
              </a:r>
            </a:p>
            <a:p>
              <a:pPr marL="615322" indent="-457200" algn="l" defTabSz="4389339">
                <a:lnSpc>
                  <a:spcPct val="12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  <a:defRPr/>
              </a:pP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Protect vast, unfragmented forest that reduces the need for movement between patches</a:t>
              </a:r>
              <a:r>
                <a:rPr lang="en-US" sz="28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3,4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615322" indent="-457200" algn="l" defTabSz="4389339">
                <a:lnSpc>
                  <a:spcPct val="12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  <a:defRPr/>
              </a:pP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Protect mixed forest stands that provide balanced resources for bears</a:t>
              </a:r>
              <a:r>
                <a:rPr lang="en-US" sz="28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5,6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31D9495-2178-FE4F-9543-ACE2436B40D1}"/>
                </a:ext>
              </a:extLst>
            </p:cNvPr>
            <p:cNvSpPr/>
            <p:nvPr/>
          </p:nvSpPr>
          <p:spPr>
            <a:xfrm>
              <a:off x="31549009" y="14886252"/>
              <a:ext cx="11947229" cy="1118126"/>
            </a:xfrm>
            <a:prstGeom prst="rect">
              <a:avLst/>
            </a:prstGeom>
            <a:solidFill>
              <a:srgbClr val="6B9A6D">
                <a:alpha val="74118"/>
              </a:srgbClr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 Implications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A5D42E-5692-6158-CF8E-8C69A09817F1}"/>
              </a:ext>
            </a:extLst>
          </p:cNvPr>
          <p:cNvGrpSpPr/>
          <p:nvPr/>
        </p:nvGrpSpPr>
        <p:grpSpPr>
          <a:xfrm>
            <a:off x="30222962" y="4517175"/>
            <a:ext cx="13238640" cy="16890579"/>
            <a:chOff x="30222962" y="4523393"/>
            <a:chExt cx="13238640" cy="14298007"/>
          </a:xfrm>
        </p:grpSpPr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64CBF965-8A9C-B848-920A-EC8632B0BFB4}"/>
                </a:ext>
              </a:extLst>
            </p:cNvPr>
            <p:cNvSpPr txBox="1">
              <a:spLocks/>
            </p:cNvSpPr>
            <p:nvPr/>
          </p:nvSpPr>
          <p:spPr>
            <a:xfrm>
              <a:off x="30222962" y="5425201"/>
              <a:ext cx="13238640" cy="1339619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43000"/>
              </a:schemeClr>
            </a:solidFill>
            <a:ln w="76200">
              <a:solidFill>
                <a:schemeClr val="accent6">
                  <a:lumMod val="50000"/>
                </a:schemeClr>
              </a:solidFill>
            </a:ln>
            <a:effectLst>
              <a:softEdge rad="0"/>
            </a:effectLst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Local Model</a:t>
              </a: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5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48667" indent="-457223" algn="l">
                <a:lnSpc>
                  <a:spcPct val="12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48667" indent="-457223" algn="l">
                <a:lnSpc>
                  <a:spcPct val="12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48667" indent="-457223" algn="l">
                <a:lnSpc>
                  <a:spcPct val="12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48667" indent="-457223" algn="l">
                <a:lnSpc>
                  <a:spcPct val="12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4" algn="l">
                <a:lnSpc>
                  <a:spcPct val="120000"/>
                </a:lnSpc>
                <a:spcBef>
                  <a:spcPts val="0"/>
                </a:spcBef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4" algn="l">
                <a:lnSpc>
                  <a:spcPct val="120000"/>
                </a:lnSpc>
                <a:spcBef>
                  <a:spcPts val="0"/>
                </a:spcBef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4" algn="l">
                <a:lnSpc>
                  <a:spcPct val="120000"/>
                </a:lnSpc>
                <a:spcBef>
                  <a:spcPts val="0"/>
                </a:spcBef>
              </a:pPr>
              <a:r>
                <a:rPr lang="en-US" sz="27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Landscape Model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97949DA-9F2D-9F4E-92CB-E584DE6E500E}"/>
                </a:ext>
              </a:extLst>
            </p:cNvPr>
            <p:cNvSpPr/>
            <p:nvPr/>
          </p:nvSpPr>
          <p:spPr>
            <a:xfrm>
              <a:off x="30222963" y="4523393"/>
              <a:ext cx="13238639" cy="889885"/>
            </a:xfrm>
            <a:prstGeom prst="rect">
              <a:avLst/>
            </a:prstGeom>
            <a:solidFill>
              <a:srgbClr val="6B9A6D">
                <a:alpha val="74118"/>
              </a:srgbClr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97BFC0-97CC-C931-7A2D-669DDCBD4243}"/>
              </a:ext>
            </a:extLst>
          </p:cNvPr>
          <p:cNvCxnSpPr>
            <a:cxnSpLocks/>
          </p:cNvCxnSpPr>
          <p:nvPr/>
        </p:nvCxnSpPr>
        <p:spPr>
          <a:xfrm>
            <a:off x="-73539" y="4135802"/>
            <a:ext cx="44119800" cy="0"/>
          </a:xfrm>
          <a:prstGeom prst="line">
            <a:avLst/>
          </a:prstGeom>
          <a:ln w="12700">
            <a:solidFill>
              <a:srgbClr val="6E3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CACB2D-5C39-8142-8E15-8D37E8CF20D3}"/>
              </a:ext>
            </a:extLst>
          </p:cNvPr>
          <p:cNvGrpSpPr/>
          <p:nvPr/>
        </p:nvGrpSpPr>
        <p:grpSpPr>
          <a:xfrm>
            <a:off x="487994" y="12190989"/>
            <a:ext cx="13199730" cy="17066576"/>
            <a:chOff x="403126" y="12920690"/>
            <a:chExt cx="10619402" cy="170963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Subtitle 2">
                  <a:extLst>
                    <a:ext uri="{FF2B5EF4-FFF2-40B4-BE49-F238E27FC236}">
                      <a16:creationId xmlns:a16="http://schemas.microsoft.com/office/drawing/2014/main" id="{386A3CF0-0682-814C-A224-A4961462FCB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3126" y="13952754"/>
                  <a:ext cx="10619402" cy="1606428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  <a:alpha val="43137"/>
                  </a:schemeClr>
                </a:solidFill>
                <a:ln w="76200">
                  <a:solidFill>
                    <a:schemeClr val="accent6">
                      <a:lumMod val="50000"/>
                    </a:schemeClr>
                  </a:solidFill>
                </a:ln>
                <a:effectLst>
                  <a:softEdge rad="0"/>
                </a:effectLst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4389120" rtl="0" eaLnBrk="1" latinLnBrk="0" hangingPunct="1">
                    <a:lnSpc>
                      <a:spcPct val="90000"/>
                    </a:lnSpc>
                    <a:spcBef>
                      <a:spcPts val="4800"/>
                    </a:spcBef>
                    <a:buFont typeface="Arial" panose="020B0604020202020204" pitchFamily="34" charset="0"/>
                    <a:buNone/>
                    <a:defRPr sz="1152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94560" indent="0" algn="ctr" defTabSz="4389120" rtl="0" eaLnBrk="1" latinLnBrk="0" hangingPunct="1">
                    <a:lnSpc>
                      <a:spcPct val="90000"/>
                    </a:lnSpc>
                    <a:spcBef>
                      <a:spcPts val="2400"/>
                    </a:spcBef>
                    <a:buFont typeface="Arial" panose="020B0604020202020204" pitchFamily="34" charset="0"/>
                    <a:buNone/>
                    <a:defRPr sz="9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89120" indent="0" algn="ctr" defTabSz="4389120" rtl="0" eaLnBrk="1" latinLnBrk="0" hangingPunct="1">
                    <a:lnSpc>
                      <a:spcPct val="90000"/>
                    </a:lnSpc>
                    <a:spcBef>
                      <a:spcPts val="2400"/>
                    </a:spcBef>
                    <a:buFont typeface="Arial" panose="020B0604020202020204" pitchFamily="34" charset="0"/>
                    <a:buNone/>
                    <a:defRPr sz="864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583680" indent="0" algn="ctr" defTabSz="4389120" rtl="0" eaLnBrk="1" latinLnBrk="0" hangingPunct="1">
                    <a:lnSpc>
                      <a:spcPct val="90000"/>
                    </a:lnSpc>
                    <a:spcBef>
                      <a:spcPts val="2400"/>
                    </a:spcBef>
                    <a:buFont typeface="Arial" panose="020B0604020202020204" pitchFamily="34" charset="0"/>
                    <a:buNone/>
                    <a:defRPr sz="7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778240" indent="0" algn="ctr" defTabSz="4389120" rtl="0" eaLnBrk="1" latinLnBrk="0" hangingPunct="1">
                    <a:lnSpc>
                      <a:spcPct val="90000"/>
                    </a:lnSpc>
                    <a:spcBef>
                      <a:spcPts val="2400"/>
                    </a:spcBef>
                    <a:buFont typeface="Arial" panose="020B0604020202020204" pitchFamily="34" charset="0"/>
                    <a:buNone/>
                    <a:defRPr sz="7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72800" indent="0" algn="ctr" defTabSz="4389120" rtl="0" eaLnBrk="1" latinLnBrk="0" hangingPunct="1">
                    <a:lnSpc>
                      <a:spcPct val="90000"/>
                    </a:lnSpc>
                    <a:spcBef>
                      <a:spcPts val="2400"/>
                    </a:spcBef>
                    <a:buFont typeface="Arial" panose="020B0604020202020204" pitchFamily="34" charset="0"/>
                    <a:buNone/>
                    <a:defRPr sz="7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167360" indent="0" algn="ctr" defTabSz="4389120" rtl="0" eaLnBrk="1" latinLnBrk="0" hangingPunct="1">
                    <a:lnSpc>
                      <a:spcPct val="90000"/>
                    </a:lnSpc>
                    <a:spcBef>
                      <a:spcPts val="2400"/>
                    </a:spcBef>
                    <a:buFont typeface="Arial" panose="020B0604020202020204" pitchFamily="34" charset="0"/>
                    <a:buNone/>
                    <a:defRPr sz="7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361920" indent="0" algn="ctr" defTabSz="4389120" rtl="0" eaLnBrk="1" latinLnBrk="0" hangingPunct="1">
                    <a:lnSpc>
                      <a:spcPct val="90000"/>
                    </a:lnSpc>
                    <a:spcBef>
                      <a:spcPts val="2400"/>
                    </a:spcBef>
                    <a:buFont typeface="Arial" panose="020B0604020202020204" pitchFamily="34" charset="0"/>
                    <a:buNone/>
                    <a:defRPr sz="7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556480" indent="0" algn="ctr" defTabSz="4389120" rtl="0" eaLnBrk="1" latinLnBrk="0" hangingPunct="1">
                    <a:lnSpc>
                      <a:spcPct val="90000"/>
                    </a:lnSpc>
                    <a:spcBef>
                      <a:spcPts val="2400"/>
                    </a:spcBef>
                    <a:buFont typeface="Arial" panose="020B0604020202020204" pitchFamily="34" charset="0"/>
                    <a:buNone/>
                    <a:defRPr sz="7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48667" indent="-390545" algn="l" defTabSz="4389339">
                    <a:lnSpc>
                      <a:spcPct val="120000"/>
                    </a:lnSpc>
                    <a:spcBef>
                      <a:spcPts val="3000"/>
                    </a:spcBef>
                    <a:defRPr/>
                  </a:pPr>
                  <a:endParaRPr lang="en-US" sz="1001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r>
                    <a:rPr lang="en-US" sz="2800" b="1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Sample Creation 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Created fishnet grids across the state of New Hampshire</a:t>
                  </a: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Local: 1-mile by 1-mile (1 mi2 | 2.6 km2) </a:t>
                  </a: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Landscape: 5-mile by 5-mile (25 mi2 | 64.7 km2) </a:t>
                  </a: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2. Border cells with &lt; 20% area inside NH were deleted</a:t>
                  </a:r>
                </a:p>
                <a:p>
                  <a:pPr marL="2867032" lvl="1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  <a:defRPr/>
                  </a:pPr>
                  <a:endParaRPr lang="en-US" sz="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endPara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r>
                    <a:rPr lang="en-US" sz="2800" b="1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Human-Bear Conflict Data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2021-2024 conflict data obtained from NHFG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Summarized conflict within each grid cell 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Mirrored edge cell values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Classified conflict levels (Table 1)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endPara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endPara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endPara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endPara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endPara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endPara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endPara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r>
                    <a:rPr lang="en-US" sz="2800" b="1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Explanatory Variables 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Identified variables that are ecologically meaningful to black bears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Gathered data layers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Summarized values within each grid cell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Mirrored edge cell values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Calculated Pearson’s Correlation Coefficient and removed correlated variables 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endParaRPr lang="en-US" sz="2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58122" algn="l" defTabSz="4389339">
                    <a:lnSpc>
                      <a:spcPct val="120000"/>
                    </a:lnSpc>
                    <a:spcBef>
                      <a:spcPts val="0"/>
                    </a:spcBef>
                    <a:defRPr/>
                  </a:pPr>
                  <a:r>
                    <a:rPr lang="en-US" sz="2800" b="1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Ordinal Logistic Regression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Continuous variables were scaled to have a mean of 0 and a standard deviation of 1 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Ran all possible variations of ordinal logistic regression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Tested for spatial autocorrelation on global model using Moran’s I Statistic</a:t>
                  </a:r>
                </a:p>
                <a:p>
                  <a:pPr marL="672472" indent="-514350" algn="l" defTabSz="4389339">
                    <a:lnSpc>
                      <a:spcPct val="120000"/>
                    </a:lnSpc>
                    <a:spcBef>
                      <a:spcPts val="0"/>
                    </a:spcBef>
                    <a:buFont typeface="Arial" panose="020B0604020202020204" pitchFamily="34" charset="0"/>
                    <a:buAutoNum type="arabicPeriod"/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Averaged top models with a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</m:oMath>
                  </a14:m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AICc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&lt; 2 </a:t>
                  </a:r>
                  <a:endParaRPr lang="en-US" sz="250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548667" indent="-358793" algn="l">
                    <a:lnSpc>
                      <a:spcPct val="120000"/>
                    </a:lnSpc>
                    <a:spcBef>
                      <a:spcPts val="3000"/>
                    </a:spcBef>
                    <a:buFont typeface="Arial" panose="020B0604020202020204" pitchFamily="34" charset="0"/>
                    <a:buChar char="•"/>
                  </a:pPr>
                  <a:endParaRPr lang="en-US" sz="250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Subtitle 2">
                  <a:extLst>
                    <a:ext uri="{FF2B5EF4-FFF2-40B4-BE49-F238E27FC236}">
                      <a16:creationId xmlns:a16="http://schemas.microsoft.com/office/drawing/2014/main" id="{386A3CF0-0682-814C-A224-A4961462F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26" y="13952754"/>
                  <a:ext cx="10619402" cy="160642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76200">
                  <a:solidFill>
                    <a:schemeClr val="accent6">
                      <a:lumMod val="50000"/>
                    </a:schemeClr>
                  </a:solidFill>
                </a:ln>
                <a:effectLst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4726310-7223-D34E-B35E-09338F558EFC}"/>
                </a:ext>
              </a:extLst>
            </p:cNvPr>
            <p:cNvSpPr/>
            <p:nvPr/>
          </p:nvSpPr>
          <p:spPr>
            <a:xfrm>
              <a:off x="403126" y="12920690"/>
              <a:ext cx="10619402" cy="1032065"/>
            </a:xfrm>
            <a:prstGeom prst="rect">
              <a:avLst/>
            </a:prstGeom>
            <a:solidFill>
              <a:srgbClr val="6B9A6D">
                <a:alpha val="74118"/>
              </a:srgbClr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Methods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CF9024-9AD7-4AAB-7827-84DDB4052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061402"/>
              </p:ext>
            </p:extLst>
          </p:nvPr>
        </p:nvGraphicFramePr>
        <p:xfrm>
          <a:off x="2359989" y="20394060"/>
          <a:ext cx="9160328" cy="196845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90732">
                  <a:extLst>
                    <a:ext uri="{9D8B030D-6E8A-4147-A177-3AD203B41FA5}">
                      <a16:colId xmlns:a16="http://schemas.microsoft.com/office/drawing/2014/main" val="1706767732"/>
                    </a:ext>
                  </a:extLst>
                </a:gridCol>
                <a:gridCol w="2357384">
                  <a:extLst>
                    <a:ext uri="{9D8B030D-6E8A-4147-A177-3AD203B41FA5}">
                      <a16:colId xmlns:a16="http://schemas.microsoft.com/office/drawing/2014/main" val="3610625552"/>
                    </a:ext>
                  </a:extLst>
                </a:gridCol>
                <a:gridCol w="3012212">
                  <a:extLst>
                    <a:ext uri="{9D8B030D-6E8A-4147-A177-3AD203B41FA5}">
                      <a16:colId xmlns:a16="http://schemas.microsoft.com/office/drawing/2014/main" val="3343507239"/>
                    </a:ext>
                  </a:extLst>
                </a:gridCol>
              </a:tblGrid>
              <a:tr h="505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Conflict Classification</a:t>
                      </a:r>
                      <a:endParaRPr lang="en-US" sz="2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Model</a:t>
                      </a:r>
                      <a:endParaRPr lang="en-US" sz="2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Landscape Model</a:t>
                      </a:r>
                      <a:endParaRPr lang="en-US" sz="2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16298"/>
                  </a:ext>
                </a:extLst>
              </a:tr>
              <a:tr h="505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041492"/>
                  </a:ext>
                </a:extLst>
              </a:tr>
              <a:tr h="505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3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1 - 8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61477"/>
                  </a:ext>
                </a:extLst>
              </a:tr>
              <a:tr h="110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Medium/High</a:t>
                      </a:r>
                      <a:endParaRPr lang="en-US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4 - 32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9 - 74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94429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564FA0E0-54EA-242B-E39C-F5B683D96EB6}"/>
              </a:ext>
            </a:extLst>
          </p:cNvPr>
          <p:cNvGrpSpPr>
            <a:grpSpLocks noChangeAspect="1"/>
          </p:cNvGrpSpPr>
          <p:nvPr/>
        </p:nvGrpSpPr>
        <p:grpSpPr>
          <a:xfrm>
            <a:off x="14074272" y="4519586"/>
            <a:ext cx="15735527" cy="10568004"/>
            <a:chOff x="1143450" y="58008"/>
            <a:chExt cx="10053462" cy="67519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58B13AB-925A-790E-F12D-0978111AA22B}"/>
                </a:ext>
              </a:extLst>
            </p:cNvPr>
            <p:cNvGrpSpPr/>
            <p:nvPr/>
          </p:nvGrpSpPr>
          <p:grpSpPr>
            <a:xfrm>
              <a:off x="1143450" y="58008"/>
              <a:ext cx="4941766" cy="6738909"/>
              <a:chOff x="1143450" y="274496"/>
              <a:chExt cx="4941766" cy="673890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6CB0B59-A37E-F7BF-9CE5-3198611B5A23}"/>
                  </a:ext>
                </a:extLst>
              </p:cNvPr>
              <p:cNvGrpSpPr/>
              <p:nvPr/>
            </p:nvGrpSpPr>
            <p:grpSpPr>
              <a:xfrm>
                <a:off x="1143450" y="274496"/>
                <a:ext cx="4941766" cy="6738909"/>
                <a:chOff x="690018" y="292121"/>
                <a:chExt cx="4941766" cy="6738909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D00246B-E2BD-981A-4C43-05143C63A853}"/>
                    </a:ext>
                  </a:extLst>
                </p:cNvPr>
                <p:cNvSpPr/>
                <p:nvPr/>
              </p:nvSpPr>
              <p:spPr>
                <a:xfrm>
                  <a:off x="690018" y="292121"/>
                  <a:ext cx="4941766" cy="6738909"/>
                </a:xfrm>
                <a:prstGeom prst="rect">
                  <a:avLst/>
                </a:prstGeom>
                <a:solidFill>
                  <a:srgbClr val="6B9A6D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F04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0C817E86-D68D-7738-7937-936DE1478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0875" y="357940"/>
                  <a:ext cx="4828389" cy="660727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B2B397-91E6-0C47-35D8-D688E4C5B7A8}"/>
                  </a:ext>
                </a:extLst>
              </p:cNvPr>
              <p:cNvSpPr txBox="1"/>
              <p:nvPr/>
            </p:nvSpPr>
            <p:spPr>
              <a:xfrm>
                <a:off x="1269836" y="499379"/>
                <a:ext cx="2136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>
                        <a:lumMod val="50000"/>
                      </a:schemeClr>
                    </a:solidFill>
                    <a:latin typeface="Avenir Next LT Pro" panose="020B0504020202020204" pitchFamily="34" charset="77"/>
                  </a:rPr>
                  <a:t>Local Model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5702826-A9A3-77CB-AA0D-9E9EA30FB1BD}"/>
                </a:ext>
              </a:extLst>
            </p:cNvPr>
            <p:cNvGrpSpPr/>
            <p:nvPr/>
          </p:nvGrpSpPr>
          <p:grpSpPr>
            <a:xfrm>
              <a:off x="6255146" y="71019"/>
              <a:ext cx="4941766" cy="6738909"/>
              <a:chOff x="6244678" y="83919"/>
              <a:chExt cx="4941766" cy="673890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33BAE0B-A90F-FBE5-2838-7BE4A5E53F39}"/>
                  </a:ext>
                </a:extLst>
              </p:cNvPr>
              <p:cNvSpPr/>
              <p:nvPr/>
            </p:nvSpPr>
            <p:spPr>
              <a:xfrm>
                <a:off x="6244678" y="83919"/>
                <a:ext cx="4941766" cy="6738909"/>
              </a:xfrm>
              <a:prstGeom prst="rect">
                <a:avLst/>
              </a:prstGeom>
              <a:solidFill>
                <a:srgbClr val="6B9A6D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F04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DFCA27-071A-EE97-CB8A-F1532D667BF7}"/>
                  </a:ext>
                </a:extLst>
              </p:cNvPr>
              <p:cNvSpPr txBox="1"/>
              <p:nvPr/>
            </p:nvSpPr>
            <p:spPr>
              <a:xfrm>
                <a:off x="6694980" y="239788"/>
                <a:ext cx="249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>
                        <a:lumMod val="50000"/>
                      </a:schemeClr>
                    </a:solidFill>
                    <a:latin typeface="Avenir Next LT Pro" panose="020B0504020202020204" pitchFamily="34" charset="77"/>
                  </a:rPr>
                  <a:t>Landscape Model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8D4492-46F8-3D92-9AA5-06D773042DA7}"/>
              </a:ext>
            </a:extLst>
          </p:cNvPr>
          <p:cNvGrpSpPr>
            <a:grpSpLocks noChangeAspect="1"/>
          </p:cNvGrpSpPr>
          <p:nvPr/>
        </p:nvGrpSpPr>
        <p:grpSpPr>
          <a:xfrm>
            <a:off x="14111484" y="23287278"/>
            <a:ext cx="15763343" cy="5486378"/>
            <a:chOff x="460416" y="1553074"/>
            <a:chExt cx="11389702" cy="396414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8947CDE-2667-5A1B-65A6-86BDACB3A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46056" y="1553074"/>
              <a:ext cx="5904062" cy="3964147"/>
              <a:chOff x="514610" y="3085744"/>
              <a:chExt cx="3951495" cy="265314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E5CECB6-2906-C7F2-B1AA-B70777839A45}"/>
                  </a:ext>
                </a:extLst>
              </p:cNvPr>
              <p:cNvSpPr/>
              <p:nvPr/>
            </p:nvSpPr>
            <p:spPr>
              <a:xfrm>
                <a:off x="514610" y="3085744"/>
                <a:ext cx="3951495" cy="2653140"/>
              </a:xfrm>
              <a:prstGeom prst="rect">
                <a:avLst/>
              </a:prstGeom>
              <a:solidFill>
                <a:srgbClr val="6B9A6D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33E92B16-331A-631E-74D5-90D876F0C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158" y="3138311"/>
                <a:ext cx="3824400" cy="2548006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51CD60-FFFF-A99D-CF58-06D36AE69C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0416" y="1558648"/>
              <a:ext cx="5269784" cy="3958573"/>
              <a:chOff x="7471436" y="3369638"/>
              <a:chExt cx="3951495" cy="296829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F19CCD1-53DE-E34E-FD76-745C698C5635}"/>
                  </a:ext>
                </a:extLst>
              </p:cNvPr>
              <p:cNvSpPr/>
              <p:nvPr/>
            </p:nvSpPr>
            <p:spPr>
              <a:xfrm>
                <a:off x="7471436" y="3369638"/>
                <a:ext cx="3951495" cy="2968297"/>
              </a:xfrm>
              <a:prstGeom prst="rect">
                <a:avLst/>
              </a:prstGeom>
              <a:solidFill>
                <a:srgbClr val="6B9A6D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D522F2CE-A9FB-38F1-F7F8-6BF88D708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44412" y="3429000"/>
                <a:ext cx="3805541" cy="2854156"/>
              </a:xfrm>
              <a:prstGeom prst="rect">
                <a:avLst/>
              </a:prstGeom>
            </p:spPr>
          </p:pic>
        </p:grpSp>
      </p:grp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18C0C520-0F23-2CC9-99DD-D5488C68E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707608"/>
              </p:ext>
            </p:extLst>
          </p:nvPr>
        </p:nvGraphicFramePr>
        <p:xfrm>
          <a:off x="13951938" y="15928826"/>
          <a:ext cx="7979446" cy="666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E2057369-9B79-57FA-5DFD-FFA7DC9CC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391810"/>
              </p:ext>
            </p:extLst>
          </p:nvPr>
        </p:nvGraphicFramePr>
        <p:xfrm>
          <a:off x="21691256" y="15975599"/>
          <a:ext cx="8321186" cy="715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43DD27C3-2882-DC1C-94DF-00279C16C15C}"/>
              </a:ext>
            </a:extLst>
          </p:cNvPr>
          <p:cNvSpPr txBox="1"/>
          <p:nvPr/>
        </p:nvSpPr>
        <p:spPr>
          <a:xfrm>
            <a:off x="14074272" y="15185967"/>
            <a:ext cx="7757059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Local model grid cells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DFA8D2-0C4D-5CCA-EC12-21FE69A654CA}"/>
              </a:ext>
            </a:extLst>
          </p:cNvPr>
          <p:cNvSpPr txBox="1"/>
          <p:nvPr/>
        </p:nvSpPr>
        <p:spPr>
          <a:xfrm>
            <a:off x="22079668" y="15185967"/>
            <a:ext cx="7757059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Landscape model grid cells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3A42BA1-984C-80CC-B85D-7FA5332EFE02}"/>
              </a:ext>
            </a:extLst>
          </p:cNvPr>
          <p:cNvSpPr txBox="1"/>
          <p:nvPr/>
        </p:nvSpPr>
        <p:spPr>
          <a:xfrm>
            <a:off x="14175053" y="22416908"/>
            <a:ext cx="7757059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NH bear conflict reports (2021-2024)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E58FD27-1814-5C5C-6D7D-AD1DE224B046}"/>
              </a:ext>
            </a:extLst>
          </p:cNvPr>
          <p:cNvSpPr txBox="1"/>
          <p:nvPr/>
        </p:nvSpPr>
        <p:spPr>
          <a:xfrm>
            <a:off x="21986361" y="22416908"/>
            <a:ext cx="7757059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NH bear conflict report types (2021-2024)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AB9A97-DB7D-6653-9C48-428405D9D23E}"/>
              </a:ext>
            </a:extLst>
          </p:cNvPr>
          <p:cNvSpPr txBox="1"/>
          <p:nvPr/>
        </p:nvSpPr>
        <p:spPr>
          <a:xfrm>
            <a:off x="13837441" y="28855268"/>
            <a:ext cx="7757059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5. Property damage from human-bear conflict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89B63F-052C-7F6B-1136-4EE843EF29C3}"/>
              </a:ext>
            </a:extLst>
          </p:cNvPr>
          <p:cNvSpPr txBox="1"/>
          <p:nvPr/>
        </p:nvSpPr>
        <p:spPr>
          <a:xfrm>
            <a:off x="21901775" y="28858286"/>
            <a:ext cx="7757059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6. American black bear (</a:t>
            </a:r>
            <a:r>
              <a:rPr lang="en-US" sz="2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Ursus americanus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2ECC77-351A-319F-22BC-1AE54F01AA32}"/>
              </a:ext>
            </a:extLst>
          </p:cNvPr>
          <p:cNvSpPr txBox="1"/>
          <p:nvPr/>
        </p:nvSpPr>
        <p:spPr>
          <a:xfrm>
            <a:off x="1046117" y="19425612"/>
            <a:ext cx="11827041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Conflict classification (Note: values adjusted for edge cells; underlying calculations resulted in non-integer values)</a:t>
            </a: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BE8567FE-5FAB-9AA5-4171-68D5FBE21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16732"/>
              </p:ext>
            </p:extLst>
          </p:nvPr>
        </p:nvGraphicFramePr>
        <p:xfrm>
          <a:off x="30448738" y="7807010"/>
          <a:ext cx="10363200" cy="6286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15569671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355632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8254549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260288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79641076"/>
                    </a:ext>
                  </a:extLst>
                </a:gridCol>
              </a:tblGrid>
              <a:tr h="277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2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Estimate</a:t>
                      </a:r>
                      <a:endParaRPr lang="en-US" sz="2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en-US" sz="2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Adjusted SE</a:t>
                      </a:r>
                      <a:endParaRPr lang="en-US" sz="2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kern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en-US" sz="26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(&gt;|z|)</a:t>
                      </a:r>
                      <a:endParaRPr lang="en-US" sz="2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0842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Forest Patch Area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-2.02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0.01*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283774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Wildland Urban interface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0.01*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0870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Bear Population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1.79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0.01*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73691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Forest Aggregation index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1.26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359484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Mixed Forest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-0.21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0.01*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50481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Coniferous Forest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3323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Forest Edge Density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-0.12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12229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Solid Waste Facilities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74549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Trail Density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57861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Water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31273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Human Density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58172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Agriculture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425884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Developed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92726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Deciduous Forest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1548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A33BF617-25C9-56DB-8CC1-6C66997D5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63853"/>
              </p:ext>
            </p:extLst>
          </p:nvPr>
        </p:nvGraphicFramePr>
        <p:xfrm>
          <a:off x="30458262" y="16702739"/>
          <a:ext cx="10505153" cy="4191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560">
                  <a:extLst>
                    <a:ext uri="{9D8B030D-6E8A-4147-A177-3AD203B41FA5}">
                      <a16:colId xmlns:a16="http://schemas.microsoft.com/office/drawing/2014/main" val="370903729"/>
                    </a:ext>
                  </a:extLst>
                </a:gridCol>
                <a:gridCol w="1453991">
                  <a:extLst>
                    <a:ext uri="{9D8B030D-6E8A-4147-A177-3AD203B41FA5}">
                      <a16:colId xmlns:a16="http://schemas.microsoft.com/office/drawing/2014/main" val="25604819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9774005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487259565"/>
                    </a:ext>
                  </a:extLst>
                </a:gridCol>
                <a:gridCol w="1425802">
                  <a:extLst>
                    <a:ext uri="{9D8B030D-6E8A-4147-A177-3AD203B41FA5}">
                      <a16:colId xmlns:a16="http://schemas.microsoft.com/office/drawing/2014/main" val="2198893010"/>
                    </a:ext>
                  </a:extLst>
                </a:gridCol>
              </a:tblGrid>
              <a:tr h="392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2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Estimate</a:t>
                      </a:r>
                      <a:endParaRPr lang="en-US" sz="2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en-US" sz="2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Adjusted SE</a:t>
                      </a:r>
                      <a:endParaRPr lang="en-US" sz="2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kern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en-US" sz="26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(&gt;|z|)</a:t>
                      </a:r>
                      <a:endParaRPr lang="en-US" sz="2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A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60077"/>
                  </a:ext>
                </a:extLst>
              </a:tr>
              <a:tr h="392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Wildland Urban Interface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2.73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0.01*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60724"/>
                  </a:ext>
                </a:extLst>
              </a:tr>
              <a:tr h="392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Forest Patch Area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-0.87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0.01*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65697"/>
                  </a:ext>
                </a:extLst>
              </a:tr>
              <a:tr h="392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Human Density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-0.71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0.01*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97785"/>
                  </a:ext>
                </a:extLst>
              </a:tr>
              <a:tr h="392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Mixed Forest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-0.60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0.01*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80653"/>
                  </a:ext>
                </a:extLst>
              </a:tr>
              <a:tr h="392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Bear Population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0.01*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41193"/>
                  </a:ext>
                </a:extLst>
              </a:tr>
              <a:tr h="392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Coniferous Forest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510198"/>
                  </a:ext>
                </a:extLst>
              </a:tr>
              <a:tr h="392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Solid Waste Facilities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29578"/>
                  </a:ext>
                </a:extLst>
              </a:tr>
              <a:tr h="392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Agriculture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-0.005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25745"/>
                  </a:ext>
                </a:extLst>
              </a:tr>
              <a:tr h="392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Water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2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en-US" sz="2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85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23116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CDD05CEF-424D-7BCC-B30A-1537E3FEF706}"/>
              </a:ext>
            </a:extLst>
          </p:cNvPr>
          <p:cNvSpPr txBox="1"/>
          <p:nvPr/>
        </p:nvSpPr>
        <p:spPr>
          <a:xfrm>
            <a:off x="30478172" y="6645441"/>
            <a:ext cx="10038995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2. Results of averaged local model with ∆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AICc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2. Ordered by magnitude of effect.      indicates significance.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31149D-A43B-AD70-B37C-DD01E9581041}"/>
              </a:ext>
            </a:extLst>
          </p:cNvPr>
          <p:cNvSpPr txBox="1"/>
          <p:nvPr/>
        </p:nvSpPr>
        <p:spPr>
          <a:xfrm>
            <a:off x="30382906" y="15541170"/>
            <a:ext cx="10307866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3. Results of averaged landscape model with ∆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AICc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2. Ordered by magnitude of effect.      indicates significance.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82E2029-4DEC-0081-D67C-402D9AC38D04}"/>
              </a:ext>
            </a:extLst>
          </p:cNvPr>
          <p:cNvSpPr txBox="1"/>
          <p:nvPr/>
        </p:nvSpPr>
        <p:spPr>
          <a:xfrm>
            <a:off x="40739576" y="9591248"/>
            <a:ext cx="2675196" cy="292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Tested variables not in top models</a:t>
            </a:r>
          </a:p>
          <a:p>
            <a:pPr algn="ctr"/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annual days with snow</a:t>
            </a:r>
          </a:p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3F4D98A-98CB-1B7A-9254-81B3AD172FB1}"/>
              </a:ext>
            </a:extLst>
          </p:cNvPr>
          <p:cNvSpPr txBox="1"/>
          <p:nvPr/>
        </p:nvSpPr>
        <p:spPr>
          <a:xfrm>
            <a:off x="40851763" y="17192414"/>
            <a:ext cx="2650138" cy="360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Tested variables not in top models</a:t>
            </a:r>
          </a:p>
          <a:p>
            <a:pPr algn="ctr"/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Deciduous Forest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Trail Density</a:t>
            </a:r>
          </a:p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1F1A4C6-4C98-5ED9-E81C-5BA75DF1F9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836" y="4648855"/>
            <a:ext cx="7548721" cy="1032982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7D0B1F0-E76E-A6C4-3677-A32E698821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835" y="4648855"/>
            <a:ext cx="7548721" cy="1032982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05A9D63-53E1-ED6D-5CF5-045B567DC5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523" y="4626423"/>
            <a:ext cx="7554533" cy="1033778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65EAD07F-377C-93AE-6424-600CE462D5E7}"/>
              </a:ext>
            </a:extLst>
          </p:cNvPr>
          <p:cNvSpPr txBox="1"/>
          <p:nvPr/>
        </p:nvSpPr>
        <p:spPr>
          <a:xfrm>
            <a:off x="28683895" y="25881313"/>
            <a:ext cx="14782800" cy="54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09882" lvl="1" indent="-457200" algn="l" defTabSz="4389339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Small, clumped forest patches, high bear density, Wildland Urban Interface (WUI)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70741A-BF3C-9E1D-1CE8-BB44505CA22F}"/>
              </a:ext>
            </a:extLst>
          </p:cNvPr>
          <p:cNvGrpSpPr/>
          <p:nvPr/>
        </p:nvGrpSpPr>
        <p:grpSpPr>
          <a:xfrm>
            <a:off x="2329509" y="30476200"/>
            <a:ext cx="41337074" cy="2653766"/>
            <a:chOff x="1958778" y="30462649"/>
            <a:chExt cx="41337074" cy="265376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3A5442E-F54D-F448-8E52-10378599DF3B}"/>
                </a:ext>
              </a:extLst>
            </p:cNvPr>
            <p:cNvSpPr txBox="1"/>
            <p:nvPr/>
          </p:nvSpPr>
          <p:spPr>
            <a:xfrm>
              <a:off x="1958778" y="30484925"/>
              <a:ext cx="25865637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Timmins, A. A. (2014, November).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 Hampshire Black Bear Assessment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New Hampshire Fish and Game.</a:t>
              </a:r>
            </a:p>
            <a:p>
              <a:pPr marL="342900" indent="-342900">
                <a:buFontTx/>
                <a:buAutoNum type="arabicPeriod"/>
              </a:pP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Grybas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H.,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Congalton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R. G., &amp; Howard, A. F. (2020). Using Geospatial Analysis to Map Forest Change in New Hampshire: 1996–Present.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Journal of Forestry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118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(6), 598–612. https://doi.org/10.1093/jofore/fvaa039 </a:t>
              </a:r>
            </a:p>
            <a:p>
              <a:pPr marL="342900" indent="-342900">
                <a:buFontTx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Berkowitz, Z., Bravo, L. M., &amp; Sen Roy, S. (2025). Beware of Bear? Long-Term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Spatio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-Temporal Patterns of Human–Bear Conflict in Connecticut.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Environmental Management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(3), 638–653. https://doi.org/10.1007/s00267-024 02094-x</a:t>
              </a:r>
            </a:p>
            <a:p>
              <a:pPr marL="342900" indent="-342900">
                <a:buFontTx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Evans, M. J., Hawley, J. E., Rego, P. W., &amp; Rittenhouse, T. A. G. (2014). Exurban land use facilitates human‐black bear conflicts.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Journal of Wildlife Management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78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(8), 1477–1485. https://doi.org/10.1002/jwmg.796</a:t>
              </a:r>
            </a:p>
            <a:p>
              <a:pPr marL="342900" indent="-342900">
                <a:buFontTx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Fecske, D. M., Barry, R. E., Precht, F. L., Quigley, H. B., Bittner, S. L., &amp; Webster, T. (2002). Habitat use by female black bears in western Maryland.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Southeastern Naturalist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(1), 77–92. https://doi.org/10.1656/1528-			7092(2002)001%5B0077:HUBFBB%5D2.0.CO;2</a:t>
              </a:r>
            </a:p>
            <a:p>
              <a:pPr marL="342900" indent="-342900">
                <a:buFontTx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Sadeghpour, M. H., &amp; Ginnett, T. F. (2011). Habitat selection by female American black bears in northern Wisconsin.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Ursus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(2), 159–166. https://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doi.org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/10.2192/URSUS-D-10-00032.1</a:t>
              </a:r>
            </a:p>
            <a:p>
              <a:pPr>
                <a:spcBef>
                  <a:spcPts val="1800"/>
                </a:spcBef>
              </a:pP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1F64CA-30B6-07CE-7184-953F5C26F09D}"/>
                </a:ext>
              </a:extLst>
            </p:cNvPr>
            <p:cNvSpPr txBox="1"/>
            <p:nvPr/>
          </p:nvSpPr>
          <p:spPr>
            <a:xfrm>
              <a:off x="22183835" y="30462649"/>
              <a:ext cx="2111201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382605B-6EFA-5355-DDDD-EEE663D57DCB}"/>
              </a:ext>
            </a:extLst>
          </p:cNvPr>
          <p:cNvGrpSpPr/>
          <p:nvPr/>
        </p:nvGrpSpPr>
        <p:grpSpPr>
          <a:xfrm>
            <a:off x="26965930" y="16675856"/>
            <a:ext cx="3416976" cy="5622966"/>
            <a:chOff x="27051000" y="16365989"/>
            <a:chExt cx="3416976" cy="56229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A3113FC-9A80-94B7-007E-345947AE06B1}"/>
                </a:ext>
              </a:extLst>
            </p:cNvPr>
            <p:cNvGrpSpPr/>
            <p:nvPr/>
          </p:nvGrpSpPr>
          <p:grpSpPr>
            <a:xfrm>
              <a:off x="27051000" y="16365989"/>
              <a:ext cx="2426223" cy="492443"/>
              <a:chOff x="27051000" y="16365989"/>
              <a:chExt cx="2426223" cy="4924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6F4EA3-33D5-B7E7-9A12-2190CC5AB9A4}"/>
                  </a:ext>
                </a:extLst>
              </p:cNvPr>
              <p:cNvSpPr/>
              <p:nvPr/>
            </p:nvSpPr>
            <p:spPr>
              <a:xfrm>
                <a:off x="27051000" y="16459200"/>
                <a:ext cx="304800" cy="304800"/>
              </a:xfrm>
              <a:prstGeom prst="rect">
                <a:avLst/>
              </a:prstGeom>
              <a:solidFill>
                <a:srgbClr val="9ACB38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6513D51-C5B8-55FF-D07A-E059537507F9}"/>
                  </a:ext>
                </a:extLst>
              </p:cNvPr>
              <p:cNvSpPr txBox="1"/>
              <p:nvPr/>
            </p:nvSpPr>
            <p:spPr>
              <a:xfrm>
                <a:off x="27453333" y="16365989"/>
                <a:ext cx="20238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Panhandling 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EC0AE65-2637-F5B7-E155-E8906BF6292A}"/>
                </a:ext>
              </a:extLst>
            </p:cNvPr>
            <p:cNvGrpSpPr/>
            <p:nvPr/>
          </p:nvGrpSpPr>
          <p:grpSpPr>
            <a:xfrm>
              <a:off x="27051000" y="16974780"/>
              <a:ext cx="3138452" cy="861774"/>
              <a:chOff x="27051000" y="17079003"/>
              <a:chExt cx="3138452" cy="86177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7074A1-0CE9-8388-BCA0-524A6D975CAE}"/>
                  </a:ext>
                </a:extLst>
              </p:cNvPr>
              <p:cNvSpPr/>
              <p:nvPr/>
            </p:nvSpPr>
            <p:spPr>
              <a:xfrm>
                <a:off x="27051000" y="17159176"/>
                <a:ext cx="304800" cy="304800"/>
              </a:xfrm>
              <a:prstGeom prst="rect">
                <a:avLst/>
              </a:prstGeom>
              <a:solidFill>
                <a:srgbClr val="62A53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254267-5876-3ACA-C98A-399134CA3A56}"/>
                  </a:ext>
                </a:extLst>
              </p:cNvPr>
              <p:cNvSpPr txBox="1"/>
              <p:nvPr/>
            </p:nvSpPr>
            <p:spPr>
              <a:xfrm>
                <a:off x="27453333" y="17079003"/>
                <a:ext cx="273611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Building/Home Entry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E6CE9A2-1402-CA25-5793-7BDFD1D890CF}"/>
                </a:ext>
              </a:extLst>
            </p:cNvPr>
            <p:cNvGrpSpPr/>
            <p:nvPr/>
          </p:nvGrpSpPr>
          <p:grpSpPr>
            <a:xfrm>
              <a:off x="27051000" y="17864883"/>
              <a:ext cx="3096629" cy="892552"/>
              <a:chOff x="27052859" y="17827118"/>
              <a:chExt cx="3096629" cy="89255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BAA8E41-7D30-F737-243E-C7E0CB0F2064}"/>
                  </a:ext>
                </a:extLst>
              </p:cNvPr>
              <p:cNvSpPr/>
              <p:nvPr/>
            </p:nvSpPr>
            <p:spPr>
              <a:xfrm>
                <a:off x="27052859" y="17921942"/>
                <a:ext cx="304800" cy="304800"/>
              </a:xfrm>
              <a:prstGeom prst="rect">
                <a:avLst/>
              </a:prstGeom>
              <a:solidFill>
                <a:srgbClr val="37A76F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C7D20E4-E016-8EB0-D0A1-BBB967B3DE01}"/>
                  </a:ext>
                </a:extLst>
              </p:cNvPr>
              <p:cNvSpPr txBox="1"/>
              <p:nvPr/>
            </p:nvSpPr>
            <p:spPr>
              <a:xfrm>
                <a:off x="27456329" y="17827118"/>
                <a:ext cx="269315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Agricultural Damage: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Crops</a:t>
                </a:r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E620506-8805-E9AD-81C6-8CA7744F15F2}"/>
                </a:ext>
              </a:extLst>
            </p:cNvPr>
            <p:cNvGrpSpPr/>
            <p:nvPr/>
          </p:nvGrpSpPr>
          <p:grpSpPr>
            <a:xfrm>
              <a:off x="27051000" y="18719414"/>
              <a:ext cx="2996903" cy="492443"/>
              <a:chOff x="27051000" y="18563407"/>
              <a:chExt cx="2996903" cy="49244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F9286C9-1228-5381-50FE-AD60E2E49F83}"/>
                  </a:ext>
                </a:extLst>
              </p:cNvPr>
              <p:cNvSpPr/>
              <p:nvPr/>
            </p:nvSpPr>
            <p:spPr>
              <a:xfrm>
                <a:off x="27051000" y="18645807"/>
                <a:ext cx="304800" cy="304800"/>
              </a:xfrm>
              <a:prstGeom prst="rect">
                <a:avLst/>
              </a:prstGeom>
              <a:solidFill>
                <a:srgbClr val="44C1A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2F2A0F9-AEAE-1B22-8088-9245CA8A8A09}"/>
                  </a:ext>
                </a:extLst>
              </p:cNvPr>
              <p:cNvSpPr txBox="1"/>
              <p:nvPr/>
            </p:nvSpPr>
            <p:spPr>
              <a:xfrm>
                <a:off x="27453333" y="18563407"/>
                <a:ext cx="25945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Property Damage 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EE5B0D1-6C7B-A9E9-03A0-C1912AFC0918}"/>
                </a:ext>
              </a:extLst>
            </p:cNvPr>
            <p:cNvGrpSpPr/>
            <p:nvPr/>
          </p:nvGrpSpPr>
          <p:grpSpPr>
            <a:xfrm>
              <a:off x="27051000" y="19250515"/>
              <a:ext cx="2426223" cy="492443"/>
              <a:chOff x="27051000" y="19270288"/>
              <a:chExt cx="2426223" cy="49244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BAC5683-6444-5876-ACF5-C58B9E6BE758}"/>
                  </a:ext>
                </a:extLst>
              </p:cNvPr>
              <p:cNvSpPr/>
              <p:nvPr/>
            </p:nvSpPr>
            <p:spPr>
              <a:xfrm>
                <a:off x="27051000" y="19362968"/>
                <a:ext cx="304800" cy="304800"/>
              </a:xfrm>
              <a:prstGeom prst="rect">
                <a:avLst/>
              </a:prstGeom>
              <a:solidFill>
                <a:srgbClr val="4EB3D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423B1D5-0FBF-7CB3-4DA2-9C9712D17954}"/>
                  </a:ext>
                </a:extLst>
              </p:cNvPr>
              <p:cNvSpPr txBox="1"/>
              <p:nvPr/>
            </p:nvSpPr>
            <p:spPr>
              <a:xfrm>
                <a:off x="27453333" y="19270288"/>
                <a:ext cx="20238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Birdfeeders 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56D8771-0D0C-7667-6BB7-CE2F22B269B0}"/>
                </a:ext>
              </a:extLst>
            </p:cNvPr>
            <p:cNvGrpSpPr/>
            <p:nvPr/>
          </p:nvGrpSpPr>
          <p:grpSpPr>
            <a:xfrm>
              <a:off x="27051000" y="19787603"/>
              <a:ext cx="3416976" cy="815608"/>
              <a:chOff x="27051000" y="19976591"/>
              <a:chExt cx="3416976" cy="81560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9D3142C-1EA1-9B59-380F-F5352841803B}"/>
                  </a:ext>
                </a:extLst>
              </p:cNvPr>
              <p:cNvSpPr/>
              <p:nvPr/>
            </p:nvSpPr>
            <p:spPr>
              <a:xfrm>
                <a:off x="27051000" y="20089468"/>
                <a:ext cx="304800" cy="304800"/>
              </a:xfrm>
              <a:prstGeom prst="rect">
                <a:avLst/>
              </a:prstGeom>
              <a:solidFill>
                <a:srgbClr val="50C3FA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23E5B5-7FEC-16D2-E49D-58F7FA190825}"/>
                  </a:ext>
                </a:extLst>
              </p:cNvPr>
              <p:cNvSpPr txBox="1"/>
              <p:nvPr/>
            </p:nvSpPr>
            <p:spPr>
              <a:xfrm>
                <a:off x="27453333" y="19976591"/>
                <a:ext cx="3014643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Other: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Campsite, pet injury, public safety, other 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0C99C12-76C7-EC33-BBF6-C64C4D6A81DE}"/>
                </a:ext>
              </a:extLst>
            </p:cNvPr>
            <p:cNvGrpSpPr/>
            <p:nvPr/>
          </p:nvGrpSpPr>
          <p:grpSpPr>
            <a:xfrm>
              <a:off x="27051000" y="20594398"/>
              <a:ext cx="2426223" cy="492443"/>
              <a:chOff x="27051000" y="20720081"/>
              <a:chExt cx="2426223" cy="49244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6619AC-18DA-BC3A-FB3B-CA5731039F47}"/>
                  </a:ext>
                </a:extLst>
              </p:cNvPr>
              <p:cNvSpPr/>
              <p:nvPr/>
            </p:nvSpPr>
            <p:spPr>
              <a:xfrm>
                <a:off x="27051000" y="20815968"/>
                <a:ext cx="304800" cy="304800"/>
              </a:xfrm>
              <a:prstGeom prst="rect">
                <a:avLst/>
              </a:prstGeom>
              <a:solidFill>
                <a:srgbClr val="5D7B2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7EE8E71-D50B-5C63-5148-5506D3F7D3B0}"/>
                  </a:ext>
                </a:extLst>
              </p:cNvPr>
              <p:cNvSpPr txBox="1"/>
              <p:nvPr/>
            </p:nvSpPr>
            <p:spPr>
              <a:xfrm>
                <a:off x="27453333" y="20720081"/>
                <a:ext cx="20238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Garbage 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C613EC5-F777-1A50-A6ED-6AC395900962}"/>
                </a:ext>
              </a:extLst>
            </p:cNvPr>
            <p:cNvGrpSpPr/>
            <p:nvPr/>
          </p:nvGrpSpPr>
          <p:grpSpPr>
            <a:xfrm>
              <a:off x="27051000" y="21096403"/>
              <a:ext cx="3089669" cy="892552"/>
              <a:chOff x="27051000" y="21468810"/>
              <a:chExt cx="3089669" cy="89255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3BA0FF2-2053-C9A9-BEBE-8E6C007F21CC}"/>
                  </a:ext>
                </a:extLst>
              </p:cNvPr>
              <p:cNvSpPr/>
              <p:nvPr/>
            </p:nvSpPr>
            <p:spPr>
              <a:xfrm>
                <a:off x="27051000" y="21567752"/>
                <a:ext cx="304800" cy="304800"/>
              </a:xfrm>
              <a:prstGeom prst="rect">
                <a:avLst/>
              </a:prstGeom>
              <a:solidFill>
                <a:srgbClr val="39612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3977F8C-145A-9770-22E8-3374F63AFD99}"/>
                  </a:ext>
                </a:extLst>
              </p:cNvPr>
              <p:cNvSpPr txBox="1"/>
              <p:nvPr/>
            </p:nvSpPr>
            <p:spPr>
              <a:xfrm>
                <a:off x="27447511" y="21468810"/>
                <a:ext cx="269315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Agricultural Damage: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Livestock </a:t>
                </a:r>
              </a:p>
            </p:txBody>
          </p: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618B8EE9-D5E2-B68A-2130-AF79E7F77D38}"/>
              </a:ext>
            </a:extLst>
          </p:cNvPr>
          <p:cNvSpPr txBox="1"/>
          <p:nvPr/>
        </p:nvSpPr>
        <p:spPr>
          <a:xfrm>
            <a:off x="26679525" y="31062414"/>
            <a:ext cx="16735247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data provided by NH Fish and Game. Data used to create explanatory variables were gathered from open sources.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D0E4B5-4F0D-BB59-C3E6-4099130A37B3}"/>
              </a:ext>
            </a:extLst>
          </p:cNvPr>
          <p:cNvSpPr txBox="1"/>
          <p:nvPr/>
        </p:nvSpPr>
        <p:spPr>
          <a:xfrm>
            <a:off x="35414051" y="7095103"/>
            <a:ext cx="29678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8E5E4-BFBD-D06C-961B-511DFD766F3B}"/>
              </a:ext>
            </a:extLst>
          </p:cNvPr>
          <p:cNvSpPr txBox="1"/>
          <p:nvPr/>
        </p:nvSpPr>
        <p:spPr>
          <a:xfrm>
            <a:off x="36075295" y="16048074"/>
            <a:ext cx="29678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20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25131</TotalTime>
  <Words>1225</Words>
  <Application>Microsoft Macintosh PowerPoint</Application>
  <PresentationFormat>Custom</PresentationFormat>
  <Paragraphs>258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 Next LT Pro</vt:lpstr>
      <vt:lpstr>Calibri</vt:lpstr>
      <vt:lpstr>Calibri Light</vt:lpstr>
      <vt:lpstr>Cambria Math</vt:lpstr>
      <vt:lpstr>Courier New</vt:lpstr>
      <vt:lpstr>Times New Roman</vt:lpstr>
      <vt:lpstr>Office Theme</vt:lpstr>
      <vt:lpstr>Assessing local and landscape scale predictors of human-black bear conflict levels in New Hampshire  g Shea O’Connor, Remington Moll, Russell Congalton, Andrew Timmins, &amp; Fikirte Gebresenbet g Department of Natural Resources &amp; the Environment, University of New Hampshire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Fraser, Benjamin T</dc:creator>
  <cp:lastModifiedBy>Shea O'connor</cp:lastModifiedBy>
  <cp:revision>24</cp:revision>
  <cp:lastPrinted>2026-04-05T16:00:51Z</cp:lastPrinted>
  <dcterms:created xsi:type="dcterms:W3CDTF">2019-05-07T18:17:34Z</dcterms:created>
  <dcterms:modified xsi:type="dcterms:W3CDTF">2026-04-11T14:57:06Z</dcterms:modified>
</cp:coreProperties>
</file>