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7" r:id="rId2"/>
  </p:sldIdLst>
  <p:sldSz cx="43891200" cy="32918400"/>
  <p:notesSz cx="6858000" cy="9144000"/>
  <p:defaultTextStyle>
    <a:defPPr>
      <a:defRPr lang="en-US"/>
    </a:defPPr>
    <a:lvl1pPr marL="0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6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5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0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45714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 userDrawn="1">
          <p15:clr>
            <a:srgbClr val="A4A3A4"/>
          </p15:clr>
        </p15:guide>
        <p15:guide id="2" pos="1382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A43100-8F5C-D2E7-03E4-CCB11D613EBF}" name="Benjamin Fraser" initials="BF" userId="S::btc28@usnh.edu::86a5a92f-ca7f-4e39-ad32-c14fc875c98d" providerId="AD"/>
  <p188:author id="{8FEF63DB-22EC-D282-F4EE-B72B81D887AE}" name="Russell Congalton" initials="RC" userId="S::rgc@unh.edu::2817c424-736f-4dde-8353-9568381087f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ser, Benjamin T" initials="FBT" lastIdx="2" clrIdx="0">
    <p:extLst>
      <p:ext uri="{19B8F6BF-5375-455C-9EA6-DF929625EA0E}">
        <p15:presenceInfo xmlns:p15="http://schemas.microsoft.com/office/powerpoint/2012/main" userId="S-1-5-21-3532716865-3961878205-294174718-1001" providerId="AD"/>
      </p:ext>
    </p:extLst>
  </p:cmAuthor>
  <p:cmAuthor id="2" name="Benjamin Fraser" initials="BF" lastIdx="11" clrIdx="1">
    <p:extLst>
      <p:ext uri="{19B8F6BF-5375-455C-9EA6-DF929625EA0E}">
        <p15:presenceInfo xmlns:p15="http://schemas.microsoft.com/office/powerpoint/2012/main" userId="Benjamin Fraser" providerId="None"/>
      </p:ext>
    </p:extLst>
  </p:cmAuthor>
  <p:cmAuthor id="3" name="Fikirte Erda" initials="FE" lastIdx="19" clrIdx="2">
    <p:extLst>
      <p:ext uri="{19B8F6BF-5375-455C-9EA6-DF929625EA0E}">
        <p15:presenceInfo xmlns:p15="http://schemas.microsoft.com/office/powerpoint/2012/main" userId="7a1a8a8d6fd1ad6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C3FA"/>
    <a:srgbClr val="396120"/>
    <a:srgbClr val="5D7B20"/>
    <a:srgbClr val="4EB3D0"/>
    <a:srgbClr val="44C1A3"/>
    <a:srgbClr val="37A76F"/>
    <a:srgbClr val="62A537"/>
    <a:srgbClr val="9ACB38"/>
    <a:srgbClr val="6B9A6D"/>
    <a:srgbClr val="4FB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1264FC-BC99-254A-815E-1B8D5B637DCC}" v="2" dt="2026-04-11T13:33:57.4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5515"/>
    <p:restoredTop sz="94659"/>
  </p:normalViewPr>
  <p:slideViewPr>
    <p:cSldViewPr snapToObjects="1">
      <p:cViewPr varScale="1">
        <p:scale>
          <a:sx n="22" d="100"/>
          <a:sy n="22" d="100"/>
        </p:scale>
        <p:origin x="2856" y="280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microsoft.com/office/2018/10/relationships/authors" Target="author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commentAuthors" Target="commentAuthors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a O'connor" userId="5670f570-0fa1-4f70-a94c-f7449168a378" providerId="ADAL" clId="{EF3ED2EC-E7F8-52D7-8049-91D2C3C71E46}"/>
    <pc:docChg chg="undo custSel modSld">
      <pc:chgData name="Shea O'connor" userId="5670f570-0fa1-4f70-a94c-f7449168a378" providerId="ADAL" clId="{EF3ED2EC-E7F8-52D7-8049-91D2C3C71E46}" dt="2026-04-11T14:56:59.506" v="113" actId="20577"/>
      <pc:docMkLst>
        <pc:docMk/>
      </pc:docMkLst>
      <pc:sldChg chg="addSp modSp mod">
        <pc:chgData name="Shea O'connor" userId="5670f570-0fa1-4f70-a94c-f7449168a378" providerId="ADAL" clId="{EF3ED2EC-E7F8-52D7-8049-91D2C3C71E46}" dt="2026-04-11T14:56:59.506" v="113" actId="20577"/>
        <pc:sldMkLst>
          <pc:docMk/>
          <pc:sldMk cId="3472035385" sldId="257"/>
        </pc:sldMkLst>
        <pc:spChg chg="mod">
          <ac:chgData name="Shea O'connor" userId="5670f570-0fa1-4f70-a94c-f7449168a378" providerId="ADAL" clId="{EF3ED2EC-E7F8-52D7-8049-91D2C3C71E46}" dt="2026-04-11T14:56:59.506" v="113" actId="20577"/>
          <ac:spMkLst>
            <pc:docMk/>
            <pc:sldMk cId="3472035385" sldId="257"/>
            <ac:spMk id="2" creationId="{399DA0F7-4FC3-460B-8EEC-ABD1BBF4BA3F}"/>
          </ac:spMkLst>
        </pc:spChg>
        <pc:spChg chg="add mod">
          <ac:chgData name="Shea O'connor" userId="5670f570-0fa1-4f70-a94c-f7449168a378" providerId="ADAL" clId="{EF3ED2EC-E7F8-52D7-8049-91D2C3C71E46}" dt="2026-04-11T13:33:18.833" v="87" actId="1076"/>
          <ac:spMkLst>
            <pc:docMk/>
            <pc:sldMk cId="3472035385" sldId="257"/>
            <ac:spMk id="20" creationId="{ABD0E4B5-4F0D-BB59-C3E6-4099130A37B3}"/>
          </ac:spMkLst>
        </pc:spChg>
        <pc:spChg chg="add mod">
          <ac:chgData name="Shea O'connor" userId="5670f570-0fa1-4f70-a94c-f7449168a378" providerId="ADAL" clId="{EF3ED2EC-E7F8-52D7-8049-91D2C3C71E46}" dt="2026-04-11T13:34:21.872" v="96" actId="1076"/>
          <ac:spMkLst>
            <pc:docMk/>
            <pc:sldMk cId="3472035385" sldId="257"/>
            <ac:spMk id="21" creationId="{CB08E5E4-BFBD-D06C-961B-511DFD766F3B}"/>
          </ac:spMkLst>
        </pc:spChg>
        <pc:spChg chg="mod">
          <ac:chgData name="Shea O'connor" userId="5670f570-0fa1-4f70-a94c-f7449168a378" providerId="ADAL" clId="{EF3ED2EC-E7F8-52D7-8049-91D2C3C71E46}" dt="2026-04-11T13:28:05.591" v="54" actId="404"/>
          <ac:spMkLst>
            <pc:docMk/>
            <pc:sldMk cId="3472035385" sldId="257"/>
            <ac:spMk id="42" creationId="{64CBF965-8A9C-B848-920A-EC8632B0BFB4}"/>
          </ac:spMkLst>
        </pc:spChg>
        <pc:spChg chg="mod">
          <ac:chgData name="Shea O'connor" userId="5670f570-0fa1-4f70-a94c-f7449168a378" providerId="ADAL" clId="{EF3ED2EC-E7F8-52D7-8049-91D2C3C71E46}" dt="2026-04-11T13:32:45.825" v="83" actId="20577"/>
          <ac:spMkLst>
            <pc:docMk/>
            <pc:sldMk cId="3472035385" sldId="257"/>
            <ac:spMk id="75" creationId="{CDD05CEF-424D-7BCC-B30A-1537E3FEF706}"/>
          </ac:spMkLst>
        </pc:spChg>
        <pc:spChg chg="mod">
          <ac:chgData name="Shea O'connor" userId="5670f570-0fa1-4f70-a94c-f7449168a378" providerId="ADAL" clId="{EF3ED2EC-E7F8-52D7-8049-91D2C3C71E46}" dt="2026-04-11T13:33:52.156" v="93" actId="20577"/>
          <ac:spMkLst>
            <pc:docMk/>
            <pc:sldMk cId="3472035385" sldId="257"/>
            <ac:spMk id="76" creationId="{8431149D-A43B-AD70-B37C-DD01E9581041}"/>
          </ac:spMkLst>
        </pc:spChg>
        <pc:graphicFrameChg chg="mod modGraphic">
          <ac:chgData name="Shea O'connor" userId="5670f570-0fa1-4f70-a94c-f7449168a378" providerId="ADAL" clId="{EF3ED2EC-E7F8-52D7-8049-91D2C3C71E46}" dt="2026-04-11T13:31:28.747" v="67" actId="207"/>
          <ac:graphicFrameMkLst>
            <pc:docMk/>
            <pc:sldMk cId="3472035385" sldId="257"/>
            <ac:graphicFrameMk id="73" creationId="{BE8567FE-5FAB-9AA5-4171-68D5FBE21AFA}"/>
          </ac:graphicFrameMkLst>
        </pc:graphicFrameChg>
        <pc:graphicFrameChg chg="mod modGraphic">
          <ac:chgData name="Shea O'connor" userId="5670f570-0fa1-4f70-a94c-f7449168a378" providerId="ADAL" clId="{EF3ED2EC-E7F8-52D7-8049-91D2C3C71E46}" dt="2026-04-11T13:33:47.223" v="88" actId="207"/>
          <ac:graphicFrameMkLst>
            <pc:docMk/>
            <pc:sldMk cId="3472035385" sldId="257"/>
            <ac:graphicFrameMk id="74" creationId="{A33BF617-25C9-56DB-8CC1-6C66997D579F}"/>
          </ac:graphicFrameMkLst>
        </pc:graphicFrameChg>
        <pc:picChg chg="mod">
          <ac:chgData name="Shea O'connor" userId="5670f570-0fa1-4f70-a94c-f7449168a378" providerId="ADAL" clId="{EF3ED2EC-E7F8-52D7-8049-91D2C3C71E46}" dt="2026-04-11T13:35:27.172" v="97" actId="1076"/>
          <ac:picMkLst>
            <pc:docMk/>
            <pc:sldMk cId="3472035385" sldId="257"/>
            <ac:picMk id="49" creationId="{7AC80173-E8B3-5440-AEBA-7F15E51DBBC9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sitysystemnh-my.sharepoint.com/personal/sgo1007_usnh_edu/Documents/Bear_Conflict_Report_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universitysystemnh-my.sharepoint.com/personal/sgo1007_usnh_edu/Documents/Bear_Conflict_Report_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NH Conflicts</c:v>
          </c:tx>
          <c:spPr>
            <a:solidFill>
              <a:srgbClr val="6B9A6D"/>
            </a:solidFill>
            <a:ln>
              <a:solidFill>
                <a:schemeClr val="accent3">
                  <a:lumMod val="50000"/>
                </a:schemeClr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7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Sheet1!$A$2:$A$5</c:f>
              <c:numCache>
                <c:formatCode>General</c:formatCode>
                <c:ptCount val="4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  <c:pt idx="0">
                  <c:v>340</c:v>
                </c:pt>
                <c:pt idx="1">
                  <c:v>677</c:v>
                </c:pt>
                <c:pt idx="2">
                  <c:v>491</c:v>
                </c:pt>
                <c:pt idx="3">
                  <c:v>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DBC-2A46-8F37-721B02015F8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662399520"/>
        <c:axId val="662308880"/>
      </c:barChart>
      <c:catAx>
        <c:axId val="66239952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Year</a:t>
                </a:r>
              </a:p>
            </c:rich>
          </c:tx>
          <c:layout>
            <c:manualLayout>
              <c:xMode val="edge"/>
              <c:yMode val="edge"/>
              <c:x val="0.49986465225781335"/>
              <c:y val="0.9235054005400540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50800" cap="flat" cmpd="sng" algn="ctr">
            <a:solidFill>
              <a:srgbClr val="6B9A6D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62308880"/>
        <c:crosses val="autoZero"/>
        <c:auto val="1"/>
        <c:lblAlgn val="ctr"/>
        <c:lblOffset val="100"/>
        <c:noMultiLvlLbl val="0"/>
      </c:catAx>
      <c:valAx>
        <c:axId val="66230888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r>
                  <a:rPr lang="en-US" sz="280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Reported</a:t>
                </a:r>
                <a:r>
                  <a:rPr lang="en-US" sz="2800" baseline="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Conflicts</a:t>
                </a:r>
                <a:endParaRPr lang="en-US" sz="28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0.181211586328519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800" b="0" i="0" u="none" strike="noStrike" kern="1200" baseline="0">
                  <a:solidFill>
                    <a:schemeClr val="tx1"/>
                  </a:solidFill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50800">
            <a:solidFill>
              <a:srgbClr val="6B9A6D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en-US"/>
          </a:p>
        </c:txPr>
        <c:crossAx val="6623995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38100"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Conflict Type</a:t>
            </a:r>
          </a:p>
        </c:rich>
      </c:tx>
      <c:layout>
        <c:manualLayout>
          <c:xMode val="edge"/>
          <c:yMode val="edge"/>
          <c:x val="0.20888044084100513"/>
          <c:y val="2.815282000750488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5.793224315880148E-2"/>
          <c:y val="0.22696232850474424"/>
          <c:w val="0.48418737873859591"/>
          <c:h val="0.55496208691684057"/>
        </c:manualLayout>
      </c:layout>
      <c:pieChart>
        <c:varyColors val="1"/>
        <c:ser>
          <c:idx val="0"/>
          <c:order val="0"/>
          <c:tx>
            <c:strRef>
              <c:f>Sheet1!$L$1</c:f>
              <c:strCache>
                <c:ptCount val="1"/>
                <c:pt idx="0">
                  <c:v>Number of Reports</c:v>
                </c:pt>
              </c:strCache>
            </c:strRef>
          </c:tx>
          <c:dPt>
            <c:idx val="0"/>
            <c:bubble3D val="0"/>
            <c:spPr>
              <a:solidFill>
                <a:srgbClr val="9ACB38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F9C-C744-8A96-6F1CBB10F7CA}"/>
              </c:ext>
            </c:extLst>
          </c:dPt>
          <c:dPt>
            <c:idx val="1"/>
            <c:bubble3D val="0"/>
            <c:spPr>
              <a:solidFill>
                <a:srgbClr val="62A53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F9C-C744-8A96-6F1CBB10F7CA}"/>
              </c:ext>
            </c:extLst>
          </c:dPt>
          <c:dPt>
            <c:idx val="2"/>
            <c:bubble3D val="0"/>
            <c:spPr>
              <a:solidFill>
                <a:srgbClr val="37A76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F9C-C744-8A96-6F1CBB10F7CA}"/>
              </c:ext>
            </c:extLst>
          </c:dPt>
          <c:dPt>
            <c:idx val="3"/>
            <c:bubble3D val="0"/>
            <c:spPr>
              <a:solidFill>
                <a:srgbClr val="44C1A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F9C-C744-8A96-6F1CBB10F7CA}"/>
              </c:ext>
            </c:extLst>
          </c:dPt>
          <c:dPt>
            <c:idx val="4"/>
            <c:bubble3D val="0"/>
            <c:spPr>
              <a:solidFill>
                <a:srgbClr val="4FB3D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F9C-C744-8A96-6F1CBB10F7CA}"/>
              </c:ext>
            </c:extLst>
          </c:dPt>
          <c:dPt>
            <c:idx val="5"/>
            <c:bubble3D val="0"/>
            <c:spPr>
              <a:solidFill>
                <a:srgbClr val="50C3FA"/>
              </a:solidFill>
              <a:ln w="190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F9C-C744-8A96-6F1CBB10F7CA}"/>
              </c:ext>
            </c:extLst>
          </c:dPt>
          <c:dPt>
            <c:idx val="6"/>
            <c:bubble3D val="0"/>
            <c:spPr>
              <a:solidFill>
                <a:srgbClr val="5D7B2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F9C-C744-8A96-6F1CBB10F7CA}"/>
              </c:ext>
            </c:extLst>
          </c:dPt>
          <c:dPt>
            <c:idx val="7"/>
            <c:bubble3D val="0"/>
            <c:spPr>
              <a:solidFill>
                <a:srgbClr val="3A622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F9C-C744-8A96-6F1CBB10F7C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Sheet1!$K$2:$K$9</c:f>
              <c:strCache>
                <c:ptCount val="8"/>
                <c:pt idx="0">
                  <c:v>Panhandling</c:v>
                </c:pt>
                <c:pt idx="1">
                  <c:v>Building/Home Entry</c:v>
                </c:pt>
                <c:pt idx="2">
                  <c:v>Agricultural Damage: Crops</c:v>
                </c:pt>
                <c:pt idx="3">
                  <c:v>Property Damage</c:v>
                </c:pt>
                <c:pt idx="4">
                  <c:v>Birdfeeders</c:v>
                </c:pt>
                <c:pt idx="5">
                  <c:v>Other</c:v>
                </c:pt>
                <c:pt idx="6">
                  <c:v>Garbage</c:v>
                </c:pt>
                <c:pt idx="7">
                  <c:v>Agricultural Damage: Livestock</c:v>
                </c:pt>
              </c:strCache>
            </c:strRef>
          </c:cat>
          <c:val>
            <c:numRef>
              <c:f>Sheet1!$L$2:$L$9</c:f>
              <c:numCache>
                <c:formatCode>General</c:formatCode>
                <c:ptCount val="8"/>
                <c:pt idx="0">
                  <c:v>71</c:v>
                </c:pt>
                <c:pt idx="1">
                  <c:v>81</c:v>
                </c:pt>
                <c:pt idx="2">
                  <c:v>114</c:v>
                </c:pt>
                <c:pt idx="3">
                  <c:v>138</c:v>
                </c:pt>
                <c:pt idx="4">
                  <c:v>171</c:v>
                </c:pt>
                <c:pt idx="5">
                  <c:v>186</c:v>
                </c:pt>
                <c:pt idx="6">
                  <c:v>622</c:v>
                </c:pt>
                <c:pt idx="7">
                  <c:v>681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F9C-C744-8A96-6F1CBB10F7C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9374C-F813-504C-8CE9-7D8AE7A10488}" type="datetimeFigureOut">
              <a:rPr lang="en-US" smtClean="0"/>
              <a:t>4/11/26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01D3AD-901B-DB42-9CA1-7D1E2A2832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939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25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0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01D3AD-901B-DB42-9CA1-7D1E2A2832C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45357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9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670" indent="0" algn="ctr">
              <a:buNone/>
              <a:defRPr sz="9600"/>
            </a:lvl2pPr>
            <a:lvl3pPr marL="4389339" indent="0" algn="ctr">
              <a:buNone/>
              <a:defRPr sz="8640"/>
            </a:lvl3pPr>
            <a:lvl4pPr marL="6584009" indent="0" algn="ctr">
              <a:buNone/>
              <a:defRPr sz="7680"/>
            </a:lvl4pPr>
            <a:lvl5pPr marL="8778680" indent="0" algn="ctr">
              <a:buNone/>
              <a:defRPr sz="7680"/>
            </a:lvl5pPr>
            <a:lvl6pPr marL="10973349" indent="0" algn="ctr">
              <a:buNone/>
              <a:defRPr sz="7680"/>
            </a:lvl6pPr>
            <a:lvl7pPr marL="13168019" indent="0" algn="ctr">
              <a:buNone/>
              <a:defRPr sz="7680"/>
            </a:lvl7pPr>
            <a:lvl8pPr marL="15362688" indent="0" algn="ctr">
              <a:buNone/>
              <a:defRPr sz="7680"/>
            </a:lvl8pPr>
            <a:lvl9pPr marL="17557358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E3C0-18D0-4A71-85D9-F44AE47F50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24170-AAB3-4C18-9143-C8C78D73C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1219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E3C0-18D0-4A71-85D9-F44AE47F50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24170-AAB3-4C18-9143-C8C78D73C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3" y="1752601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3" y="1752601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E3C0-18D0-4A71-85D9-F44AE47F50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24170-AAB3-4C18-9143-C8C78D73C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089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E3C0-18D0-4A71-85D9-F44AE47F50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24170-AAB3-4C18-9143-C8C78D73C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232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3" y="8206750"/>
            <a:ext cx="37856160" cy="13693139"/>
          </a:xfrm>
        </p:spPr>
        <p:txBody>
          <a:bodyPr anchor="b"/>
          <a:lstStyle>
            <a:lvl1pPr>
              <a:defRPr sz="2880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3" y="22029430"/>
            <a:ext cx="37856160" cy="7200899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/>
                </a:solidFill>
              </a:defRPr>
            </a:lvl1pPr>
            <a:lvl2pPr marL="2194670" indent="0">
              <a:buNone/>
              <a:defRPr sz="9600">
                <a:solidFill>
                  <a:schemeClr val="tx1">
                    <a:tint val="75000"/>
                  </a:schemeClr>
                </a:solidFill>
              </a:defRPr>
            </a:lvl2pPr>
            <a:lvl3pPr marL="4389339" indent="0">
              <a:buNone/>
              <a:defRPr sz="8640">
                <a:solidFill>
                  <a:schemeClr val="tx1">
                    <a:tint val="75000"/>
                  </a:schemeClr>
                </a:solidFill>
              </a:defRPr>
            </a:lvl3pPr>
            <a:lvl4pPr marL="6584009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4pPr>
            <a:lvl5pPr marL="8778680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5pPr>
            <a:lvl6pPr marL="10973349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6pPr>
            <a:lvl7pPr marL="13168019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7pPr>
            <a:lvl8pPr marL="15362688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8pPr>
            <a:lvl9pPr marL="17557358" indent="0">
              <a:buNone/>
              <a:defRPr sz="7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E3C0-18D0-4A71-85D9-F44AE47F50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24170-AAB3-4C18-9143-C8C78D73C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048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1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1"/>
            <a:ext cx="18653760" cy="208864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E3C0-18D0-4A71-85D9-F44AE47F50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24170-AAB3-4C18-9143-C8C78D73C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429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8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3" y="8069582"/>
            <a:ext cx="18568032" cy="3954779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670" indent="0">
              <a:buNone/>
              <a:defRPr sz="9600" b="1"/>
            </a:lvl2pPr>
            <a:lvl3pPr marL="4389339" indent="0">
              <a:buNone/>
              <a:defRPr sz="8640" b="1"/>
            </a:lvl3pPr>
            <a:lvl4pPr marL="6584009" indent="0">
              <a:buNone/>
              <a:defRPr sz="7680" b="1"/>
            </a:lvl4pPr>
            <a:lvl5pPr marL="8778680" indent="0">
              <a:buNone/>
              <a:defRPr sz="7680" b="1"/>
            </a:lvl5pPr>
            <a:lvl6pPr marL="10973349" indent="0">
              <a:buNone/>
              <a:defRPr sz="7680" b="1"/>
            </a:lvl6pPr>
            <a:lvl7pPr marL="13168019" indent="0">
              <a:buNone/>
              <a:defRPr sz="7680" b="1"/>
            </a:lvl7pPr>
            <a:lvl8pPr marL="15362688" indent="0">
              <a:buNone/>
              <a:defRPr sz="7680" b="1"/>
            </a:lvl8pPr>
            <a:lvl9pPr marL="17557358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3" y="12024361"/>
            <a:ext cx="18568032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3" y="8069582"/>
            <a:ext cx="18659477" cy="3954779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670" indent="0">
              <a:buNone/>
              <a:defRPr sz="9600" b="1"/>
            </a:lvl2pPr>
            <a:lvl3pPr marL="4389339" indent="0">
              <a:buNone/>
              <a:defRPr sz="8640" b="1"/>
            </a:lvl3pPr>
            <a:lvl4pPr marL="6584009" indent="0">
              <a:buNone/>
              <a:defRPr sz="7680" b="1"/>
            </a:lvl4pPr>
            <a:lvl5pPr marL="8778680" indent="0">
              <a:buNone/>
              <a:defRPr sz="7680" b="1"/>
            </a:lvl5pPr>
            <a:lvl6pPr marL="10973349" indent="0">
              <a:buNone/>
              <a:defRPr sz="7680" b="1"/>
            </a:lvl6pPr>
            <a:lvl7pPr marL="13168019" indent="0">
              <a:buNone/>
              <a:defRPr sz="7680" b="1"/>
            </a:lvl7pPr>
            <a:lvl8pPr marL="15362688" indent="0">
              <a:buNone/>
              <a:defRPr sz="7680" b="1"/>
            </a:lvl8pPr>
            <a:lvl9pPr marL="17557358" indent="0">
              <a:buNone/>
              <a:defRPr sz="768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3" y="12024361"/>
            <a:ext cx="18659477" cy="176860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E3C0-18D0-4A71-85D9-F44AE47F50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24170-AAB3-4C18-9143-C8C78D73C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749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E3C0-18D0-4A71-85D9-F44AE47F50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24170-AAB3-4C18-9143-C8C78D73C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11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E3C0-18D0-4A71-85D9-F44AE47F50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24170-AAB3-4C18-9143-C8C78D73C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186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8" y="2194560"/>
            <a:ext cx="14156055" cy="7680960"/>
          </a:xfrm>
        </p:spPr>
        <p:txBody>
          <a:bodyPr anchor="b"/>
          <a:lstStyle>
            <a:lvl1pPr>
              <a:defRPr sz="1536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362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8" y="9875521"/>
            <a:ext cx="14156055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670" indent="0">
              <a:buNone/>
              <a:defRPr sz="6720"/>
            </a:lvl2pPr>
            <a:lvl3pPr marL="4389339" indent="0">
              <a:buNone/>
              <a:defRPr sz="5760"/>
            </a:lvl3pPr>
            <a:lvl4pPr marL="6584009" indent="0">
              <a:buNone/>
              <a:defRPr sz="4800"/>
            </a:lvl4pPr>
            <a:lvl5pPr marL="8778680" indent="0">
              <a:buNone/>
              <a:defRPr sz="4800"/>
            </a:lvl5pPr>
            <a:lvl6pPr marL="10973349" indent="0">
              <a:buNone/>
              <a:defRPr sz="4800"/>
            </a:lvl6pPr>
            <a:lvl7pPr marL="13168019" indent="0">
              <a:buNone/>
              <a:defRPr sz="4800"/>
            </a:lvl7pPr>
            <a:lvl8pPr marL="15362688" indent="0">
              <a:buNone/>
              <a:defRPr sz="4800"/>
            </a:lvl8pPr>
            <a:lvl9pPr marL="17557358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E3C0-18D0-4A71-85D9-F44AE47F50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24170-AAB3-4C18-9143-C8C78D73C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710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8" y="2194560"/>
            <a:ext cx="14156055" cy="7680960"/>
          </a:xfrm>
        </p:spPr>
        <p:txBody>
          <a:bodyPr anchor="b"/>
          <a:lstStyle>
            <a:lvl1pPr>
              <a:defRPr sz="15362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362"/>
            </a:lvl1pPr>
            <a:lvl2pPr marL="2194670" indent="0">
              <a:buNone/>
              <a:defRPr sz="13440"/>
            </a:lvl2pPr>
            <a:lvl3pPr marL="4389339" indent="0">
              <a:buNone/>
              <a:defRPr sz="11520"/>
            </a:lvl3pPr>
            <a:lvl4pPr marL="6584009" indent="0">
              <a:buNone/>
              <a:defRPr sz="9600"/>
            </a:lvl4pPr>
            <a:lvl5pPr marL="8778680" indent="0">
              <a:buNone/>
              <a:defRPr sz="9600"/>
            </a:lvl5pPr>
            <a:lvl6pPr marL="10973349" indent="0">
              <a:buNone/>
              <a:defRPr sz="9600"/>
            </a:lvl6pPr>
            <a:lvl7pPr marL="13168019" indent="0">
              <a:buNone/>
              <a:defRPr sz="9600"/>
            </a:lvl7pPr>
            <a:lvl8pPr marL="15362688" indent="0">
              <a:buNone/>
              <a:defRPr sz="9600"/>
            </a:lvl8pPr>
            <a:lvl9pPr marL="17557358" indent="0">
              <a:buNone/>
              <a:defRPr sz="9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8" y="9875521"/>
            <a:ext cx="14156055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670" indent="0">
              <a:buNone/>
              <a:defRPr sz="6720"/>
            </a:lvl2pPr>
            <a:lvl3pPr marL="4389339" indent="0">
              <a:buNone/>
              <a:defRPr sz="5760"/>
            </a:lvl3pPr>
            <a:lvl4pPr marL="6584009" indent="0">
              <a:buNone/>
              <a:defRPr sz="4800"/>
            </a:lvl4pPr>
            <a:lvl5pPr marL="8778680" indent="0">
              <a:buNone/>
              <a:defRPr sz="4800"/>
            </a:lvl5pPr>
            <a:lvl6pPr marL="10973349" indent="0">
              <a:buNone/>
              <a:defRPr sz="4800"/>
            </a:lvl6pPr>
            <a:lvl7pPr marL="13168019" indent="0">
              <a:buNone/>
              <a:defRPr sz="4800"/>
            </a:lvl7pPr>
            <a:lvl8pPr marL="15362688" indent="0">
              <a:buNone/>
              <a:defRPr sz="4800"/>
            </a:lvl8pPr>
            <a:lvl9pPr marL="17557358" indent="0">
              <a:buNone/>
              <a:defRPr sz="4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8E3C0-18D0-4A71-85D9-F44AE47F50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24170-AAB3-4C18-9143-C8C78D73C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9618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C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8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1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8E3C0-18D0-4A71-85D9-F44AE47F5080}" type="datetimeFigureOut">
              <a:rPr lang="en-US" smtClean="0"/>
              <a:t>4/11/26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24170-AAB3-4C18-9143-C8C78D73C4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80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389339" rtl="0" eaLnBrk="1" latinLnBrk="0" hangingPunct="1">
        <a:lnSpc>
          <a:spcPct val="90000"/>
        </a:lnSpc>
        <a:spcBef>
          <a:spcPct val="0"/>
        </a:spcBef>
        <a:buNone/>
        <a:defRPr sz="211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336" indent="-1097336" algn="l" defTabSz="4389339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2005" indent="-1097336" algn="l" defTabSz="4389339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675" indent="-1097336" algn="l" defTabSz="4389339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1344" indent="-1097336" algn="l" defTabSz="4389339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6014" indent="-1097336" algn="l" defTabSz="4389339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683" indent="-1097336" algn="l" defTabSz="4389339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5353" indent="-1097336" algn="l" defTabSz="4389339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60024" indent="-1097336" algn="l" defTabSz="4389339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4693" indent="-1097336" algn="l" defTabSz="4389339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33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670" algn="l" defTabSz="438933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339" algn="l" defTabSz="438933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4009" algn="l" defTabSz="438933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680" algn="l" defTabSz="438933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3349" algn="l" defTabSz="438933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8019" algn="l" defTabSz="438933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2688" algn="l" defTabSz="438933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7358" algn="l" defTabSz="4389339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1.png"/><Relationship Id="rId7" Type="http://schemas.openxmlformats.org/officeDocument/2006/relationships/image" Target="../media/image4.jpg"/><Relationship Id="rId12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11" Type="http://schemas.openxmlformats.org/officeDocument/2006/relationships/image" Target="../media/image6.jpeg"/><Relationship Id="rId5" Type="http://schemas.openxmlformats.org/officeDocument/2006/relationships/image" Target="../media/image2.jpg"/><Relationship Id="rId10" Type="http://schemas.openxmlformats.org/officeDocument/2006/relationships/image" Target="../media/image5.jpeg"/><Relationship Id="rId4" Type="http://schemas.openxmlformats.org/officeDocument/2006/relationships/image" Target="../media/image2.png"/><Relationship Id="rId9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5E0B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Group 92">
            <a:extLst>
              <a:ext uri="{FF2B5EF4-FFF2-40B4-BE49-F238E27FC236}">
                <a16:creationId xmlns:a16="http://schemas.microsoft.com/office/drawing/2014/main" id="{6E3182A3-2393-7E7F-CFA1-0F811191DF8F}"/>
              </a:ext>
            </a:extLst>
          </p:cNvPr>
          <p:cNvGrpSpPr/>
          <p:nvPr/>
        </p:nvGrpSpPr>
        <p:grpSpPr>
          <a:xfrm>
            <a:off x="26679525" y="29493652"/>
            <a:ext cx="16755239" cy="3248361"/>
            <a:chOff x="468509" y="29479723"/>
            <a:chExt cx="21324690" cy="3248361"/>
          </a:xfrm>
        </p:grpSpPr>
        <p:sp>
          <p:nvSpPr>
            <p:cNvPr id="94" name="Subtitle 2">
              <a:extLst>
                <a:ext uri="{FF2B5EF4-FFF2-40B4-BE49-F238E27FC236}">
                  <a16:creationId xmlns:a16="http://schemas.microsoft.com/office/drawing/2014/main" id="{002B7D50-18D0-6876-27F2-B33BB6E5A295}"/>
                </a:ext>
              </a:extLst>
            </p:cNvPr>
            <p:cNvSpPr txBox="1">
              <a:spLocks/>
            </p:cNvSpPr>
            <p:nvPr/>
          </p:nvSpPr>
          <p:spPr>
            <a:xfrm>
              <a:off x="468509" y="30290096"/>
              <a:ext cx="21324690" cy="2437988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43137"/>
              </a:schemeClr>
            </a:solidFill>
            <a:ln w="76200">
              <a:solidFill>
                <a:schemeClr val="accent6">
                  <a:lumMod val="50000"/>
                </a:schemeClr>
              </a:solidFill>
            </a:ln>
            <a:effectLst>
              <a:softEdge rad="0"/>
            </a:effectLst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4389120" rtl="0" eaLnBrk="1" latinLnBrk="0" hangingPunct="1">
                <a:lnSpc>
                  <a:spcPct val="90000"/>
                </a:lnSpc>
                <a:spcBef>
                  <a:spcPts val="4800"/>
                </a:spcBef>
                <a:buFont typeface="Arial" panose="020B0604020202020204" pitchFamily="34" charset="0"/>
                <a:buNone/>
                <a:defRPr sz="11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19456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9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38912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86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58368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877824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97280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6736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36192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55648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</a:pPr>
              <a:endParaRPr lang="en-US" sz="4001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318BA496-D882-1811-5A7A-3A36E56353B1}"/>
                </a:ext>
              </a:extLst>
            </p:cNvPr>
            <p:cNvSpPr/>
            <p:nvPr/>
          </p:nvSpPr>
          <p:spPr>
            <a:xfrm>
              <a:off x="468509" y="29479723"/>
              <a:ext cx="21324690" cy="796289"/>
            </a:xfrm>
            <a:prstGeom prst="rect">
              <a:avLst/>
            </a:prstGeom>
            <a:solidFill>
              <a:srgbClr val="6B9A6D">
                <a:alpha val="74118"/>
              </a:srgbClr>
            </a:solidFill>
            <a:ln w="762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Acknowledgements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AD44DBB-5A1E-4669-3966-D6409C3DBE21}"/>
              </a:ext>
            </a:extLst>
          </p:cNvPr>
          <p:cNvGrpSpPr/>
          <p:nvPr/>
        </p:nvGrpSpPr>
        <p:grpSpPr>
          <a:xfrm>
            <a:off x="468509" y="29479723"/>
            <a:ext cx="25946304" cy="3248361"/>
            <a:chOff x="468509" y="29479723"/>
            <a:chExt cx="21324690" cy="3248361"/>
          </a:xfrm>
        </p:grpSpPr>
        <p:sp>
          <p:nvSpPr>
            <p:cNvPr id="56" name="Subtitle 2">
              <a:extLst>
                <a:ext uri="{FF2B5EF4-FFF2-40B4-BE49-F238E27FC236}">
                  <a16:creationId xmlns:a16="http://schemas.microsoft.com/office/drawing/2014/main" id="{8E37AAFC-C68A-8471-4CC1-3061C8AE53D1}"/>
                </a:ext>
              </a:extLst>
            </p:cNvPr>
            <p:cNvSpPr txBox="1">
              <a:spLocks/>
            </p:cNvSpPr>
            <p:nvPr/>
          </p:nvSpPr>
          <p:spPr>
            <a:xfrm>
              <a:off x="468509" y="30290096"/>
              <a:ext cx="21324690" cy="2437988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43137"/>
              </a:schemeClr>
            </a:solidFill>
            <a:ln w="76200">
              <a:solidFill>
                <a:schemeClr val="accent6">
                  <a:lumMod val="50000"/>
                </a:schemeClr>
              </a:solidFill>
            </a:ln>
            <a:effectLst>
              <a:softEdge rad="0"/>
            </a:effectLst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4389120" rtl="0" eaLnBrk="1" latinLnBrk="0" hangingPunct="1">
                <a:lnSpc>
                  <a:spcPct val="90000"/>
                </a:lnSpc>
                <a:spcBef>
                  <a:spcPts val="4800"/>
                </a:spcBef>
                <a:buFont typeface="Arial" panose="020B0604020202020204" pitchFamily="34" charset="0"/>
                <a:buNone/>
                <a:defRPr sz="11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19456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9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38912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86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58368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877824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97280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6736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36192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55648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10000"/>
                </a:lnSpc>
              </a:pPr>
              <a:endParaRPr lang="en-US" sz="4001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A8E8D003-2402-4F65-DAA4-3C4ECF9EF0E6}"/>
                </a:ext>
              </a:extLst>
            </p:cNvPr>
            <p:cNvSpPr/>
            <p:nvPr/>
          </p:nvSpPr>
          <p:spPr>
            <a:xfrm>
              <a:off x="468509" y="29479723"/>
              <a:ext cx="21324690" cy="796289"/>
            </a:xfrm>
            <a:prstGeom prst="rect">
              <a:avLst/>
            </a:prstGeom>
            <a:solidFill>
              <a:srgbClr val="6B9A6D">
                <a:alpha val="74118"/>
              </a:srgbClr>
            </a:solidFill>
            <a:ln w="762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References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45186405-FB6C-0348-B0BA-9C387859235E}"/>
              </a:ext>
            </a:extLst>
          </p:cNvPr>
          <p:cNvSpPr/>
          <p:nvPr/>
        </p:nvSpPr>
        <p:spPr>
          <a:xfrm>
            <a:off x="0" y="8468"/>
            <a:ext cx="43891200" cy="4127334"/>
          </a:xfrm>
          <a:prstGeom prst="rect">
            <a:avLst/>
          </a:prstGeom>
          <a:solidFill>
            <a:srgbClr val="6B9A6D"/>
          </a:solidFill>
          <a:ln w="571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86" dirty="0">
              <a:solidFill>
                <a:srgbClr val="AFB97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9DA0F7-4FC3-460B-8EEC-ABD1BBF4BA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40153" y="118767"/>
            <a:ext cx="31679348" cy="3885845"/>
          </a:xfrm>
          <a:noFill/>
          <a:ln w="76200">
            <a:noFill/>
          </a:ln>
          <a:effectLst>
            <a:softEdge rad="0"/>
          </a:effectLst>
        </p:spPr>
        <p:txBody>
          <a:bodyPr anchor="ctr" anchorCtr="0">
            <a:noAutofit/>
          </a:bodyPr>
          <a:lstStyle/>
          <a:p>
            <a:pPr>
              <a:spcBef>
                <a:spcPts val="2400"/>
              </a:spcBef>
              <a:spcAft>
                <a:spcPts val="1200"/>
              </a:spcAft>
            </a:pPr>
            <a:r>
              <a:rPr lang="en-US" sz="8001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Assessing local and landscape scale predictors of human-black bear conflict levels in New Hampshire </a:t>
            </a:r>
            <a:br>
              <a:rPr lang="en-US" sz="6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b="1" dirty="0">
                <a:solidFill>
                  <a:srgbClr val="98A37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br>
              <a:rPr lang="en-US" sz="6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8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Shea O’Connor</a:t>
            </a:r>
            <a:r>
              <a:rPr lang="en-US" sz="4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Remington Moll, Russell </a:t>
            </a:r>
            <a:r>
              <a:rPr lang="en-US" sz="4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Congalton</a:t>
            </a:r>
            <a:r>
              <a:rPr lang="en-US" sz="4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Andrew Timmins, &amp; </a:t>
            </a:r>
            <a:r>
              <a:rPr lang="en-US" sz="4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Fikirte</a:t>
            </a:r>
            <a:r>
              <a:rPr lang="en-US" sz="48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Gebresenbet</a:t>
            </a:r>
            <a:br>
              <a:rPr lang="en-US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100" dirty="0">
                <a:solidFill>
                  <a:srgbClr val="98A37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br>
              <a:rPr lang="en-US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Department of Natural Resources &amp; the Environment, University of New Hampshire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685D30C-917E-41FB-90BE-0469C10740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8509" y="5568440"/>
            <a:ext cx="13199730" cy="6264281"/>
          </a:xfrm>
          <a:solidFill>
            <a:schemeClr val="accent6">
              <a:lumMod val="40000"/>
              <a:lumOff val="60000"/>
              <a:alpha val="43137"/>
            </a:schemeClr>
          </a:solidFill>
          <a:ln w="76200">
            <a:solidFill>
              <a:schemeClr val="accent6">
                <a:lumMod val="50000"/>
              </a:schemeClr>
            </a:solidFill>
          </a:ln>
          <a:effectLst>
            <a:softEdge rad="0"/>
          </a:effectLst>
        </p:spPr>
        <p:txBody>
          <a:bodyPr>
            <a:noAutofit/>
          </a:bodyPr>
          <a:lstStyle/>
          <a:p>
            <a:pPr marL="645510" indent="-457223" algn="l"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endParaRPr lang="en-US" sz="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45487" indent="-457200" algn="l"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American black bear (</a:t>
            </a:r>
            <a:r>
              <a:rPr lang="en-US" sz="27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Ursus americanus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(Figure 6) populations in New Hampshire have risen to approximately 6,000 individuals, exceeding the statewide goal of 4,700</a:t>
            </a:r>
            <a:r>
              <a:rPr lang="en-US" sz="2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645487" indent="-457200" algn="l"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rate of forest cover loss has increased from a 0.14% annual loss from 1996 to 2001 to a 0.27% annual loss from 2010 to 2018</a:t>
            </a:r>
            <a:r>
              <a:rPr lang="en-US" sz="27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645487" indent="-457200" algn="l">
              <a:lnSpc>
                <a:spcPct val="12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Large populations paired with loss of bear habitat contribute to prevalent human-black bear conflict across the state (Figure 3) that lead to property damage (Figure 5), agricultural damage, etc. (Figure 4)</a:t>
            </a:r>
            <a:endParaRPr lang="en-US" sz="27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8288" algn="l">
              <a:lnSpc>
                <a:spcPct val="120000"/>
              </a:lnSpc>
              <a:spcBef>
                <a:spcPts val="0"/>
              </a:spcBef>
            </a:pPr>
            <a:r>
              <a:rPr lang="en-US" sz="27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</a:t>
            </a:r>
          </a:p>
          <a:p>
            <a:pPr marL="188288" algn="l">
              <a:lnSpc>
                <a:spcPct val="120000"/>
              </a:lnSpc>
              <a:spcBef>
                <a:spcPts val="0"/>
              </a:spcBef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anthropogenic and landscape factors influencing human-black bear conflict levels in New Hampshire.</a:t>
            </a:r>
          </a:p>
          <a:p>
            <a:pPr marL="645488" indent="-45720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Local scale: fine-scale bear movements (Figure 1)</a:t>
            </a:r>
          </a:p>
          <a:p>
            <a:pPr marL="645488" indent="-457200" algn="l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Landscape scale: Bear population density (Figure 2)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7AC80173-E8B3-5440-AEBA-7F15E51DBBC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230" t="32379" r="8259" b="31172"/>
          <a:stretch/>
        </p:blipFill>
        <p:spPr>
          <a:xfrm>
            <a:off x="610859" y="1680369"/>
            <a:ext cx="6477000" cy="2196849"/>
          </a:xfrm>
          <a:prstGeom prst="rect">
            <a:avLst/>
          </a:prstGeom>
          <a:ln>
            <a:noFill/>
          </a:ln>
          <a:effectLst>
            <a:glow rad="228600">
              <a:schemeClr val="bg1">
                <a:lumMod val="85000"/>
                <a:alpha val="40000"/>
              </a:schemeClr>
            </a:glo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DAB9084-055E-0A44-9ADD-A199659E8D4C}"/>
              </a:ext>
            </a:extLst>
          </p:cNvPr>
          <p:cNvSpPr/>
          <p:nvPr/>
        </p:nvSpPr>
        <p:spPr>
          <a:xfrm>
            <a:off x="468584" y="4519586"/>
            <a:ext cx="13199657" cy="1051242"/>
          </a:xfrm>
          <a:prstGeom prst="rect">
            <a:avLst/>
          </a:prstGeom>
          <a:solidFill>
            <a:srgbClr val="6B9A6D"/>
          </a:solidFill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Introduction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8ABF02B-3C1D-8D4A-9519-D39681547271}"/>
              </a:ext>
            </a:extLst>
          </p:cNvPr>
          <p:cNvGrpSpPr/>
          <p:nvPr/>
        </p:nvGrpSpPr>
        <p:grpSpPr>
          <a:xfrm>
            <a:off x="30222961" y="21720152"/>
            <a:ext cx="13199729" cy="7499312"/>
            <a:chOff x="31549009" y="14886252"/>
            <a:chExt cx="11947231" cy="10177667"/>
          </a:xfrm>
        </p:grpSpPr>
        <p:sp>
          <p:nvSpPr>
            <p:cNvPr id="22" name="Subtitle 2">
              <a:extLst>
                <a:ext uri="{FF2B5EF4-FFF2-40B4-BE49-F238E27FC236}">
                  <a16:creationId xmlns:a16="http://schemas.microsoft.com/office/drawing/2014/main" id="{8FE354A5-D943-DF09-E7E1-C1EDC5C2B6DE}"/>
                </a:ext>
              </a:extLst>
            </p:cNvPr>
            <p:cNvSpPr txBox="1">
              <a:spLocks/>
            </p:cNvSpPr>
            <p:nvPr/>
          </p:nvSpPr>
          <p:spPr>
            <a:xfrm>
              <a:off x="31549009" y="16004378"/>
              <a:ext cx="11947231" cy="9059541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43137"/>
              </a:schemeClr>
            </a:solidFill>
            <a:ln w="76200">
              <a:solidFill>
                <a:schemeClr val="accent6">
                  <a:lumMod val="50000"/>
                </a:schemeClr>
              </a:solidFill>
            </a:ln>
            <a:effectLst>
              <a:softEdge rad="0"/>
            </a:effectLst>
          </p:spPr>
          <p:txBody>
            <a:bodyPr vert="horz" lIns="91440" tIns="45720" rIns="91440" bIns="45720" rtlCol="0">
              <a:normAutofit fontScale="92500"/>
            </a:bodyPr>
            <a:lstStyle>
              <a:lvl1pPr marL="0" indent="0" algn="ctr" defTabSz="4389120" rtl="0" eaLnBrk="1" latinLnBrk="0" hangingPunct="1">
                <a:lnSpc>
                  <a:spcPct val="90000"/>
                </a:lnSpc>
                <a:spcBef>
                  <a:spcPts val="4800"/>
                </a:spcBef>
                <a:buFont typeface="Arial" panose="020B0604020202020204" pitchFamily="34" charset="0"/>
                <a:buNone/>
                <a:defRPr sz="11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19456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9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38912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86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58368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877824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97280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6736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36192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55648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158122" defTabSz="4389339">
                <a:lnSpc>
                  <a:spcPct val="120000"/>
                </a:lnSpc>
                <a:spcBef>
                  <a:spcPts val="0"/>
                </a:spcBef>
                <a:defRPr/>
              </a:pPr>
              <a:endParaRPr lang="en-US" sz="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58122" defTabSz="4389339">
                <a:lnSpc>
                  <a:spcPct val="120000"/>
                </a:lnSpc>
                <a:spcBef>
                  <a:spcPts val="0"/>
                </a:spcBef>
                <a:defRPr/>
              </a:pPr>
              <a:r>
                <a:rPr lang="en-US" sz="28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Both scales identified WUI, forest patch area, bear population, and mixed forest as key predictors; the local model additionally highlighted solid waste facilities as fine-scale attractants, supporting a tiered management approach:</a:t>
              </a:r>
              <a:endParaRPr lang="en-US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58122" algn="l" defTabSz="4389339">
                <a:lnSpc>
                  <a:spcPct val="120000"/>
                </a:lnSpc>
                <a:spcBef>
                  <a:spcPts val="0"/>
                </a:spcBef>
                <a:defRPr/>
              </a:pPr>
              <a:r>
                <a:rPr lang="en-US" sz="2800" b="1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Local Scale Strategies</a:t>
              </a:r>
            </a:p>
            <a:p>
              <a:pPr marL="615322" indent="-457200" algn="l" defTabSz="4389339">
                <a:lnSpc>
                  <a:spcPct val="120000"/>
                </a:lnSpc>
                <a:spcBef>
                  <a:spcPts val="0"/>
                </a:spcBef>
                <a:buFont typeface="Courier New" panose="02070309020205020404" pitchFamily="49" charset="0"/>
                <a:buChar char="o"/>
                <a:defRPr/>
              </a:pPr>
              <a:r>
                <a:rPr lang="en-US" sz="28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Identify and prioritize the management of larger facilities, such as the solid waste facilities, that act as high-level attractants.</a:t>
              </a:r>
            </a:p>
            <a:p>
              <a:pPr marL="615322" indent="-457200" algn="l" defTabSz="4389339">
                <a:lnSpc>
                  <a:spcPct val="120000"/>
                </a:lnSpc>
                <a:spcBef>
                  <a:spcPts val="0"/>
                </a:spcBef>
                <a:buFont typeface="Courier New" panose="02070309020205020404" pitchFamily="49" charset="0"/>
                <a:buChar char="o"/>
                <a:defRPr/>
              </a:pPr>
              <a:r>
                <a:rPr lang="en-US" sz="28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Focus outreach efforts on communities that are high-risk for conflict.</a:t>
              </a:r>
            </a:p>
            <a:p>
              <a:pPr marL="158122" algn="l" defTabSz="4389339">
                <a:lnSpc>
                  <a:spcPct val="120000"/>
                </a:lnSpc>
                <a:spcBef>
                  <a:spcPts val="0"/>
                </a:spcBef>
                <a:defRPr/>
              </a:pPr>
              <a:endPara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158122" algn="l" defTabSz="4389339">
                <a:lnSpc>
                  <a:spcPct val="120000"/>
                </a:lnSpc>
                <a:spcBef>
                  <a:spcPts val="0"/>
                </a:spcBef>
                <a:defRPr/>
              </a:pPr>
              <a:r>
                <a:rPr lang="en-US" sz="2800" b="1" i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Landscape Scale Strategies</a:t>
              </a:r>
            </a:p>
            <a:p>
              <a:pPr marL="615322" indent="-457200" algn="l" defTabSz="4389339">
                <a:lnSpc>
                  <a:spcPct val="120000"/>
                </a:lnSpc>
                <a:spcBef>
                  <a:spcPts val="0"/>
                </a:spcBef>
                <a:buFont typeface="Courier New" panose="02070309020205020404" pitchFamily="49" charset="0"/>
                <a:buChar char="o"/>
                <a:defRPr/>
              </a:pPr>
              <a:r>
                <a:rPr lang="en-US" sz="28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Work with municipal planners to discourage low-density development that encourages bear movement through zoning and land-use policy.</a:t>
              </a:r>
            </a:p>
            <a:p>
              <a:pPr marL="615322" indent="-457200" algn="l" defTabSz="4389339">
                <a:lnSpc>
                  <a:spcPct val="120000"/>
                </a:lnSpc>
                <a:spcBef>
                  <a:spcPts val="0"/>
                </a:spcBef>
                <a:buFont typeface="Courier New" panose="02070309020205020404" pitchFamily="49" charset="0"/>
                <a:buChar char="o"/>
                <a:defRPr/>
              </a:pPr>
              <a:r>
                <a:rPr lang="en-US" sz="28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Protect vast, unfragmented forest that reduces the need for movement between patches</a:t>
              </a:r>
              <a:r>
                <a:rPr lang="en-US" sz="2800" baseline="30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3,4</a:t>
              </a:r>
              <a:r>
                <a:rPr lang="en-US" sz="28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  <a:p>
              <a:pPr marL="615322" indent="-457200" algn="l" defTabSz="4389339">
                <a:lnSpc>
                  <a:spcPct val="120000"/>
                </a:lnSpc>
                <a:spcBef>
                  <a:spcPts val="0"/>
                </a:spcBef>
                <a:buFont typeface="Courier New" panose="02070309020205020404" pitchFamily="49" charset="0"/>
                <a:buChar char="o"/>
                <a:defRPr/>
              </a:pPr>
              <a:r>
                <a:rPr lang="en-US" sz="28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Protect mixed forest stands that provide balanced resources for bears</a:t>
              </a:r>
              <a:r>
                <a:rPr lang="en-US" sz="2800" baseline="300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5,6</a:t>
              </a:r>
              <a:r>
                <a:rPr lang="en-US" sz="28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731D9495-2178-FE4F-9543-ACE2436B40D1}"/>
                </a:ext>
              </a:extLst>
            </p:cNvPr>
            <p:cNvSpPr/>
            <p:nvPr/>
          </p:nvSpPr>
          <p:spPr>
            <a:xfrm>
              <a:off x="31549009" y="14886252"/>
              <a:ext cx="11947229" cy="1118126"/>
            </a:xfrm>
            <a:prstGeom prst="rect">
              <a:avLst/>
            </a:prstGeom>
            <a:solidFill>
              <a:srgbClr val="6B9A6D">
                <a:alpha val="74118"/>
              </a:srgbClr>
            </a:solidFill>
            <a:ln w="762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Management Implications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FA5D42E-5692-6158-CF8E-8C69A09817F1}"/>
              </a:ext>
            </a:extLst>
          </p:cNvPr>
          <p:cNvGrpSpPr/>
          <p:nvPr/>
        </p:nvGrpSpPr>
        <p:grpSpPr>
          <a:xfrm>
            <a:off x="30222962" y="4517175"/>
            <a:ext cx="13238640" cy="16890579"/>
            <a:chOff x="30222962" y="4523393"/>
            <a:chExt cx="13238640" cy="14298007"/>
          </a:xfrm>
        </p:grpSpPr>
        <p:sp>
          <p:nvSpPr>
            <p:cNvPr id="42" name="Subtitle 2">
              <a:extLst>
                <a:ext uri="{FF2B5EF4-FFF2-40B4-BE49-F238E27FC236}">
                  <a16:creationId xmlns:a16="http://schemas.microsoft.com/office/drawing/2014/main" id="{64CBF965-8A9C-B848-920A-EC8632B0BFB4}"/>
                </a:ext>
              </a:extLst>
            </p:cNvPr>
            <p:cNvSpPr txBox="1">
              <a:spLocks/>
            </p:cNvSpPr>
            <p:nvPr/>
          </p:nvSpPr>
          <p:spPr>
            <a:xfrm>
              <a:off x="30222962" y="5425201"/>
              <a:ext cx="13238640" cy="13396199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43000"/>
              </a:schemeClr>
            </a:solidFill>
            <a:ln w="76200">
              <a:solidFill>
                <a:schemeClr val="accent6">
                  <a:lumMod val="50000"/>
                </a:schemeClr>
              </a:solidFill>
            </a:ln>
            <a:effectLst>
              <a:softEdge rad="0"/>
            </a:effectLst>
          </p:spPr>
          <p:txBody>
            <a:bodyPr vert="horz" lIns="91440" tIns="45720" rIns="91440" bIns="45720" rtlCol="0">
              <a:normAutofit/>
            </a:bodyPr>
            <a:lstStyle>
              <a:lvl1pPr marL="0" indent="0" algn="ctr" defTabSz="4389120" rtl="0" eaLnBrk="1" latinLnBrk="0" hangingPunct="1">
                <a:lnSpc>
                  <a:spcPct val="90000"/>
                </a:lnSpc>
                <a:spcBef>
                  <a:spcPts val="4800"/>
                </a:spcBef>
                <a:buFont typeface="Arial" panose="020B0604020202020204" pitchFamily="34" charset="0"/>
                <a:buNone/>
                <a:defRPr sz="1152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19456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9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438912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864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658368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877824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097280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316736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536192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556480" indent="0" algn="ctr" defTabSz="4389120" rtl="0" eaLnBrk="1" latinLnBrk="0" hangingPunct="1">
                <a:lnSpc>
                  <a:spcPct val="90000"/>
                </a:lnSpc>
                <a:spcBef>
                  <a:spcPts val="2400"/>
                </a:spcBef>
                <a:buFont typeface="Arial" panose="020B0604020202020204" pitchFamily="34" charset="0"/>
                <a:buNone/>
                <a:defRPr sz="768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91445" algn="l">
                <a:lnSpc>
                  <a:spcPct val="120000"/>
                </a:lnSpc>
                <a:spcBef>
                  <a:spcPts val="0"/>
                </a:spcBef>
              </a:pPr>
              <a:endParaRPr lang="en-US" sz="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5" algn="l">
                <a:lnSpc>
                  <a:spcPct val="120000"/>
                </a:lnSpc>
                <a:spcBef>
                  <a:spcPts val="0"/>
                </a:spcBef>
              </a:pPr>
              <a:endParaRPr lang="en-US" sz="11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5" algn="l">
                <a:lnSpc>
                  <a:spcPct val="120000"/>
                </a:lnSpc>
                <a:spcBef>
                  <a:spcPts val="0"/>
                </a:spcBef>
              </a:pPr>
              <a:r>
                <a:rPr lang="en-US" sz="28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Local Model</a:t>
              </a:r>
            </a:p>
            <a:p>
              <a:pPr marL="91445" algn="l">
                <a:lnSpc>
                  <a:spcPct val="120000"/>
                </a:lnSpc>
                <a:spcBef>
                  <a:spcPts val="0"/>
                </a:spcBef>
              </a:pPr>
              <a:endParaRPr 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5" algn="l">
                <a:lnSpc>
                  <a:spcPct val="120000"/>
                </a:lnSpc>
                <a:spcBef>
                  <a:spcPts val="0"/>
                </a:spcBef>
              </a:pPr>
              <a:endParaRPr 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5" algn="l">
                <a:lnSpc>
                  <a:spcPct val="120000"/>
                </a:lnSpc>
                <a:spcBef>
                  <a:spcPts val="0"/>
                </a:spcBef>
              </a:pPr>
              <a:endParaRPr 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5" algn="l">
                <a:lnSpc>
                  <a:spcPct val="120000"/>
                </a:lnSpc>
                <a:spcBef>
                  <a:spcPts val="0"/>
                </a:spcBef>
              </a:pPr>
              <a:endParaRPr 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5" algn="l">
                <a:lnSpc>
                  <a:spcPct val="120000"/>
                </a:lnSpc>
                <a:spcBef>
                  <a:spcPts val="0"/>
                </a:spcBef>
              </a:pPr>
              <a:endParaRPr 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5" algn="l">
                <a:lnSpc>
                  <a:spcPct val="120000"/>
                </a:lnSpc>
                <a:spcBef>
                  <a:spcPts val="0"/>
                </a:spcBef>
              </a:pPr>
              <a:endParaRPr 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5" algn="l">
                <a:lnSpc>
                  <a:spcPct val="120000"/>
                </a:lnSpc>
                <a:spcBef>
                  <a:spcPts val="0"/>
                </a:spcBef>
              </a:pPr>
              <a:endParaRPr 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5" algn="l">
                <a:lnSpc>
                  <a:spcPct val="120000"/>
                </a:lnSpc>
                <a:spcBef>
                  <a:spcPts val="0"/>
                </a:spcBef>
              </a:pPr>
              <a:endParaRPr 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5" algn="l">
                <a:lnSpc>
                  <a:spcPct val="120000"/>
                </a:lnSpc>
                <a:spcBef>
                  <a:spcPts val="0"/>
                </a:spcBef>
              </a:pPr>
              <a:endParaRPr 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5" algn="l">
                <a:lnSpc>
                  <a:spcPct val="120000"/>
                </a:lnSpc>
                <a:spcBef>
                  <a:spcPts val="0"/>
                </a:spcBef>
              </a:pPr>
              <a:endParaRPr 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5" algn="l">
                <a:lnSpc>
                  <a:spcPct val="120000"/>
                </a:lnSpc>
                <a:spcBef>
                  <a:spcPts val="0"/>
                </a:spcBef>
              </a:pPr>
              <a:endParaRPr 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548667" indent="-457223" algn="l">
                <a:lnSpc>
                  <a:spcPct val="120000"/>
                </a:lnSpc>
                <a:spcBef>
                  <a:spcPts val="0"/>
                </a:spcBef>
                <a:buFont typeface="Courier New" panose="02070309020205020404" pitchFamily="49" charset="0"/>
                <a:buChar char="o"/>
              </a:pPr>
              <a:endParaRPr 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548667" indent="-457223" algn="l">
                <a:lnSpc>
                  <a:spcPct val="120000"/>
                </a:lnSpc>
                <a:spcBef>
                  <a:spcPts val="0"/>
                </a:spcBef>
                <a:buFont typeface="Courier New" panose="02070309020205020404" pitchFamily="49" charset="0"/>
                <a:buChar char="o"/>
              </a:pPr>
              <a:endParaRPr 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548667" indent="-457223" algn="l">
                <a:lnSpc>
                  <a:spcPct val="120000"/>
                </a:lnSpc>
                <a:spcBef>
                  <a:spcPts val="0"/>
                </a:spcBef>
                <a:buFont typeface="Courier New" panose="02070309020205020404" pitchFamily="49" charset="0"/>
                <a:buChar char="o"/>
              </a:pPr>
              <a:endParaRPr 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548667" indent="-457223" algn="l">
                <a:lnSpc>
                  <a:spcPct val="120000"/>
                </a:lnSpc>
                <a:spcBef>
                  <a:spcPts val="0"/>
                </a:spcBef>
                <a:buFont typeface="Courier New" panose="02070309020205020404" pitchFamily="49" charset="0"/>
                <a:buChar char="o"/>
              </a:pPr>
              <a:endParaRPr 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4" algn="l">
                <a:lnSpc>
                  <a:spcPct val="120000"/>
                </a:lnSpc>
                <a:spcBef>
                  <a:spcPts val="0"/>
                </a:spcBef>
              </a:pPr>
              <a:endParaRPr lang="en-US" sz="27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4" algn="l">
                <a:lnSpc>
                  <a:spcPct val="120000"/>
                </a:lnSpc>
                <a:spcBef>
                  <a:spcPts val="0"/>
                </a:spcBef>
              </a:pPr>
              <a:endParaRPr lang="en-US" sz="28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91444" algn="l">
                <a:lnSpc>
                  <a:spcPct val="120000"/>
                </a:lnSpc>
                <a:spcBef>
                  <a:spcPts val="0"/>
                </a:spcBef>
              </a:pPr>
              <a:r>
                <a:rPr lang="en-US" sz="27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Landscape Model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597949DA-9F2D-9F4E-92CB-E584DE6E500E}"/>
                </a:ext>
              </a:extLst>
            </p:cNvPr>
            <p:cNvSpPr/>
            <p:nvPr/>
          </p:nvSpPr>
          <p:spPr>
            <a:xfrm>
              <a:off x="30222963" y="4523393"/>
              <a:ext cx="13238639" cy="889885"/>
            </a:xfrm>
            <a:prstGeom prst="rect">
              <a:avLst/>
            </a:prstGeom>
            <a:solidFill>
              <a:srgbClr val="6B9A6D">
                <a:alpha val="74118"/>
              </a:srgbClr>
            </a:solidFill>
            <a:ln w="762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Results</a:t>
              </a:r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E97BFC0-97CC-C931-7A2D-669DDCBD4243}"/>
              </a:ext>
            </a:extLst>
          </p:cNvPr>
          <p:cNvCxnSpPr>
            <a:cxnSpLocks/>
          </p:cNvCxnSpPr>
          <p:nvPr/>
        </p:nvCxnSpPr>
        <p:spPr>
          <a:xfrm>
            <a:off x="-73539" y="4135802"/>
            <a:ext cx="44119800" cy="0"/>
          </a:xfrm>
          <a:prstGeom prst="line">
            <a:avLst/>
          </a:prstGeom>
          <a:ln w="12700">
            <a:solidFill>
              <a:srgbClr val="6E3D0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3ECACB2D-5C39-8142-8E15-8D37E8CF20D3}"/>
              </a:ext>
            </a:extLst>
          </p:cNvPr>
          <p:cNvGrpSpPr/>
          <p:nvPr/>
        </p:nvGrpSpPr>
        <p:grpSpPr>
          <a:xfrm>
            <a:off x="487994" y="12190989"/>
            <a:ext cx="13199730" cy="17066576"/>
            <a:chOff x="403126" y="12920690"/>
            <a:chExt cx="10619402" cy="170963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Subtitle 2">
                  <a:extLst>
                    <a:ext uri="{FF2B5EF4-FFF2-40B4-BE49-F238E27FC236}">
                      <a16:creationId xmlns:a16="http://schemas.microsoft.com/office/drawing/2014/main" id="{386A3CF0-0682-814C-A224-A4961462FCBD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403126" y="13952754"/>
                  <a:ext cx="10619402" cy="16064282"/>
                </a:xfrm>
                <a:prstGeom prst="rect">
                  <a:avLst/>
                </a:prstGeom>
                <a:solidFill>
                  <a:schemeClr val="accent6">
                    <a:lumMod val="40000"/>
                    <a:lumOff val="60000"/>
                    <a:alpha val="43137"/>
                  </a:schemeClr>
                </a:solidFill>
                <a:ln w="76200">
                  <a:solidFill>
                    <a:schemeClr val="accent6">
                      <a:lumMod val="50000"/>
                    </a:schemeClr>
                  </a:solidFill>
                </a:ln>
                <a:effectLst>
                  <a:softEdge rad="0"/>
                </a:effectLst>
              </p:spPr>
              <p:txBody>
                <a:bodyPr vert="horz" lIns="91440" tIns="45720" rIns="91440" bIns="45720" rtlCol="0">
                  <a:noAutofit/>
                </a:bodyPr>
                <a:lstStyle>
                  <a:lvl1pPr marL="0" indent="0" algn="ctr" defTabSz="4389120" rtl="0" eaLnBrk="1" latinLnBrk="0" hangingPunct="1">
                    <a:lnSpc>
                      <a:spcPct val="90000"/>
                    </a:lnSpc>
                    <a:spcBef>
                      <a:spcPts val="4800"/>
                    </a:spcBef>
                    <a:buFont typeface="Arial" panose="020B0604020202020204" pitchFamily="34" charset="0"/>
                    <a:buNone/>
                    <a:defRPr sz="1152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2194560" indent="0" algn="ctr" defTabSz="4389120" rtl="0" eaLnBrk="1" latinLnBrk="0" hangingPunct="1">
                    <a:lnSpc>
                      <a:spcPct val="90000"/>
                    </a:lnSpc>
                    <a:spcBef>
                      <a:spcPts val="2400"/>
                    </a:spcBef>
                    <a:buFont typeface="Arial" panose="020B0604020202020204" pitchFamily="34" charset="0"/>
                    <a:buNone/>
                    <a:defRPr sz="96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4389120" indent="0" algn="ctr" defTabSz="4389120" rtl="0" eaLnBrk="1" latinLnBrk="0" hangingPunct="1">
                    <a:lnSpc>
                      <a:spcPct val="90000"/>
                    </a:lnSpc>
                    <a:spcBef>
                      <a:spcPts val="2400"/>
                    </a:spcBef>
                    <a:buFont typeface="Arial" panose="020B0604020202020204" pitchFamily="34" charset="0"/>
                    <a:buNone/>
                    <a:defRPr sz="864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6583680" indent="0" algn="ctr" defTabSz="4389120" rtl="0" eaLnBrk="1" latinLnBrk="0" hangingPunct="1">
                    <a:lnSpc>
                      <a:spcPct val="90000"/>
                    </a:lnSpc>
                    <a:spcBef>
                      <a:spcPts val="2400"/>
                    </a:spcBef>
                    <a:buFont typeface="Arial" panose="020B0604020202020204" pitchFamily="34" charset="0"/>
                    <a:buNone/>
                    <a:defRPr sz="768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8778240" indent="0" algn="ctr" defTabSz="4389120" rtl="0" eaLnBrk="1" latinLnBrk="0" hangingPunct="1">
                    <a:lnSpc>
                      <a:spcPct val="90000"/>
                    </a:lnSpc>
                    <a:spcBef>
                      <a:spcPts val="2400"/>
                    </a:spcBef>
                    <a:buFont typeface="Arial" panose="020B0604020202020204" pitchFamily="34" charset="0"/>
                    <a:buNone/>
                    <a:defRPr sz="768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0972800" indent="0" algn="ctr" defTabSz="4389120" rtl="0" eaLnBrk="1" latinLnBrk="0" hangingPunct="1">
                    <a:lnSpc>
                      <a:spcPct val="90000"/>
                    </a:lnSpc>
                    <a:spcBef>
                      <a:spcPts val="2400"/>
                    </a:spcBef>
                    <a:buFont typeface="Arial" panose="020B0604020202020204" pitchFamily="34" charset="0"/>
                    <a:buNone/>
                    <a:defRPr sz="768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13167360" indent="0" algn="ctr" defTabSz="4389120" rtl="0" eaLnBrk="1" latinLnBrk="0" hangingPunct="1">
                    <a:lnSpc>
                      <a:spcPct val="90000"/>
                    </a:lnSpc>
                    <a:spcBef>
                      <a:spcPts val="2400"/>
                    </a:spcBef>
                    <a:buFont typeface="Arial" panose="020B0604020202020204" pitchFamily="34" charset="0"/>
                    <a:buNone/>
                    <a:defRPr sz="768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15361920" indent="0" algn="ctr" defTabSz="4389120" rtl="0" eaLnBrk="1" latinLnBrk="0" hangingPunct="1">
                    <a:lnSpc>
                      <a:spcPct val="90000"/>
                    </a:lnSpc>
                    <a:spcBef>
                      <a:spcPts val="2400"/>
                    </a:spcBef>
                    <a:buFont typeface="Arial" panose="020B0604020202020204" pitchFamily="34" charset="0"/>
                    <a:buNone/>
                    <a:defRPr sz="768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17556480" indent="0" algn="ctr" defTabSz="4389120" rtl="0" eaLnBrk="1" latinLnBrk="0" hangingPunct="1">
                    <a:lnSpc>
                      <a:spcPct val="90000"/>
                    </a:lnSpc>
                    <a:spcBef>
                      <a:spcPts val="2400"/>
                    </a:spcBef>
                    <a:buFont typeface="Arial" panose="020B0604020202020204" pitchFamily="34" charset="0"/>
                    <a:buNone/>
                    <a:defRPr sz="768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548667" indent="-390545" algn="l" defTabSz="4389339">
                    <a:lnSpc>
                      <a:spcPct val="120000"/>
                    </a:lnSpc>
                    <a:spcBef>
                      <a:spcPts val="3000"/>
                    </a:spcBef>
                    <a:defRPr/>
                  </a:pPr>
                  <a:endParaRPr lang="en-US" sz="1001" b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58122" algn="l" defTabSz="4389339">
                    <a:lnSpc>
                      <a:spcPct val="120000"/>
                    </a:lnSpc>
                    <a:spcBef>
                      <a:spcPts val="0"/>
                    </a:spcBef>
                    <a:defRPr/>
                  </a:pPr>
                  <a:r>
                    <a:rPr lang="en-US" sz="2800" b="1" i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Sample Creation </a:t>
                  </a:r>
                </a:p>
                <a:p>
                  <a:pPr marL="672472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AutoNum type="arabicPeriod"/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Created fishnet grids across the state of New Hampshire</a:t>
                  </a:r>
                </a:p>
                <a:p>
                  <a:pPr marL="158122" algn="l" defTabSz="4389339">
                    <a:lnSpc>
                      <a:spcPct val="120000"/>
                    </a:lnSpc>
                    <a:spcBef>
                      <a:spcPts val="0"/>
                    </a:spcBef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                 Local: 1-mile by 1-mile (1 mi2 | 2.6 km2) </a:t>
                  </a:r>
                </a:p>
                <a:p>
                  <a:pPr marL="158122" algn="l" defTabSz="4389339">
                    <a:lnSpc>
                      <a:spcPct val="120000"/>
                    </a:lnSpc>
                    <a:spcBef>
                      <a:spcPts val="0"/>
                    </a:spcBef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                  Landscape: 5-mile by 5-mile (25 mi2 | 64.7 km2) </a:t>
                  </a:r>
                </a:p>
                <a:p>
                  <a:pPr marL="158122" algn="l" defTabSz="4389339">
                    <a:lnSpc>
                      <a:spcPct val="120000"/>
                    </a:lnSpc>
                    <a:spcBef>
                      <a:spcPts val="0"/>
                    </a:spcBef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2. Border cells with &lt; 20% area inside NH were deleted</a:t>
                  </a:r>
                </a:p>
                <a:p>
                  <a:pPr marL="2867032" lvl="1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Font typeface="Arial" panose="020B0604020202020204" pitchFamily="34" charset="0"/>
                    <a:buChar char="•"/>
                    <a:defRPr/>
                  </a:pPr>
                  <a:endParaRPr lang="en-US" sz="1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58122" algn="l" defTabSz="4389339">
                    <a:lnSpc>
                      <a:spcPct val="120000"/>
                    </a:lnSpc>
                    <a:spcBef>
                      <a:spcPts val="0"/>
                    </a:spcBef>
                    <a:defRPr/>
                  </a:pPr>
                  <a:endParaRPr lang="en-US" sz="2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58122" algn="l" defTabSz="4389339">
                    <a:lnSpc>
                      <a:spcPct val="120000"/>
                    </a:lnSpc>
                    <a:spcBef>
                      <a:spcPts val="0"/>
                    </a:spcBef>
                    <a:defRPr/>
                  </a:pPr>
                  <a:r>
                    <a:rPr lang="en-US" sz="2800" b="1" i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Human-Bear Conflict Data</a:t>
                  </a:r>
                </a:p>
                <a:p>
                  <a:pPr marL="672472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AutoNum type="arabicPeriod"/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2021-2024 conflict data obtained from NHFG</a:t>
                  </a:r>
                </a:p>
                <a:p>
                  <a:pPr marL="672472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AutoNum type="arabicPeriod"/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Summarized conflict within each grid cell </a:t>
                  </a:r>
                </a:p>
                <a:p>
                  <a:pPr marL="672472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AutoNum type="arabicPeriod"/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Mirrored edge cell values</a:t>
                  </a:r>
                </a:p>
                <a:p>
                  <a:pPr marL="672472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AutoNum type="arabicPeriod"/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Classified conflict levels (Table 1)</a:t>
                  </a:r>
                </a:p>
                <a:p>
                  <a:pPr marL="672472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AutoNum type="arabicPeriod"/>
                    <a:defRPr/>
                  </a:pPr>
                  <a:endParaRPr lang="en-US" sz="2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58122" algn="l" defTabSz="4389339">
                    <a:lnSpc>
                      <a:spcPct val="120000"/>
                    </a:lnSpc>
                    <a:spcBef>
                      <a:spcPts val="0"/>
                    </a:spcBef>
                    <a:defRPr/>
                  </a:pPr>
                  <a:endParaRPr lang="en-US" sz="2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58122" algn="l" defTabSz="4389339">
                    <a:lnSpc>
                      <a:spcPct val="120000"/>
                    </a:lnSpc>
                    <a:spcBef>
                      <a:spcPts val="0"/>
                    </a:spcBef>
                    <a:defRPr/>
                  </a:pPr>
                  <a:endParaRPr lang="en-US" sz="2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58122" algn="l" defTabSz="4389339">
                    <a:lnSpc>
                      <a:spcPct val="120000"/>
                    </a:lnSpc>
                    <a:spcBef>
                      <a:spcPts val="0"/>
                    </a:spcBef>
                    <a:defRPr/>
                  </a:pPr>
                  <a:endParaRPr lang="en-US" sz="2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58122" algn="l" defTabSz="4389339">
                    <a:lnSpc>
                      <a:spcPct val="120000"/>
                    </a:lnSpc>
                    <a:spcBef>
                      <a:spcPts val="0"/>
                    </a:spcBef>
                    <a:defRPr/>
                  </a:pPr>
                  <a:endParaRPr lang="en-US" sz="2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58122" algn="l" defTabSz="4389339">
                    <a:lnSpc>
                      <a:spcPct val="120000"/>
                    </a:lnSpc>
                    <a:spcBef>
                      <a:spcPts val="0"/>
                    </a:spcBef>
                    <a:defRPr/>
                  </a:pPr>
                  <a:endParaRPr lang="en-US" sz="2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58122" algn="l" defTabSz="4389339">
                    <a:lnSpc>
                      <a:spcPct val="120000"/>
                    </a:lnSpc>
                    <a:spcBef>
                      <a:spcPts val="0"/>
                    </a:spcBef>
                    <a:defRPr/>
                  </a:pPr>
                  <a:endParaRPr lang="en-US" sz="2800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58122" algn="l" defTabSz="4389339">
                    <a:lnSpc>
                      <a:spcPct val="120000"/>
                    </a:lnSpc>
                    <a:spcBef>
                      <a:spcPts val="0"/>
                    </a:spcBef>
                    <a:defRPr/>
                  </a:pPr>
                  <a:r>
                    <a:rPr lang="en-US" sz="2800" b="1" i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Explanatory Variables </a:t>
                  </a:r>
                </a:p>
                <a:p>
                  <a:pPr marL="672472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AutoNum type="arabicPeriod"/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Identified variables that are ecologically meaningful to black bears</a:t>
                  </a:r>
                </a:p>
                <a:p>
                  <a:pPr marL="672472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AutoNum type="arabicPeriod"/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Gathered data layers</a:t>
                  </a:r>
                </a:p>
                <a:p>
                  <a:pPr marL="672472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AutoNum type="arabicPeriod"/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Summarized values within each grid cell</a:t>
                  </a:r>
                </a:p>
                <a:p>
                  <a:pPr marL="672472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AutoNum type="arabicPeriod"/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Mirrored edge cell values</a:t>
                  </a:r>
                </a:p>
                <a:p>
                  <a:pPr marL="672472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AutoNum type="arabicPeriod"/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Calculated Pearson’s Correlation Coefficient and removed correlated variables </a:t>
                  </a:r>
                </a:p>
                <a:p>
                  <a:pPr marL="672472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AutoNum type="arabicPeriod"/>
                    <a:defRPr/>
                  </a:pPr>
                  <a:endParaRPr lang="en-US" sz="2800" b="1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158122" algn="l" defTabSz="4389339">
                    <a:lnSpc>
                      <a:spcPct val="120000"/>
                    </a:lnSpc>
                    <a:spcBef>
                      <a:spcPts val="0"/>
                    </a:spcBef>
                    <a:defRPr/>
                  </a:pPr>
                  <a:r>
                    <a:rPr lang="en-US" sz="2800" b="1" i="1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Ordinal Logistic Regression</a:t>
                  </a:r>
                </a:p>
                <a:p>
                  <a:pPr marL="672472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AutoNum type="arabicPeriod"/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Continuous variables were scaled to have a mean of 0 and a standard deviation of 1 </a:t>
                  </a:r>
                </a:p>
                <a:p>
                  <a:pPr marL="672472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AutoNum type="arabicPeriod"/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Ran all possible variations of ordinal logistic regression</a:t>
                  </a:r>
                </a:p>
                <a:p>
                  <a:pPr marL="672472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AutoNum type="arabicPeriod"/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Tested for spatial autocorrelation on global model using Moran’s I Statistic</a:t>
                  </a:r>
                </a:p>
                <a:p>
                  <a:pPr marL="672472" indent="-514350" algn="l" defTabSz="4389339">
                    <a:lnSpc>
                      <a:spcPct val="120000"/>
                    </a:lnSpc>
                    <a:spcBef>
                      <a:spcPts val="0"/>
                    </a:spcBef>
                    <a:buFont typeface="Arial" panose="020B0604020202020204" pitchFamily="34" charset="0"/>
                    <a:buAutoNum type="arabicPeriod"/>
                    <a:defRPr/>
                  </a:pP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Averaged top models with a </a:t>
                  </a:r>
                  <a14:m>
                    <m:oMath xmlns:m="http://schemas.openxmlformats.org/officeDocument/2006/math">
                      <m:r>
                        <a:rPr lang="en-US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∆</m:t>
                      </m:r>
                    </m:oMath>
                  </a14:m>
                  <a:r>
                    <a:rPr lang="en-US" sz="2800" dirty="0" err="1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AICc</a:t>
                  </a:r>
                  <a:r>
                    <a:rPr lang="en-US" sz="2800" dirty="0">
                      <a:solidFill>
                        <a:prstClr val="black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 &lt; 2 </a:t>
                  </a:r>
                  <a:endParaRPr lang="en-US" sz="250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  <a:p>
                  <a:pPr marL="548667" indent="-358793" algn="l">
                    <a:lnSpc>
                      <a:spcPct val="120000"/>
                    </a:lnSpc>
                    <a:spcBef>
                      <a:spcPts val="3000"/>
                    </a:spcBef>
                    <a:buFont typeface="Arial" panose="020B0604020202020204" pitchFamily="34" charset="0"/>
                    <a:buChar char="•"/>
                  </a:pPr>
                  <a:endParaRPr lang="en-US" sz="2501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41" name="Subtitle 2">
                  <a:extLst>
                    <a:ext uri="{FF2B5EF4-FFF2-40B4-BE49-F238E27FC236}">
                      <a16:creationId xmlns:a16="http://schemas.microsoft.com/office/drawing/2014/main" id="{386A3CF0-0682-814C-A224-A4961462FC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126" y="13952754"/>
                  <a:ext cx="10619402" cy="1606428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  <a:ln w="76200">
                  <a:solidFill>
                    <a:schemeClr val="accent6">
                      <a:lumMod val="50000"/>
                    </a:schemeClr>
                  </a:solidFill>
                </a:ln>
                <a:effectLst>
                  <a:softEdge rad="0"/>
                </a:effectLst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4726310-7223-D34E-B35E-09338F558EFC}"/>
                </a:ext>
              </a:extLst>
            </p:cNvPr>
            <p:cNvSpPr/>
            <p:nvPr/>
          </p:nvSpPr>
          <p:spPr>
            <a:xfrm>
              <a:off x="403126" y="12920690"/>
              <a:ext cx="10619402" cy="1032065"/>
            </a:xfrm>
            <a:prstGeom prst="rect">
              <a:avLst/>
            </a:prstGeom>
            <a:solidFill>
              <a:srgbClr val="6B9A6D">
                <a:alpha val="74118"/>
              </a:srgbClr>
            </a:solidFill>
            <a:ln w="762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Methods</a:t>
              </a:r>
            </a:p>
          </p:txBody>
        </p:sp>
      </p:grp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ACF9024-9AD7-4AAB-7827-84DDB4052B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061402"/>
              </p:ext>
            </p:extLst>
          </p:nvPr>
        </p:nvGraphicFramePr>
        <p:xfrm>
          <a:off x="2359989" y="20394060"/>
          <a:ext cx="9160328" cy="1968454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790732">
                  <a:extLst>
                    <a:ext uri="{9D8B030D-6E8A-4147-A177-3AD203B41FA5}">
                      <a16:colId xmlns:a16="http://schemas.microsoft.com/office/drawing/2014/main" val="1706767732"/>
                    </a:ext>
                  </a:extLst>
                </a:gridCol>
                <a:gridCol w="2357384">
                  <a:extLst>
                    <a:ext uri="{9D8B030D-6E8A-4147-A177-3AD203B41FA5}">
                      <a16:colId xmlns:a16="http://schemas.microsoft.com/office/drawing/2014/main" val="3610625552"/>
                    </a:ext>
                  </a:extLst>
                </a:gridCol>
                <a:gridCol w="3012212">
                  <a:extLst>
                    <a:ext uri="{9D8B030D-6E8A-4147-A177-3AD203B41FA5}">
                      <a16:colId xmlns:a16="http://schemas.microsoft.com/office/drawing/2014/main" val="3343507239"/>
                    </a:ext>
                  </a:extLst>
                </a:gridCol>
              </a:tblGrid>
              <a:tr h="5055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Conflict Classification</a:t>
                      </a:r>
                      <a:endParaRPr lang="en-US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9A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Local Model</a:t>
                      </a:r>
                      <a:endParaRPr lang="en-US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9A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b="1" kern="1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Landscape Model</a:t>
                      </a:r>
                      <a:endParaRPr lang="en-US" sz="2800" b="1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9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2316298"/>
                  </a:ext>
                </a:extLst>
              </a:tr>
              <a:tr h="505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None</a:t>
                      </a:r>
                      <a:endParaRPr lang="en-US" sz="2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en-US" sz="2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7041492"/>
                  </a:ext>
                </a:extLst>
              </a:tr>
              <a:tr h="5057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Low</a:t>
                      </a:r>
                      <a:endParaRPr lang="en-US" sz="2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– 3</a:t>
                      </a:r>
                      <a:endParaRPr lang="en-US" sz="2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1 - 8</a:t>
                      </a:r>
                      <a:endParaRPr lang="en-US" sz="2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7961477"/>
                  </a:ext>
                </a:extLst>
              </a:tr>
              <a:tr h="11064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Medium/High</a:t>
                      </a:r>
                      <a:endParaRPr lang="en-US" sz="2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4 - 32</a:t>
                      </a:r>
                      <a:endParaRPr lang="en-US" sz="2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80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9 - 74</a:t>
                      </a:r>
                      <a:endParaRPr lang="en-US" sz="280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8394429"/>
                  </a:ext>
                </a:extLst>
              </a:tr>
            </a:tbl>
          </a:graphicData>
        </a:graphic>
      </p:graphicFrame>
      <p:grpSp>
        <p:nvGrpSpPr>
          <p:cNvPr id="26" name="Group 25">
            <a:extLst>
              <a:ext uri="{FF2B5EF4-FFF2-40B4-BE49-F238E27FC236}">
                <a16:creationId xmlns:a16="http://schemas.microsoft.com/office/drawing/2014/main" id="{564FA0E0-54EA-242B-E39C-F5B683D96EB6}"/>
              </a:ext>
            </a:extLst>
          </p:cNvPr>
          <p:cNvGrpSpPr>
            <a:grpSpLocks noChangeAspect="1"/>
          </p:cNvGrpSpPr>
          <p:nvPr/>
        </p:nvGrpSpPr>
        <p:grpSpPr>
          <a:xfrm>
            <a:off x="14074272" y="4519586"/>
            <a:ext cx="15735527" cy="10568004"/>
            <a:chOff x="1143450" y="58008"/>
            <a:chExt cx="10053462" cy="675192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58B13AB-925A-790E-F12D-0978111AA22B}"/>
                </a:ext>
              </a:extLst>
            </p:cNvPr>
            <p:cNvGrpSpPr/>
            <p:nvPr/>
          </p:nvGrpSpPr>
          <p:grpSpPr>
            <a:xfrm>
              <a:off x="1143450" y="58008"/>
              <a:ext cx="4941766" cy="6738909"/>
              <a:chOff x="1143450" y="274496"/>
              <a:chExt cx="4941766" cy="6738909"/>
            </a:xfrm>
          </p:grpSpPr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26CB0B59-A37E-F7BF-9CE5-3198611B5A23}"/>
                  </a:ext>
                </a:extLst>
              </p:cNvPr>
              <p:cNvGrpSpPr/>
              <p:nvPr/>
            </p:nvGrpSpPr>
            <p:grpSpPr>
              <a:xfrm>
                <a:off x="1143450" y="274496"/>
                <a:ext cx="4941766" cy="6738909"/>
                <a:chOff x="690018" y="292121"/>
                <a:chExt cx="4941766" cy="6738909"/>
              </a:xfrm>
            </p:grpSpPr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id="{2D00246B-E2BD-981A-4C43-05143C63A853}"/>
                    </a:ext>
                  </a:extLst>
                </p:cNvPr>
                <p:cNvSpPr/>
                <p:nvPr/>
              </p:nvSpPr>
              <p:spPr>
                <a:xfrm>
                  <a:off x="690018" y="292121"/>
                  <a:ext cx="4941766" cy="6738909"/>
                </a:xfrm>
                <a:prstGeom prst="rect">
                  <a:avLst/>
                </a:prstGeom>
                <a:solidFill>
                  <a:srgbClr val="6B9A6D"/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003F04"/>
                    </a:solidFill>
                    <a:effectLst/>
                    <a:uLnTx/>
                    <a:uFillTx/>
                    <a:latin typeface="Avenir Next LT Pro"/>
                    <a:ea typeface="+mn-ea"/>
                    <a:cs typeface="+mn-cs"/>
                  </a:endParaRPr>
                </a:p>
              </p:txBody>
            </p:sp>
            <p:pic>
              <p:nvPicPr>
                <p:cNvPr id="48" name="Picture 47">
                  <a:extLst>
                    <a:ext uri="{FF2B5EF4-FFF2-40B4-BE49-F238E27FC236}">
                      <a16:creationId xmlns:a16="http://schemas.microsoft.com/office/drawing/2014/main" id="{0C817E86-D68D-7738-7937-936DE1478D0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50875" y="357940"/>
                  <a:ext cx="4828389" cy="6607270"/>
                </a:xfrm>
                <a:prstGeom prst="rect">
                  <a:avLst/>
                </a:prstGeom>
              </p:spPr>
            </p:pic>
          </p:grp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BFB2B397-91E6-0C47-35D8-D688E4C5B7A8}"/>
                  </a:ext>
                </a:extLst>
              </p:cNvPr>
              <p:cNvSpPr txBox="1"/>
              <p:nvPr/>
            </p:nvSpPr>
            <p:spPr>
              <a:xfrm>
                <a:off x="1269836" y="499379"/>
                <a:ext cx="213676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accent3">
                        <a:lumMod val="50000"/>
                      </a:schemeClr>
                    </a:solidFill>
                    <a:latin typeface="Avenir Next LT Pro" panose="020B0504020202020204" pitchFamily="34" charset="77"/>
                  </a:rPr>
                  <a:t>Local Model</a:t>
                </a:r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95702826-A9A3-77CB-AA0D-9E9EA30FB1BD}"/>
                </a:ext>
              </a:extLst>
            </p:cNvPr>
            <p:cNvGrpSpPr/>
            <p:nvPr/>
          </p:nvGrpSpPr>
          <p:grpSpPr>
            <a:xfrm>
              <a:off x="6255146" y="71019"/>
              <a:ext cx="4941766" cy="6738909"/>
              <a:chOff x="6244678" y="83919"/>
              <a:chExt cx="4941766" cy="6738909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E33BAE0B-A90F-FBE5-2838-7BE4A5E53F39}"/>
                  </a:ext>
                </a:extLst>
              </p:cNvPr>
              <p:cNvSpPr/>
              <p:nvPr/>
            </p:nvSpPr>
            <p:spPr>
              <a:xfrm>
                <a:off x="6244678" y="83919"/>
                <a:ext cx="4941766" cy="6738909"/>
              </a:xfrm>
              <a:prstGeom prst="rect">
                <a:avLst/>
              </a:prstGeom>
              <a:solidFill>
                <a:srgbClr val="6B9A6D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3F04"/>
                  </a:solidFill>
                  <a:effectLst/>
                  <a:uLnTx/>
                  <a:uFillTx/>
                  <a:latin typeface="Avenir Next LT Pro"/>
                  <a:ea typeface="+mn-ea"/>
                  <a:cs typeface="+mn-cs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1DFCA27-071A-EE97-CB8A-F1532D667BF7}"/>
                  </a:ext>
                </a:extLst>
              </p:cNvPr>
              <p:cNvSpPr txBox="1"/>
              <p:nvPr/>
            </p:nvSpPr>
            <p:spPr>
              <a:xfrm>
                <a:off x="6694980" y="239788"/>
                <a:ext cx="249152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chemeClr val="accent3">
                        <a:lumMod val="50000"/>
                      </a:schemeClr>
                    </a:solidFill>
                    <a:latin typeface="Avenir Next LT Pro" panose="020B0504020202020204" pitchFamily="34" charset="77"/>
                  </a:rPr>
                  <a:t>Landscape Model</a:t>
                </a:r>
              </a:p>
            </p:txBody>
          </p:sp>
        </p:grp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A8D4492-46F8-3D92-9AA5-06D773042DA7}"/>
              </a:ext>
            </a:extLst>
          </p:cNvPr>
          <p:cNvGrpSpPr>
            <a:grpSpLocks noChangeAspect="1"/>
          </p:cNvGrpSpPr>
          <p:nvPr/>
        </p:nvGrpSpPr>
        <p:grpSpPr>
          <a:xfrm>
            <a:off x="14111484" y="23287278"/>
            <a:ext cx="15763343" cy="5486378"/>
            <a:chOff x="460416" y="1553074"/>
            <a:chExt cx="11389702" cy="3964147"/>
          </a:xfrm>
        </p:grpSpPr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18947CDE-2667-5A1B-65A6-86BDACB3A26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946056" y="1553074"/>
              <a:ext cx="5904062" cy="3964147"/>
              <a:chOff x="514610" y="3085744"/>
              <a:chExt cx="3951495" cy="2653140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8E5CECB6-2906-C7F2-B1AA-B70777839A45}"/>
                  </a:ext>
                </a:extLst>
              </p:cNvPr>
              <p:cNvSpPr/>
              <p:nvPr/>
            </p:nvSpPr>
            <p:spPr>
              <a:xfrm>
                <a:off x="514610" y="3085744"/>
                <a:ext cx="3951495" cy="2653140"/>
              </a:xfrm>
              <a:prstGeom prst="rect">
                <a:avLst/>
              </a:prstGeom>
              <a:solidFill>
                <a:srgbClr val="6B9A6D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62" name="Picture 61">
                <a:extLst>
                  <a:ext uri="{FF2B5EF4-FFF2-40B4-BE49-F238E27FC236}">
                    <a16:creationId xmlns:a16="http://schemas.microsoft.com/office/drawing/2014/main" id="{33E92B16-331A-631E-74D5-90D876F0C2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78158" y="3138311"/>
                <a:ext cx="3824400" cy="2548006"/>
              </a:xfrm>
              <a:prstGeom prst="rect">
                <a:avLst/>
              </a:prstGeom>
            </p:spPr>
          </p:pic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A351CD60-FFFF-A99D-CF58-06D36AE69C0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60416" y="1558648"/>
              <a:ext cx="5269784" cy="3958573"/>
              <a:chOff x="7471436" y="3369638"/>
              <a:chExt cx="3951495" cy="2968297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AF19CCD1-53DE-E34E-FD76-745C698C5635}"/>
                  </a:ext>
                </a:extLst>
              </p:cNvPr>
              <p:cNvSpPr/>
              <p:nvPr/>
            </p:nvSpPr>
            <p:spPr>
              <a:xfrm>
                <a:off x="7471436" y="3369638"/>
                <a:ext cx="3951495" cy="2968297"/>
              </a:xfrm>
              <a:prstGeom prst="rect">
                <a:avLst/>
              </a:prstGeom>
              <a:solidFill>
                <a:srgbClr val="6B9A6D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D522F2CE-A9FB-38F1-F7F8-6BF88D708B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544412" y="3429000"/>
                <a:ext cx="3805541" cy="2854156"/>
              </a:xfrm>
              <a:prstGeom prst="rect">
                <a:avLst/>
              </a:prstGeom>
            </p:spPr>
          </p:pic>
        </p:grpSp>
      </p:grpSp>
      <p:graphicFrame>
        <p:nvGraphicFramePr>
          <p:cNvPr id="63" name="Chart 62">
            <a:extLst>
              <a:ext uri="{FF2B5EF4-FFF2-40B4-BE49-F238E27FC236}">
                <a16:creationId xmlns:a16="http://schemas.microsoft.com/office/drawing/2014/main" id="{18C0C520-0F23-2CC9-99DD-D5488C68EA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9707608"/>
              </p:ext>
            </p:extLst>
          </p:nvPr>
        </p:nvGraphicFramePr>
        <p:xfrm>
          <a:off x="13951938" y="15928826"/>
          <a:ext cx="7979446" cy="6666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64" name="Chart 63">
            <a:extLst>
              <a:ext uri="{FF2B5EF4-FFF2-40B4-BE49-F238E27FC236}">
                <a16:creationId xmlns:a16="http://schemas.microsoft.com/office/drawing/2014/main" id="{E2057369-9B79-57FA-5DFD-FFA7DC9CCA3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5391810"/>
              </p:ext>
            </p:extLst>
          </p:nvPr>
        </p:nvGraphicFramePr>
        <p:xfrm>
          <a:off x="21691256" y="15975599"/>
          <a:ext cx="8321186" cy="7152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65" name="TextBox 64">
            <a:extLst>
              <a:ext uri="{FF2B5EF4-FFF2-40B4-BE49-F238E27FC236}">
                <a16:creationId xmlns:a16="http://schemas.microsoft.com/office/drawing/2014/main" id="{43DD27C3-2882-DC1C-94DF-00279C16C15C}"/>
              </a:ext>
            </a:extLst>
          </p:cNvPr>
          <p:cNvSpPr txBox="1"/>
          <p:nvPr/>
        </p:nvSpPr>
        <p:spPr>
          <a:xfrm>
            <a:off x="14074272" y="15185967"/>
            <a:ext cx="7757059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1. Local model grid cells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2DFA8D2-0C4D-5CCA-EC12-21FE69A654CA}"/>
              </a:ext>
            </a:extLst>
          </p:cNvPr>
          <p:cNvSpPr txBox="1"/>
          <p:nvPr/>
        </p:nvSpPr>
        <p:spPr>
          <a:xfrm>
            <a:off x="22079668" y="15185967"/>
            <a:ext cx="7757059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2. Landscape model grid cells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3A42BA1-984C-80CC-B85D-7FA5332EFE02}"/>
              </a:ext>
            </a:extLst>
          </p:cNvPr>
          <p:cNvSpPr txBox="1"/>
          <p:nvPr/>
        </p:nvSpPr>
        <p:spPr>
          <a:xfrm>
            <a:off x="14175053" y="22416908"/>
            <a:ext cx="7757059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3. NH bear conflict reports (2021-2024)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E58FD27-1814-5C5C-6D7D-AD1DE224B046}"/>
              </a:ext>
            </a:extLst>
          </p:cNvPr>
          <p:cNvSpPr txBox="1"/>
          <p:nvPr/>
        </p:nvSpPr>
        <p:spPr>
          <a:xfrm>
            <a:off x="21986361" y="22416908"/>
            <a:ext cx="7757059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4. NH bear conflict report types (2021-2024)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EDAB9A97-DB7D-6653-9C48-428405D9D23E}"/>
              </a:ext>
            </a:extLst>
          </p:cNvPr>
          <p:cNvSpPr txBox="1"/>
          <p:nvPr/>
        </p:nvSpPr>
        <p:spPr>
          <a:xfrm>
            <a:off x="13837441" y="28855268"/>
            <a:ext cx="7757059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5. Property damage from human-bear conflict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6B89B63F-052C-7F6B-1136-4EE843EF29C3}"/>
              </a:ext>
            </a:extLst>
          </p:cNvPr>
          <p:cNvSpPr txBox="1"/>
          <p:nvPr/>
        </p:nvSpPr>
        <p:spPr>
          <a:xfrm>
            <a:off x="21901775" y="28858286"/>
            <a:ext cx="7757059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6. American black bear (</a:t>
            </a:r>
            <a:r>
              <a:rPr lang="en-US" sz="280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Ursus americanus</a:t>
            </a:r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92ECC77-351A-319F-22BC-1AE54F01AA32}"/>
              </a:ext>
            </a:extLst>
          </p:cNvPr>
          <p:cNvSpPr txBox="1"/>
          <p:nvPr/>
        </p:nvSpPr>
        <p:spPr>
          <a:xfrm>
            <a:off x="1046117" y="19425612"/>
            <a:ext cx="11827041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1. Conflict classification (Note: values adjusted for edge cells; underlying calculations resulted in non-integer values)</a:t>
            </a:r>
          </a:p>
        </p:txBody>
      </p:sp>
      <p:graphicFrame>
        <p:nvGraphicFramePr>
          <p:cNvPr id="73" name="Table 72">
            <a:extLst>
              <a:ext uri="{FF2B5EF4-FFF2-40B4-BE49-F238E27FC236}">
                <a16:creationId xmlns:a16="http://schemas.microsoft.com/office/drawing/2014/main" id="{BE8567FE-5FAB-9AA5-4171-68D5FBE21A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516732"/>
              </p:ext>
            </p:extLst>
          </p:nvPr>
        </p:nvGraphicFramePr>
        <p:xfrm>
          <a:off x="30448738" y="7807010"/>
          <a:ext cx="10363200" cy="62865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6200">
                  <a:extLst>
                    <a:ext uri="{9D8B030D-6E8A-4147-A177-3AD203B41FA5}">
                      <a16:colId xmlns:a16="http://schemas.microsoft.com/office/drawing/2014/main" val="1556967115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63556322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982545498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926028868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779641076"/>
                    </a:ext>
                  </a:extLst>
                </a:gridCol>
              </a:tblGrid>
              <a:tr h="27707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</a:t>
                      </a:r>
                      <a:endParaRPr lang="en-US" sz="2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9A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</a:t>
                      </a:r>
                      <a:endParaRPr lang="en-US" sz="2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9A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Odds Ratio</a:t>
                      </a:r>
                      <a:endParaRPr lang="en-US" sz="2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9A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Adjusted SE</a:t>
                      </a:r>
                      <a:endParaRPr lang="en-US" sz="2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9A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kern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</a:t>
                      </a:r>
                      <a:r>
                        <a:rPr lang="en-US" sz="2600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(&gt;|z|)</a:t>
                      </a:r>
                      <a:endParaRPr lang="en-US" sz="2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9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60842"/>
                  </a:ext>
                </a:extLst>
              </a:tr>
              <a:tr h="2771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Forest Patch Area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-2.02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0.26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0.01*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4283774"/>
                  </a:ext>
                </a:extLst>
              </a:tr>
              <a:tr h="2771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Wildland Urban interface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0.86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2.36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0.01*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880870"/>
                  </a:ext>
                </a:extLst>
              </a:tr>
              <a:tr h="2771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Bear Population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0.58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1.79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0.01*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7373691"/>
                  </a:ext>
                </a:extLst>
              </a:tr>
              <a:tr h="2771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Forest Aggregation index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0.23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1.26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0.10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0.02*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359484"/>
                  </a:ext>
                </a:extLst>
              </a:tr>
              <a:tr h="2771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Mixed Forest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-0.21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0.81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0.01*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5050481"/>
                  </a:ext>
                </a:extLst>
              </a:tr>
              <a:tr h="2771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Coniferous Forest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1.15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0.02*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043323"/>
                  </a:ext>
                </a:extLst>
              </a:tr>
              <a:tr h="2771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Forest Edge Density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-0.12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0.89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5012229"/>
                  </a:ext>
                </a:extLst>
              </a:tr>
              <a:tr h="2771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 Solid Waste Facilities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1.06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0.03*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4674549"/>
                  </a:ext>
                </a:extLst>
              </a:tr>
              <a:tr h="2771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Trail Density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1.04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0.34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2957861"/>
                  </a:ext>
                </a:extLst>
              </a:tr>
              <a:tr h="2771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Water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1.04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0.36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831273"/>
                  </a:ext>
                </a:extLst>
              </a:tr>
              <a:tr h="2771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Human Density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-0.03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0.97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0.58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058172"/>
                  </a:ext>
                </a:extLst>
              </a:tr>
              <a:tr h="2771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Agriculture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-0.02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0.98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0.54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9425884"/>
                  </a:ext>
                </a:extLst>
              </a:tr>
              <a:tr h="2771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Developed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0.02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1.02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0.05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0.64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4792726"/>
                  </a:ext>
                </a:extLst>
              </a:tr>
              <a:tr h="27716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Deciduous Forest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-0.02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0.98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0.06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0.76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741548"/>
                  </a:ext>
                </a:extLst>
              </a:tr>
            </a:tbl>
          </a:graphicData>
        </a:graphic>
      </p:graphicFrame>
      <p:graphicFrame>
        <p:nvGraphicFramePr>
          <p:cNvPr id="74" name="Table 73">
            <a:extLst>
              <a:ext uri="{FF2B5EF4-FFF2-40B4-BE49-F238E27FC236}">
                <a16:creationId xmlns:a16="http://schemas.microsoft.com/office/drawing/2014/main" id="{A33BF617-25C9-56DB-8CC1-6C66997D57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963853"/>
              </p:ext>
            </p:extLst>
          </p:nvPr>
        </p:nvGraphicFramePr>
        <p:xfrm>
          <a:off x="30458262" y="16702739"/>
          <a:ext cx="10505153" cy="4191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91560">
                  <a:extLst>
                    <a:ext uri="{9D8B030D-6E8A-4147-A177-3AD203B41FA5}">
                      <a16:colId xmlns:a16="http://schemas.microsoft.com/office/drawing/2014/main" val="370903729"/>
                    </a:ext>
                  </a:extLst>
                </a:gridCol>
                <a:gridCol w="1453991">
                  <a:extLst>
                    <a:ext uri="{9D8B030D-6E8A-4147-A177-3AD203B41FA5}">
                      <a16:colId xmlns:a16="http://schemas.microsoft.com/office/drawing/2014/main" val="256048199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497740057"/>
                    </a:ext>
                  </a:extLst>
                </a:gridCol>
                <a:gridCol w="1981200">
                  <a:extLst>
                    <a:ext uri="{9D8B030D-6E8A-4147-A177-3AD203B41FA5}">
                      <a16:colId xmlns:a16="http://schemas.microsoft.com/office/drawing/2014/main" val="3487259565"/>
                    </a:ext>
                  </a:extLst>
                </a:gridCol>
                <a:gridCol w="1425802">
                  <a:extLst>
                    <a:ext uri="{9D8B030D-6E8A-4147-A177-3AD203B41FA5}">
                      <a16:colId xmlns:a16="http://schemas.microsoft.com/office/drawing/2014/main" val="2198893010"/>
                    </a:ext>
                  </a:extLst>
                </a:gridCol>
              </a:tblGrid>
              <a:tr h="39253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Variable</a:t>
                      </a:r>
                      <a:endParaRPr lang="en-US" sz="2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9A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Estimate</a:t>
                      </a:r>
                      <a:endParaRPr lang="en-US" sz="2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9A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Odds Ratio</a:t>
                      </a:r>
                      <a:endParaRPr lang="en-US" sz="2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9A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Adjusted SE</a:t>
                      </a:r>
                      <a:endParaRPr lang="en-US" sz="2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9A6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kern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</a:t>
                      </a:r>
                      <a:r>
                        <a:rPr lang="en-US" sz="2600" kern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(&gt;|z|)</a:t>
                      </a:r>
                      <a:endParaRPr lang="en-US" sz="2600" kern="1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B9A6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6760077"/>
                  </a:ext>
                </a:extLst>
              </a:tr>
              <a:tr h="392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Wildland Urban Interface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2.73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0.17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0.01*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360724"/>
                  </a:ext>
                </a:extLst>
              </a:tr>
              <a:tr h="392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Forest Patch Area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-0.87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0.42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0.25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0.01*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6665697"/>
                  </a:ext>
                </a:extLst>
              </a:tr>
              <a:tr h="392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Mean Human Density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-0.71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0.49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0.19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0.01*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1097785"/>
                  </a:ext>
                </a:extLst>
              </a:tr>
              <a:tr h="392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Mixed Forest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-0.60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0.55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0.12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0.01*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180653"/>
                  </a:ext>
                </a:extLst>
              </a:tr>
              <a:tr h="392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Bear Population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0.57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1.76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 0.01*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9841193"/>
                  </a:ext>
                </a:extLst>
              </a:tr>
              <a:tr h="392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Coniferous Forest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0.21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1.24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0.14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0.13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8510198"/>
                  </a:ext>
                </a:extLst>
              </a:tr>
              <a:tr h="392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# Solid Waste Facilities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0.16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1.17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0.15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0.30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8329578"/>
                  </a:ext>
                </a:extLst>
              </a:tr>
              <a:tr h="392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Agriculture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-0.005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0.99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0825745"/>
                  </a:ext>
                </a:extLst>
              </a:tr>
              <a:tr h="39265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 Water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0.004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1.00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0.04</a:t>
                      </a:r>
                      <a:endParaRPr lang="en-US" sz="2600" b="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2600" b="0" kern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0.90</a:t>
                      </a:r>
                      <a:endParaRPr lang="en-US" sz="26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rgbClr val="38572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1123116"/>
                  </a:ext>
                </a:extLst>
              </a:tr>
            </a:tbl>
          </a:graphicData>
        </a:graphic>
      </p:graphicFrame>
      <p:sp>
        <p:nvSpPr>
          <p:cNvPr id="75" name="TextBox 74">
            <a:extLst>
              <a:ext uri="{FF2B5EF4-FFF2-40B4-BE49-F238E27FC236}">
                <a16:creationId xmlns:a16="http://schemas.microsoft.com/office/drawing/2014/main" id="{CDD05CEF-424D-7BCC-B30A-1537E3FEF706}"/>
              </a:ext>
            </a:extLst>
          </p:cNvPr>
          <p:cNvSpPr txBox="1"/>
          <p:nvPr/>
        </p:nvSpPr>
        <p:spPr>
          <a:xfrm>
            <a:off x="30478172" y="6645441"/>
            <a:ext cx="10038995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2. Results of averaged local model with ∆</a:t>
            </a:r>
            <a:r>
              <a:rPr lang="en-US" sz="280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AICc</a:t>
            </a:r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2. Ordered by magnitude of effect.      indicates significance.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431149D-A43B-AD70-B37C-DD01E9581041}"/>
              </a:ext>
            </a:extLst>
          </p:cNvPr>
          <p:cNvSpPr txBox="1"/>
          <p:nvPr/>
        </p:nvSpPr>
        <p:spPr>
          <a:xfrm>
            <a:off x="30382906" y="15541170"/>
            <a:ext cx="10307866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3. Results of averaged landscape model with ∆</a:t>
            </a:r>
            <a:r>
              <a:rPr lang="en-US" sz="280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AICc</a:t>
            </a:r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2. Ordered by magnitude of effect.      indicates significance.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82E2029-4DEC-0081-D67C-402D9AC38D04}"/>
              </a:ext>
            </a:extLst>
          </p:cNvPr>
          <p:cNvSpPr txBox="1"/>
          <p:nvPr/>
        </p:nvSpPr>
        <p:spPr>
          <a:xfrm>
            <a:off x="40739576" y="9591248"/>
            <a:ext cx="2675196" cy="292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1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Tested variables not in top models</a:t>
            </a:r>
          </a:p>
          <a:p>
            <a:pPr algn="ctr"/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 annual days with snow</a:t>
            </a:r>
          </a:p>
          <a:p>
            <a:pPr algn="ctr"/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3F4D98A-98CB-1B7A-9254-81B3AD172FB1}"/>
              </a:ext>
            </a:extLst>
          </p:cNvPr>
          <p:cNvSpPr txBox="1"/>
          <p:nvPr/>
        </p:nvSpPr>
        <p:spPr>
          <a:xfrm>
            <a:off x="40851763" y="17192414"/>
            <a:ext cx="2650138" cy="3601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1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Tested variables not in top models</a:t>
            </a:r>
          </a:p>
          <a:p>
            <a:pPr algn="ctr"/>
            <a:endParaRPr lang="en-US" sz="1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Deciduous Forest</a:t>
            </a:r>
          </a:p>
          <a:p>
            <a:pPr algn="ctr"/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Trail Density</a:t>
            </a:r>
          </a:p>
          <a:p>
            <a:pPr algn="ctr"/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80" name="Picture 79">
            <a:extLst>
              <a:ext uri="{FF2B5EF4-FFF2-40B4-BE49-F238E27FC236}">
                <a16:creationId xmlns:a16="http://schemas.microsoft.com/office/drawing/2014/main" id="{E1F1A4C6-4C98-5ED9-E81C-5BA75DF1F95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3836" y="4648855"/>
            <a:ext cx="7548721" cy="10329829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D7D0B1F0-E76E-A6C4-3677-A32E6988214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3835" y="4648855"/>
            <a:ext cx="7548721" cy="10329829"/>
          </a:xfrm>
          <a:prstGeom prst="rect">
            <a:avLst/>
          </a:prstGeom>
        </p:spPr>
      </p:pic>
      <p:pic>
        <p:nvPicPr>
          <p:cNvPr id="84" name="Picture 83">
            <a:extLst>
              <a:ext uri="{FF2B5EF4-FFF2-40B4-BE49-F238E27FC236}">
                <a16:creationId xmlns:a16="http://schemas.microsoft.com/office/drawing/2014/main" id="{C05A9D63-53E1-ED6D-5CF5-045B567DC5A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9523" y="4626423"/>
            <a:ext cx="7554533" cy="10337782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65EAD07F-377C-93AE-6424-600CE462D5E7}"/>
              </a:ext>
            </a:extLst>
          </p:cNvPr>
          <p:cNvSpPr txBox="1"/>
          <p:nvPr/>
        </p:nvSpPr>
        <p:spPr>
          <a:xfrm>
            <a:off x="28683895" y="25881313"/>
            <a:ext cx="14782800" cy="5474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09882" lvl="1" indent="-457200" algn="l" defTabSz="4389339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en-US" sz="27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Small, clumped forest patches, high bear density, Wildland Urban Interface (WUI)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370741A-BF3C-9E1D-1CE8-BB44505CA22F}"/>
              </a:ext>
            </a:extLst>
          </p:cNvPr>
          <p:cNvGrpSpPr/>
          <p:nvPr/>
        </p:nvGrpSpPr>
        <p:grpSpPr>
          <a:xfrm>
            <a:off x="2329509" y="30476200"/>
            <a:ext cx="41337074" cy="2653766"/>
            <a:chOff x="1958778" y="30462649"/>
            <a:chExt cx="41337074" cy="2653766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3A5442E-F54D-F448-8E52-10378599DF3B}"/>
                </a:ext>
              </a:extLst>
            </p:cNvPr>
            <p:cNvSpPr txBox="1"/>
            <p:nvPr/>
          </p:nvSpPr>
          <p:spPr>
            <a:xfrm>
              <a:off x="1958778" y="30484925"/>
              <a:ext cx="25865637" cy="2631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FontTx/>
                <a:buAutoNum type="arabicPeriod"/>
              </a:pP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Timmins, A. A. (2014, November). 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New Hampshire Black Bear Assessment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 New Hampshire Fish and Game.</a:t>
              </a:r>
            </a:p>
            <a:p>
              <a:pPr marL="342900" indent="-342900">
                <a:buFontTx/>
                <a:buAutoNum type="arabicPeriod"/>
              </a:pP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Grybas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H.,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Congalton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R. G., &amp; Howard, A. F. (2020). Using Geospatial Analysis to Map Forest Change in New Hampshire: 1996–Present. 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Journal of Forestry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118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(6), 598–612. https://doi.org/10.1093/jofore/fvaa039 </a:t>
              </a:r>
            </a:p>
            <a:p>
              <a:pPr marL="342900" indent="-342900">
                <a:buFontTx/>
                <a:buAutoNum type="arabicPeriod"/>
              </a:pP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Berkowitz, Z., Bravo, L. M., &amp; Sen Roy, S. (2025). Beware of Bear? Long-Term 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Spatio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-Temporal Patterns of Human–Bear Conflict in Connecticut. 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Environmental Management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75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(3), 638–653. https://doi.org/10.1007/s00267-024 02094-x</a:t>
              </a:r>
            </a:p>
            <a:p>
              <a:pPr marL="342900" indent="-342900">
                <a:buFontTx/>
                <a:buAutoNum type="arabicPeriod"/>
              </a:pP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Evans, M. J., Hawley, J. E., Rego, P. W., &amp; Rittenhouse, T. A. G. (2014). Exurban land use facilitates human‐black bear conflicts. 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The Journal of Wildlife Management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78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(8), 1477–1485. https://doi.org/10.1002/jwmg.796</a:t>
              </a:r>
            </a:p>
            <a:p>
              <a:pPr marL="342900" indent="-342900">
                <a:buFontTx/>
                <a:buAutoNum type="arabicPeriod"/>
              </a:pP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Fecske, D. M., Barry, R. E., Precht, F. L., Quigley, H. B., Bittner, S. L., &amp; Webster, T. (2002). Habitat use by female black bears in western Maryland. 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Southeastern Naturalist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(1), 77–92. https://doi.org/10.1656/1528-			7092(2002)001%5B0077:HUBFBB%5D2.0.CO;2</a:t>
              </a:r>
            </a:p>
            <a:p>
              <a:pPr marL="342900" indent="-342900">
                <a:buFontTx/>
                <a:buAutoNum type="arabicPeriod"/>
              </a:pP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Sadeghpour, M. H., &amp; Ginnett, T. F. (2011). Habitat selection by female American black bears in northern Wisconsin. 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Ursus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(2), 159–166. https://</a:t>
              </a:r>
              <a:r>
                <a:rPr lang="en-US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doi.org</a:t>
              </a:r>
              <a:r>
                <a:rPr lang="en-US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/10.2192/URSUS-D-10-00032.1</a:t>
              </a:r>
            </a:p>
            <a:p>
              <a:pPr>
                <a:spcBef>
                  <a:spcPts val="1800"/>
                </a:spcBef>
              </a:pPr>
              <a:endParaRPr lang="en-US" sz="24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31F64CA-30B6-07CE-7184-953F5C26F09D}"/>
                </a:ext>
              </a:extLst>
            </p:cNvPr>
            <p:cNvSpPr txBox="1"/>
            <p:nvPr/>
          </p:nvSpPr>
          <p:spPr>
            <a:xfrm>
              <a:off x="22183835" y="30462649"/>
              <a:ext cx="2111201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Bef>
                  <a:spcPts val="1800"/>
                </a:spcBef>
              </a:pPr>
              <a:endParaRPr lang="en-US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0382605B-6EFA-5355-DDDD-EEE663D57DCB}"/>
              </a:ext>
            </a:extLst>
          </p:cNvPr>
          <p:cNvGrpSpPr/>
          <p:nvPr/>
        </p:nvGrpSpPr>
        <p:grpSpPr>
          <a:xfrm>
            <a:off x="26965930" y="16675856"/>
            <a:ext cx="3416976" cy="5622966"/>
            <a:chOff x="27051000" y="16365989"/>
            <a:chExt cx="3416976" cy="5622966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A3113FC-9A80-94B7-007E-345947AE06B1}"/>
                </a:ext>
              </a:extLst>
            </p:cNvPr>
            <p:cNvGrpSpPr/>
            <p:nvPr/>
          </p:nvGrpSpPr>
          <p:grpSpPr>
            <a:xfrm>
              <a:off x="27051000" y="16365989"/>
              <a:ext cx="2426223" cy="492443"/>
              <a:chOff x="27051000" y="16365989"/>
              <a:chExt cx="2426223" cy="492443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26F4EA3-33D5-B7E7-9A12-2190CC5AB9A4}"/>
                  </a:ext>
                </a:extLst>
              </p:cNvPr>
              <p:cNvSpPr/>
              <p:nvPr/>
            </p:nvSpPr>
            <p:spPr>
              <a:xfrm>
                <a:off x="27051000" y="16459200"/>
                <a:ext cx="304800" cy="304800"/>
              </a:xfrm>
              <a:prstGeom prst="rect">
                <a:avLst/>
              </a:prstGeom>
              <a:solidFill>
                <a:srgbClr val="9ACB38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6513D51-C5B8-55FF-D07A-E059537507F9}"/>
                  </a:ext>
                </a:extLst>
              </p:cNvPr>
              <p:cNvSpPr txBox="1"/>
              <p:nvPr/>
            </p:nvSpPr>
            <p:spPr>
              <a:xfrm>
                <a:off x="27453333" y="16365989"/>
                <a:ext cx="202389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Panhandling </a:t>
                </a:r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EC0AE65-2637-F5B7-E155-E8906BF6292A}"/>
                </a:ext>
              </a:extLst>
            </p:cNvPr>
            <p:cNvGrpSpPr/>
            <p:nvPr/>
          </p:nvGrpSpPr>
          <p:grpSpPr>
            <a:xfrm>
              <a:off x="27051000" y="16974780"/>
              <a:ext cx="3138452" cy="861774"/>
              <a:chOff x="27051000" y="17079003"/>
              <a:chExt cx="3138452" cy="861774"/>
            </a:xfrm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57074A1-0CE9-8388-BCA0-524A6D975CAE}"/>
                  </a:ext>
                </a:extLst>
              </p:cNvPr>
              <p:cNvSpPr/>
              <p:nvPr/>
            </p:nvSpPr>
            <p:spPr>
              <a:xfrm>
                <a:off x="27051000" y="17159176"/>
                <a:ext cx="304800" cy="304800"/>
              </a:xfrm>
              <a:prstGeom prst="rect">
                <a:avLst/>
              </a:prstGeom>
              <a:solidFill>
                <a:srgbClr val="62A537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7254267-5876-3ACA-C98A-399134CA3A56}"/>
                  </a:ext>
                </a:extLst>
              </p:cNvPr>
              <p:cNvSpPr txBox="1"/>
              <p:nvPr/>
            </p:nvSpPr>
            <p:spPr>
              <a:xfrm>
                <a:off x="27453333" y="17079003"/>
                <a:ext cx="2736119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Building/Home Entry</a:t>
                </a:r>
              </a:p>
            </p:txBody>
          </p:sp>
        </p:grp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6E6CE9A2-1402-CA25-5793-7BDFD1D890CF}"/>
                </a:ext>
              </a:extLst>
            </p:cNvPr>
            <p:cNvGrpSpPr/>
            <p:nvPr/>
          </p:nvGrpSpPr>
          <p:grpSpPr>
            <a:xfrm>
              <a:off x="27051000" y="17864883"/>
              <a:ext cx="3096629" cy="892552"/>
              <a:chOff x="27052859" y="17827118"/>
              <a:chExt cx="3096629" cy="892552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BAA8E41-7D30-F737-243E-C7E0CB0F2064}"/>
                  </a:ext>
                </a:extLst>
              </p:cNvPr>
              <p:cNvSpPr/>
              <p:nvPr/>
            </p:nvSpPr>
            <p:spPr>
              <a:xfrm>
                <a:off x="27052859" y="17921942"/>
                <a:ext cx="304800" cy="304800"/>
              </a:xfrm>
              <a:prstGeom prst="rect">
                <a:avLst/>
              </a:prstGeom>
              <a:solidFill>
                <a:srgbClr val="37A76F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6C7D20E4-E016-8EB0-D0A1-BBB967B3DE01}"/>
                  </a:ext>
                </a:extLst>
              </p:cNvPr>
              <p:cNvSpPr txBox="1"/>
              <p:nvPr/>
            </p:nvSpPr>
            <p:spPr>
              <a:xfrm>
                <a:off x="27456329" y="17827118"/>
                <a:ext cx="2693159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Agricultural Damage: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Crops</a:t>
                </a:r>
                <a:endParaRPr lang="en-US" sz="21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7E620506-8805-E9AD-81C6-8CA7744F15F2}"/>
                </a:ext>
              </a:extLst>
            </p:cNvPr>
            <p:cNvGrpSpPr/>
            <p:nvPr/>
          </p:nvGrpSpPr>
          <p:grpSpPr>
            <a:xfrm>
              <a:off x="27051000" y="18719414"/>
              <a:ext cx="2996903" cy="492443"/>
              <a:chOff x="27051000" y="18563407"/>
              <a:chExt cx="2996903" cy="492443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F9286C9-1228-5381-50FE-AD60E2E49F83}"/>
                  </a:ext>
                </a:extLst>
              </p:cNvPr>
              <p:cNvSpPr/>
              <p:nvPr/>
            </p:nvSpPr>
            <p:spPr>
              <a:xfrm>
                <a:off x="27051000" y="18645807"/>
                <a:ext cx="304800" cy="304800"/>
              </a:xfrm>
              <a:prstGeom prst="rect">
                <a:avLst/>
              </a:prstGeom>
              <a:solidFill>
                <a:srgbClr val="44C1A3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62F2A0F9-AEAE-1B22-8088-9245CA8A8A09}"/>
                  </a:ext>
                </a:extLst>
              </p:cNvPr>
              <p:cNvSpPr txBox="1"/>
              <p:nvPr/>
            </p:nvSpPr>
            <p:spPr>
              <a:xfrm>
                <a:off x="27453333" y="18563407"/>
                <a:ext cx="259457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Property Damage </a:t>
                </a:r>
              </a:p>
            </p:txBody>
          </p:sp>
        </p:grp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0EE5B0D1-6C7B-A9E9-03A0-C1912AFC0918}"/>
                </a:ext>
              </a:extLst>
            </p:cNvPr>
            <p:cNvGrpSpPr/>
            <p:nvPr/>
          </p:nvGrpSpPr>
          <p:grpSpPr>
            <a:xfrm>
              <a:off x="27051000" y="19250515"/>
              <a:ext cx="2426223" cy="492443"/>
              <a:chOff x="27051000" y="19270288"/>
              <a:chExt cx="2426223" cy="492443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BAC5683-6444-5876-ACF5-C58B9E6BE758}"/>
                  </a:ext>
                </a:extLst>
              </p:cNvPr>
              <p:cNvSpPr/>
              <p:nvPr/>
            </p:nvSpPr>
            <p:spPr>
              <a:xfrm>
                <a:off x="27051000" y="19362968"/>
                <a:ext cx="304800" cy="304800"/>
              </a:xfrm>
              <a:prstGeom prst="rect">
                <a:avLst/>
              </a:prstGeom>
              <a:solidFill>
                <a:srgbClr val="4EB3D0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9423B1D5-0FBF-7CB3-4DA2-9C9712D17954}"/>
                  </a:ext>
                </a:extLst>
              </p:cNvPr>
              <p:cNvSpPr txBox="1"/>
              <p:nvPr/>
            </p:nvSpPr>
            <p:spPr>
              <a:xfrm>
                <a:off x="27453333" y="19270288"/>
                <a:ext cx="202389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Birdfeeders </a:t>
                </a:r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F56D8771-0D0C-7667-6BB7-CE2F22B269B0}"/>
                </a:ext>
              </a:extLst>
            </p:cNvPr>
            <p:cNvGrpSpPr/>
            <p:nvPr/>
          </p:nvGrpSpPr>
          <p:grpSpPr>
            <a:xfrm>
              <a:off x="27051000" y="19787603"/>
              <a:ext cx="3416976" cy="815608"/>
              <a:chOff x="27051000" y="19976591"/>
              <a:chExt cx="3416976" cy="815608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29D3142C-1EA1-9B59-380F-F5352841803B}"/>
                  </a:ext>
                </a:extLst>
              </p:cNvPr>
              <p:cNvSpPr/>
              <p:nvPr/>
            </p:nvSpPr>
            <p:spPr>
              <a:xfrm>
                <a:off x="27051000" y="20089468"/>
                <a:ext cx="304800" cy="304800"/>
              </a:xfrm>
              <a:prstGeom prst="rect">
                <a:avLst/>
              </a:prstGeom>
              <a:solidFill>
                <a:srgbClr val="50C3FA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023E5B5-7FEC-16D2-E49D-58F7FA190825}"/>
                  </a:ext>
                </a:extLst>
              </p:cNvPr>
              <p:cNvSpPr txBox="1"/>
              <p:nvPr/>
            </p:nvSpPr>
            <p:spPr>
              <a:xfrm>
                <a:off x="27453333" y="19976591"/>
                <a:ext cx="3014643" cy="8156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Other: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Campsite, pet injury, public safety, other </a:t>
                </a:r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70C99C12-76C7-EC33-BBF6-C64C4D6A81DE}"/>
                </a:ext>
              </a:extLst>
            </p:cNvPr>
            <p:cNvGrpSpPr/>
            <p:nvPr/>
          </p:nvGrpSpPr>
          <p:grpSpPr>
            <a:xfrm>
              <a:off x="27051000" y="20594398"/>
              <a:ext cx="2426223" cy="492443"/>
              <a:chOff x="27051000" y="20720081"/>
              <a:chExt cx="2426223" cy="492443"/>
            </a:xfrm>
          </p:grpSpPr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66619AC-18DA-BC3A-FB3B-CA5731039F47}"/>
                  </a:ext>
                </a:extLst>
              </p:cNvPr>
              <p:cNvSpPr/>
              <p:nvPr/>
            </p:nvSpPr>
            <p:spPr>
              <a:xfrm>
                <a:off x="27051000" y="20815968"/>
                <a:ext cx="304800" cy="304800"/>
              </a:xfrm>
              <a:prstGeom prst="rect">
                <a:avLst/>
              </a:prstGeom>
              <a:solidFill>
                <a:srgbClr val="5D7B20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57EE8E71-D50B-5C63-5148-5506D3F7D3B0}"/>
                  </a:ext>
                </a:extLst>
              </p:cNvPr>
              <p:cNvSpPr txBox="1"/>
              <p:nvPr/>
            </p:nvSpPr>
            <p:spPr>
              <a:xfrm>
                <a:off x="27453333" y="20720081"/>
                <a:ext cx="2023890" cy="4924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Garbage </a:t>
                </a:r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4C613EC5-F777-1A50-A6ED-6AC395900962}"/>
                </a:ext>
              </a:extLst>
            </p:cNvPr>
            <p:cNvGrpSpPr/>
            <p:nvPr/>
          </p:nvGrpSpPr>
          <p:grpSpPr>
            <a:xfrm>
              <a:off x="27051000" y="21096403"/>
              <a:ext cx="3089669" cy="892552"/>
              <a:chOff x="27051000" y="21468810"/>
              <a:chExt cx="3089669" cy="892552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3BA0FF2-2053-C9A9-BEBE-8E6C007F21CC}"/>
                  </a:ext>
                </a:extLst>
              </p:cNvPr>
              <p:cNvSpPr/>
              <p:nvPr/>
            </p:nvSpPr>
            <p:spPr>
              <a:xfrm>
                <a:off x="27051000" y="21567752"/>
                <a:ext cx="304800" cy="304800"/>
              </a:xfrm>
              <a:prstGeom prst="rect">
                <a:avLst/>
              </a:prstGeom>
              <a:solidFill>
                <a:srgbClr val="396120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53977F8C-145A-9770-22E8-3374F63AFD99}"/>
                  </a:ext>
                </a:extLst>
              </p:cNvPr>
              <p:cNvSpPr txBox="1"/>
              <p:nvPr/>
            </p:nvSpPr>
            <p:spPr>
              <a:xfrm>
                <a:off x="27447511" y="21468810"/>
                <a:ext cx="2693158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Agricultural Damage: </a:t>
                </a:r>
                <a:r>
                  <a:rPr lang="en-US" sz="20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Livestock </a:t>
                </a:r>
              </a:p>
            </p:txBody>
          </p:sp>
        </p:grpSp>
      </p:grpSp>
      <p:sp>
        <p:nvSpPr>
          <p:cNvPr id="96" name="TextBox 95">
            <a:extLst>
              <a:ext uri="{FF2B5EF4-FFF2-40B4-BE49-F238E27FC236}">
                <a16:creationId xmlns:a16="http://schemas.microsoft.com/office/drawing/2014/main" id="{618B8EE9-D5E2-B68A-2130-AF79E7F77D38}"/>
              </a:ext>
            </a:extLst>
          </p:cNvPr>
          <p:cNvSpPr txBox="1"/>
          <p:nvPr/>
        </p:nvSpPr>
        <p:spPr>
          <a:xfrm>
            <a:off x="26679525" y="31062414"/>
            <a:ext cx="16735247" cy="9543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Conflict data provided by NH Fish and Game. Data used to create explanatory variables were gathered from open sources.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BD0E4B5-4F0D-BB59-C3E6-4099130A37B3}"/>
              </a:ext>
            </a:extLst>
          </p:cNvPr>
          <p:cNvSpPr txBox="1"/>
          <p:nvPr/>
        </p:nvSpPr>
        <p:spPr>
          <a:xfrm>
            <a:off x="35414051" y="7095103"/>
            <a:ext cx="296787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sz="28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B08E5E4-BFBD-D06C-961B-511DFD766F3B}"/>
              </a:ext>
            </a:extLst>
          </p:cNvPr>
          <p:cNvSpPr txBox="1"/>
          <p:nvPr/>
        </p:nvSpPr>
        <p:spPr>
          <a:xfrm>
            <a:off x="36075295" y="16048074"/>
            <a:ext cx="296787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472035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25131</TotalTime>
  <Words>1225</Words>
  <Application>Microsoft Macintosh PowerPoint</Application>
  <PresentationFormat>Custom</PresentationFormat>
  <Paragraphs>258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Avenir Next LT Pro</vt:lpstr>
      <vt:lpstr>Calibri</vt:lpstr>
      <vt:lpstr>Calibri Light</vt:lpstr>
      <vt:lpstr>Cambria Math</vt:lpstr>
      <vt:lpstr>Courier New</vt:lpstr>
      <vt:lpstr>Times New Roman</vt:lpstr>
      <vt:lpstr>Office Theme</vt:lpstr>
      <vt:lpstr>Assessing local and landscape scale predictors of human-black bear conflict levels in New Hampshire  g Shea O’Connor, Remington Moll, Russell Congalton, Andrew Timmins, &amp; Fikirte Gebresenbet g Department of Natural Resources &amp; the Environment, University of New Hampshire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Fraser, Benjamin T</dc:creator>
  <cp:lastModifiedBy>Shea O'connor</cp:lastModifiedBy>
  <cp:revision>24</cp:revision>
  <cp:lastPrinted>2026-04-05T16:00:51Z</cp:lastPrinted>
  <dcterms:created xsi:type="dcterms:W3CDTF">2019-05-07T18:17:34Z</dcterms:created>
  <dcterms:modified xsi:type="dcterms:W3CDTF">2026-04-11T14:57:06Z</dcterms:modified>
</cp:coreProperties>
</file>