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p:scale>
          <a:sx n="24" d="100"/>
          <a:sy n="24" d="100"/>
        </p:scale>
        <p:origin x="1080" y="3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0567261484693"/>
          <c:y val="2.3432404838681642E-2"/>
          <c:w val="0.85238389286554417"/>
          <c:h val="0.7541966653391302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C331-475F-BABB-CAA4FE39CA8D}"/>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C331-475F-BABB-CAA4FE39CA8D}"/>
              </c:ext>
            </c:extLst>
          </c:dPt>
          <c:errBars>
            <c:errBarType val="both"/>
            <c:errValType val="cust"/>
            <c:noEndCap val="0"/>
            <c:plus>
              <c:numRef>
                <c:f>'canopy, pnemetaphore'!$J$131:$L$131</c:f>
                <c:numCache>
                  <c:formatCode>General</c:formatCode>
                  <c:ptCount val="3"/>
                  <c:pt idx="0">
                    <c:v>6.8890427806756787</c:v>
                  </c:pt>
                  <c:pt idx="1">
                    <c:v>5.4839048279845004</c:v>
                  </c:pt>
                  <c:pt idx="2">
                    <c:v>7.8165115963167064</c:v>
                  </c:pt>
                </c:numCache>
              </c:numRef>
            </c:plus>
            <c:minus>
              <c:numRef>
                <c:f>'canopy, pnemetaphore'!$J$131:$L$131</c:f>
                <c:numCache>
                  <c:formatCode>General</c:formatCode>
                  <c:ptCount val="3"/>
                  <c:pt idx="0">
                    <c:v>6.8890427806756787</c:v>
                  </c:pt>
                  <c:pt idx="1">
                    <c:v>5.4839048279845004</c:v>
                  </c:pt>
                  <c:pt idx="2">
                    <c:v>7.8165115963167064</c:v>
                  </c:pt>
                </c:numCache>
              </c:numRef>
            </c:minus>
            <c:spPr>
              <a:noFill/>
              <a:ln w="9525" cap="flat" cmpd="sng" algn="ctr">
                <a:solidFill>
                  <a:schemeClr val="tx1">
                    <a:lumMod val="65000"/>
                    <a:lumOff val="35000"/>
                  </a:schemeClr>
                </a:solidFill>
                <a:round/>
              </a:ln>
              <a:effectLst/>
            </c:spPr>
          </c:errBars>
          <c:cat>
            <c:strRef>
              <c:f>'canopy, pnemetaphore'!$J$128:$L$128</c:f>
              <c:strCache>
                <c:ptCount val="3"/>
                <c:pt idx="0">
                  <c:v>Low</c:v>
                </c:pt>
                <c:pt idx="1">
                  <c:v>Mid</c:v>
                </c:pt>
                <c:pt idx="2">
                  <c:v>High</c:v>
                </c:pt>
              </c:strCache>
            </c:strRef>
          </c:cat>
          <c:val>
            <c:numRef>
              <c:f>'canopy, pnemetaphore'!$J$129:$L$129</c:f>
              <c:numCache>
                <c:formatCode>General</c:formatCode>
                <c:ptCount val="3"/>
                <c:pt idx="0">
                  <c:v>74.94736842105263</c:v>
                </c:pt>
                <c:pt idx="1">
                  <c:v>63.137931034482762</c:v>
                </c:pt>
                <c:pt idx="2">
                  <c:v>48.583333333333336</c:v>
                </c:pt>
              </c:numCache>
            </c:numRef>
          </c:val>
          <c:extLst>
            <c:ext xmlns:c16="http://schemas.microsoft.com/office/drawing/2014/chart" uri="{C3380CC4-5D6E-409C-BE32-E72D297353CC}">
              <c16:uniqueId val="{00000004-C331-475F-BABB-CAA4FE39CA8D}"/>
            </c:ext>
          </c:extLst>
        </c:ser>
        <c:dLbls>
          <c:showLegendKey val="0"/>
          <c:showVal val="0"/>
          <c:showCatName val="0"/>
          <c:showSerName val="0"/>
          <c:showPercent val="0"/>
          <c:showBubbleSize val="0"/>
        </c:dLbls>
        <c:gapWidth val="219"/>
        <c:overlap val="-27"/>
        <c:axId val="642520784"/>
        <c:axId val="642505424"/>
      </c:barChart>
      <c:catAx>
        <c:axId val="64252078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Top</a:t>
                </a:r>
                <a:r>
                  <a:rPr lang="en-US" sz="2000" baseline="0"/>
                  <a:t> Dying Range</a:t>
                </a:r>
                <a:endParaRPr lang="en-US" sz="2000"/>
              </a:p>
            </c:rich>
          </c:tx>
          <c:layout>
            <c:manualLayout>
              <c:xMode val="edge"/>
              <c:yMode val="edge"/>
              <c:x val="0.43062073629734182"/>
              <c:y val="0.8536515692766235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2505424"/>
        <c:crosses val="autoZero"/>
        <c:auto val="1"/>
        <c:lblAlgn val="ctr"/>
        <c:lblOffset val="100"/>
        <c:noMultiLvlLbl val="0"/>
      </c:catAx>
      <c:valAx>
        <c:axId val="642505424"/>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i="0" u="none" strike="noStrike" baseline="0" dirty="0">
                    <a:effectLst/>
                  </a:rPr>
                  <a:t>No of Pneumatophores</a:t>
                </a:r>
                <a:r>
                  <a:rPr lang="en-US" sz="2000" b="0" i="0" u="none" strike="noStrike" kern="1200" baseline="0" dirty="0">
                    <a:solidFill>
                      <a:sysClr val="windowText" lastClr="000000">
                        <a:lumMod val="65000"/>
                        <a:lumOff val="35000"/>
                      </a:sysClr>
                    </a:solidFill>
                  </a:rPr>
                  <a:t>/m2</a:t>
                </a:r>
                <a:endParaRPr lang="en-US" sz="2000" dirty="0"/>
              </a:p>
            </c:rich>
          </c:tx>
          <c:layout>
            <c:manualLayout>
              <c:xMode val="edge"/>
              <c:yMode val="edge"/>
              <c:x val="0"/>
              <c:y val="0.2288750526165442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42520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08135937342774"/>
          <c:y val="8.4229733226924716E-2"/>
          <c:w val="0.87439405524745217"/>
          <c:h val="0.829059427902031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1-0756-44E8-ADBD-95D5DDE397F9}"/>
              </c:ext>
            </c:extLst>
          </c:dPt>
          <c:dPt>
            <c:idx val="1"/>
            <c:invertIfNegative val="0"/>
            <c:bubble3D val="0"/>
            <c:spPr>
              <a:solidFill>
                <a:srgbClr val="5B9BD5"/>
              </a:solidFill>
              <a:ln>
                <a:noFill/>
              </a:ln>
              <a:effectLst/>
            </c:spPr>
            <c:extLst>
              <c:ext xmlns:c16="http://schemas.microsoft.com/office/drawing/2014/chart" uri="{C3380CC4-5D6E-409C-BE32-E72D297353CC}">
                <c16:uniqueId val="{00000003-0756-44E8-ADBD-95D5DDE397F9}"/>
              </c:ext>
            </c:extLst>
          </c:dPt>
          <c:dPt>
            <c:idx val="2"/>
            <c:invertIfNegative val="0"/>
            <c:bubble3D val="0"/>
            <c:spPr>
              <a:solidFill>
                <a:srgbClr val="ED7D31">
                  <a:lumMod val="60000"/>
                  <a:lumOff val="40000"/>
                </a:srgbClr>
              </a:solidFill>
              <a:ln>
                <a:noFill/>
              </a:ln>
              <a:effectLst/>
            </c:spPr>
            <c:extLst>
              <c:ext xmlns:c16="http://schemas.microsoft.com/office/drawing/2014/chart" uri="{C3380CC4-5D6E-409C-BE32-E72D297353CC}">
                <c16:uniqueId val="{00000005-0756-44E8-ADBD-95D5DDE397F9}"/>
              </c:ext>
            </c:extLst>
          </c:dPt>
          <c:errBars>
            <c:errBarType val="both"/>
            <c:errValType val="cust"/>
            <c:noEndCap val="0"/>
            <c:plus>
              <c:numRef>
                <c:f>' pH,Redox,Salinity'!$M$120:$O$120</c:f>
                <c:numCache>
                  <c:formatCode>General</c:formatCode>
                  <c:ptCount val="3"/>
                  <c:pt idx="0">
                    <c:v>4.5184802824069035</c:v>
                  </c:pt>
                  <c:pt idx="1">
                    <c:v>3.1358748103537004</c:v>
                  </c:pt>
                  <c:pt idx="2">
                    <c:v>5.2441953239710264</c:v>
                  </c:pt>
                </c:numCache>
              </c:numRef>
            </c:plus>
            <c:minus>
              <c:numRef>
                <c:f>' pH,Redox,Salinity'!$M$120:$O$120</c:f>
                <c:numCache>
                  <c:formatCode>General</c:formatCode>
                  <c:ptCount val="3"/>
                  <c:pt idx="0">
                    <c:v>4.5184802824069035</c:v>
                  </c:pt>
                  <c:pt idx="1">
                    <c:v>3.1358748103537004</c:v>
                  </c:pt>
                  <c:pt idx="2">
                    <c:v>5.2441953239710264</c:v>
                  </c:pt>
                </c:numCache>
              </c:numRef>
            </c:minus>
            <c:spPr>
              <a:noFill/>
              <a:ln w="9525" cap="flat" cmpd="sng" algn="ctr">
                <a:solidFill>
                  <a:schemeClr val="tx1">
                    <a:lumMod val="65000"/>
                    <a:lumOff val="35000"/>
                  </a:schemeClr>
                </a:solidFill>
                <a:round/>
              </a:ln>
              <a:effectLst/>
            </c:spPr>
          </c:errBars>
          <c:cat>
            <c:strRef>
              <c:f>' pH,Redox,Salinity'!$M$117:$O$117</c:f>
              <c:strCache>
                <c:ptCount val="3"/>
                <c:pt idx="0">
                  <c:v>Low</c:v>
                </c:pt>
                <c:pt idx="1">
                  <c:v>Mid</c:v>
                </c:pt>
                <c:pt idx="2">
                  <c:v>High</c:v>
                </c:pt>
              </c:strCache>
            </c:strRef>
          </c:cat>
          <c:val>
            <c:numRef>
              <c:f>' pH,Redox,Salinity'!$M$118:$O$118</c:f>
              <c:numCache>
                <c:formatCode>General</c:formatCode>
                <c:ptCount val="3"/>
                <c:pt idx="0">
                  <c:v>-39.043750000000003</c:v>
                </c:pt>
                <c:pt idx="1">
                  <c:v>-42.716666666666661</c:v>
                </c:pt>
                <c:pt idx="2">
                  <c:v>-27.741666666666664</c:v>
                </c:pt>
              </c:numCache>
            </c:numRef>
          </c:val>
          <c:extLst>
            <c:ext xmlns:c16="http://schemas.microsoft.com/office/drawing/2014/chart" uri="{C3380CC4-5D6E-409C-BE32-E72D297353CC}">
              <c16:uniqueId val="{00000006-0756-44E8-ADBD-95D5DDE397F9}"/>
            </c:ext>
          </c:extLst>
        </c:ser>
        <c:dLbls>
          <c:showLegendKey val="0"/>
          <c:showVal val="0"/>
          <c:showCatName val="0"/>
          <c:showSerName val="0"/>
          <c:showPercent val="0"/>
          <c:showBubbleSize val="0"/>
        </c:dLbls>
        <c:gapWidth val="219"/>
        <c:overlap val="-27"/>
        <c:axId val="1066784784"/>
        <c:axId val="1066782864"/>
      </c:barChart>
      <c:catAx>
        <c:axId val="10667847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Top</a:t>
                </a:r>
                <a:r>
                  <a:rPr lang="en-US" sz="2000" baseline="0" dirty="0"/>
                  <a:t> Dying Range</a:t>
                </a:r>
                <a:endParaRPr lang="en-US" sz="2000" dirty="0"/>
              </a:p>
            </c:rich>
          </c:tx>
          <c:layout>
            <c:manualLayout>
              <c:xMode val="edge"/>
              <c:yMode val="edge"/>
              <c:x val="0.41373395883804409"/>
              <c:y val="0.902222669522873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66782864"/>
        <c:crosses val="autoZero"/>
        <c:auto val="1"/>
        <c:lblAlgn val="ctr"/>
        <c:lblOffset val="100"/>
        <c:noMultiLvlLbl val="0"/>
      </c:catAx>
      <c:valAx>
        <c:axId val="1066782864"/>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Redox (mV)</a:t>
                </a:r>
              </a:p>
            </c:rich>
          </c:tx>
          <c:layout>
            <c:manualLayout>
              <c:xMode val="edge"/>
              <c:yMode val="edge"/>
              <c:x val="0"/>
              <c:y val="0.4340623921192445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66784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0.30831</cdr:x>
      <cdr:y>0.10465</cdr:y>
    </cdr:from>
    <cdr:to>
      <cdr:x>0.36154</cdr:x>
      <cdr:y>0.15109</cdr:y>
    </cdr:to>
    <cdr:sp macro="" textlink="">
      <cdr:nvSpPr>
        <cdr:cNvPr id="2" name="TextBox 1">
          <a:extLst xmlns:a="http://schemas.openxmlformats.org/drawingml/2006/main">
            <a:ext uri="{FF2B5EF4-FFF2-40B4-BE49-F238E27FC236}">
              <a16:creationId xmlns:a16="http://schemas.microsoft.com/office/drawing/2014/main" id="{E3128BA9-04B4-B996-B86E-D860EE95CFCA}"/>
            </a:ext>
          </a:extLst>
        </cdr:cNvPr>
        <cdr:cNvSpPr txBox="1"/>
      </cdr:nvSpPr>
      <cdr:spPr>
        <a:xfrm xmlns:a="http://schemas.openxmlformats.org/drawingml/2006/main">
          <a:off x="2935814" y="692372"/>
          <a:ext cx="506875" cy="3072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0.58417</cdr:x>
      <cdr:y>0.1995</cdr:y>
    </cdr:from>
    <cdr:to>
      <cdr:x>0.63861</cdr:x>
      <cdr:y>0.25235</cdr:y>
    </cdr:to>
    <cdr:sp macro="" textlink="">
      <cdr:nvSpPr>
        <cdr:cNvPr id="3" name="TextBox 2">
          <a:extLst xmlns:a="http://schemas.openxmlformats.org/drawingml/2006/main">
            <a:ext uri="{FF2B5EF4-FFF2-40B4-BE49-F238E27FC236}">
              <a16:creationId xmlns:a16="http://schemas.microsoft.com/office/drawing/2014/main" id="{19BC5BFB-6151-5158-FB31-DF278ACEFA0D}"/>
            </a:ext>
          </a:extLst>
        </cdr:cNvPr>
        <cdr:cNvSpPr txBox="1"/>
      </cdr:nvSpPr>
      <cdr:spPr>
        <a:xfrm xmlns:a="http://schemas.openxmlformats.org/drawingml/2006/main">
          <a:off x="5562564" y="1319941"/>
          <a:ext cx="518390" cy="349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kern="1200" dirty="0"/>
            <a:t>ab</a:t>
          </a:r>
        </a:p>
      </cdr:txBody>
    </cdr:sp>
  </cdr:relSizeAnchor>
  <cdr:relSizeAnchor xmlns:cdr="http://schemas.openxmlformats.org/drawingml/2006/chartDrawing">
    <cdr:from>
      <cdr:x>0.29726</cdr:x>
      <cdr:y>0.10592</cdr:y>
    </cdr:from>
    <cdr:to>
      <cdr:x>0.3517</cdr:x>
      <cdr:y>0.15877</cdr:y>
    </cdr:to>
    <cdr:sp macro="" textlink="">
      <cdr:nvSpPr>
        <cdr:cNvPr id="4" name="TextBox 1">
          <a:extLst xmlns:a="http://schemas.openxmlformats.org/drawingml/2006/main">
            <a:ext uri="{FF2B5EF4-FFF2-40B4-BE49-F238E27FC236}">
              <a16:creationId xmlns:a16="http://schemas.microsoft.com/office/drawing/2014/main" id="{22663CC3-D4FD-1983-E3B3-A2AB58CB97D8}"/>
            </a:ext>
          </a:extLst>
        </cdr:cNvPr>
        <cdr:cNvSpPr txBox="1"/>
      </cdr:nvSpPr>
      <cdr:spPr>
        <a:xfrm xmlns:a="http://schemas.openxmlformats.org/drawingml/2006/main">
          <a:off x="2830610" y="700805"/>
          <a:ext cx="518390" cy="3496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kern="1200" dirty="0"/>
            <a:t>a</a:t>
          </a:r>
        </a:p>
      </cdr:txBody>
    </cdr:sp>
  </cdr:relSizeAnchor>
  <cdr:relSizeAnchor xmlns:cdr="http://schemas.openxmlformats.org/drawingml/2006/chartDrawing">
    <cdr:from>
      <cdr:x>0.29726</cdr:x>
      <cdr:y>0.10592</cdr:y>
    </cdr:from>
    <cdr:to>
      <cdr:x>0.3517</cdr:x>
      <cdr:y>0.15877</cdr:y>
    </cdr:to>
    <cdr:sp macro="" textlink="">
      <cdr:nvSpPr>
        <cdr:cNvPr id="5" name="TextBox 1">
          <a:extLst xmlns:a="http://schemas.openxmlformats.org/drawingml/2006/main">
            <a:ext uri="{FF2B5EF4-FFF2-40B4-BE49-F238E27FC236}">
              <a16:creationId xmlns:a16="http://schemas.microsoft.com/office/drawing/2014/main" id="{22663CC3-D4FD-1983-E3B3-A2AB58CB97D8}"/>
            </a:ext>
          </a:extLst>
        </cdr:cNvPr>
        <cdr:cNvSpPr txBox="1"/>
      </cdr:nvSpPr>
      <cdr:spPr>
        <a:xfrm xmlns:a="http://schemas.openxmlformats.org/drawingml/2006/main">
          <a:off x="2830610" y="700805"/>
          <a:ext cx="518390" cy="3496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kern="1200" dirty="0"/>
            <a:t>a</a:t>
          </a:r>
        </a:p>
      </cdr:txBody>
    </cdr:sp>
  </cdr:relSizeAnchor>
  <cdr:relSizeAnchor xmlns:cdr="http://schemas.openxmlformats.org/drawingml/2006/chartDrawing">
    <cdr:from>
      <cdr:x>0.86932</cdr:x>
      <cdr:y>0.31477</cdr:y>
    </cdr:from>
    <cdr:to>
      <cdr:x>0.92376</cdr:x>
      <cdr:y>0.36762</cdr:y>
    </cdr:to>
    <cdr:sp macro="" textlink="">
      <cdr:nvSpPr>
        <cdr:cNvPr id="6" name="TextBox 1">
          <a:extLst xmlns:a="http://schemas.openxmlformats.org/drawingml/2006/main">
            <a:ext uri="{FF2B5EF4-FFF2-40B4-BE49-F238E27FC236}">
              <a16:creationId xmlns:a16="http://schemas.microsoft.com/office/drawing/2014/main" id="{824A9E92-D873-0386-DAA0-CB2BF788EB68}"/>
            </a:ext>
          </a:extLst>
        </cdr:cNvPr>
        <cdr:cNvSpPr txBox="1"/>
      </cdr:nvSpPr>
      <cdr:spPr>
        <a:xfrm xmlns:a="http://schemas.openxmlformats.org/drawingml/2006/main">
          <a:off x="8277921" y="2082623"/>
          <a:ext cx="518390" cy="3496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kern="1200" dirty="0"/>
            <a:t>b</a:t>
          </a:r>
        </a:p>
      </cdr:txBody>
    </cdr:sp>
  </cdr:relSizeAnchor>
  <cdr:relSizeAnchor xmlns:cdr="http://schemas.openxmlformats.org/drawingml/2006/chartDrawing">
    <cdr:from>
      <cdr:x>0.74744</cdr:x>
      <cdr:y>0.09623</cdr:y>
    </cdr:from>
    <cdr:to>
      <cdr:x>0.92217</cdr:x>
      <cdr:y>0.15503</cdr:y>
    </cdr:to>
    <cdr:sp macro="" textlink="">
      <cdr:nvSpPr>
        <cdr:cNvPr id="7" name="TextBox 6">
          <a:extLst xmlns:a="http://schemas.openxmlformats.org/drawingml/2006/main">
            <a:ext uri="{FF2B5EF4-FFF2-40B4-BE49-F238E27FC236}">
              <a16:creationId xmlns:a16="http://schemas.microsoft.com/office/drawing/2014/main" id="{52AD4EED-CB5E-023C-2357-B3486002AB24}"/>
            </a:ext>
          </a:extLst>
        </cdr:cNvPr>
        <cdr:cNvSpPr txBox="1"/>
      </cdr:nvSpPr>
      <cdr:spPr>
        <a:xfrm xmlns:a="http://schemas.openxmlformats.org/drawingml/2006/main">
          <a:off x="7117259" y="636666"/>
          <a:ext cx="1663840" cy="3890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kern="1200" dirty="0"/>
            <a:t>P= 0.05</a:t>
          </a:r>
        </a:p>
      </cdr:txBody>
    </cdr:sp>
  </cdr:relSizeAnchor>
  <cdr:relSizeAnchor xmlns:cdr="http://schemas.openxmlformats.org/drawingml/2006/chartDrawing">
    <cdr:from>
      <cdr:x>0.94556</cdr:x>
      <cdr:y>0</cdr:y>
    </cdr:from>
    <cdr:to>
      <cdr:x>1</cdr:x>
      <cdr:y>0.05285</cdr:y>
    </cdr:to>
    <cdr:sp macro="" textlink="">
      <cdr:nvSpPr>
        <cdr:cNvPr id="8" name="TextBox 1">
          <a:extLst xmlns:a="http://schemas.openxmlformats.org/drawingml/2006/main">
            <a:ext uri="{FF2B5EF4-FFF2-40B4-BE49-F238E27FC236}">
              <a16:creationId xmlns:a16="http://schemas.microsoft.com/office/drawing/2014/main" id="{AC6EE477-E579-5101-C551-B4857A6A9A67}"/>
            </a:ext>
          </a:extLst>
        </cdr:cNvPr>
        <cdr:cNvSpPr txBox="1"/>
      </cdr:nvSpPr>
      <cdr:spPr>
        <a:xfrm xmlns:a="http://schemas.openxmlformats.org/drawingml/2006/main" rot="21175379">
          <a:off x="9003850" y="0"/>
          <a:ext cx="518390" cy="3496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2000"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0.28413</cdr:x>
      <cdr:y>0.74419</cdr:y>
    </cdr:from>
    <cdr:to>
      <cdr:x>0.36406</cdr:x>
      <cdr:y>0.826</cdr:y>
    </cdr:to>
    <cdr:sp macro="" textlink="">
      <cdr:nvSpPr>
        <cdr:cNvPr id="2" name="TextBox 1">
          <a:extLst xmlns:a="http://schemas.openxmlformats.org/drawingml/2006/main">
            <a:ext uri="{FF2B5EF4-FFF2-40B4-BE49-F238E27FC236}">
              <a16:creationId xmlns:a16="http://schemas.microsoft.com/office/drawing/2014/main" id="{8017C662-8BE5-1C2C-78DD-D94E300882A8}"/>
            </a:ext>
          </a:extLst>
        </cdr:cNvPr>
        <cdr:cNvSpPr txBox="1"/>
      </cdr:nvSpPr>
      <cdr:spPr>
        <a:xfrm xmlns:a="http://schemas.openxmlformats.org/drawingml/2006/main">
          <a:off x="2676804" y="4598153"/>
          <a:ext cx="753035" cy="5054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kern="1200" dirty="0"/>
            <a:t>ab</a:t>
          </a:r>
        </a:p>
      </cdr:txBody>
    </cdr:sp>
  </cdr:relSizeAnchor>
  <cdr:relSizeAnchor xmlns:cdr="http://schemas.openxmlformats.org/drawingml/2006/chartDrawing">
    <cdr:from>
      <cdr:x>0.57879</cdr:x>
      <cdr:y>0.8</cdr:y>
    </cdr:from>
    <cdr:to>
      <cdr:x>0.65872</cdr:x>
      <cdr:y>0.8818</cdr:y>
    </cdr:to>
    <cdr:sp macro="" textlink="">
      <cdr:nvSpPr>
        <cdr:cNvPr id="3" name="TextBox 1">
          <a:extLst xmlns:a="http://schemas.openxmlformats.org/drawingml/2006/main">
            <a:ext uri="{FF2B5EF4-FFF2-40B4-BE49-F238E27FC236}">
              <a16:creationId xmlns:a16="http://schemas.microsoft.com/office/drawing/2014/main" id="{900C930E-6FE4-2293-9A4B-EC535E2243DC}"/>
            </a:ext>
          </a:extLst>
        </cdr:cNvPr>
        <cdr:cNvSpPr txBox="1"/>
      </cdr:nvSpPr>
      <cdr:spPr>
        <a:xfrm xmlns:a="http://schemas.openxmlformats.org/drawingml/2006/main">
          <a:off x="5452875" y="4942937"/>
          <a:ext cx="753035" cy="5054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kern="1200" dirty="0"/>
            <a:t>a</a:t>
          </a:r>
        </a:p>
      </cdr:txBody>
    </cdr:sp>
  </cdr:relSizeAnchor>
  <cdr:relSizeAnchor xmlns:cdr="http://schemas.openxmlformats.org/drawingml/2006/chartDrawing">
    <cdr:from>
      <cdr:x>0.87345</cdr:x>
      <cdr:y>0.56387</cdr:y>
    </cdr:from>
    <cdr:to>
      <cdr:x>0.95338</cdr:x>
      <cdr:y>0.64567</cdr:y>
    </cdr:to>
    <cdr:sp macro="" textlink="">
      <cdr:nvSpPr>
        <cdr:cNvPr id="4" name="TextBox 1">
          <a:extLst xmlns:a="http://schemas.openxmlformats.org/drawingml/2006/main">
            <a:ext uri="{FF2B5EF4-FFF2-40B4-BE49-F238E27FC236}">
              <a16:creationId xmlns:a16="http://schemas.microsoft.com/office/drawing/2014/main" id="{D31C9119-C0DB-11AB-3705-07BD0CD4C503}"/>
            </a:ext>
          </a:extLst>
        </cdr:cNvPr>
        <cdr:cNvSpPr txBox="1"/>
      </cdr:nvSpPr>
      <cdr:spPr>
        <a:xfrm xmlns:a="http://schemas.openxmlformats.org/drawingml/2006/main">
          <a:off x="8228945" y="3483988"/>
          <a:ext cx="753035" cy="5054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kern="1200" dirty="0"/>
            <a:t>b</a:t>
          </a:r>
        </a:p>
      </cdr:txBody>
    </cdr:sp>
  </cdr:relSizeAnchor>
  <cdr:relSizeAnchor xmlns:cdr="http://schemas.openxmlformats.org/drawingml/2006/chartDrawing">
    <cdr:from>
      <cdr:x>0.78713</cdr:x>
      <cdr:y>0.78343</cdr:y>
    </cdr:from>
    <cdr:to>
      <cdr:x>0.96374</cdr:x>
      <cdr:y>0.8464</cdr:y>
    </cdr:to>
    <cdr:sp macro="" textlink="">
      <cdr:nvSpPr>
        <cdr:cNvPr id="5" name="TextBox 1">
          <a:extLst xmlns:a="http://schemas.openxmlformats.org/drawingml/2006/main">
            <a:ext uri="{FF2B5EF4-FFF2-40B4-BE49-F238E27FC236}">
              <a16:creationId xmlns:a16="http://schemas.microsoft.com/office/drawing/2014/main" id="{B330FB48-E238-814C-2A67-D1D7182AD634}"/>
            </a:ext>
          </a:extLst>
        </cdr:cNvPr>
        <cdr:cNvSpPr txBox="1"/>
      </cdr:nvSpPr>
      <cdr:spPr>
        <a:xfrm xmlns:a="http://schemas.openxmlformats.org/drawingml/2006/main">
          <a:off x="7415708" y="4840589"/>
          <a:ext cx="1663840" cy="3890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kern="1200" dirty="0"/>
            <a:t>P= 0.05</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4/10/2026</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chart" Target="../charts/chart2.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274" y="292729"/>
            <a:ext cx="43320184" cy="4504581"/>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fontScale="90000"/>
          </a:bodyPr>
          <a:lstStyle/>
          <a:p>
            <a:br>
              <a:rPr lang="en-US" sz="7300" dirty="0">
                <a:solidFill>
                  <a:schemeClr val="bg1"/>
                </a:solidFill>
                <a:latin typeface="Arial" panose="020B0604020202020204" pitchFamily="34" charset="0"/>
                <a:cs typeface="Arial" panose="020B0604020202020204" pitchFamily="34" charset="0"/>
              </a:rPr>
            </a:br>
            <a:r>
              <a:rPr lang="en-US" sz="8000" dirty="0">
                <a:solidFill>
                  <a:schemeClr val="bg1"/>
                </a:solidFill>
                <a:latin typeface="Arial" panose="020B0604020202020204" pitchFamily="34" charset="0"/>
                <a:cs typeface="Arial" panose="020B0604020202020204" pitchFamily="34" charset="0"/>
              </a:rPr>
              <a:t>Physical and Biogeochemical Factor Influencing Top-Dying of </a:t>
            </a:r>
            <a:r>
              <a:rPr lang="en-US" sz="8000" i="1" dirty="0">
                <a:solidFill>
                  <a:schemeClr val="bg1"/>
                </a:solidFill>
                <a:latin typeface="Arial" panose="020B0604020202020204" pitchFamily="34" charset="0"/>
                <a:cs typeface="Arial" panose="020B0604020202020204" pitchFamily="34" charset="0"/>
              </a:rPr>
              <a:t>Heritiera fomes </a:t>
            </a:r>
            <a:r>
              <a:rPr lang="en-US" sz="8000" dirty="0">
                <a:solidFill>
                  <a:schemeClr val="bg1"/>
                </a:solidFill>
                <a:latin typeface="Arial" panose="020B0604020202020204" pitchFamily="34" charset="0"/>
                <a:cs typeface="Arial" panose="020B0604020202020204" pitchFamily="34" charset="0"/>
              </a:rPr>
              <a:t>in the Sundarbans Mangrove Forest, Bangladesh</a:t>
            </a:r>
            <a:br>
              <a:rPr lang="en-US" sz="8400" dirty="0">
                <a:solidFill>
                  <a:schemeClr val="bg1"/>
                </a:solidFill>
                <a:latin typeface="Arial" panose="020B0604020202020204" pitchFamily="34" charset="0"/>
                <a:cs typeface="Arial" panose="020B0604020202020204" pitchFamily="34" charset="0"/>
              </a:rPr>
            </a:br>
            <a:r>
              <a:rPr lang="en-US" sz="6400" dirty="0">
                <a:solidFill>
                  <a:schemeClr val="bg1"/>
                </a:solidFill>
                <a:latin typeface="Arial" panose="020B0604020202020204" pitchFamily="34" charset="0"/>
                <a:cs typeface="Arial" panose="020B0604020202020204" pitchFamily="34" charset="0"/>
              </a:rPr>
              <a:t>Md Seikh Sadiul Islam Tanvir</a:t>
            </a:r>
            <a:r>
              <a:rPr lang="en-US" sz="6400" baseline="30000" dirty="0">
                <a:solidFill>
                  <a:schemeClr val="bg1"/>
                </a:solidFill>
                <a:latin typeface="Arial" panose="020B0604020202020204" pitchFamily="34" charset="0"/>
                <a:cs typeface="Arial" panose="020B0604020202020204" pitchFamily="34" charset="0"/>
              </a:rPr>
              <a:t>1</a:t>
            </a:r>
            <a:r>
              <a:rPr lang="en-US" sz="6400" dirty="0">
                <a:solidFill>
                  <a:schemeClr val="bg1"/>
                </a:solidFill>
                <a:latin typeface="Arial" panose="020B0604020202020204" pitchFamily="34" charset="0"/>
                <a:cs typeface="Arial" panose="020B0604020202020204" pitchFamily="34" charset="0"/>
              </a:rPr>
              <a:t>, Ashley Bulseco</a:t>
            </a:r>
            <a:r>
              <a:rPr lang="en-US" sz="6400" baseline="30000" dirty="0">
                <a:solidFill>
                  <a:schemeClr val="bg1"/>
                </a:solidFill>
                <a:latin typeface="Arial" panose="020B0604020202020204" pitchFamily="34" charset="0"/>
                <a:cs typeface="Arial" panose="020B0604020202020204" pitchFamily="34" charset="0"/>
              </a:rPr>
              <a:t>1</a:t>
            </a:r>
            <a:r>
              <a:rPr lang="en-US" sz="6400" dirty="0">
                <a:solidFill>
                  <a:schemeClr val="bg1"/>
                </a:solidFill>
                <a:latin typeface="Arial" panose="020B0604020202020204" pitchFamily="34" charset="0"/>
                <a:cs typeface="Arial" panose="020B0604020202020204" pitchFamily="34" charset="0"/>
              </a:rPr>
              <a:t>, Adam Wymore</a:t>
            </a:r>
            <a:r>
              <a:rPr lang="en-US" sz="6400" baseline="30000" dirty="0">
                <a:solidFill>
                  <a:schemeClr val="bg1"/>
                </a:solidFill>
                <a:latin typeface="Arial" panose="020B0604020202020204" pitchFamily="34" charset="0"/>
                <a:cs typeface="Arial" panose="020B0604020202020204" pitchFamily="34" charset="0"/>
              </a:rPr>
              <a:t>2</a:t>
            </a:r>
            <a:r>
              <a:rPr lang="en-US" sz="6400" dirty="0">
                <a:solidFill>
                  <a:schemeClr val="bg1"/>
                </a:solidFill>
                <a:latin typeface="Arial" panose="020B0604020202020204" pitchFamily="34" charset="0"/>
                <a:cs typeface="Arial" panose="020B0604020202020204" pitchFamily="34" charset="0"/>
              </a:rPr>
              <a:t>, Md Saidur Rahman</a:t>
            </a:r>
            <a:r>
              <a:rPr lang="en-US" sz="6400" baseline="30000" dirty="0">
                <a:solidFill>
                  <a:schemeClr val="bg1"/>
                </a:solidFill>
                <a:latin typeface="Arial" panose="020B0604020202020204" pitchFamily="34" charset="0"/>
                <a:cs typeface="Arial" panose="020B0604020202020204" pitchFamily="34" charset="0"/>
              </a:rPr>
              <a:t>3</a:t>
            </a:r>
            <a:r>
              <a:rPr lang="en-US" sz="6400" dirty="0">
                <a:solidFill>
                  <a:schemeClr val="bg1"/>
                </a:solidFill>
                <a:latin typeface="Arial" panose="020B0604020202020204" pitchFamily="34" charset="0"/>
                <a:cs typeface="Arial" panose="020B0604020202020204" pitchFamily="34" charset="0"/>
              </a:rPr>
              <a:t> and Gregg Moore</a:t>
            </a:r>
            <a:r>
              <a:rPr lang="en-US" sz="6400" baseline="30000" dirty="0">
                <a:solidFill>
                  <a:schemeClr val="bg1"/>
                </a:solidFill>
                <a:latin typeface="Arial" panose="020B0604020202020204" pitchFamily="34" charset="0"/>
                <a:cs typeface="Arial" panose="020B0604020202020204" pitchFamily="34" charset="0"/>
              </a:rPr>
              <a:t>1</a:t>
            </a:r>
            <a:r>
              <a:rPr lang="en-US" sz="6400" dirty="0">
                <a:solidFill>
                  <a:schemeClr val="bg1"/>
                </a:solidFill>
                <a:latin typeface="Arial" panose="020B0604020202020204" pitchFamily="34" charset="0"/>
                <a:cs typeface="Arial" panose="020B0604020202020204" pitchFamily="34" charset="0"/>
              </a:rPr>
              <a:t> </a:t>
            </a:r>
            <a:br>
              <a:rPr lang="en-US" sz="4400" dirty="0">
                <a:solidFill>
                  <a:schemeClr val="bg1"/>
                </a:solidFill>
                <a:latin typeface="Arial" panose="020B0604020202020204" pitchFamily="34" charset="0"/>
                <a:cs typeface="Arial" panose="020B0604020202020204" pitchFamily="34" charset="0"/>
              </a:rPr>
            </a:br>
            <a:r>
              <a:rPr lang="en-US" sz="4200" baseline="30000" dirty="0">
                <a:solidFill>
                  <a:schemeClr val="bg1"/>
                </a:solidFill>
                <a:latin typeface="Arial" panose="020B0604020202020204" pitchFamily="34" charset="0"/>
                <a:cs typeface="Arial" panose="020B0604020202020204" pitchFamily="34" charset="0"/>
              </a:rPr>
              <a:t>1</a:t>
            </a:r>
            <a:r>
              <a:rPr lang="en-US" sz="4200" dirty="0">
                <a:solidFill>
                  <a:schemeClr val="bg1"/>
                </a:solidFill>
                <a:latin typeface="Arial" panose="020B0604020202020204" pitchFamily="34" charset="0"/>
                <a:cs typeface="Arial" panose="020B0604020202020204" pitchFamily="34" charset="0"/>
              </a:rPr>
              <a:t>Department of Biological Sciences, University of New Hampshire, Durham, NH, USA</a:t>
            </a:r>
            <a:br>
              <a:rPr lang="en-US" sz="4200" dirty="0">
                <a:solidFill>
                  <a:schemeClr val="bg1"/>
                </a:solidFill>
                <a:latin typeface="Arial" panose="020B0604020202020204" pitchFamily="34" charset="0"/>
                <a:cs typeface="Arial" panose="020B0604020202020204" pitchFamily="34" charset="0"/>
              </a:rPr>
            </a:br>
            <a:r>
              <a:rPr lang="en-US" sz="4200" baseline="30000" dirty="0">
                <a:solidFill>
                  <a:schemeClr val="bg1"/>
                </a:solidFill>
                <a:latin typeface="Arial" panose="020B0604020202020204" pitchFamily="34" charset="0"/>
                <a:cs typeface="Arial" panose="020B0604020202020204" pitchFamily="34" charset="0"/>
              </a:rPr>
              <a:t>2</a:t>
            </a:r>
            <a:r>
              <a:rPr lang="en-US" sz="4200" dirty="0">
                <a:solidFill>
                  <a:schemeClr val="bg1"/>
                </a:solidFill>
                <a:latin typeface="Arial" panose="020B0604020202020204" pitchFamily="34" charset="0"/>
                <a:cs typeface="Arial" panose="020B0604020202020204" pitchFamily="34" charset="0"/>
              </a:rPr>
              <a:t>Department of Natural Resources and the Environment, University of New Hampshire, Durham, NH, USA</a:t>
            </a:r>
            <a:br>
              <a:rPr lang="en-US" sz="4200" dirty="0">
                <a:solidFill>
                  <a:schemeClr val="bg1"/>
                </a:solidFill>
                <a:latin typeface="Arial" panose="020B0604020202020204" pitchFamily="34" charset="0"/>
                <a:cs typeface="Arial" panose="020B0604020202020204" pitchFamily="34" charset="0"/>
              </a:rPr>
            </a:br>
            <a:r>
              <a:rPr lang="en-US" sz="4200" baseline="30000" dirty="0">
                <a:solidFill>
                  <a:schemeClr val="bg1"/>
                </a:solidFill>
                <a:latin typeface="Arial" panose="020B0604020202020204" pitchFamily="34" charset="0"/>
                <a:cs typeface="Arial" panose="020B0604020202020204" pitchFamily="34" charset="0"/>
              </a:rPr>
              <a:t>3</a:t>
            </a:r>
            <a:r>
              <a:rPr lang="en-US" sz="4200" dirty="0">
                <a:solidFill>
                  <a:schemeClr val="bg1"/>
                </a:solidFill>
                <a:latin typeface="Arial" panose="020B0604020202020204" pitchFamily="34" charset="0"/>
                <a:cs typeface="Arial" panose="020B0604020202020204" pitchFamily="34" charset="0"/>
              </a:rPr>
              <a:t>Forestry and Wood Technology Discipline, Khulna University, Khulna, Bangladesh</a:t>
            </a:r>
            <a:br>
              <a:rPr lang="en-US" sz="5600" dirty="0">
                <a:solidFill>
                  <a:schemeClr val="bg1"/>
                </a:solidFill>
                <a:latin typeface="Arial" panose="020B0604020202020204" pitchFamily="34" charset="0"/>
                <a:cs typeface="Arial" panose="020B0604020202020204" pitchFamily="34" charset="0"/>
              </a:rPr>
            </a:br>
            <a:endParaRPr lang="en-US" sz="9300" dirty="0">
              <a:solidFill>
                <a:schemeClr val="bg1"/>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369596" y="6158363"/>
            <a:ext cx="11155680" cy="6991779"/>
          </a:xfrm>
          <a:prstGeom prst="rect">
            <a:avLst/>
          </a:prstGeom>
          <a:noFill/>
          <a:ln>
            <a:solidFill>
              <a:srgbClr val="002060"/>
            </a:solidFill>
          </a:ln>
        </p:spPr>
        <p:txBody>
          <a:bodyPr vert="horz" lIns="106674" tIns="53337" rIns="106674" bIns="53337" rtlCol="0" anchor="t">
            <a:normAutofit fontScale="5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lnSpc>
                <a:spcPct val="120000"/>
              </a:lnSpc>
              <a:spcBef>
                <a:spcPts val="1200"/>
              </a:spcBef>
              <a:buFont typeface="Arial" panose="020B0604020202020204" pitchFamily="34" charset="0"/>
              <a:buChar char="•"/>
            </a:pPr>
            <a:r>
              <a:rPr lang="en-US" sz="5100" dirty="0">
                <a:latin typeface="Arial" panose="020B0604020202020204" pitchFamily="34" charset="0"/>
                <a:cs typeface="Arial" panose="020B0604020202020204" pitchFamily="34" charset="0"/>
              </a:rPr>
              <a:t>The Sundarbans is the world’s largest single contiguous mangrove forest providing vital ecosystem services (e.g., carbon sequestration, coastal protection, and biodiversity). More than 5 million people depend on the Sundarbans for their livelihoods.</a:t>
            </a:r>
          </a:p>
          <a:p>
            <a:pPr marL="571500" indent="-571500" algn="just">
              <a:lnSpc>
                <a:spcPct val="120000"/>
              </a:lnSpc>
              <a:spcBef>
                <a:spcPts val="1200"/>
              </a:spcBef>
              <a:buFont typeface="Arial" panose="020B0604020202020204" pitchFamily="34" charset="0"/>
              <a:buChar char="•"/>
            </a:pPr>
            <a:r>
              <a:rPr lang="en-US" sz="5100" dirty="0">
                <a:latin typeface="Arial" panose="020B0604020202020204" pitchFamily="34" charset="0"/>
                <a:cs typeface="Arial" panose="020B0604020202020204" pitchFamily="34" charset="0"/>
              </a:rPr>
              <a:t>However, top-dying disease has increasingly threatened </a:t>
            </a:r>
            <a:r>
              <a:rPr lang="en-US" sz="5100" b="1" i="1" dirty="0">
                <a:latin typeface="Arial" panose="020B0604020202020204" pitchFamily="34" charset="0"/>
                <a:cs typeface="Arial" panose="020B0604020202020204" pitchFamily="34" charset="0"/>
              </a:rPr>
              <a:t>Heritiera fomes</a:t>
            </a:r>
            <a:r>
              <a:rPr lang="en-US" sz="5100" dirty="0">
                <a:latin typeface="Arial" panose="020B0604020202020204" pitchFamily="34" charset="0"/>
                <a:cs typeface="Arial" panose="020B0604020202020204" pitchFamily="34" charset="0"/>
              </a:rPr>
              <a:t>, the dominant tree species in the Sundarbans, leading to extensive mortality.</a:t>
            </a:r>
          </a:p>
          <a:p>
            <a:pPr marL="571500" indent="-571500" algn="just">
              <a:lnSpc>
                <a:spcPct val="120000"/>
              </a:lnSpc>
              <a:spcBef>
                <a:spcPts val="1200"/>
              </a:spcBef>
              <a:buFont typeface="Arial" panose="020B0604020202020204" pitchFamily="34" charset="0"/>
              <a:buChar char="•"/>
            </a:pPr>
            <a:r>
              <a:rPr lang="en-US" sz="5100" dirty="0">
                <a:latin typeface="Arial" panose="020B0604020202020204" pitchFamily="34" charset="0"/>
                <a:cs typeface="Arial" panose="020B0604020202020204" pitchFamily="34" charset="0"/>
              </a:rPr>
              <a:t>This study aims to investigate physical and biogeochemical factor influencing top-dying of </a:t>
            </a:r>
            <a:r>
              <a:rPr lang="en-US" sz="5100" b="1" i="1" dirty="0">
                <a:latin typeface="Arial" panose="020B0604020202020204" pitchFamily="34" charset="0"/>
                <a:cs typeface="Arial" panose="020B0604020202020204" pitchFamily="34" charset="0"/>
              </a:rPr>
              <a:t>Heritiera fomes </a:t>
            </a:r>
            <a:r>
              <a:rPr lang="en-US" sz="5100" dirty="0">
                <a:latin typeface="Arial" panose="020B0604020202020204" pitchFamily="34" charset="0"/>
                <a:cs typeface="Arial" panose="020B0604020202020204" pitchFamily="34" charset="0"/>
              </a:rPr>
              <a:t>in the Sundarbans Mangrove Forest, Bangladesh.</a:t>
            </a:r>
          </a:p>
          <a:p>
            <a:pPr marL="571500" indent="-571500" algn="just">
              <a:lnSpc>
                <a:spcPct val="120000"/>
              </a:lnSpc>
              <a:spcBef>
                <a:spcPts val="1200"/>
              </a:spcBef>
              <a:buFont typeface="Arial" panose="020B0604020202020204" pitchFamily="34" charset="0"/>
              <a:buChar char="•"/>
            </a:pPr>
            <a:r>
              <a:rPr lang="en-US" sz="5100" dirty="0">
                <a:latin typeface="Arial" panose="020B0604020202020204" pitchFamily="34" charset="0"/>
                <a:cs typeface="Arial" panose="020B0604020202020204" pitchFamily="34" charset="0"/>
              </a:rPr>
              <a:t>The study supports climate resilience </a:t>
            </a:r>
            <a:r>
              <a:rPr lang="en-US" sz="5100" b="1" dirty="0">
                <a:latin typeface="Arial" panose="020B0604020202020204" pitchFamily="34" charset="0"/>
                <a:cs typeface="Arial" panose="020B0604020202020204" pitchFamily="34" charset="0"/>
              </a:rPr>
              <a:t>(SDG 13), </a:t>
            </a:r>
            <a:r>
              <a:rPr lang="en-US" sz="5100" dirty="0">
                <a:latin typeface="Arial" panose="020B0604020202020204" pitchFamily="34" charset="0"/>
                <a:cs typeface="Arial" panose="020B0604020202020204" pitchFamily="34" charset="0"/>
              </a:rPr>
              <a:t>biodiversity conservation and restoration </a:t>
            </a:r>
            <a:r>
              <a:rPr lang="en-US" sz="5100" b="1" dirty="0">
                <a:latin typeface="Arial" panose="020B0604020202020204" pitchFamily="34" charset="0"/>
                <a:cs typeface="Arial" panose="020B0604020202020204" pitchFamily="34" charset="0"/>
              </a:rPr>
              <a:t>(SDG 15</a:t>
            </a:r>
            <a:r>
              <a:rPr lang="en-US" sz="5100" dirty="0">
                <a:latin typeface="Arial" panose="020B0604020202020204" pitchFamily="34" charset="0"/>
                <a:cs typeface="Arial" panose="020B0604020202020204" pitchFamily="34" charset="0"/>
              </a:rPr>
              <a:t>), and protection of coastal ecosystems that sustain fisheries </a:t>
            </a:r>
            <a:r>
              <a:rPr lang="en-US" sz="5100" b="1" dirty="0">
                <a:latin typeface="Arial" panose="020B0604020202020204" pitchFamily="34" charset="0"/>
                <a:cs typeface="Arial" panose="020B0604020202020204" pitchFamily="34" charset="0"/>
              </a:rPr>
              <a:t>(SDG 14) </a:t>
            </a:r>
            <a:r>
              <a:rPr lang="en-US" sz="5100" dirty="0">
                <a:latin typeface="Arial" panose="020B0604020202020204" pitchFamily="34" charset="0"/>
                <a:cs typeface="Arial" panose="020B0604020202020204" pitchFamily="34" charset="0"/>
              </a:rPr>
              <a:t>of UN Sustainable Development Goals.</a:t>
            </a:r>
          </a:p>
          <a:p>
            <a:endParaRPr lang="en-US" sz="3700" dirty="0">
              <a:latin typeface="Arial" panose="020B0604020202020204" pitchFamily="34" charset="0"/>
              <a:cs typeface="Arial" panose="020B0604020202020204" pitchFamily="34" charset="0"/>
            </a:endParaRPr>
          </a:p>
          <a:p>
            <a:endParaRPr lang="en-US" sz="3700" dirty="0">
              <a:latin typeface="Arial" panose="020B0604020202020204" pitchFamily="34" charset="0"/>
              <a:cs typeface="Arial" panose="020B0604020202020204" pitchFamily="34" charset="0"/>
            </a:endParaRPr>
          </a:p>
          <a:p>
            <a:endParaRPr lang="en-US" sz="3700" dirty="0">
              <a:latin typeface="Arial" panose="020B0604020202020204" pitchFamily="34" charset="0"/>
              <a:cs typeface="Arial" panose="020B0604020202020204" pitchFamily="34" charset="0"/>
            </a:endParaRPr>
          </a:p>
          <a:p>
            <a:endParaRPr lang="en-US" sz="3700" dirty="0">
              <a:latin typeface="Arial" panose="020B0604020202020204" pitchFamily="34" charset="0"/>
              <a:cs typeface="Arial" panose="020B0604020202020204" pitchFamily="34" charset="0"/>
            </a:endParaRPr>
          </a:p>
          <a:p>
            <a:endParaRPr lang="en-US" sz="3700" dirty="0">
              <a:latin typeface="Arial" panose="020B0604020202020204" pitchFamily="34" charset="0"/>
              <a:cs typeface="Arial" panose="020B0604020202020204" pitchFamily="34" charset="0"/>
            </a:endParaRPr>
          </a:p>
        </p:txBody>
      </p:sp>
      <p:sp>
        <p:nvSpPr>
          <p:cNvPr id="8" name="Subtitle 2"/>
          <p:cNvSpPr txBox="1">
            <a:spLocks/>
          </p:cNvSpPr>
          <p:nvPr/>
        </p:nvSpPr>
        <p:spPr>
          <a:xfrm>
            <a:off x="369596" y="23794863"/>
            <a:ext cx="11155680" cy="8432836"/>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Pneumatophore density did not differ significantly among top-dying severity classes (F = 3.01, p = 0.057), although values approached statistical significance.</a:t>
            </a:r>
          </a:p>
          <a:p>
            <a:pPr algn="just">
              <a:spcBef>
                <a:spcPts val="1200"/>
              </a:spcBef>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 Mean pneumatophore density was highest in low severity plots (74.95 m⁻²), intermediate in mid severity (63.14 m⁻²), and lowest in high severity plots (48.58 m⁻²), suggesting a decreasing trend with increasing disease severity (Fig.2).</a:t>
            </a:r>
          </a:p>
          <a:p>
            <a:pPr algn="just">
              <a:spcBef>
                <a:spcPts val="1200"/>
              </a:spcBef>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Redox potential did not differ significantly among top-dying severity classes (F = 3.16, p = 0.051), but the near-significant result indicates a potential effect.</a:t>
            </a:r>
          </a:p>
          <a:p>
            <a:pPr algn="just">
              <a:spcBef>
                <a:spcPts val="1200"/>
              </a:spcBef>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Mean redox values were lowest in mid (-42.72) and low (-39.04) severity plots, and higher in high severity plots (-27.74), suggesting an increasing trend in redox potential with disease severity (Fig.3).</a:t>
            </a:r>
          </a:p>
          <a:p>
            <a:pPr algn="just">
              <a:spcBef>
                <a:spcPts val="1200"/>
              </a:spcBef>
            </a:pPr>
            <a:endParaRPr lang="en-US" sz="3700" dirty="0">
              <a:latin typeface="Arial" panose="020B0604020202020204" pitchFamily="34" charset="0"/>
              <a:cs typeface="Arial" panose="020B0604020202020204" pitchFamily="34" charset="0"/>
            </a:endParaRPr>
          </a:p>
          <a:p>
            <a:pPr marL="400027" indent="-400027" algn="just">
              <a:spcBef>
                <a:spcPts val="0"/>
              </a:spcBef>
              <a:buFont typeface="Arial" panose="020B0604020202020204" pitchFamily="34" charset="0"/>
              <a:buChar char="•"/>
            </a:pPr>
            <a:endParaRPr lang="en-US" sz="2900" dirty="0">
              <a:latin typeface="Arial" panose="020B0604020202020204" pitchFamily="34" charset="0"/>
              <a:cs typeface="Arial" panose="020B0604020202020204" pitchFamily="34" charset="0"/>
            </a:endParaRPr>
          </a:p>
          <a:p>
            <a:pPr marL="400027" indent="-400027" algn="just">
              <a:spcBef>
                <a:spcPts val="0"/>
              </a:spcBef>
              <a:buFont typeface="Arial" panose="020B0604020202020204" pitchFamily="34" charset="0"/>
              <a:buChar char="•"/>
            </a:pPr>
            <a:endParaRPr lang="en-US" sz="2900" dirty="0">
              <a:latin typeface="Arial" panose="020B0604020202020204" pitchFamily="34" charset="0"/>
              <a:cs typeface="Arial" panose="020B0604020202020204" pitchFamily="34" charset="0"/>
            </a:endParaRPr>
          </a:p>
          <a:p>
            <a:pPr marL="400027" indent="-400027" algn="just">
              <a:spcBef>
                <a:spcPts val="0"/>
              </a:spcBef>
              <a:buFont typeface="Arial" panose="020B0604020202020204" pitchFamily="34" charset="0"/>
              <a:buChar char="•"/>
            </a:pPr>
            <a:endParaRPr lang="en-US" sz="2900" dirty="0">
              <a:latin typeface="Arial" panose="020B0604020202020204" pitchFamily="34" charset="0"/>
              <a:cs typeface="Arial" panose="020B0604020202020204" pitchFamily="34" charset="0"/>
            </a:endParaRPr>
          </a:p>
          <a:p>
            <a:pPr algn="just">
              <a:spcBef>
                <a:spcPts val="0"/>
              </a:spcBef>
            </a:pPr>
            <a:endParaRPr lang="en-US" sz="2900" dirty="0">
              <a:latin typeface="Arial" panose="020B0604020202020204" pitchFamily="34" charset="0"/>
              <a:cs typeface="Arial" panose="020B0604020202020204" pitchFamily="34" charset="0"/>
            </a:endParaRPr>
          </a:p>
          <a:p>
            <a:pPr algn="just">
              <a:spcBef>
                <a:spcPts val="0"/>
              </a:spcBef>
            </a:pPr>
            <a:endParaRPr lang="en-US" sz="2900" dirty="0">
              <a:latin typeface="Arial" panose="020B0604020202020204" pitchFamily="34" charset="0"/>
              <a:cs typeface="Arial" panose="020B0604020202020204" pitchFamily="34" charset="0"/>
            </a:endParaRPr>
          </a:p>
          <a:p>
            <a:pPr algn="just">
              <a:spcBef>
                <a:spcPts val="0"/>
              </a:spcBef>
            </a:pPr>
            <a:endParaRPr lang="en-US" sz="2900" dirty="0">
              <a:latin typeface="Arial" panose="020B0604020202020204" pitchFamily="34" charset="0"/>
              <a:cs typeface="Arial" panose="020B0604020202020204" pitchFamily="34" charset="0"/>
            </a:endParaRPr>
          </a:p>
          <a:p>
            <a:pPr marL="400027" indent="-400027" algn="just">
              <a:spcBef>
                <a:spcPts val="0"/>
              </a:spcBef>
              <a:buFont typeface="Arial" panose="020B0604020202020204" pitchFamily="34" charset="0"/>
              <a:buChar char="•"/>
            </a:pPr>
            <a:endParaRPr lang="en-US" sz="2900" dirty="0">
              <a:latin typeface="Arial" panose="020B0604020202020204" pitchFamily="34" charset="0"/>
              <a:cs typeface="Arial" panose="020B0604020202020204" pitchFamily="34" charset="0"/>
            </a:endParaRPr>
          </a:p>
          <a:p>
            <a:pPr algn="just">
              <a:spcBef>
                <a:spcPts val="0"/>
              </a:spcBef>
            </a:pPr>
            <a:endParaRPr lang="en-US" sz="2900" dirty="0">
              <a:latin typeface="Arial" panose="020B0604020202020204" pitchFamily="34" charset="0"/>
              <a:cs typeface="Arial" panose="020B0604020202020204" pitchFamily="34" charset="0"/>
            </a:endParaRPr>
          </a:p>
          <a:p>
            <a:pPr marL="400027" indent="-400027" algn="just">
              <a:spcBef>
                <a:spcPts val="0"/>
              </a:spcBef>
              <a:buFont typeface="Arial" panose="020B0604020202020204" pitchFamily="34" charset="0"/>
              <a:buChar char="•"/>
            </a:pPr>
            <a:endParaRPr lang="en-US" sz="2900" dirty="0">
              <a:latin typeface="Arial" panose="020B0604020202020204" pitchFamily="34" charset="0"/>
              <a:cs typeface="Arial" panose="020B0604020202020204" pitchFamily="34" charset="0"/>
            </a:endParaRPr>
          </a:p>
          <a:p>
            <a:pPr marL="400027" indent="-400027" algn="just">
              <a:spcBef>
                <a:spcPts val="0"/>
              </a:spcBef>
              <a:buFont typeface="Arial" panose="020B0604020202020204" pitchFamily="34" charset="0"/>
              <a:buChar char="•"/>
            </a:pPr>
            <a:endParaRPr lang="en-US" sz="2900" dirty="0">
              <a:latin typeface="Arial" panose="020B0604020202020204" pitchFamily="34" charset="0"/>
              <a:cs typeface="Arial" panose="020B0604020202020204" pitchFamily="34" charset="0"/>
            </a:endParaRPr>
          </a:p>
          <a:p>
            <a:pPr marL="400027" indent="-400027" algn="just">
              <a:spcBef>
                <a:spcPts val="0"/>
              </a:spcBef>
              <a:buFont typeface="Arial" panose="020B0604020202020204" pitchFamily="34" charset="0"/>
              <a:buChar char="•"/>
            </a:pPr>
            <a:endParaRPr lang="en-US" sz="2900" dirty="0">
              <a:latin typeface="Arial" panose="020B0604020202020204" pitchFamily="34" charset="0"/>
              <a:cs typeface="Arial" panose="020B0604020202020204" pitchFamily="34" charset="0"/>
            </a:endParaRPr>
          </a:p>
          <a:p>
            <a:pPr algn="l">
              <a:spcBef>
                <a:spcPts val="0"/>
              </a:spcBef>
            </a:pPr>
            <a:endParaRPr lang="en-US" sz="2900" dirty="0">
              <a:latin typeface="Arial" panose="020B0604020202020204" pitchFamily="34" charset="0"/>
              <a:cs typeface="Arial" panose="020B0604020202020204" pitchFamily="34" charset="0"/>
            </a:endParaRPr>
          </a:p>
          <a:p>
            <a:pPr algn="just">
              <a:spcBef>
                <a:spcPts val="0"/>
              </a:spcBef>
            </a:pPr>
            <a:endParaRPr lang="en-US" sz="2900" dirty="0">
              <a:latin typeface="Arial" panose="020B0604020202020204" pitchFamily="34" charset="0"/>
              <a:cs typeface="Arial" panose="020B0604020202020204" pitchFamily="34" charset="0"/>
            </a:endParaRPr>
          </a:p>
          <a:p>
            <a:pPr algn="l">
              <a:spcBef>
                <a:spcPts val="0"/>
              </a:spcBef>
            </a:pPr>
            <a:endParaRPr lang="en-US" sz="2900" dirty="0">
              <a:latin typeface="Arial" panose="020B0604020202020204" pitchFamily="34" charset="0"/>
              <a:cs typeface="Arial" panose="020B0604020202020204" pitchFamily="34" charset="0"/>
            </a:endParaRPr>
          </a:p>
          <a:p>
            <a:pPr algn="l">
              <a:spcBef>
                <a:spcPts val="0"/>
              </a:spcBef>
            </a:pPr>
            <a:endParaRPr lang="en-US" sz="2900" dirty="0">
              <a:latin typeface="Arial" panose="020B0604020202020204" pitchFamily="34" charset="0"/>
              <a:cs typeface="Arial" panose="020B0604020202020204" pitchFamily="34" charset="0"/>
            </a:endParaRPr>
          </a:p>
          <a:p>
            <a:pPr algn="l">
              <a:spcBef>
                <a:spcPts val="0"/>
              </a:spcBef>
            </a:pPr>
            <a:endParaRPr lang="en-US" sz="2900" dirty="0">
              <a:latin typeface="Arial" panose="020B0604020202020204" pitchFamily="34" charset="0"/>
              <a:cs typeface="Arial" panose="020B0604020202020204" pitchFamily="34" charset="0"/>
            </a:endParaRPr>
          </a:p>
        </p:txBody>
      </p:sp>
      <p:sp>
        <p:nvSpPr>
          <p:cNvPr id="12" name="Subtitle 2"/>
          <p:cNvSpPr txBox="1">
            <a:spLocks/>
          </p:cNvSpPr>
          <p:nvPr/>
        </p:nvSpPr>
        <p:spPr>
          <a:xfrm>
            <a:off x="32552334" y="15014421"/>
            <a:ext cx="10972800" cy="7044521"/>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Top-dying severity in </a:t>
            </a:r>
            <a:r>
              <a:rPr lang="en-US" sz="2800" b="1" i="1" dirty="0">
                <a:latin typeface="Arial" panose="020B0604020202020204" pitchFamily="34" charset="0"/>
                <a:cs typeface="Arial" panose="020B0604020202020204" pitchFamily="34" charset="0"/>
              </a:rPr>
              <a:t>Heritiera fomes </a:t>
            </a:r>
            <a:r>
              <a:rPr lang="en-US" sz="2800" dirty="0">
                <a:latin typeface="Arial" panose="020B0604020202020204" pitchFamily="34" charset="0"/>
                <a:cs typeface="Arial" panose="020B0604020202020204" pitchFamily="34" charset="0"/>
              </a:rPr>
              <a:t>is strongly associated with environmental stressors, particularly with salinity and altered redox conditions.</a:t>
            </a:r>
          </a:p>
          <a:p>
            <a:pPr marL="571500" indent="-571500" algn="just">
              <a:spcBef>
                <a:spcPts val="12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Soil nutrient concentrations showed no significant differences across severity levels.</a:t>
            </a:r>
          </a:p>
          <a:p>
            <a:pPr marL="571500" indent="-571500" algn="just">
              <a:spcBef>
                <a:spcPts val="12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Multivariate analysis revealed a clear gradient of increasing environmental stress from low to high severity sites.</a:t>
            </a:r>
          </a:p>
          <a:p>
            <a:pPr marL="571500" indent="-571500" algn="just">
              <a:spcBef>
                <a:spcPts val="12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Structural responses (e.g., pneumatophore density) showed a declining trend with increasing disease severity.</a:t>
            </a:r>
          </a:p>
          <a:p>
            <a:pPr marL="571500" indent="-571500" algn="just">
              <a:spcBef>
                <a:spcPts val="12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These findings highlight the importance of physicochemical stressors in driving mangrove decline.</a:t>
            </a:r>
          </a:p>
        </p:txBody>
      </p:sp>
      <p:sp>
        <p:nvSpPr>
          <p:cNvPr id="13" name="Subtitle 2"/>
          <p:cNvSpPr txBox="1">
            <a:spLocks/>
          </p:cNvSpPr>
          <p:nvPr/>
        </p:nvSpPr>
        <p:spPr>
          <a:xfrm>
            <a:off x="369596" y="4968466"/>
            <a:ext cx="1115568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dirty="0">
                <a:solidFill>
                  <a:schemeClr val="bg1"/>
                </a:solidFill>
                <a:latin typeface="Arial" panose="020B0604020202020204" pitchFamily="34" charset="0"/>
                <a:cs typeface="Arial" panose="020B0604020202020204" pitchFamily="34" charset="0"/>
              </a:rPr>
              <a:t>Introduction</a:t>
            </a:r>
          </a:p>
        </p:txBody>
      </p:sp>
      <p:sp>
        <p:nvSpPr>
          <p:cNvPr id="16" name="Subtitle 2"/>
          <p:cNvSpPr txBox="1">
            <a:spLocks/>
          </p:cNvSpPr>
          <p:nvPr/>
        </p:nvSpPr>
        <p:spPr>
          <a:xfrm>
            <a:off x="12254357" y="6060047"/>
            <a:ext cx="19659600"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Arial" panose="020B0604020202020204" pitchFamily="34" charset="0"/>
              <a:cs typeface="Arial" panose="020B0604020202020204" pitchFamily="34" charset="0"/>
            </a:endParaRPr>
          </a:p>
        </p:txBody>
      </p:sp>
      <p:sp>
        <p:nvSpPr>
          <p:cNvPr id="19" name="Subtitle 2"/>
          <p:cNvSpPr txBox="1">
            <a:spLocks/>
          </p:cNvSpPr>
          <p:nvPr/>
        </p:nvSpPr>
        <p:spPr>
          <a:xfrm>
            <a:off x="32572095" y="6141488"/>
            <a:ext cx="10972800" cy="7041546"/>
          </a:xfrm>
          <a:prstGeom prst="rect">
            <a:avLst/>
          </a:prstGeom>
          <a:noFill/>
          <a:ln>
            <a:solidFill>
              <a:srgbClr val="002060"/>
            </a:solid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PCA of environmental variables (Fig. 4) showed that PC1 (59.7%) and PC2 (25.9%) explained most of the variation, with PC1 driven by higher salinity and redox potential and lower pH, and PC2 influenced by pneumatophore density.</a:t>
            </a:r>
          </a:p>
          <a:p>
            <a:pPr marL="571500" indent="-571500" algn="just">
              <a:spcBef>
                <a:spcPts val="12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PCA of soil nutrients (Fig. 5) showed that PC1 (32.4%) and PC2 (29.7%) together explained 62.1% of the total variation in soil properties.</a:t>
            </a:r>
          </a:p>
          <a:p>
            <a:pPr marL="571500" indent="-571500" algn="just">
              <a:spcBef>
                <a:spcPts val="12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Soil nutrients showed a trade-off pattern, where phosphorus (P) was negatively associated with organic carbon (OC), nitrogen (N), and potassium (K).</a:t>
            </a:r>
          </a:p>
          <a:p>
            <a:pPr marL="571500" indent="-571500" algn="just">
              <a:spcBef>
                <a:spcPts val="12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biplot indicated weak separation of top-dying severity classes, with higher severity plots associated with higher P, while lower severity plots aligned with OC-rich conditions.</a:t>
            </a:r>
          </a:p>
        </p:txBody>
      </p:sp>
      <p:sp>
        <p:nvSpPr>
          <p:cNvPr id="33" name="Subtitle 2"/>
          <p:cNvSpPr txBox="1">
            <a:spLocks/>
          </p:cNvSpPr>
          <p:nvPr/>
        </p:nvSpPr>
        <p:spPr>
          <a:xfrm>
            <a:off x="12261903" y="23679834"/>
            <a:ext cx="19659600" cy="844515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Arial" panose="020B0604020202020204" pitchFamily="34" charset="0"/>
              <a:cs typeface="Arial" panose="020B0604020202020204" pitchFamily="34" charset="0"/>
            </a:endParaRPr>
          </a:p>
        </p:txBody>
      </p:sp>
      <p:cxnSp>
        <p:nvCxnSpPr>
          <p:cNvPr id="75" name="Straight Connector 74"/>
          <p:cNvCxnSpPr/>
          <p:nvPr/>
        </p:nvCxnSpPr>
        <p:spPr>
          <a:xfrm>
            <a:off x="21946330" y="24594277"/>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31" name="Subtitle 2"/>
          <p:cNvSpPr txBox="1">
            <a:spLocks/>
          </p:cNvSpPr>
          <p:nvPr/>
        </p:nvSpPr>
        <p:spPr>
          <a:xfrm>
            <a:off x="12254357" y="15066094"/>
            <a:ext cx="19659600" cy="704452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Arial" panose="020B0604020202020204" pitchFamily="34" charset="0"/>
              <a:cs typeface="Arial" panose="020B0604020202020204" pitchFamily="34" charset="0"/>
            </a:endParaRP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88" y="1708833"/>
            <a:ext cx="2298576" cy="3042233"/>
          </a:xfrm>
          <a:prstGeom prst="rect">
            <a:avLst/>
          </a:prstGeom>
        </p:spPr>
      </p:pic>
      <p:sp>
        <p:nvSpPr>
          <p:cNvPr id="85" name="Subtitle 2"/>
          <p:cNvSpPr txBox="1">
            <a:spLocks/>
          </p:cNvSpPr>
          <p:nvPr/>
        </p:nvSpPr>
        <p:spPr>
          <a:xfrm>
            <a:off x="32552334" y="27902410"/>
            <a:ext cx="10972800" cy="41891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spcBef>
                <a:spcPts val="12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Rahman, M. A. (1996). Top dying of sundri (Heritiera fomes) and its impact on the regeneration and management in the mangrove forests of Sundarbans in Bangladesh. Impact of diseases and insect pests in tropical forests, 117-133.</a:t>
            </a:r>
          </a:p>
          <a:p>
            <a:pPr marL="571500" indent="-571500" algn="just">
              <a:spcBef>
                <a:spcPts val="12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Awal, M. A. (2014). Analysis of soil parameters causing dieback in Sundarbans. American Journal of Environmental Protection, 3(3), 162-171. https://doi.org/10.11648/J.AJEP.20140303.18 </a:t>
            </a:r>
          </a:p>
          <a:p>
            <a:pPr algn="l">
              <a:spcBef>
                <a:spcPts val="0"/>
              </a:spcBef>
            </a:pPr>
            <a:endParaRPr lang="en-US" sz="3700" dirty="0">
              <a:latin typeface="Arial" panose="020B0604020202020204" pitchFamily="34" charset="0"/>
              <a:cs typeface="Arial" panose="020B0604020202020204" pitchFamily="34" charset="0"/>
            </a:endParaRPr>
          </a:p>
          <a:p>
            <a:pPr algn="l"/>
            <a:endParaRPr lang="en-US" sz="3700" dirty="0">
              <a:latin typeface="Arial" panose="020B0604020202020204" pitchFamily="34" charset="0"/>
              <a:cs typeface="Arial" panose="020B0604020202020204" pitchFamily="34" charset="0"/>
            </a:endParaRP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dirty="0">
              <a:latin typeface="Arial" panose="020B0604020202020204" pitchFamily="34" charset="0"/>
              <a:cs typeface="Arial" panose="020B0604020202020204" pitchFamily="34" charset="0"/>
            </a:endParaRPr>
          </a:p>
        </p:txBody>
      </p:sp>
      <p:sp>
        <p:nvSpPr>
          <p:cNvPr id="100" name="TextBox 99"/>
          <p:cNvSpPr txBox="1"/>
          <p:nvPr/>
        </p:nvSpPr>
        <p:spPr>
          <a:xfrm>
            <a:off x="12254357" y="21161565"/>
            <a:ext cx="9849232" cy="1031045"/>
          </a:xfrm>
          <a:prstGeom prst="rect">
            <a:avLst/>
          </a:prstGeom>
          <a:noFill/>
        </p:spPr>
        <p:txBody>
          <a:bodyPr wrap="square" lIns="106674" tIns="53337" rIns="106674" bIns="53337" rtlCol="0">
            <a:spAutoFit/>
          </a:bodyPr>
          <a:lstStyle/>
          <a:p>
            <a:r>
              <a:rPr lang="en-US" sz="3000" b="1" dirty="0">
                <a:latin typeface="Arial" panose="020B0604020202020204" pitchFamily="34" charset="0"/>
                <a:cs typeface="Arial" panose="020B0604020202020204" pitchFamily="34" charset="0"/>
              </a:rPr>
              <a:t>Fig.2 </a:t>
            </a:r>
            <a:r>
              <a:rPr lang="en-US" sz="3000" dirty="0">
                <a:latin typeface="Arial" panose="020B0604020202020204" pitchFamily="34" charset="0"/>
                <a:cs typeface="Arial" panose="020B0604020202020204" pitchFamily="34" charset="0"/>
              </a:rPr>
              <a:t>: Pneumatophore Density Across Disease Severity Classes</a:t>
            </a:r>
          </a:p>
        </p:txBody>
      </p:sp>
      <p:sp>
        <p:nvSpPr>
          <p:cNvPr id="103" name="TextBox 102"/>
          <p:cNvSpPr txBox="1"/>
          <p:nvPr/>
        </p:nvSpPr>
        <p:spPr>
          <a:xfrm>
            <a:off x="22409448" y="21112079"/>
            <a:ext cx="9398146" cy="1031045"/>
          </a:xfrm>
          <a:prstGeom prst="rect">
            <a:avLst/>
          </a:prstGeom>
          <a:noFill/>
        </p:spPr>
        <p:txBody>
          <a:bodyPr wrap="square" lIns="106674" tIns="53337" rIns="106674" bIns="53337" rtlCol="0">
            <a:spAutoFit/>
          </a:bodyPr>
          <a:lstStyle/>
          <a:p>
            <a:r>
              <a:rPr lang="en-US" sz="3000" b="1" dirty="0">
                <a:latin typeface="Arial" panose="020B0604020202020204" pitchFamily="34" charset="0"/>
                <a:cs typeface="Arial" panose="020B0604020202020204" pitchFamily="34" charset="0"/>
              </a:rPr>
              <a:t>Fig.3 </a:t>
            </a:r>
            <a:r>
              <a:rPr lang="en-US" sz="3000" dirty="0">
                <a:latin typeface="Arial" panose="020B0604020202020204" pitchFamily="34" charset="0"/>
                <a:cs typeface="Arial" panose="020B0604020202020204" pitchFamily="34" charset="0"/>
              </a:rPr>
              <a:t>: Porewater Redox Potential Across </a:t>
            </a:r>
          </a:p>
          <a:p>
            <a:r>
              <a:rPr lang="en-US" sz="3000" dirty="0">
                <a:latin typeface="Arial" panose="020B0604020202020204" pitchFamily="34" charset="0"/>
                <a:cs typeface="Arial" panose="020B0604020202020204" pitchFamily="34" charset="0"/>
              </a:rPr>
              <a:t>Disease Severity Levels</a:t>
            </a:r>
          </a:p>
        </p:txBody>
      </p:sp>
      <p:sp>
        <p:nvSpPr>
          <p:cNvPr id="104" name="TextBox 103"/>
          <p:cNvSpPr txBox="1"/>
          <p:nvPr/>
        </p:nvSpPr>
        <p:spPr>
          <a:xfrm>
            <a:off x="12333504" y="30779412"/>
            <a:ext cx="9611367" cy="1031045"/>
          </a:xfrm>
          <a:prstGeom prst="rect">
            <a:avLst/>
          </a:prstGeom>
          <a:noFill/>
        </p:spPr>
        <p:txBody>
          <a:bodyPr wrap="square" lIns="106674" tIns="53337" rIns="106674" bIns="53337" rtlCol="0">
            <a:spAutoFit/>
          </a:bodyPr>
          <a:lstStyle/>
          <a:p>
            <a:r>
              <a:rPr lang="en-US" sz="3000" b="1" dirty="0">
                <a:latin typeface="Arial" panose="020B0604020202020204" pitchFamily="34" charset="0"/>
                <a:cs typeface="Arial" panose="020B0604020202020204" pitchFamily="34" charset="0"/>
              </a:rPr>
              <a:t>Fig.4 </a:t>
            </a:r>
            <a:r>
              <a:rPr lang="en-US" sz="3000" dirty="0">
                <a:latin typeface="Arial" panose="020B0604020202020204" pitchFamily="34" charset="0"/>
                <a:cs typeface="Arial" panose="020B0604020202020204" pitchFamily="34" charset="0"/>
              </a:rPr>
              <a:t>: PCA biplot showing relationships between environmental variables and top-dying severity classes</a:t>
            </a:r>
          </a:p>
        </p:txBody>
      </p:sp>
      <p:sp>
        <p:nvSpPr>
          <p:cNvPr id="107" name="TextBox 106"/>
          <p:cNvSpPr txBox="1"/>
          <p:nvPr/>
        </p:nvSpPr>
        <p:spPr>
          <a:xfrm>
            <a:off x="22165809" y="30832686"/>
            <a:ext cx="9816201" cy="1031045"/>
          </a:xfrm>
          <a:prstGeom prst="rect">
            <a:avLst/>
          </a:prstGeom>
          <a:noFill/>
        </p:spPr>
        <p:txBody>
          <a:bodyPr wrap="square" lIns="106674" tIns="53337" rIns="106674" bIns="53337" rtlCol="0">
            <a:spAutoFit/>
          </a:bodyPr>
          <a:lstStyle/>
          <a:p>
            <a:r>
              <a:rPr lang="en-US" sz="3000" b="1" dirty="0">
                <a:latin typeface="Arial" panose="020B0604020202020204" pitchFamily="34" charset="0"/>
                <a:cs typeface="Arial" panose="020B0604020202020204" pitchFamily="34" charset="0"/>
              </a:rPr>
              <a:t>Fig.5 </a:t>
            </a:r>
            <a:r>
              <a:rPr lang="en-US" sz="3000" dirty="0">
                <a:latin typeface="Arial" panose="020B0604020202020204" pitchFamily="34" charset="0"/>
                <a:cs typeface="Arial" panose="020B0604020202020204" pitchFamily="34" charset="0"/>
              </a:rPr>
              <a:t>: PCA biplot showing relationships between Soil Nutrients and top-dying severity classes</a:t>
            </a:r>
          </a:p>
        </p:txBody>
      </p:sp>
      <p:sp>
        <p:nvSpPr>
          <p:cNvPr id="108" name="Subtitle 2"/>
          <p:cNvSpPr txBox="1">
            <a:spLocks/>
          </p:cNvSpPr>
          <p:nvPr/>
        </p:nvSpPr>
        <p:spPr>
          <a:xfrm>
            <a:off x="32572095" y="23525664"/>
            <a:ext cx="10972800" cy="272645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spcBef>
                <a:spcPts val="12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Future work will focus on characterizing soil microbiota(Bacteria, Archaea, Fungi) using molecular approaches to identify key microbial taxa associated with top-dying severity. This will help uncover microbial indicators of disease resilience.</a:t>
            </a:r>
          </a:p>
        </p:txBody>
      </p:sp>
      <p:sp>
        <p:nvSpPr>
          <p:cNvPr id="21" name="Subtitle 2">
            <a:extLst>
              <a:ext uri="{FF2B5EF4-FFF2-40B4-BE49-F238E27FC236}">
                <a16:creationId xmlns:a16="http://schemas.microsoft.com/office/drawing/2014/main" id="{90EDDF8B-1276-39D8-1F41-C7BA00297959}"/>
              </a:ext>
            </a:extLst>
          </p:cNvPr>
          <p:cNvSpPr txBox="1">
            <a:spLocks/>
          </p:cNvSpPr>
          <p:nvPr/>
        </p:nvSpPr>
        <p:spPr>
          <a:xfrm>
            <a:off x="385008" y="15040469"/>
            <a:ext cx="11155680" cy="707458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Field sampling was carried out across 60 circular plots (100 m² each) located in both top dying affected and unaffected areas of the Sundarbans (Fig. 1). </a:t>
            </a: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Plots were classified into low, medium, and high top-dying severity based on percentage of </a:t>
            </a:r>
            <a:r>
              <a:rPr lang="en-US" sz="2800" b="1" i="1" dirty="0">
                <a:latin typeface="Arial" panose="020B0604020202020204" pitchFamily="34" charset="0"/>
                <a:cs typeface="Arial" panose="020B0604020202020204" pitchFamily="34" charset="0"/>
              </a:rPr>
              <a:t>Heritiera fomes </a:t>
            </a:r>
            <a:r>
              <a:rPr lang="en-US" sz="2800" dirty="0">
                <a:latin typeface="Arial" panose="020B0604020202020204" pitchFamily="34" charset="0"/>
                <a:cs typeface="Arial" panose="020B0604020202020204" pitchFamily="34" charset="0"/>
              </a:rPr>
              <a:t>tree affected by top dying disease.</a:t>
            </a: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Sediment samples were collected to analyze soil physicochemical properties and nutrients (OC,N,P,K), while porewater was extracted to measure salinity, pH, and redox potential. </a:t>
            </a: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Tree cover, pneumatophore height (proxy for inundation level), pneumatophore density  was recorded as an indicator of environmental stress.</a:t>
            </a:r>
          </a:p>
          <a:p>
            <a:pPr marL="571500" indent="-571500" algn="just">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Multivariate analyses were used to assess relationships between environmental variables and disease severity.</a:t>
            </a:r>
          </a:p>
          <a:p>
            <a:endParaRPr lang="en-US" sz="3700" dirty="0">
              <a:latin typeface="Arial" panose="020B0604020202020204" pitchFamily="34" charset="0"/>
              <a:cs typeface="Arial" panose="020B0604020202020204" pitchFamily="34" charset="0"/>
            </a:endParaRPr>
          </a:p>
          <a:p>
            <a:endParaRPr lang="en-US" sz="370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BAD47569-A289-E06C-5645-CEAB2295BD92}"/>
              </a:ext>
            </a:extLst>
          </p:cNvPr>
          <p:cNvCxnSpPr/>
          <p:nvPr/>
        </p:nvCxnSpPr>
        <p:spPr>
          <a:xfrm>
            <a:off x="21892990" y="15371774"/>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graphicFrame>
        <p:nvGraphicFramePr>
          <p:cNvPr id="24" name="Chart 23">
            <a:extLst>
              <a:ext uri="{FF2B5EF4-FFF2-40B4-BE49-F238E27FC236}">
                <a16:creationId xmlns:a16="http://schemas.microsoft.com/office/drawing/2014/main" id="{05117100-CF39-4506-8473-F65DC567A430}"/>
              </a:ext>
            </a:extLst>
          </p:cNvPr>
          <p:cNvGraphicFramePr>
            <a:graphicFrameLocks/>
          </p:cNvGraphicFramePr>
          <p:nvPr>
            <p:extLst>
              <p:ext uri="{D42A27DB-BD31-4B8C-83A1-F6EECF244321}">
                <p14:modId xmlns:p14="http://schemas.microsoft.com/office/powerpoint/2010/main" val="2681900116"/>
              </p:ext>
            </p:extLst>
          </p:nvPr>
        </p:nvGraphicFramePr>
        <p:xfrm>
          <a:off x="12437126" y="15203205"/>
          <a:ext cx="9522240" cy="66162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EC914657-2F28-AB2D-2229-00D6DCED3AE7}"/>
              </a:ext>
            </a:extLst>
          </p:cNvPr>
          <p:cNvGraphicFramePr>
            <a:graphicFrameLocks/>
          </p:cNvGraphicFramePr>
          <p:nvPr>
            <p:extLst>
              <p:ext uri="{D42A27DB-BD31-4B8C-83A1-F6EECF244321}">
                <p14:modId xmlns:p14="http://schemas.microsoft.com/office/powerpoint/2010/main" val="600644856"/>
              </p:ext>
            </p:extLst>
          </p:nvPr>
        </p:nvGraphicFramePr>
        <p:xfrm>
          <a:off x="21994066" y="14980930"/>
          <a:ext cx="9421164" cy="6178697"/>
        </p:xfrm>
        <a:graphic>
          <a:graphicData uri="http://schemas.openxmlformats.org/drawingml/2006/chart">
            <c:chart xmlns:c="http://schemas.openxmlformats.org/drawingml/2006/chart" xmlns:r="http://schemas.openxmlformats.org/officeDocument/2006/relationships" r:id="rId4"/>
          </a:graphicData>
        </a:graphic>
      </p:graphicFrame>
      <p:pic>
        <p:nvPicPr>
          <p:cNvPr id="20" name="Picture 19">
            <a:extLst>
              <a:ext uri="{FF2B5EF4-FFF2-40B4-BE49-F238E27FC236}">
                <a16:creationId xmlns:a16="http://schemas.microsoft.com/office/drawing/2014/main" id="{CB9C3796-801A-0AE6-F6BA-D5C6A49AE8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93" b="881"/>
          <a:stretch>
            <a:fillRect/>
          </a:stretch>
        </p:blipFill>
        <p:spPr>
          <a:xfrm>
            <a:off x="12560138" y="6172652"/>
            <a:ext cx="4743221" cy="6163691"/>
          </a:xfrm>
          <a:prstGeom prst="rect">
            <a:avLst/>
          </a:prstGeom>
        </p:spPr>
      </p:pic>
      <p:sp>
        <p:nvSpPr>
          <p:cNvPr id="36" name="Subtitle 2">
            <a:extLst>
              <a:ext uri="{FF2B5EF4-FFF2-40B4-BE49-F238E27FC236}">
                <a16:creationId xmlns:a16="http://schemas.microsoft.com/office/drawing/2014/main" id="{6483D6D1-99A2-B1A0-6D69-B8DB6AA3A63A}"/>
              </a:ext>
            </a:extLst>
          </p:cNvPr>
          <p:cNvSpPr txBox="1">
            <a:spLocks/>
          </p:cNvSpPr>
          <p:nvPr/>
        </p:nvSpPr>
        <p:spPr>
          <a:xfrm>
            <a:off x="385008" y="13839507"/>
            <a:ext cx="1115568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dirty="0">
                <a:solidFill>
                  <a:schemeClr val="bg1"/>
                </a:solidFill>
                <a:latin typeface="Arial" panose="020B0604020202020204" pitchFamily="34" charset="0"/>
                <a:cs typeface="Arial" panose="020B0604020202020204" pitchFamily="34" charset="0"/>
              </a:rPr>
              <a:t>Methodology</a:t>
            </a:r>
          </a:p>
        </p:txBody>
      </p:sp>
      <p:sp>
        <p:nvSpPr>
          <p:cNvPr id="37" name="Subtitle 2">
            <a:extLst>
              <a:ext uri="{FF2B5EF4-FFF2-40B4-BE49-F238E27FC236}">
                <a16:creationId xmlns:a16="http://schemas.microsoft.com/office/drawing/2014/main" id="{2B97F6F8-F58F-58E8-FAA0-CE195E9AA445}"/>
              </a:ext>
            </a:extLst>
          </p:cNvPr>
          <p:cNvSpPr txBox="1">
            <a:spLocks/>
          </p:cNvSpPr>
          <p:nvPr/>
        </p:nvSpPr>
        <p:spPr>
          <a:xfrm>
            <a:off x="404362" y="22446905"/>
            <a:ext cx="1115568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dirty="0">
                <a:solidFill>
                  <a:schemeClr val="bg1"/>
                </a:solidFill>
                <a:latin typeface="Arial" panose="020B0604020202020204" pitchFamily="34" charset="0"/>
                <a:cs typeface="Arial" panose="020B0604020202020204" pitchFamily="34" charset="0"/>
              </a:rPr>
              <a:t>Result</a:t>
            </a:r>
          </a:p>
        </p:txBody>
      </p:sp>
      <p:sp>
        <p:nvSpPr>
          <p:cNvPr id="38" name="Subtitle 2">
            <a:extLst>
              <a:ext uri="{FF2B5EF4-FFF2-40B4-BE49-F238E27FC236}">
                <a16:creationId xmlns:a16="http://schemas.microsoft.com/office/drawing/2014/main" id="{FE6DDEA5-DF8E-EBEA-C157-856F9C1C28FF}"/>
              </a:ext>
            </a:extLst>
          </p:cNvPr>
          <p:cNvSpPr txBox="1">
            <a:spLocks/>
          </p:cNvSpPr>
          <p:nvPr/>
        </p:nvSpPr>
        <p:spPr>
          <a:xfrm>
            <a:off x="32572095" y="4930828"/>
            <a:ext cx="1097280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dirty="0">
                <a:solidFill>
                  <a:schemeClr val="bg1"/>
                </a:solidFill>
                <a:latin typeface="Arial" panose="020B0604020202020204" pitchFamily="34" charset="0"/>
                <a:cs typeface="Arial" panose="020B0604020202020204" pitchFamily="34" charset="0"/>
              </a:rPr>
              <a:t>Result (Cont.)</a:t>
            </a:r>
          </a:p>
        </p:txBody>
      </p:sp>
      <p:sp>
        <p:nvSpPr>
          <p:cNvPr id="40" name="Subtitle 2">
            <a:extLst>
              <a:ext uri="{FF2B5EF4-FFF2-40B4-BE49-F238E27FC236}">
                <a16:creationId xmlns:a16="http://schemas.microsoft.com/office/drawing/2014/main" id="{F4B29166-02CD-9853-41C6-229AE604FA71}"/>
              </a:ext>
            </a:extLst>
          </p:cNvPr>
          <p:cNvSpPr txBox="1">
            <a:spLocks/>
          </p:cNvSpPr>
          <p:nvPr/>
        </p:nvSpPr>
        <p:spPr>
          <a:xfrm>
            <a:off x="32572095" y="22354492"/>
            <a:ext cx="1097280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dirty="0">
                <a:solidFill>
                  <a:schemeClr val="bg1"/>
                </a:solidFill>
                <a:latin typeface="Arial" panose="020B0604020202020204" pitchFamily="34" charset="0"/>
                <a:cs typeface="Arial" panose="020B0604020202020204" pitchFamily="34" charset="0"/>
              </a:rPr>
              <a:t>Future Works</a:t>
            </a:r>
          </a:p>
        </p:txBody>
      </p:sp>
      <p:sp>
        <p:nvSpPr>
          <p:cNvPr id="41" name="Subtitle 2">
            <a:extLst>
              <a:ext uri="{FF2B5EF4-FFF2-40B4-BE49-F238E27FC236}">
                <a16:creationId xmlns:a16="http://schemas.microsoft.com/office/drawing/2014/main" id="{1414C6BD-C545-AE5A-3FA1-A62DAC53D36F}"/>
              </a:ext>
            </a:extLst>
          </p:cNvPr>
          <p:cNvSpPr txBox="1">
            <a:spLocks/>
          </p:cNvSpPr>
          <p:nvPr/>
        </p:nvSpPr>
        <p:spPr>
          <a:xfrm>
            <a:off x="32532512" y="26632110"/>
            <a:ext cx="1097280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dirty="0">
                <a:solidFill>
                  <a:schemeClr val="bg1"/>
                </a:solidFill>
                <a:latin typeface="Arial" panose="020B0604020202020204" pitchFamily="34" charset="0"/>
                <a:cs typeface="Arial" panose="020B0604020202020204" pitchFamily="34" charset="0"/>
              </a:rPr>
              <a:t>References</a:t>
            </a:r>
          </a:p>
        </p:txBody>
      </p:sp>
      <p:sp>
        <p:nvSpPr>
          <p:cNvPr id="42" name="Subtitle 2">
            <a:extLst>
              <a:ext uri="{FF2B5EF4-FFF2-40B4-BE49-F238E27FC236}">
                <a16:creationId xmlns:a16="http://schemas.microsoft.com/office/drawing/2014/main" id="{39A7EA3A-25BA-C781-4523-6B341B2A2C4D}"/>
              </a:ext>
            </a:extLst>
          </p:cNvPr>
          <p:cNvSpPr txBox="1">
            <a:spLocks/>
          </p:cNvSpPr>
          <p:nvPr/>
        </p:nvSpPr>
        <p:spPr>
          <a:xfrm>
            <a:off x="12254357" y="4938607"/>
            <a:ext cx="19659600"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dirty="0">
                <a:solidFill>
                  <a:schemeClr val="bg1"/>
                </a:solidFill>
                <a:latin typeface="Arial" panose="020B0604020202020204" pitchFamily="34" charset="0"/>
                <a:cs typeface="Arial" panose="020B0604020202020204" pitchFamily="34" charset="0"/>
              </a:rPr>
              <a:t>Methodology (Cont.)</a:t>
            </a:r>
          </a:p>
        </p:txBody>
      </p:sp>
      <p:sp>
        <p:nvSpPr>
          <p:cNvPr id="45" name="Subtitle 2">
            <a:extLst>
              <a:ext uri="{FF2B5EF4-FFF2-40B4-BE49-F238E27FC236}">
                <a16:creationId xmlns:a16="http://schemas.microsoft.com/office/drawing/2014/main" id="{47A17A47-F0D7-3610-D598-2C1B18A74D8B}"/>
              </a:ext>
            </a:extLst>
          </p:cNvPr>
          <p:cNvSpPr txBox="1">
            <a:spLocks/>
          </p:cNvSpPr>
          <p:nvPr/>
        </p:nvSpPr>
        <p:spPr>
          <a:xfrm>
            <a:off x="12254357" y="13842924"/>
            <a:ext cx="19659600"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dirty="0">
                <a:solidFill>
                  <a:schemeClr val="bg1"/>
                </a:solidFill>
                <a:latin typeface="Arial" panose="020B0604020202020204" pitchFamily="34" charset="0"/>
                <a:cs typeface="Arial" panose="020B0604020202020204" pitchFamily="34" charset="0"/>
              </a:rPr>
              <a:t>Result (Cont.)</a:t>
            </a:r>
          </a:p>
        </p:txBody>
      </p:sp>
      <p:sp>
        <p:nvSpPr>
          <p:cNvPr id="46" name="Subtitle 2">
            <a:extLst>
              <a:ext uri="{FF2B5EF4-FFF2-40B4-BE49-F238E27FC236}">
                <a16:creationId xmlns:a16="http://schemas.microsoft.com/office/drawing/2014/main" id="{E0FF97F6-0125-59D5-D044-4006F447817D}"/>
              </a:ext>
            </a:extLst>
          </p:cNvPr>
          <p:cNvSpPr txBox="1">
            <a:spLocks/>
          </p:cNvSpPr>
          <p:nvPr/>
        </p:nvSpPr>
        <p:spPr>
          <a:xfrm>
            <a:off x="12254357" y="22419385"/>
            <a:ext cx="19659600"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dirty="0">
                <a:solidFill>
                  <a:schemeClr val="bg1"/>
                </a:solidFill>
                <a:latin typeface="Arial" panose="020B0604020202020204" pitchFamily="34" charset="0"/>
                <a:cs typeface="Arial" panose="020B0604020202020204" pitchFamily="34" charset="0"/>
              </a:rPr>
              <a:t>Result (Cont.)</a:t>
            </a:r>
          </a:p>
        </p:txBody>
      </p:sp>
      <p:pic>
        <p:nvPicPr>
          <p:cNvPr id="48" name="Picture 47">
            <a:extLst>
              <a:ext uri="{FF2B5EF4-FFF2-40B4-BE49-F238E27FC236}">
                <a16:creationId xmlns:a16="http://schemas.microsoft.com/office/drawing/2014/main" id="{6D7C29A3-F9AC-9AD6-2415-63D80446FC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6229585" y="6991644"/>
            <a:ext cx="6144581" cy="4608436"/>
          </a:xfrm>
          <a:prstGeom prst="rect">
            <a:avLst/>
          </a:prstGeom>
        </p:spPr>
      </p:pic>
      <p:pic>
        <p:nvPicPr>
          <p:cNvPr id="50" name="Picture 49">
            <a:extLst>
              <a:ext uri="{FF2B5EF4-FFF2-40B4-BE49-F238E27FC236}">
                <a16:creationId xmlns:a16="http://schemas.microsoft.com/office/drawing/2014/main" id="{9867C941-A1E5-E1F6-7CA3-2093B484315A}"/>
              </a:ext>
            </a:extLst>
          </p:cNvPr>
          <p:cNvPicPr>
            <a:picLocks noChangeAspect="1"/>
          </p:cNvPicPr>
          <p:nvPr/>
        </p:nvPicPr>
        <p:blipFill>
          <a:blip r:embed="rId7" cstate="print">
            <a:extLst>
              <a:ext uri="{28A0092B-C50C-407E-A947-70E740481C1C}">
                <a14:useLocalDpi xmlns:a14="http://schemas.microsoft.com/office/drawing/2010/main" val="0"/>
              </a:ext>
            </a:extLst>
          </a:blip>
          <a:srcRect t="5233"/>
          <a:stretch>
            <a:fillRect/>
          </a:stretch>
        </p:blipFill>
        <p:spPr>
          <a:xfrm>
            <a:off x="17348330" y="6108781"/>
            <a:ext cx="9341466" cy="6259371"/>
          </a:xfrm>
          <a:prstGeom prst="rect">
            <a:avLst/>
          </a:prstGeom>
        </p:spPr>
      </p:pic>
      <p:sp>
        <p:nvSpPr>
          <p:cNvPr id="3" name="TextBox 2">
            <a:extLst>
              <a:ext uri="{FF2B5EF4-FFF2-40B4-BE49-F238E27FC236}">
                <a16:creationId xmlns:a16="http://schemas.microsoft.com/office/drawing/2014/main" id="{AAB406CE-F9A9-E7D8-EFF3-83F061F675B9}"/>
              </a:ext>
            </a:extLst>
          </p:cNvPr>
          <p:cNvSpPr txBox="1"/>
          <p:nvPr/>
        </p:nvSpPr>
        <p:spPr>
          <a:xfrm>
            <a:off x="16344824" y="12490728"/>
            <a:ext cx="13376627" cy="569381"/>
          </a:xfrm>
          <a:prstGeom prst="rect">
            <a:avLst/>
          </a:prstGeom>
          <a:noFill/>
        </p:spPr>
        <p:txBody>
          <a:bodyPr wrap="square" lIns="106674" tIns="53337" rIns="106674" bIns="53337" rtlCol="0">
            <a:spAutoFit/>
          </a:bodyPr>
          <a:lstStyle/>
          <a:p>
            <a:r>
              <a:rPr lang="en-US" sz="3000" b="1" dirty="0">
                <a:latin typeface="Arial" panose="020B0604020202020204" pitchFamily="34" charset="0"/>
                <a:cs typeface="Arial" panose="020B0604020202020204" pitchFamily="34" charset="0"/>
              </a:rPr>
              <a:t>Fig.1 </a:t>
            </a:r>
            <a:r>
              <a:rPr lang="en-US" sz="3000" dirty="0">
                <a:latin typeface="Arial" panose="020B0604020202020204" pitchFamily="34" charset="0"/>
                <a:cs typeface="Arial" panose="020B0604020202020204" pitchFamily="34" charset="0"/>
              </a:rPr>
              <a:t>: Study Area, Data collection &amp; Laboratory Analysis</a:t>
            </a:r>
          </a:p>
        </p:txBody>
      </p:sp>
      <p:sp>
        <p:nvSpPr>
          <p:cNvPr id="5" name="Subtitle 2">
            <a:extLst>
              <a:ext uri="{FF2B5EF4-FFF2-40B4-BE49-F238E27FC236}">
                <a16:creationId xmlns:a16="http://schemas.microsoft.com/office/drawing/2014/main" id="{10645AAE-4B6A-342A-3AB5-B14A0DB944EA}"/>
              </a:ext>
            </a:extLst>
          </p:cNvPr>
          <p:cNvSpPr txBox="1">
            <a:spLocks/>
          </p:cNvSpPr>
          <p:nvPr/>
        </p:nvSpPr>
        <p:spPr>
          <a:xfrm>
            <a:off x="32532512" y="13809782"/>
            <a:ext cx="1097280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b="1" dirty="0">
                <a:solidFill>
                  <a:schemeClr val="bg1"/>
                </a:solidFill>
                <a:latin typeface="Arial" panose="020B0604020202020204" pitchFamily="34" charset="0"/>
                <a:cs typeface="Arial" panose="020B0604020202020204" pitchFamily="34" charset="0"/>
              </a:rPr>
              <a:t>Conclusion</a:t>
            </a:r>
          </a:p>
        </p:txBody>
      </p:sp>
      <p:pic>
        <p:nvPicPr>
          <p:cNvPr id="9" name="Picture 8">
            <a:extLst>
              <a:ext uri="{FF2B5EF4-FFF2-40B4-BE49-F238E27FC236}">
                <a16:creationId xmlns:a16="http://schemas.microsoft.com/office/drawing/2014/main" id="{07908CE6-AF3B-67E7-01C4-C2346D5403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92850" y="23944267"/>
            <a:ext cx="9040319" cy="6240332"/>
          </a:xfrm>
          <a:prstGeom prst="rect">
            <a:avLst/>
          </a:prstGeom>
        </p:spPr>
      </p:pic>
      <p:pic>
        <p:nvPicPr>
          <p:cNvPr id="11" name="Picture 10">
            <a:extLst>
              <a:ext uri="{FF2B5EF4-FFF2-40B4-BE49-F238E27FC236}">
                <a16:creationId xmlns:a16="http://schemas.microsoft.com/office/drawing/2014/main" id="{9EA274FC-255B-657D-223A-D300AF76F6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40223" y="23794863"/>
            <a:ext cx="9467371" cy="6535116"/>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4041</TotalTime>
  <Words>935</Words>
  <Application>Microsoft Office PowerPoint</Application>
  <PresentationFormat>Custom</PresentationFormat>
  <Paragraphs>86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 Physical and Biogeochemical Factor Influencing Top-Dying of Heritiera fomes in the Sundarbans Mangrove Forest, Bangladesh Md Seikh Sadiul Islam Tanvir1, Ashley Bulseco1, Adam Wymore2, Md Saidur Rahman3 and Gregg Moore1  1Department of Biological Sciences, University of New Hampshire, Durham, NH, USA 2Department of Natural Resources and the Environment, University of New Hampshire, Durham, NH, USA 3Forestry and Wood Technology Discipline, Khulna University, Khulna, Bangladesh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Seikh Sadi Tanvir</cp:lastModifiedBy>
  <cp:revision>245</cp:revision>
  <dcterms:created xsi:type="dcterms:W3CDTF">2016-03-05T16:55:12Z</dcterms:created>
  <dcterms:modified xsi:type="dcterms:W3CDTF">2026-04-10T20:34:35Z</dcterms:modified>
</cp:coreProperties>
</file>