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6"/>
  </p:sldMasterIdLst>
  <p:notesMasterIdLst>
    <p:notesMasterId r:id="rId8"/>
  </p:notesMasterIdLst>
  <p:sldIdLst>
    <p:sldId id="258" r:id="rId7"/>
  </p:sldIdLst>
  <p:sldSz cx="43891200" cy="32918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B92"/>
    <a:srgbClr val="4040FF"/>
    <a:srgbClr val="299FD9"/>
    <a:srgbClr val="D6D6D6"/>
    <a:srgbClr val="9BD2ED"/>
    <a:srgbClr val="49ADDF"/>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BE3815-9AD2-4B82-B9FD-60A7989E50B8}" v="3" dt="2026-04-06T19:26:28.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3"/>
    <p:restoredTop sz="94718"/>
  </p:normalViewPr>
  <p:slideViewPr>
    <p:cSldViewPr snapToGrid="0">
      <p:cViewPr>
        <p:scale>
          <a:sx n="10" d="100"/>
          <a:sy n="10" d="100"/>
        </p:scale>
        <p:origin x="3504" y="1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mond Mensah" userId="a8f16566-b690-46aa-b5de-c7585d07afef" providerId="ADAL" clId="{7DDB7260-6AB1-42E0-A8A9-4E2FDD633832}"/>
    <pc:docChg chg="undo redo custSel modSld">
      <pc:chgData name="Desmond Mensah" userId="a8f16566-b690-46aa-b5de-c7585d07afef" providerId="ADAL" clId="{7DDB7260-6AB1-42E0-A8A9-4E2FDD633832}" dt="2026-04-06T19:27:16.833" v="52" actId="1076"/>
      <pc:docMkLst>
        <pc:docMk/>
      </pc:docMkLst>
      <pc:sldChg chg="addSp delSp modSp mod">
        <pc:chgData name="Desmond Mensah" userId="a8f16566-b690-46aa-b5de-c7585d07afef" providerId="ADAL" clId="{7DDB7260-6AB1-42E0-A8A9-4E2FDD633832}" dt="2026-04-06T19:27:16.833" v="52" actId="1076"/>
        <pc:sldMkLst>
          <pc:docMk/>
          <pc:sldMk cId="1568615386" sldId="258"/>
        </pc:sldMkLst>
        <pc:spChg chg="mod">
          <ac:chgData name="Desmond Mensah" userId="a8f16566-b690-46aa-b5de-c7585d07afef" providerId="ADAL" clId="{7DDB7260-6AB1-42E0-A8A9-4E2FDD633832}" dt="2026-04-06T19:24:34.104" v="23" actId="1076"/>
          <ac:spMkLst>
            <pc:docMk/>
            <pc:sldMk cId="1568615386" sldId="258"/>
            <ac:spMk id="2" creationId="{1DF3C0D2-E28F-0090-5FAE-B40840D66513}"/>
          </ac:spMkLst>
        </pc:spChg>
        <pc:spChg chg="mod">
          <ac:chgData name="Desmond Mensah" userId="a8f16566-b690-46aa-b5de-c7585d07afef" providerId="ADAL" clId="{7DDB7260-6AB1-42E0-A8A9-4E2FDD633832}" dt="2026-04-06T19:23:20.265" v="12" actId="2711"/>
          <ac:spMkLst>
            <pc:docMk/>
            <pc:sldMk cId="1568615386" sldId="258"/>
            <ac:spMk id="3" creationId="{03110352-1387-FA64-B121-39CFA4CF4D53}"/>
          </ac:spMkLst>
        </pc:spChg>
        <pc:spChg chg="mod">
          <ac:chgData name="Desmond Mensah" userId="a8f16566-b690-46aa-b5de-c7585d07afef" providerId="ADAL" clId="{7DDB7260-6AB1-42E0-A8A9-4E2FDD633832}" dt="2026-04-06T19:25:52.507" v="36" actId="1076"/>
          <ac:spMkLst>
            <pc:docMk/>
            <pc:sldMk cId="1568615386" sldId="258"/>
            <ac:spMk id="6" creationId="{F8531CD8-484A-C42C-5852-76DD38A6079F}"/>
          </ac:spMkLst>
        </pc:spChg>
        <pc:spChg chg="mod">
          <ac:chgData name="Desmond Mensah" userId="a8f16566-b690-46aa-b5de-c7585d07afef" providerId="ADAL" clId="{7DDB7260-6AB1-42E0-A8A9-4E2FDD633832}" dt="2026-04-06T19:26:05.903" v="41" actId="1076"/>
          <ac:spMkLst>
            <pc:docMk/>
            <pc:sldMk cId="1568615386" sldId="258"/>
            <ac:spMk id="8" creationId="{9087105B-AB41-F2B9-80FB-B0E60DF41D27}"/>
          </ac:spMkLst>
        </pc:spChg>
        <pc:spChg chg="mod">
          <ac:chgData name="Desmond Mensah" userId="a8f16566-b690-46aa-b5de-c7585d07afef" providerId="ADAL" clId="{7DDB7260-6AB1-42E0-A8A9-4E2FDD633832}" dt="2026-04-06T19:26:05.903" v="41" actId="1076"/>
          <ac:spMkLst>
            <pc:docMk/>
            <pc:sldMk cId="1568615386" sldId="258"/>
            <ac:spMk id="11" creationId="{B121660F-4AF0-18B3-4800-8C8F8F386E67}"/>
          </ac:spMkLst>
        </pc:spChg>
        <pc:spChg chg="mod">
          <ac:chgData name="Desmond Mensah" userId="a8f16566-b690-46aa-b5de-c7585d07afef" providerId="ADAL" clId="{7DDB7260-6AB1-42E0-A8A9-4E2FDD633832}" dt="2026-04-06T19:26:05.903" v="41" actId="1076"/>
          <ac:spMkLst>
            <pc:docMk/>
            <pc:sldMk cId="1568615386" sldId="258"/>
            <ac:spMk id="12" creationId="{CF3CD77F-4D72-346A-5426-4272EFEDA5EA}"/>
          </ac:spMkLst>
        </pc:spChg>
        <pc:spChg chg="mod">
          <ac:chgData name="Desmond Mensah" userId="a8f16566-b690-46aa-b5de-c7585d07afef" providerId="ADAL" clId="{7DDB7260-6AB1-42E0-A8A9-4E2FDD633832}" dt="2026-04-06T19:25:26.308" v="32" actId="6549"/>
          <ac:spMkLst>
            <pc:docMk/>
            <pc:sldMk cId="1568615386" sldId="258"/>
            <ac:spMk id="16" creationId="{01799629-C3E1-1E7E-DC5F-00A0AEB45965}"/>
          </ac:spMkLst>
        </pc:spChg>
        <pc:spChg chg="mod">
          <ac:chgData name="Desmond Mensah" userId="a8f16566-b690-46aa-b5de-c7585d07afef" providerId="ADAL" clId="{7DDB7260-6AB1-42E0-A8A9-4E2FDD633832}" dt="2026-04-06T19:27:03.009" v="50" actId="1076"/>
          <ac:spMkLst>
            <pc:docMk/>
            <pc:sldMk cId="1568615386" sldId="258"/>
            <ac:spMk id="18" creationId="{EB29ED4B-F8F3-048C-E2B0-83DCCC390E9F}"/>
          </ac:spMkLst>
        </pc:spChg>
        <pc:spChg chg="mod">
          <ac:chgData name="Desmond Mensah" userId="a8f16566-b690-46aa-b5de-c7585d07afef" providerId="ADAL" clId="{7DDB7260-6AB1-42E0-A8A9-4E2FDD633832}" dt="2026-04-06T19:23:20.265" v="12" actId="2711"/>
          <ac:spMkLst>
            <pc:docMk/>
            <pc:sldMk cId="1568615386" sldId="258"/>
            <ac:spMk id="19" creationId="{E90ABCDD-F24D-C8CE-448B-EAA93C68BD28}"/>
          </ac:spMkLst>
        </pc:spChg>
        <pc:spChg chg="add mod">
          <ac:chgData name="Desmond Mensah" userId="a8f16566-b690-46aa-b5de-c7585d07afef" providerId="ADAL" clId="{7DDB7260-6AB1-42E0-A8A9-4E2FDD633832}" dt="2026-04-06T19:26:28.912" v="44"/>
          <ac:spMkLst>
            <pc:docMk/>
            <pc:sldMk cId="1568615386" sldId="258"/>
            <ac:spMk id="21" creationId="{84D8EC43-D107-7A15-C07F-78D6652FD6C3}"/>
          </ac:spMkLst>
        </pc:spChg>
        <pc:spChg chg="mod">
          <ac:chgData name="Desmond Mensah" userId="a8f16566-b690-46aa-b5de-c7585d07afef" providerId="ADAL" clId="{7DDB7260-6AB1-42E0-A8A9-4E2FDD633832}" dt="2026-04-06T19:26:56.371" v="48" actId="1076"/>
          <ac:spMkLst>
            <pc:docMk/>
            <pc:sldMk cId="1568615386" sldId="258"/>
            <ac:spMk id="24" creationId="{C631593B-6CFE-60A8-225B-F0D03F8FB425}"/>
          </ac:spMkLst>
        </pc:spChg>
        <pc:spChg chg="mod">
          <ac:chgData name="Desmond Mensah" userId="a8f16566-b690-46aa-b5de-c7585d07afef" providerId="ADAL" clId="{7DDB7260-6AB1-42E0-A8A9-4E2FDD633832}" dt="2026-04-06T19:26:52.370" v="47" actId="1076"/>
          <ac:spMkLst>
            <pc:docMk/>
            <pc:sldMk cId="1568615386" sldId="258"/>
            <ac:spMk id="25" creationId="{B35E338A-EF73-7566-AF96-D7A896E86898}"/>
          </ac:spMkLst>
        </pc:spChg>
        <pc:spChg chg="mod">
          <ac:chgData name="Desmond Mensah" userId="a8f16566-b690-46aa-b5de-c7585d07afef" providerId="ADAL" clId="{7DDB7260-6AB1-42E0-A8A9-4E2FDD633832}" dt="2026-04-06T19:27:09.178" v="51" actId="1076"/>
          <ac:spMkLst>
            <pc:docMk/>
            <pc:sldMk cId="1568615386" sldId="258"/>
            <ac:spMk id="26" creationId="{7FE55FD7-2A63-C47F-815C-87E7E84A552B}"/>
          </ac:spMkLst>
        </pc:spChg>
        <pc:spChg chg="mod">
          <ac:chgData name="Desmond Mensah" userId="a8f16566-b690-46aa-b5de-c7585d07afef" providerId="ADAL" clId="{7DDB7260-6AB1-42E0-A8A9-4E2FDD633832}" dt="2026-04-06T19:24:17.883" v="22" actId="1076"/>
          <ac:spMkLst>
            <pc:docMk/>
            <pc:sldMk cId="1568615386" sldId="258"/>
            <ac:spMk id="28" creationId="{DBD75962-E107-2BC0-1949-191978D6AA42}"/>
          </ac:spMkLst>
        </pc:spChg>
        <pc:spChg chg="mod">
          <ac:chgData name="Desmond Mensah" userId="a8f16566-b690-46aa-b5de-c7585d07afef" providerId="ADAL" clId="{7DDB7260-6AB1-42E0-A8A9-4E2FDD633832}" dt="2026-04-06T19:23:14.017" v="11" actId="2711"/>
          <ac:spMkLst>
            <pc:docMk/>
            <pc:sldMk cId="1568615386" sldId="258"/>
            <ac:spMk id="29" creationId="{DAF42759-466D-C6D6-8DA2-FA4652F18D62}"/>
          </ac:spMkLst>
        </pc:spChg>
        <pc:spChg chg="mod">
          <ac:chgData name="Desmond Mensah" userId="a8f16566-b690-46aa-b5de-c7585d07afef" providerId="ADAL" clId="{7DDB7260-6AB1-42E0-A8A9-4E2FDD633832}" dt="2026-04-06T19:27:16.833" v="52" actId="1076"/>
          <ac:spMkLst>
            <pc:docMk/>
            <pc:sldMk cId="1568615386" sldId="258"/>
            <ac:spMk id="30" creationId="{50E92413-E866-B1A2-EAD5-B9D1789B338E}"/>
          </ac:spMkLst>
        </pc:spChg>
        <pc:spChg chg="mod">
          <ac:chgData name="Desmond Mensah" userId="a8f16566-b690-46aa-b5de-c7585d07afef" providerId="ADAL" clId="{7DDB7260-6AB1-42E0-A8A9-4E2FDD633832}" dt="2026-04-06T19:26:43.505" v="46" actId="1076"/>
          <ac:spMkLst>
            <pc:docMk/>
            <pc:sldMk cId="1568615386" sldId="258"/>
            <ac:spMk id="32" creationId="{0D28F7FE-074F-AE07-B293-FE86C8EDE378}"/>
          </ac:spMkLst>
        </pc:spChg>
        <pc:spChg chg="mod">
          <ac:chgData name="Desmond Mensah" userId="a8f16566-b690-46aa-b5de-c7585d07afef" providerId="ADAL" clId="{7DDB7260-6AB1-42E0-A8A9-4E2FDD633832}" dt="2026-04-06T19:23:20.265" v="12" actId="2711"/>
          <ac:spMkLst>
            <pc:docMk/>
            <pc:sldMk cId="1568615386" sldId="258"/>
            <ac:spMk id="39" creationId="{41D987F5-40CF-91D5-4186-D27BF7F61ADA}"/>
          </ac:spMkLst>
        </pc:spChg>
        <pc:spChg chg="mod">
          <ac:chgData name="Desmond Mensah" userId="a8f16566-b690-46aa-b5de-c7585d07afef" providerId="ADAL" clId="{7DDB7260-6AB1-42E0-A8A9-4E2FDD633832}" dt="2026-04-06T19:23:05.326" v="10" actId="255"/>
          <ac:spMkLst>
            <pc:docMk/>
            <pc:sldMk cId="1568615386" sldId="258"/>
            <ac:spMk id="46" creationId="{E805D4F0-9561-20F0-67BC-B15F7D9D1EC5}"/>
          </ac:spMkLst>
        </pc:spChg>
        <pc:spChg chg="mod">
          <ac:chgData name="Desmond Mensah" userId="a8f16566-b690-46aa-b5de-c7585d07afef" providerId="ADAL" clId="{7DDB7260-6AB1-42E0-A8A9-4E2FDD633832}" dt="2026-04-06T19:23:20.265" v="12" actId="2711"/>
          <ac:spMkLst>
            <pc:docMk/>
            <pc:sldMk cId="1568615386" sldId="258"/>
            <ac:spMk id="53" creationId="{54D03879-0A20-905F-F7EC-C38C736E07A2}"/>
          </ac:spMkLst>
        </pc:spChg>
        <pc:spChg chg="del">
          <ac:chgData name="Desmond Mensah" userId="a8f16566-b690-46aa-b5de-c7585d07afef" providerId="ADAL" clId="{7DDB7260-6AB1-42E0-A8A9-4E2FDD633832}" dt="2026-04-06T19:26:28.570" v="43" actId="21"/>
          <ac:spMkLst>
            <pc:docMk/>
            <pc:sldMk cId="1568615386" sldId="258"/>
            <ac:spMk id="57" creationId="{84D8EC43-D107-7A15-C07F-78D6652FD6C3}"/>
          </ac:spMkLst>
        </pc:spChg>
        <pc:spChg chg="mod">
          <ac:chgData name="Desmond Mensah" userId="a8f16566-b690-46aa-b5de-c7585d07afef" providerId="ADAL" clId="{7DDB7260-6AB1-42E0-A8A9-4E2FDD633832}" dt="2026-04-06T19:23:20.265" v="12" actId="2711"/>
          <ac:spMkLst>
            <pc:docMk/>
            <pc:sldMk cId="1568615386" sldId="258"/>
            <ac:spMk id="60" creationId="{F10C7A48-302D-8C92-4CC6-F8FAEF362D08}"/>
          </ac:spMkLst>
        </pc:spChg>
        <pc:spChg chg="mod">
          <ac:chgData name="Desmond Mensah" userId="a8f16566-b690-46aa-b5de-c7585d07afef" providerId="ADAL" clId="{7DDB7260-6AB1-42E0-A8A9-4E2FDD633832}" dt="2026-04-06T19:26:17.962" v="42" actId="1076"/>
          <ac:spMkLst>
            <pc:docMk/>
            <pc:sldMk cId="1568615386" sldId="258"/>
            <ac:spMk id="61" creationId="{46234FA7-98C9-4AC3-F582-ED784B77018C}"/>
          </ac:spMkLst>
        </pc:spChg>
        <pc:spChg chg="mod">
          <ac:chgData name="Desmond Mensah" userId="a8f16566-b690-46aa-b5de-c7585d07afef" providerId="ADAL" clId="{7DDB7260-6AB1-42E0-A8A9-4E2FDD633832}" dt="2026-04-06T19:27:00.192" v="49" actId="1076"/>
          <ac:spMkLst>
            <pc:docMk/>
            <pc:sldMk cId="1568615386" sldId="258"/>
            <ac:spMk id="108" creationId="{9314107A-662D-EB8A-F4F2-76239C4AA6C0}"/>
          </ac:spMkLst>
        </pc:spChg>
        <pc:spChg chg="mod">
          <ac:chgData name="Desmond Mensah" userId="a8f16566-b690-46aa-b5de-c7585d07afef" providerId="ADAL" clId="{7DDB7260-6AB1-42E0-A8A9-4E2FDD633832}" dt="2026-04-06T19:23:20.265" v="12" actId="2711"/>
          <ac:spMkLst>
            <pc:docMk/>
            <pc:sldMk cId="1568615386" sldId="258"/>
            <ac:spMk id="149" creationId="{C5E7F448-F0BB-1491-B09F-C45802D1FAE8}"/>
          </ac:spMkLst>
        </pc:spChg>
        <pc:grpChg chg="mod">
          <ac:chgData name="Desmond Mensah" userId="a8f16566-b690-46aa-b5de-c7585d07afef" providerId="ADAL" clId="{7DDB7260-6AB1-42E0-A8A9-4E2FDD633832}" dt="2026-04-06T19:25:35.907" v="34" actId="1076"/>
          <ac:grpSpMkLst>
            <pc:docMk/>
            <pc:sldMk cId="1568615386" sldId="258"/>
            <ac:grpSpMk id="41" creationId="{1BE45538-6539-3E92-0C29-11236F9D5967}"/>
          </ac:grpSpMkLst>
        </pc:grpChg>
        <pc:picChg chg="mod">
          <ac:chgData name="Desmond Mensah" userId="a8f16566-b690-46aa-b5de-c7585d07afef" providerId="ADAL" clId="{7DDB7260-6AB1-42E0-A8A9-4E2FDD633832}" dt="2026-04-06T19:26:05.903" v="41" actId="1076"/>
          <ac:picMkLst>
            <pc:docMk/>
            <pc:sldMk cId="1568615386" sldId="258"/>
            <ac:picMk id="4" creationId="{1592FC3E-FE06-D1CD-E9D6-C2DD317DC7BF}"/>
          </ac:picMkLst>
        </pc:picChg>
        <pc:picChg chg="mod">
          <ac:chgData name="Desmond Mensah" userId="a8f16566-b690-46aa-b5de-c7585d07afef" providerId="ADAL" clId="{7DDB7260-6AB1-42E0-A8A9-4E2FDD633832}" dt="2026-04-06T19:24:38.364" v="24" actId="1076"/>
          <ac:picMkLst>
            <pc:docMk/>
            <pc:sldMk cId="1568615386" sldId="258"/>
            <ac:picMk id="55" creationId="{039C05D8-D303-4BAC-3E64-BC3B37EB28A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76C5C10-67F1-B942-985C-0758E36D0E35}" type="datetimeFigureOut">
              <a:rPr lang="en-US" smtClean="0"/>
              <a:t>4/6/2026</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EC60070-5401-6146-8F57-899DD0D77608}" type="slidenum">
              <a:rPr lang="en-US" smtClean="0"/>
              <a:t>‹#›</a:t>
            </a:fld>
            <a:endParaRPr lang="en-US" dirty="0"/>
          </a:p>
        </p:txBody>
      </p:sp>
    </p:spTree>
    <p:extLst>
      <p:ext uri="{BB962C8B-B14F-4D97-AF65-F5344CB8AC3E}">
        <p14:creationId xmlns:p14="http://schemas.microsoft.com/office/powerpoint/2010/main" val="3582402775"/>
      </p:ext>
    </p:extLst>
  </p:cSld>
  <p:clrMap bg1="lt1" tx1="dk1" bg2="lt2" tx2="dk2" accent1="accent1" accent2="accent2" accent3="accent3" accent4="accent4" accent5="accent5" accent6="accent6" hlink="hlink" folHlink="folHlink"/>
  <p:notesStyle>
    <a:lvl1pPr marL="0" algn="l" defTabSz="914364" rtl="0" eaLnBrk="1" latinLnBrk="0" hangingPunct="1">
      <a:defRPr sz="1200" kern="1200">
        <a:solidFill>
          <a:schemeClr val="tx1"/>
        </a:solidFill>
        <a:latin typeface="+mn-lt"/>
        <a:ea typeface="+mn-ea"/>
        <a:cs typeface="+mn-cs"/>
      </a:defRPr>
    </a:lvl1pPr>
    <a:lvl2pPr marL="457182" algn="l" defTabSz="914364" rtl="0" eaLnBrk="1" latinLnBrk="0" hangingPunct="1">
      <a:defRPr sz="1200" kern="1200">
        <a:solidFill>
          <a:schemeClr val="tx1"/>
        </a:solidFill>
        <a:latin typeface="+mn-lt"/>
        <a:ea typeface="+mn-ea"/>
        <a:cs typeface="+mn-cs"/>
      </a:defRPr>
    </a:lvl2pPr>
    <a:lvl3pPr marL="914364" algn="l" defTabSz="914364" rtl="0" eaLnBrk="1" latinLnBrk="0" hangingPunct="1">
      <a:defRPr sz="1200" kern="1200">
        <a:solidFill>
          <a:schemeClr val="tx1"/>
        </a:solidFill>
        <a:latin typeface="+mn-lt"/>
        <a:ea typeface="+mn-ea"/>
        <a:cs typeface="+mn-cs"/>
      </a:defRPr>
    </a:lvl3pPr>
    <a:lvl4pPr marL="1371545" algn="l" defTabSz="914364" rtl="0" eaLnBrk="1" latinLnBrk="0" hangingPunct="1">
      <a:defRPr sz="1200" kern="1200">
        <a:solidFill>
          <a:schemeClr val="tx1"/>
        </a:solidFill>
        <a:latin typeface="+mn-lt"/>
        <a:ea typeface="+mn-ea"/>
        <a:cs typeface="+mn-cs"/>
      </a:defRPr>
    </a:lvl4pPr>
    <a:lvl5pPr marL="1828727" algn="l" defTabSz="914364" rtl="0" eaLnBrk="1" latinLnBrk="0" hangingPunct="1">
      <a:defRPr sz="1200" kern="1200">
        <a:solidFill>
          <a:schemeClr val="tx1"/>
        </a:solidFill>
        <a:latin typeface="+mn-lt"/>
        <a:ea typeface="+mn-ea"/>
        <a:cs typeface="+mn-cs"/>
      </a:defRPr>
    </a:lvl5pPr>
    <a:lvl6pPr marL="2285909" algn="l" defTabSz="914364" rtl="0" eaLnBrk="1" latinLnBrk="0" hangingPunct="1">
      <a:defRPr sz="1200" kern="1200">
        <a:solidFill>
          <a:schemeClr val="tx1"/>
        </a:solidFill>
        <a:latin typeface="+mn-lt"/>
        <a:ea typeface="+mn-ea"/>
        <a:cs typeface="+mn-cs"/>
      </a:defRPr>
    </a:lvl6pPr>
    <a:lvl7pPr marL="2743091" algn="l" defTabSz="914364" rtl="0" eaLnBrk="1" latinLnBrk="0" hangingPunct="1">
      <a:defRPr sz="1200" kern="1200">
        <a:solidFill>
          <a:schemeClr val="tx1"/>
        </a:solidFill>
        <a:latin typeface="+mn-lt"/>
        <a:ea typeface="+mn-ea"/>
        <a:cs typeface="+mn-cs"/>
      </a:defRPr>
    </a:lvl7pPr>
    <a:lvl8pPr marL="3200272" algn="l" defTabSz="914364" rtl="0" eaLnBrk="1" latinLnBrk="0" hangingPunct="1">
      <a:defRPr sz="1200" kern="1200">
        <a:solidFill>
          <a:schemeClr val="tx1"/>
        </a:solidFill>
        <a:latin typeface="+mn-lt"/>
        <a:ea typeface="+mn-ea"/>
        <a:cs typeface="+mn-cs"/>
      </a:defRPr>
    </a:lvl8pPr>
    <a:lvl9pPr marL="3657454" algn="l" defTabSz="9143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2BF44-CED5-8550-07DF-0215A6F44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A7413-5BE5-EE10-1971-522E7B5E8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9D3D35-3E29-1FE3-313E-F313B4AFBC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D58912-4A0E-AF86-5B76-4878A593F8A1}"/>
              </a:ext>
            </a:extLst>
          </p:cNvPr>
          <p:cNvSpPr>
            <a:spLocks noGrp="1"/>
          </p:cNvSpPr>
          <p:nvPr>
            <p:ph type="sldNum" sz="quarter" idx="5"/>
          </p:nvPr>
        </p:nvSpPr>
        <p:spPr/>
        <p:txBody>
          <a:bodyPr/>
          <a:lstStyle/>
          <a:p>
            <a:fld id="{1EC60070-5401-6146-8F57-899DD0D77608}" type="slidenum">
              <a:rPr lang="en-US" smtClean="0"/>
              <a:t>1</a:t>
            </a:fld>
            <a:endParaRPr lang="en-US" dirty="0"/>
          </a:p>
        </p:txBody>
      </p:sp>
    </p:spTree>
    <p:extLst>
      <p:ext uri="{BB962C8B-B14F-4D97-AF65-F5344CB8AC3E}">
        <p14:creationId xmlns:p14="http://schemas.microsoft.com/office/powerpoint/2010/main" val="800982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244595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158659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264206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236794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258516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418824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407217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190856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174929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62551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0090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8E81BC7-D5A5-445F-BF4D-797F02B50EB4}" type="datetimeFigureOut">
              <a:rPr lang="en-US" smtClean="0"/>
              <a:t>4/6/2026</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59152990-41B8-4C7F-B873-1D5366E1EAB8}" type="slidenum">
              <a:rPr lang="en-US" smtClean="0"/>
              <a:t>‹#›</a:t>
            </a:fld>
            <a:endParaRPr lang="en-US" dirty="0"/>
          </a:p>
        </p:txBody>
      </p:sp>
    </p:spTree>
    <p:extLst>
      <p:ext uri="{BB962C8B-B14F-4D97-AF65-F5344CB8AC3E}">
        <p14:creationId xmlns:p14="http://schemas.microsoft.com/office/powerpoint/2010/main" val="8791207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87C83-4244-C17F-FB7B-AF56459F3AA0}"/>
            </a:ext>
          </a:extLst>
        </p:cNvPr>
        <p:cNvGrpSpPr/>
        <p:nvPr/>
      </p:nvGrpSpPr>
      <p:grpSpPr>
        <a:xfrm>
          <a:off x="0" y="0"/>
          <a:ext cx="0" cy="0"/>
          <a:chOff x="0" y="0"/>
          <a:chExt cx="0" cy="0"/>
        </a:xfrm>
      </p:grpSpPr>
      <p:grpSp>
        <p:nvGrpSpPr>
          <p:cNvPr id="41" name="Group 40">
            <a:extLst>
              <a:ext uri="{FF2B5EF4-FFF2-40B4-BE49-F238E27FC236}">
                <a16:creationId xmlns:a16="http://schemas.microsoft.com/office/drawing/2014/main" id="{1BE45538-6539-3E92-0C29-11236F9D5967}"/>
              </a:ext>
            </a:extLst>
          </p:cNvPr>
          <p:cNvGrpSpPr/>
          <p:nvPr/>
        </p:nvGrpSpPr>
        <p:grpSpPr>
          <a:xfrm>
            <a:off x="15043244" y="8797243"/>
            <a:ext cx="13626598" cy="8150899"/>
            <a:chOff x="15844889" y="9850012"/>
            <a:chExt cx="12625030" cy="7515745"/>
          </a:xfrm>
        </p:grpSpPr>
        <p:pic>
          <p:nvPicPr>
            <p:cNvPr id="59" name="Picture 58">
              <a:extLst>
                <a:ext uri="{FF2B5EF4-FFF2-40B4-BE49-F238E27FC236}">
                  <a16:creationId xmlns:a16="http://schemas.microsoft.com/office/drawing/2014/main" id="{EB18333D-5392-1728-8B0E-7016F0DF5F7C}"/>
                </a:ext>
              </a:extLst>
            </p:cNvPr>
            <p:cNvPicPr>
              <a:picLocks noChangeAspect="1"/>
            </p:cNvPicPr>
            <p:nvPr/>
          </p:nvPicPr>
          <p:blipFill>
            <a:blip r:embed="rId3"/>
            <a:srcRect t="6260"/>
            <a:stretch/>
          </p:blipFill>
          <p:spPr>
            <a:xfrm>
              <a:off x="15844889" y="9850012"/>
              <a:ext cx="12625030" cy="7515745"/>
            </a:xfrm>
            <a:prstGeom prst="rect">
              <a:avLst/>
            </a:prstGeom>
          </p:spPr>
        </p:pic>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83579A43-A52E-D1A1-E501-6398BACF4AE3}"/>
                    </a:ext>
                  </a:extLst>
                </p:cNvPr>
                <p:cNvSpPr txBox="1"/>
                <p:nvPr/>
              </p:nvSpPr>
              <p:spPr>
                <a:xfrm>
                  <a:off x="25254582" y="11037117"/>
                  <a:ext cx="2285254" cy="537777"/>
                </a:xfrm>
                <a:prstGeom prst="rect">
                  <a:avLst/>
                </a:prstGeom>
                <a:noFill/>
              </p:spPr>
              <p:txBody>
                <a:bodyPr wrap="square">
                  <a:spAutoFit/>
                </a:bodyPr>
                <a:lstStyle/>
                <a:p>
                  <a14:m>
                    <m:oMath xmlns:m="http://schemas.openxmlformats.org/officeDocument/2006/math">
                      <m:r>
                        <a:rPr lang="en-US" sz="2800" i="1" dirty="0">
                          <a:latin typeface="Cambria Math" panose="02040503050406030204" pitchFamily="18" charset="0"/>
                        </a:rPr>
                        <m:t>𝑣</m:t>
                      </m:r>
                    </m:oMath>
                  </a14:m>
                  <a:r>
                    <a:rPr lang="en-US" sz="2800" dirty="0">
                      <a:latin typeface="Arial" panose="020B0604020202020204" pitchFamily="34" charset="0"/>
                      <a:cs typeface="Arial" panose="020B0604020202020204" pitchFamily="34" charset="0"/>
                    </a:rPr>
                    <a:t>=1.35 mm/s</a:t>
                  </a:r>
                </a:p>
              </p:txBody>
            </p:sp>
          </mc:Choice>
          <mc:Fallback>
            <p:sp>
              <p:nvSpPr>
                <p:cNvPr id="40" name="TextBox 39">
                  <a:extLst>
                    <a:ext uri="{FF2B5EF4-FFF2-40B4-BE49-F238E27FC236}">
                      <a16:creationId xmlns:a16="http://schemas.microsoft.com/office/drawing/2014/main" id="{83579A43-A52E-D1A1-E501-6398BACF4AE3}"/>
                    </a:ext>
                  </a:extLst>
                </p:cNvPr>
                <p:cNvSpPr txBox="1">
                  <a:spLocks noRot="1" noChangeAspect="1" noMove="1" noResize="1" noEditPoints="1" noAdjustHandles="1" noChangeArrowheads="1" noChangeShapeType="1" noTextEdit="1"/>
                </p:cNvSpPr>
                <p:nvPr/>
              </p:nvSpPr>
              <p:spPr>
                <a:xfrm>
                  <a:off x="25254582" y="11037117"/>
                  <a:ext cx="2285254" cy="537777"/>
                </a:xfrm>
                <a:prstGeom prst="rect">
                  <a:avLst/>
                </a:prstGeom>
                <a:blipFill>
                  <a:blip r:embed="rId4"/>
                  <a:stretch>
                    <a:fillRect t="-10417" b="-17708"/>
                  </a:stretch>
                </a:blipFill>
              </p:spPr>
              <p:txBody>
                <a:bodyPr/>
                <a:lstStyle/>
                <a:p>
                  <a:r>
                    <a:rPr lang="en-US">
                      <a:noFill/>
                    </a:rPr>
                    <a:t> </a:t>
                  </a:r>
                </a:p>
              </p:txBody>
            </p:sp>
          </mc:Fallback>
        </mc:AlternateContent>
      </p:grpSp>
      <p:pic>
        <p:nvPicPr>
          <p:cNvPr id="55" name="Content Placeholder 3" descr="Diagram">
            <a:extLst>
              <a:ext uri="{FF2B5EF4-FFF2-40B4-BE49-F238E27FC236}">
                <a16:creationId xmlns:a16="http://schemas.microsoft.com/office/drawing/2014/main" id="{039C05D8-D303-4BAC-3E64-BC3B37EB28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0769" y="27330148"/>
            <a:ext cx="7099973" cy="3136445"/>
          </a:xfrm>
          <a:prstGeom prst="rect">
            <a:avLst/>
          </a:prstGeom>
        </p:spPr>
      </p:pic>
      <p:sp>
        <p:nvSpPr>
          <p:cNvPr id="6" name="Subtitle 2">
            <a:extLst>
              <a:ext uri="{FF2B5EF4-FFF2-40B4-BE49-F238E27FC236}">
                <a16:creationId xmlns:a16="http://schemas.microsoft.com/office/drawing/2014/main" id="{F8531CD8-484A-C42C-5852-76DD38A6079F}"/>
              </a:ext>
            </a:extLst>
          </p:cNvPr>
          <p:cNvSpPr txBox="1">
            <a:spLocks/>
          </p:cNvSpPr>
          <p:nvPr/>
        </p:nvSpPr>
        <p:spPr>
          <a:xfrm>
            <a:off x="516420" y="5725708"/>
            <a:ext cx="14069256" cy="9220411"/>
          </a:xfrm>
          <a:prstGeom prst="rect">
            <a:avLst/>
          </a:prstGeom>
          <a:noFill/>
          <a:ln>
            <a:noFill/>
            <a:prstDash val="solid"/>
          </a:ln>
        </p:spPr>
        <p:txBody>
          <a:bodyPr vert="horz" lIns="365760" tIns="274320" rIns="365760" bIns="2743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03000"/>
              </a:lnSpc>
              <a:spcBef>
                <a:spcPts val="0"/>
              </a:spcBef>
            </a:pPr>
            <a:r>
              <a:rPr lang="en-US" sz="3500" dirty="0">
                <a:latin typeface="Arial" panose="020B0604020202020204" pitchFamily="34" charset="0"/>
                <a:ea typeface="Verdana" panose="020B0604030504040204" pitchFamily="34" charset="0"/>
                <a:cs typeface="Arial" panose="020B0604020202020204" pitchFamily="34" charset="0"/>
              </a:rPr>
              <a:t>In deep drawing, formability is bounded by wrinkling and tearing concerns [1]. Draw beads are conventionally used to control material flow but require heavy lubrication and produce high frictional resistance. Recently, macro-structured tooling with periodic wave features on the blank holder (BH) and die surfaces has been shown to:</a:t>
            </a:r>
          </a:p>
          <a:p>
            <a:pPr marL="548640" indent="-548640" algn="just">
              <a:lnSpc>
                <a:spcPct val="103000"/>
              </a:lnSpc>
              <a:spcBef>
                <a:spcPts val="0"/>
              </a:spcBef>
              <a:buFont typeface="Arial" panose="020B0604020202020204" pitchFamily="34" charset="0"/>
              <a:buChar char="•"/>
            </a:pPr>
            <a:r>
              <a:rPr lang="en-US" sz="3500" dirty="0">
                <a:latin typeface="Arial" panose="020B0604020202020204" pitchFamily="34" charset="0"/>
                <a:ea typeface="Verdana" panose="020B0604030504040204" pitchFamily="34" charset="0"/>
                <a:cs typeface="Arial" panose="020B0604020202020204" pitchFamily="34" charset="0"/>
              </a:rPr>
              <a:t>Reduce BHF by over 50% and forming energy by about 17% [2]</a:t>
            </a:r>
          </a:p>
          <a:p>
            <a:pPr marL="548640" indent="-548640" algn="just">
              <a:lnSpc>
                <a:spcPct val="103000"/>
              </a:lnSpc>
              <a:spcBef>
                <a:spcPts val="0"/>
              </a:spcBef>
              <a:buFont typeface="Arial" panose="020B0604020202020204" pitchFamily="34" charset="0"/>
              <a:buChar char="•"/>
            </a:pPr>
            <a:r>
              <a:rPr lang="en-US" sz="3500" dirty="0">
                <a:latin typeface="Arial" panose="020B0604020202020204" pitchFamily="34" charset="0"/>
                <a:ea typeface="Verdana" panose="020B0604030504040204" pitchFamily="34" charset="0"/>
                <a:cs typeface="Arial" panose="020B0604020202020204" pitchFamily="34" charset="0"/>
              </a:rPr>
              <a:t>Stabilize against wrinkling through distributed line contacts rather than surface-area contact</a:t>
            </a:r>
          </a:p>
          <a:p>
            <a:pPr marL="548640" indent="-548640" algn="just">
              <a:lnSpc>
                <a:spcPct val="103000"/>
              </a:lnSpc>
              <a:spcBef>
                <a:spcPts val="0"/>
              </a:spcBef>
              <a:buFont typeface="Arial" panose="020B0604020202020204" pitchFamily="34" charset="0"/>
              <a:buChar char="•"/>
            </a:pPr>
            <a:r>
              <a:rPr lang="en-US" sz="3500" dirty="0">
                <a:latin typeface="Arial" panose="020B0604020202020204" pitchFamily="34" charset="0"/>
                <a:ea typeface="Verdana" panose="020B0604030504040204" pitchFamily="34" charset="0"/>
                <a:cs typeface="Arial" panose="020B0604020202020204" pitchFamily="34" charset="0"/>
              </a:rPr>
              <a:t>Enable potential elimination of lubrication in stamping operations [3]</a:t>
            </a:r>
          </a:p>
          <a:p>
            <a:pPr algn="just">
              <a:lnSpc>
                <a:spcPct val="103000"/>
              </a:lnSpc>
              <a:spcBef>
                <a:spcPts val="0"/>
              </a:spcBef>
            </a:pPr>
            <a:r>
              <a:rPr lang="en-US" sz="3500" dirty="0">
                <a:latin typeface="Arial" panose="020B0604020202020204" pitchFamily="34" charset="0"/>
                <a:ea typeface="Verdana" panose="020B0604030504040204" pitchFamily="34" charset="0"/>
                <a:cs typeface="Arial" panose="020B0604020202020204" pitchFamily="34" charset="0"/>
              </a:rPr>
              <a:t>As sheet metal flows over wave peaks in macro-structured tooling, it undergoes repeated bending and unbending under superimposed tension, identical to Cyclic Bending under Tension (CBT). Therefore, CBT provides the fundamental material characterization needed to model and optimize both conventional draw bead and macro-structured forming processes.</a:t>
            </a:r>
          </a:p>
        </p:txBody>
      </p:sp>
      <p:sp>
        <p:nvSpPr>
          <p:cNvPr id="9" name="Subtitle 2">
            <a:extLst>
              <a:ext uri="{FF2B5EF4-FFF2-40B4-BE49-F238E27FC236}">
                <a16:creationId xmlns:a16="http://schemas.microsoft.com/office/drawing/2014/main" id="{7E783221-E332-7599-6E22-BBB53E4AD1A3}"/>
              </a:ext>
            </a:extLst>
          </p:cNvPr>
          <p:cNvSpPr txBox="1">
            <a:spLocks/>
          </p:cNvSpPr>
          <p:nvPr/>
        </p:nvSpPr>
        <p:spPr>
          <a:xfrm>
            <a:off x="14857693" y="4926382"/>
            <a:ext cx="14173200" cy="914400"/>
          </a:xfrm>
          <a:prstGeom prst="rect">
            <a:avLst/>
          </a:prstGeom>
          <a:solidFill>
            <a:srgbClr val="1A6B92"/>
          </a:solidFill>
          <a:ln>
            <a:noFill/>
          </a:ln>
        </p:spPr>
        <p:txBody>
          <a:bodyPr vert="horz" lIns="106674" tIns="53338" rIns="106674" bIns="53338"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Arial" panose="020B0604020202020204" pitchFamily="34" charset="0"/>
                <a:cs typeface="Arial" panose="020B0604020202020204" pitchFamily="34" charset="0"/>
              </a:rPr>
              <a:t>Formability &amp; Force Evaluation</a:t>
            </a:r>
          </a:p>
        </p:txBody>
      </p:sp>
      <p:sp>
        <p:nvSpPr>
          <p:cNvPr id="13" name="Subtitle 2">
            <a:extLst>
              <a:ext uri="{FF2B5EF4-FFF2-40B4-BE49-F238E27FC236}">
                <a16:creationId xmlns:a16="http://schemas.microsoft.com/office/drawing/2014/main" id="{9546C6F3-18F1-DC3C-5425-E732B7003669}"/>
              </a:ext>
            </a:extLst>
          </p:cNvPr>
          <p:cNvSpPr txBox="1">
            <a:spLocks/>
          </p:cNvSpPr>
          <p:nvPr/>
        </p:nvSpPr>
        <p:spPr>
          <a:xfrm>
            <a:off x="445520" y="4926382"/>
            <a:ext cx="14173200" cy="914400"/>
          </a:xfrm>
          <a:prstGeom prst="rect">
            <a:avLst/>
          </a:prstGeom>
          <a:solidFill>
            <a:srgbClr val="1A6B92"/>
          </a:solidFill>
          <a:ln>
            <a:noFill/>
          </a:ln>
        </p:spPr>
        <p:txBody>
          <a:bodyPr vert="horz" lIns="106674" tIns="53338" rIns="106674" bIns="53338"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Arial" panose="020B0604020202020204" pitchFamily="34" charset="0"/>
                <a:cs typeface="Arial" panose="020B0604020202020204" pitchFamily="34" charset="0"/>
              </a:rPr>
              <a:t>Introduction</a:t>
            </a:r>
          </a:p>
        </p:txBody>
      </p:sp>
      <p:sp>
        <p:nvSpPr>
          <p:cNvPr id="18" name="Subtitle 2">
            <a:extLst>
              <a:ext uri="{FF2B5EF4-FFF2-40B4-BE49-F238E27FC236}">
                <a16:creationId xmlns:a16="http://schemas.microsoft.com/office/drawing/2014/main" id="{EB29ED4B-F8F3-048C-E2B0-83DCCC390E9F}"/>
              </a:ext>
            </a:extLst>
          </p:cNvPr>
          <p:cNvSpPr txBox="1">
            <a:spLocks/>
          </p:cNvSpPr>
          <p:nvPr/>
        </p:nvSpPr>
        <p:spPr>
          <a:xfrm>
            <a:off x="29505069" y="22148032"/>
            <a:ext cx="14173200" cy="914400"/>
          </a:xfrm>
          <a:prstGeom prst="rect">
            <a:avLst/>
          </a:prstGeom>
          <a:solidFill>
            <a:srgbClr val="1A6B92"/>
          </a:solidFill>
          <a:ln>
            <a:noFill/>
          </a:ln>
        </p:spPr>
        <p:txBody>
          <a:bodyPr vert="horz" lIns="106674" tIns="53338" rIns="106674" bIns="53338"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Arial" panose="020B0604020202020204" pitchFamily="34" charset="0"/>
                <a:cs typeface="Arial" panose="020B0604020202020204" pitchFamily="34" charset="0"/>
              </a:rPr>
              <a:t>References</a:t>
            </a:r>
          </a:p>
        </p:txBody>
      </p:sp>
      <p:sp>
        <p:nvSpPr>
          <p:cNvPr id="149" name="Subtitle 2">
            <a:extLst>
              <a:ext uri="{FF2B5EF4-FFF2-40B4-BE49-F238E27FC236}">
                <a16:creationId xmlns:a16="http://schemas.microsoft.com/office/drawing/2014/main" id="{C5E7F448-F0BB-1491-B09F-C45802D1FAE8}"/>
              </a:ext>
            </a:extLst>
          </p:cNvPr>
          <p:cNvSpPr txBox="1">
            <a:spLocks/>
          </p:cNvSpPr>
          <p:nvPr/>
        </p:nvSpPr>
        <p:spPr>
          <a:xfrm>
            <a:off x="14857693" y="17647408"/>
            <a:ext cx="14173200" cy="914400"/>
          </a:xfrm>
          <a:prstGeom prst="rect">
            <a:avLst/>
          </a:prstGeom>
          <a:solidFill>
            <a:srgbClr val="1A6B92"/>
          </a:solidFill>
          <a:ln>
            <a:noFill/>
          </a:ln>
        </p:spPr>
        <p:txBody>
          <a:bodyPr vert="horz" lIns="106674" tIns="53338" rIns="106674" bIns="53338"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Arial" panose="020B0604020202020204" pitchFamily="34" charset="0"/>
                <a:cs typeface="Arial" panose="020B0604020202020204" pitchFamily="34" charset="0"/>
              </a:rPr>
              <a:t>CBT effect on FLD</a:t>
            </a:r>
          </a:p>
        </p:txBody>
      </p:sp>
      <p:sp>
        <p:nvSpPr>
          <p:cNvPr id="98" name="Subtitle 2">
            <a:extLst>
              <a:ext uri="{FF2B5EF4-FFF2-40B4-BE49-F238E27FC236}">
                <a16:creationId xmlns:a16="http://schemas.microsoft.com/office/drawing/2014/main" id="{A65FE272-F5FB-FE77-6BF8-FC15885412EB}"/>
              </a:ext>
            </a:extLst>
          </p:cNvPr>
          <p:cNvSpPr txBox="1">
            <a:spLocks/>
          </p:cNvSpPr>
          <p:nvPr/>
        </p:nvSpPr>
        <p:spPr>
          <a:xfrm>
            <a:off x="697666" y="26033879"/>
            <a:ext cx="14173200" cy="914400"/>
          </a:xfrm>
          <a:prstGeom prst="rect">
            <a:avLst/>
          </a:prstGeom>
          <a:solidFill>
            <a:srgbClr val="1A6B92"/>
          </a:solidFill>
          <a:ln>
            <a:noFill/>
          </a:ln>
        </p:spPr>
        <p:txBody>
          <a:bodyPr vert="horz" lIns="106674" tIns="53338" rIns="106674" bIns="53338"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Arial" panose="020B0604020202020204" pitchFamily="34" charset="0"/>
                <a:cs typeface="Arial" panose="020B0604020202020204" pitchFamily="34" charset="0"/>
              </a:rPr>
              <a:t>CBT Mechanics</a:t>
            </a:r>
          </a:p>
        </p:txBody>
      </p:sp>
      <p:sp>
        <p:nvSpPr>
          <p:cNvPr id="108" name="Subtitle 2">
            <a:extLst>
              <a:ext uri="{FF2B5EF4-FFF2-40B4-BE49-F238E27FC236}">
                <a16:creationId xmlns:a16="http://schemas.microsoft.com/office/drawing/2014/main" id="{9314107A-662D-EB8A-F4F2-76239C4AA6C0}"/>
              </a:ext>
            </a:extLst>
          </p:cNvPr>
          <p:cNvSpPr txBox="1">
            <a:spLocks/>
          </p:cNvSpPr>
          <p:nvPr/>
        </p:nvSpPr>
        <p:spPr>
          <a:xfrm>
            <a:off x="29425616" y="23143825"/>
            <a:ext cx="14383422" cy="5780108"/>
          </a:xfrm>
          <a:prstGeom prst="rect">
            <a:avLst/>
          </a:prstGeom>
          <a:noFill/>
          <a:ln>
            <a:noFill/>
          </a:ln>
        </p:spPr>
        <p:txBody>
          <a:bodyPr vert="horz" lIns="365760" tIns="274320" rIns="365760" bIns="2743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65119" indent="-465119" algn="just">
              <a:lnSpc>
                <a:spcPct val="103000"/>
              </a:lnSpc>
              <a:spcBef>
                <a:spcPts val="0"/>
              </a:spcBef>
              <a:buFont typeface="+mj-lt"/>
              <a:buAutoNum type="arabicPeriod"/>
            </a:pPr>
            <a:r>
              <a:rPr lang="en-US" sz="3200" dirty="0">
                <a:latin typeface="Arial" panose="020B0604020202020204" pitchFamily="34" charset="0"/>
                <a:ea typeface="Verdana" panose="020B0604030504040204" pitchFamily="34" charset="0"/>
                <a:cs typeface="Arial" panose="020B0604020202020204" pitchFamily="34" charset="0"/>
              </a:rPr>
              <a:t>Qin, Y., W.A., W.-N., and Zhao, J., 2015, “Forming of Micro-Sheet Metal Components,” Micromanufacturing Engineering and Technology, Elsevier, pp. 299–322. https://doi.org/10.1016/B978-0-323-31149-6.00013-X.</a:t>
            </a:r>
          </a:p>
          <a:p>
            <a:pPr marL="465119" indent="-465119" algn="just">
              <a:lnSpc>
                <a:spcPct val="103000"/>
              </a:lnSpc>
              <a:spcBef>
                <a:spcPts val="0"/>
              </a:spcBef>
              <a:buFont typeface="+mj-lt"/>
              <a:buAutoNum type="arabicPeriod"/>
            </a:pPr>
            <a:r>
              <a:rPr lang="en-US" sz="3200" dirty="0">
                <a:latin typeface="Arial" panose="020B0604020202020204" pitchFamily="34" charset="0"/>
                <a:ea typeface="Verdana" panose="020B0604030504040204" pitchFamily="34" charset="0"/>
                <a:cs typeface="Arial" panose="020B0604020202020204" pitchFamily="34" charset="0"/>
              </a:rPr>
              <a:t>Trask, M., 2023, "Improvements in Conventional Stamping through Macro-Structured Tooling with Wave Features," M.S. Thesis, The Ohio State University.</a:t>
            </a:r>
          </a:p>
          <a:p>
            <a:pPr marL="465119" indent="-465119" algn="just">
              <a:lnSpc>
                <a:spcPct val="103000"/>
              </a:lnSpc>
              <a:spcBef>
                <a:spcPts val="0"/>
              </a:spcBef>
              <a:buFont typeface="+mj-lt"/>
              <a:buAutoNum type="arabicPeriod"/>
            </a:pPr>
            <a:r>
              <a:rPr lang="en-US" sz="3200" dirty="0">
                <a:latin typeface="Arial" panose="020B0604020202020204" pitchFamily="34" charset="0"/>
                <a:ea typeface="Verdana" panose="020B0604030504040204" pitchFamily="34" charset="0"/>
                <a:cs typeface="Arial" panose="020B0604020202020204" pitchFamily="34" charset="0"/>
              </a:rPr>
              <a:t>Brosius, A., and Mousavi, A., 2016, "Lubricant Free Deep Drawing Process by Macro Structured Tools," CIRP Annals, 65(1), pp. 253–256.</a:t>
            </a:r>
          </a:p>
          <a:p>
            <a:pPr marL="465119" indent="-465119" algn="just">
              <a:lnSpc>
                <a:spcPct val="103000"/>
              </a:lnSpc>
              <a:spcBef>
                <a:spcPts val="0"/>
              </a:spcBef>
              <a:buFont typeface="+mj-lt"/>
              <a:buAutoNum type="arabicPeriod"/>
            </a:pPr>
            <a:r>
              <a:rPr lang="en-US" sz="3200" dirty="0">
                <a:latin typeface="Arial" panose="020B0604020202020204" pitchFamily="34" charset="0"/>
                <a:ea typeface="Verdana" panose="020B0604030504040204" pitchFamily="34" charset="0"/>
                <a:cs typeface="Arial" panose="020B0604020202020204" pitchFamily="34" charset="0"/>
              </a:rPr>
              <a:t>Poulin, C. M., Korkolis, Y. P., Kinsey, B. L., and Knezevic, M., 2019, “Over Five-Times Improved Elongation-to-Fracture of Dual-Phase 1180 Steel by Continuous-Bending-under-Tension,” Mater. Des., 161, pp. 95–105.</a:t>
            </a:r>
          </a:p>
          <a:p>
            <a:pPr algn="just">
              <a:lnSpc>
                <a:spcPct val="103000"/>
              </a:lnSpc>
              <a:spcBef>
                <a:spcPts val="0"/>
              </a:spcBef>
            </a:pPr>
            <a:endParaRPr lang="en-US" sz="3200" dirty="0">
              <a:latin typeface="Arial" panose="020B0604020202020204" pitchFamily="34" charset="0"/>
              <a:ea typeface="Verdana" panose="020B060403050404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E8AEEE3D-E75B-3131-362C-BF99ECAD93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64693" y="233031"/>
            <a:ext cx="3923046" cy="3945724"/>
          </a:xfrm>
          <a:prstGeom prst="rect">
            <a:avLst/>
          </a:prstGeom>
        </p:spPr>
      </p:pic>
      <p:sp>
        <p:nvSpPr>
          <p:cNvPr id="23" name="TextBox 22">
            <a:extLst>
              <a:ext uri="{FF2B5EF4-FFF2-40B4-BE49-F238E27FC236}">
                <a16:creationId xmlns:a16="http://schemas.microsoft.com/office/drawing/2014/main" id="{411EC609-5439-2278-7318-8F8D446912CF}"/>
              </a:ext>
            </a:extLst>
          </p:cNvPr>
          <p:cNvSpPr txBox="1"/>
          <p:nvPr/>
        </p:nvSpPr>
        <p:spPr>
          <a:xfrm>
            <a:off x="6264077" y="30603"/>
            <a:ext cx="30771319" cy="3992824"/>
          </a:xfrm>
          <a:prstGeom prst="rect">
            <a:avLst/>
          </a:prstGeom>
          <a:noFill/>
        </p:spPr>
        <p:txBody>
          <a:bodyPr wrap="square" rtlCol="0">
            <a:noAutofit/>
          </a:bodyPr>
          <a:lstStyle/>
          <a:p>
            <a:pPr algn="ctr">
              <a:spcBef>
                <a:spcPts val="1200"/>
              </a:spcBef>
              <a:spcAft>
                <a:spcPts val="1200"/>
              </a:spcAft>
            </a:pPr>
            <a:r>
              <a:rPr lang="en-US" sz="7999" b="1" dirty="0">
                <a:solidFill>
                  <a:srgbClr val="1A6B92"/>
                </a:solidFill>
                <a:latin typeface="Arial" panose="020B0604020202020204" pitchFamily="34" charset="0"/>
                <a:cs typeface="Arial" panose="020B0604020202020204" pitchFamily="34" charset="0"/>
              </a:rPr>
              <a:t>Investigation of Macro-Structured Tooling Effect on Formability Enhancement and Force Reduction in Deep Drawing Process</a:t>
            </a:r>
          </a:p>
          <a:p>
            <a:pPr algn="ctr">
              <a:spcBef>
                <a:spcPts val="1200"/>
              </a:spcBef>
              <a:spcAft>
                <a:spcPts val="1200"/>
              </a:spcAft>
            </a:pPr>
            <a:r>
              <a:rPr lang="en-US" sz="6480" dirty="0">
                <a:latin typeface="Arial" panose="020B0604020202020204" pitchFamily="34" charset="0"/>
                <a:cs typeface="Arial" panose="020B0604020202020204" pitchFamily="34" charset="0"/>
              </a:rPr>
              <a:t>Desmond Mensah, Marko Knezevic, Jinjin Ha, and Brad Kinsey</a:t>
            </a:r>
          </a:p>
          <a:p>
            <a:pPr algn="ctr"/>
            <a:r>
              <a:rPr lang="en-US" sz="5760" dirty="0">
                <a:latin typeface="Arial" panose="020B0604020202020204" pitchFamily="34" charset="0"/>
                <a:cs typeface="Arial" panose="020B0604020202020204" pitchFamily="34" charset="0"/>
              </a:rPr>
              <a:t>University of New Hampshire, Durham, NH 03824, USA</a:t>
            </a:r>
          </a:p>
        </p:txBody>
      </p:sp>
      <p:sp>
        <p:nvSpPr>
          <p:cNvPr id="16" name="Subtitle 2">
            <a:extLst>
              <a:ext uri="{FF2B5EF4-FFF2-40B4-BE49-F238E27FC236}">
                <a16:creationId xmlns:a16="http://schemas.microsoft.com/office/drawing/2014/main" id="{01799629-C3E1-1E7E-DC5F-00A0AEB45965}"/>
              </a:ext>
            </a:extLst>
          </p:cNvPr>
          <p:cNvSpPr txBox="1">
            <a:spLocks/>
          </p:cNvSpPr>
          <p:nvPr/>
        </p:nvSpPr>
        <p:spPr>
          <a:xfrm>
            <a:off x="14710600" y="5675702"/>
            <a:ext cx="14386403" cy="4716109"/>
          </a:xfrm>
          <a:prstGeom prst="rect">
            <a:avLst/>
          </a:prstGeom>
          <a:ln>
            <a:noFill/>
          </a:ln>
        </p:spPr>
        <p:txBody>
          <a:bodyPr vert="horz" lIns="365760" tIns="274320" rIns="365760" bIns="274320" rtlCol="0" anchor="t" anchorCtr="0">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65119" indent="-465119" algn="just">
              <a:spcBef>
                <a:spcPts val="0"/>
              </a:spcBef>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Up to five times longer total elongation to fracture in CBT (with optimal bending depth ratio, purple in Fig. 4) compared to simple tension (orange), demonstrating significant deformation improvement.</a:t>
            </a:r>
          </a:p>
          <a:p>
            <a:pPr marL="465119" indent="-465119" algn="just">
              <a:spcBef>
                <a:spcPts val="0"/>
              </a:spcBef>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Lower force in CBT by stress superposition, determined by the bending depth ratio in Fig. 4 and constant pulling speed.</a:t>
            </a:r>
          </a:p>
        </p:txBody>
      </p:sp>
      <p:pic>
        <p:nvPicPr>
          <p:cNvPr id="5" name="Picture 4">
            <a:extLst>
              <a:ext uri="{FF2B5EF4-FFF2-40B4-BE49-F238E27FC236}">
                <a16:creationId xmlns:a16="http://schemas.microsoft.com/office/drawing/2014/main" id="{41C70AA5-40A6-FE6B-1A28-E593070E18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3831" y="637003"/>
            <a:ext cx="3804352" cy="3700730"/>
          </a:xfrm>
          <a:prstGeom prst="rect">
            <a:avLst/>
          </a:prstGeom>
        </p:spPr>
      </p:pic>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DBD75962-E107-2BC0-1949-191978D6AA42}"/>
                  </a:ext>
                </a:extLst>
              </p:cNvPr>
              <p:cNvSpPr txBox="1"/>
              <p:nvPr/>
            </p:nvSpPr>
            <p:spPr>
              <a:xfrm>
                <a:off x="684047" y="27063408"/>
                <a:ext cx="7551766" cy="3323987"/>
              </a:xfrm>
              <a:prstGeom prst="rect">
                <a:avLst/>
              </a:prstGeom>
              <a:noFill/>
              <a:ln>
                <a:noFill/>
              </a:ln>
            </p:spPr>
            <p:txBody>
              <a:bodyPr wrap="square" rtlCol="0">
                <a:spAutoFit/>
              </a:bodyPr>
              <a:lstStyle/>
              <a:p>
                <a:pPr marL="465119" indent="-465119">
                  <a:buFont typeface="Arial" panose="020B0604020202020204" pitchFamily="34" charset="0"/>
                  <a:buChar char="•"/>
                </a:pPr>
                <a:r>
                  <a:rPr lang="en-US" sz="3500" dirty="0">
                    <a:latin typeface="Arial" panose="020B0604020202020204" pitchFamily="34" charset="0"/>
                    <a:ea typeface="Verdana" panose="020B0604030504040204" pitchFamily="34" charset="0"/>
                    <a:cs typeface="Arial" panose="020B0604020202020204" pitchFamily="34" charset="0"/>
                  </a:rPr>
                  <a:t>Cyclic bending-under-tension (CBT), replicates draw bead effect</a:t>
                </a:r>
              </a:p>
              <a:p>
                <a:pPr marL="465119" indent="-465119">
                  <a:buFont typeface="Arial" panose="020B0604020202020204" pitchFamily="34" charset="0"/>
                  <a:buChar char="•"/>
                </a:pPr>
                <a:r>
                  <a:rPr lang="en-US" sz="3500" dirty="0">
                    <a:latin typeface="Arial" panose="020B0604020202020204" pitchFamily="34" charset="0"/>
                    <a:ea typeface="Verdana" panose="020B0604030504040204" pitchFamily="34" charset="0"/>
                    <a:cs typeface="Arial" panose="020B0604020202020204" pitchFamily="34" charset="0"/>
                  </a:rPr>
                  <a:t>Process parameters: bending depth (</a:t>
                </a:r>
                <a14:m>
                  <m:oMath xmlns:m="http://schemas.openxmlformats.org/officeDocument/2006/math">
                    <m:r>
                      <a:rPr lang="en-US" sz="3500" i="1">
                        <a:latin typeface="Cambria Math" panose="02040503050406030204" pitchFamily="18" charset="0"/>
                        <a:ea typeface="Cambria Math" panose="02040503050406030204" pitchFamily="18" charset="0"/>
                        <a:cs typeface="Verdana" panose="020B0604030504040204" pitchFamily="34" charset="0"/>
                      </a:rPr>
                      <m:t>𝛿</m:t>
                    </m:r>
                  </m:oMath>
                </a14:m>
                <a:r>
                  <a:rPr lang="en-US" sz="3500" dirty="0">
                    <a:latin typeface="Arial" panose="020B0604020202020204" pitchFamily="34" charset="0"/>
                    <a:ea typeface="Verdana" panose="020B0604030504040204" pitchFamily="34" charset="0"/>
                    <a:cs typeface="Arial" panose="020B0604020202020204" pitchFamily="34" charset="0"/>
                  </a:rPr>
                  <a:t>), bending radius (</a:t>
                </a:r>
                <a14:m>
                  <m:oMath xmlns:m="http://schemas.openxmlformats.org/officeDocument/2006/math">
                    <m:r>
                      <a:rPr lang="en-US" sz="3500" i="1">
                        <a:latin typeface="Cambria Math" panose="02040503050406030204" pitchFamily="18" charset="0"/>
                        <a:ea typeface="Verdana" panose="020B0604030504040204" pitchFamily="34" charset="0"/>
                        <a:cs typeface="Verdana" panose="020B0604030504040204" pitchFamily="34" charset="0"/>
                      </a:rPr>
                      <m:t>𝐷</m:t>
                    </m:r>
                  </m:oMath>
                </a14:m>
                <a:r>
                  <a:rPr lang="en-US" sz="3500" dirty="0">
                    <a:latin typeface="Arial" panose="020B0604020202020204" pitchFamily="34" charset="0"/>
                    <a:ea typeface="Verdana" panose="020B0604030504040204" pitchFamily="34" charset="0"/>
                    <a:cs typeface="Arial" panose="020B0604020202020204" pitchFamily="34" charset="0"/>
                  </a:rPr>
                  <a:t>), bending length (</a:t>
                </a:r>
                <a14:m>
                  <m:oMath xmlns:m="http://schemas.openxmlformats.org/officeDocument/2006/math">
                    <m:r>
                      <a:rPr lang="en-US" sz="3500" i="1">
                        <a:latin typeface="Cambria Math" panose="02040503050406030204" pitchFamily="18" charset="0"/>
                        <a:ea typeface="Verdana" panose="020B0604030504040204" pitchFamily="34" charset="0"/>
                        <a:cs typeface="Verdana" panose="020B0604030504040204" pitchFamily="34" charset="0"/>
                      </a:rPr>
                      <m:t>𝐿</m:t>
                    </m:r>
                  </m:oMath>
                </a14:m>
                <a:r>
                  <a:rPr lang="en-US" sz="3500" dirty="0">
                    <a:latin typeface="Arial" panose="020B0604020202020204" pitchFamily="34" charset="0"/>
                    <a:ea typeface="Verdana" panose="020B0604030504040204" pitchFamily="34" charset="0"/>
                    <a:cs typeface="Arial" panose="020B0604020202020204" pitchFamily="34" charset="0"/>
                  </a:rPr>
                  <a:t>), and pulling speed (</a:t>
                </a:r>
                <a14:m>
                  <m:oMath xmlns:m="http://schemas.openxmlformats.org/officeDocument/2006/math">
                    <m:r>
                      <a:rPr lang="en-US" sz="3500" i="1">
                        <a:latin typeface="Cambria Math" panose="02040503050406030204" pitchFamily="18" charset="0"/>
                        <a:ea typeface="Verdana" panose="020B0604030504040204" pitchFamily="34" charset="0"/>
                        <a:cs typeface="Verdana" panose="020B0604030504040204" pitchFamily="34" charset="0"/>
                      </a:rPr>
                      <m:t>𝑣</m:t>
                    </m:r>
                  </m:oMath>
                </a14:m>
                <a:r>
                  <a:rPr lang="en-US" sz="3500" dirty="0">
                    <a:latin typeface="Arial" panose="020B0604020202020204" pitchFamily="34" charset="0"/>
                    <a:ea typeface="Verdana" panose="020B0604030504040204" pitchFamily="34" charset="0"/>
                    <a:cs typeface="Arial" panose="020B0604020202020204" pitchFamily="34" charset="0"/>
                  </a:rPr>
                  <a:t>)</a:t>
                </a:r>
              </a:p>
            </p:txBody>
          </p:sp>
        </mc:Choice>
        <mc:Fallback>
          <p:sp>
            <p:nvSpPr>
              <p:cNvPr id="28" name="TextBox 27">
                <a:extLst>
                  <a:ext uri="{FF2B5EF4-FFF2-40B4-BE49-F238E27FC236}">
                    <a16:creationId xmlns:a16="http://schemas.microsoft.com/office/drawing/2014/main" id="{DBD75962-E107-2BC0-1949-191978D6AA42}"/>
                  </a:ext>
                </a:extLst>
              </p:cNvPr>
              <p:cNvSpPr txBox="1">
                <a:spLocks noRot="1" noChangeAspect="1" noMove="1" noResize="1" noEditPoints="1" noAdjustHandles="1" noChangeArrowheads="1" noChangeShapeType="1" noTextEdit="1"/>
              </p:cNvSpPr>
              <p:nvPr/>
            </p:nvSpPr>
            <p:spPr>
              <a:xfrm>
                <a:off x="684047" y="27063408"/>
                <a:ext cx="7551766" cy="3323987"/>
              </a:xfrm>
              <a:prstGeom prst="rect">
                <a:avLst/>
              </a:prstGeom>
              <a:blipFill>
                <a:blip r:embed="rId8"/>
                <a:stretch>
                  <a:fillRect l="-2098" t="-2936" r="-484" b="-5688"/>
                </a:stretch>
              </a:blipFill>
              <a:ln>
                <a:noFill/>
              </a:ln>
            </p:spPr>
            <p:txBody>
              <a:bodyPr/>
              <a:lstStyle/>
              <a:p>
                <a:r>
                  <a:rPr lang="en-US">
                    <a:noFill/>
                  </a:rPr>
                  <a:t> </a:t>
                </a:r>
              </a:p>
            </p:txBody>
          </p:sp>
        </mc:Fallback>
      </mc:AlternateContent>
      <p:sp>
        <p:nvSpPr>
          <p:cNvPr id="29" name="TextBox 28">
            <a:extLst>
              <a:ext uri="{FF2B5EF4-FFF2-40B4-BE49-F238E27FC236}">
                <a16:creationId xmlns:a16="http://schemas.microsoft.com/office/drawing/2014/main" id="{DAF42759-466D-C6D6-8DA2-FA4652F18D62}"/>
              </a:ext>
            </a:extLst>
          </p:cNvPr>
          <p:cNvSpPr txBox="1"/>
          <p:nvPr/>
        </p:nvSpPr>
        <p:spPr>
          <a:xfrm>
            <a:off x="707354" y="19524874"/>
            <a:ext cx="7292914" cy="954107"/>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Fig. 1 Failure forms in deep drawing process [1]</a:t>
            </a:r>
          </a:p>
        </p:txBody>
      </p:sp>
      <p:sp>
        <p:nvSpPr>
          <p:cNvPr id="35" name="TextBox 34">
            <a:extLst>
              <a:ext uri="{FF2B5EF4-FFF2-40B4-BE49-F238E27FC236}">
                <a16:creationId xmlns:a16="http://schemas.microsoft.com/office/drawing/2014/main" id="{13F4D8F3-DC46-5FA8-A214-8DD7EA313B84}"/>
              </a:ext>
            </a:extLst>
          </p:cNvPr>
          <p:cNvSpPr txBox="1"/>
          <p:nvPr/>
        </p:nvSpPr>
        <p:spPr>
          <a:xfrm>
            <a:off x="8120160" y="19524874"/>
            <a:ext cx="6752534" cy="954107"/>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Fig. 2 Deformation of the sheet in the draw-bead region [1]</a:t>
            </a:r>
          </a:p>
        </p:txBody>
      </p:sp>
      <p:sp>
        <p:nvSpPr>
          <p:cNvPr id="61" name="TextBox 60">
            <a:extLst>
              <a:ext uri="{FF2B5EF4-FFF2-40B4-BE49-F238E27FC236}">
                <a16:creationId xmlns:a16="http://schemas.microsoft.com/office/drawing/2014/main" id="{46234FA7-98C9-4AC3-F582-ED784B77018C}"/>
              </a:ext>
            </a:extLst>
          </p:cNvPr>
          <p:cNvSpPr txBox="1"/>
          <p:nvPr/>
        </p:nvSpPr>
        <p:spPr>
          <a:xfrm>
            <a:off x="15262584" y="16651422"/>
            <a:ext cx="13378542" cy="954107"/>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Fig. 4 Force-displacement curves for simple tension and CBT with varying bending depths [4]</a:t>
            </a:r>
          </a:p>
        </p:txBody>
      </p:sp>
      <p:pic>
        <p:nvPicPr>
          <p:cNvPr id="65" name="Picture 64">
            <a:extLst>
              <a:ext uri="{FF2B5EF4-FFF2-40B4-BE49-F238E27FC236}">
                <a16:creationId xmlns:a16="http://schemas.microsoft.com/office/drawing/2014/main" id="{DC54816A-70EB-FAE1-4D7B-8E45ABF16C7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12612" b="15221"/>
          <a:stretch/>
        </p:blipFill>
        <p:spPr bwMode="auto">
          <a:xfrm>
            <a:off x="15262584" y="21657176"/>
            <a:ext cx="5251519" cy="3528240"/>
          </a:xfrm>
          <a:prstGeom prst="rect">
            <a:avLst/>
          </a:prstGeom>
          <a:noFill/>
          <a:ln>
            <a:noFill/>
          </a:ln>
          <a:extLst>
            <a:ext uri="{53640926-AAD7-44D8-BBD7-CCE9431645EC}">
              <a14:shadowObscured xmlns:a14="http://schemas.microsoft.com/office/drawing/2010/main"/>
            </a:ext>
          </a:extLst>
        </p:spPr>
      </p:pic>
      <p:pic>
        <p:nvPicPr>
          <p:cNvPr id="66" name="Picture 65">
            <a:extLst>
              <a:ext uri="{FF2B5EF4-FFF2-40B4-BE49-F238E27FC236}">
                <a16:creationId xmlns:a16="http://schemas.microsoft.com/office/drawing/2014/main" id="{1FBA0AF5-3EAD-6F9A-DF25-C76D4AE1A77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146507" y="26359125"/>
            <a:ext cx="5893327" cy="4643531"/>
          </a:xfrm>
          <a:prstGeom prst="rect">
            <a:avLst/>
          </a:prstGeom>
          <a:noFill/>
        </p:spPr>
      </p:pic>
      <p:pic>
        <p:nvPicPr>
          <p:cNvPr id="27" name="Picture 26">
            <a:extLst>
              <a:ext uri="{FF2B5EF4-FFF2-40B4-BE49-F238E27FC236}">
                <a16:creationId xmlns:a16="http://schemas.microsoft.com/office/drawing/2014/main" id="{AF96105E-A7EA-3C07-1029-6972D6842A3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113686" y="26491080"/>
            <a:ext cx="7375697" cy="4650656"/>
          </a:xfrm>
          <a:prstGeom prst="rect">
            <a:avLst/>
          </a:prstGeom>
          <a:noFill/>
        </p:spPr>
      </p:pic>
      <p:pic>
        <p:nvPicPr>
          <p:cNvPr id="20" name="Picture 19">
            <a:extLst>
              <a:ext uri="{FF2B5EF4-FFF2-40B4-BE49-F238E27FC236}">
                <a16:creationId xmlns:a16="http://schemas.microsoft.com/office/drawing/2014/main" id="{944460A0-AC2D-2BB9-E96D-20A26CB93287}"/>
              </a:ext>
            </a:extLst>
          </p:cNvPr>
          <p:cNvPicPr>
            <a:picLocks noChangeAspect="1"/>
          </p:cNvPicPr>
          <p:nvPr/>
        </p:nvPicPr>
        <p:blipFill>
          <a:blip r:embed="rId12"/>
          <a:stretch>
            <a:fillRect/>
          </a:stretch>
        </p:blipFill>
        <p:spPr>
          <a:xfrm>
            <a:off x="36971667" y="5757219"/>
            <a:ext cx="6909094" cy="7641184"/>
          </a:xfrm>
          <a:prstGeom prst="rect">
            <a:avLst/>
          </a:prstGeom>
        </p:spPr>
      </p:pic>
      <p:sp>
        <p:nvSpPr>
          <p:cNvPr id="38" name="Subtitle 2">
            <a:extLst>
              <a:ext uri="{FF2B5EF4-FFF2-40B4-BE49-F238E27FC236}">
                <a16:creationId xmlns:a16="http://schemas.microsoft.com/office/drawing/2014/main" id="{C409AE17-71C9-51B8-D72C-D95574834529}"/>
              </a:ext>
            </a:extLst>
          </p:cNvPr>
          <p:cNvSpPr txBox="1">
            <a:spLocks/>
          </p:cNvSpPr>
          <p:nvPr/>
        </p:nvSpPr>
        <p:spPr>
          <a:xfrm>
            <a:off x="29330048" y="4923343"/>
            <a:ext cx="13943567" cy="914401"/>
          </a:xfrm>
          <a:prstGeom prst="rect">
            <a:avLst/>
          </a:prstGeom>
          <a:solidFill>
            <a:srgbClr val="1A6B92"/>
          </a:solidFill>
          <a:ln>
            <a:noFill/>
          </a:ln>
        </p:spPr>
        <p:txBody>
          <a:bodyPr vert="horz" lIns="106674" tIns="53338" rIns="106674" bIns="53338"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Arial" panose="020B0604020202020204" pitchFamily="34" charset="0"/>
                <a:cs typeface="Arial" panose="020B0604020202020204" pitchFamily="34" charset="0"/>
              </a:rPr>
              <a:t>Texture Evolution</a:t>
            </a:r>
          </a:p>
        </p:txBody>
      </p:sp>
      <p:sp>
        <p:nvSpPr>
          <p:cNvPr id="32" name="TextBox 31">
            <a:extLst>
              <a:ext uri="{FF2B5EF4-FFF2-40B4-BE49-F238E27FC236}">
                <a16:creationId xmlns:a16="http://schemas.microsoft.com/office/drawing/2014/main" id="{0D28F7FE-074F-AE07-B293-FE86C8EDE378}"/>
              </a:ext>
            </a:extLst>
          </p:cNvPr>
          <p:cNvSpPr txBox="1"/>
          <p:nvPr/>
        </p:nvSpPr>
        <p:spPr>
          <a:xfrm>
            <a:off x="29771796" y="11582521"/>
            <a:ext cx="7263600" cy="1815882"/>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Fig. 9 Stereographic pole figures for texture evolution in DP 1180 in (a) initial, (b) simple tension, and during CBT after (c) 2 and (d) 9 CBT cycles [4]</a:t>
            </a:r>
          </a:p>
        </p:txBody>
      </p:sp>
      <p:sp>
        <p:nvSpPr>
          <p:cNvPr id="46" name="TextBox 45">
            <a:extLst>
              <a:ext uri="{FF2B5EF4-FFF2-40B4-BE49-F238E27FC236}">
                <a16:creationId xmlns:a16="http://schemas.microsoft.com/office/drawing/2014/main" id="{E805D4F0-9561-20F0-67BC-B15F7D9D1EC5}"/>
              </a:ext>
            </a:extLst>
          </p:cNvPr>
          <p:cNvSpPr txBox="1"/>
          <p:nvPr/>
        </p:nvSpPr>
        <p:spPr>
          <a:xfrm>
            <a:off x="29330047" y="5955549"/>
            <a:ext cx="7705349" cy="5493812"/>
          </a:xfrm>
          <a:prstGeom prst="rect">
            <a:avLst/>
          </a:prstGeom>
          <a:noFill/>
          <a:ln>
            <a:noFill/>
          </a:ln>
        </p:spPr>
        <p:txBody>
          <a:bodyPr wrap="square" rtlCol="0">
            <a:spAutoFit/>
          </a:bodyPr>
          <a:lstStyle/>
          <a:p>
            <a:pPr marL="457182" indent="-457182" algn="just">
              <a:buFont typeface="Arial" panose="020B0604020202020204" pitchFamily="34" charset="0"/>
              <a:buChar char="•"/>
            </a:pPr>
            <a:r>
              <a:rPr lang="en-US" sz="3500" dirty="0">
                <a:latin typeface="Arial" panose="020B0604020202020204" pitchFamily="34" charset="0"/>
                <a:ea typeface="Verdana" panose="020B0604030504040204" pitchFamily="34" charset="0"/>
                <a:cs typeface="Arial" panose="020B0604020202020204" pitchFamily="34" charset="0"/>
              </a:rPr>
              <a:t>Initial Texture (Fig. 9a)</a:t>
            </a:r>
          </a:p>
          <a:p>
            <a:pPr marL="457182" indent="-457182" algn="just">
              <a:buFont typeface="Arial" panose="020B0604020202020204" pitchFamily="34" charset="0"/>
              <a:buChar char="•"/>
            </a:pPr>
            <a:r>
              <a:rPr lang="en-US" sz="3500" dirty="0">
                <a:latin typeface="Arial" panose="020B0604020202020204" pitchFamily="34" charset="0"/>
                <a:ea typeface="Verdana" panose="020B0604030504040204" pitchFamily="34" charset="0"/>
                <a:cs typeface="Arial" panose="020B0604020202020204" pitchFamily="34" charset="0"/>
              </a:rPr>
              <a:t>Simple tension (Fig. 9b): Limited texture changes with slight {011} fiber alignment near the fracture zone.</a:t>
            </a:r>
          </a:p>
          <a:p>
            <a:pPr marL="457182" indent="-457182" algn="just">
              <a:buFont typeface="Arial" panose="020B0604020202020204" pitchFamily="34" charset="0"/>
              <a:buChar char="•"/>
            </a:pPr>
            <a:r>
              <a:rPr lang="en-US" sz="3500" dirty="0">
                <a:latin typeface="Arial" panose="020B0604020202020204" pitchFamily="34" charset="0"/>
                <a:ea typeface="Verdana" panose="020B0604030504040204" pitchFamily="34" charset="0"/>
                <a:cs typeface="Arial" panose="020B0604020202020204" pitchFamily="34" charset="0"/>
              </a:rPr>
              <a:t>CBT (Figs. 9c and 9d): Significant texture evolution, forming a pronounced {011} fiber along the stretching direction, indicative of higher strain levels achievable.</a:t>
            </a:r>
          </a:p>
        </p:txBody>
      </p:sp>
      <p:sp>
        <p:nvSpPr>
          <p:cNvPr id="53" name="TextBox 52">
            <a:extLst>
              <a:ext uri="{FF2B5EF4-FFF2-40B4-BE49-F238E27FC236}">
                <a16:creationId xmlns:a16="http://schemas.microsoft.com/office/drawing/2014/main" id="{54D03879-0A20-905F-F7EC-C38C736E07A2}"/>
              </a:ext>
            </a:extLst>
          </p:cNvPr>
          <p:cNvSpPr txBox="1"/>
          <p:nvPr/>
        </p:nvSpPr>
        <p:spPr>
          <a:xfrm>
            <a:off x="15307868" y="25231582"/>
            <a:ext cx="4607482" cy="954107"/>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Fig. 5 CBT machine with wide grips and specimen</a:t>
            </a:r>
          </a:p>
        </p:txBody>
      </p:sp>
      <p:sp>
        <p:nvSpPr>
          <p:cNvPr id="54" name="TextBox 53">
            <a:extLst>
              <a:ext uri="{FF2B5EF4-FFF2-40B4-BE49-F238E27FC236}">
                <a16:creationId xmlns:a16="http://schemas.microsoft.com/office/drawing/2014/main" id="{7894BED4-0DAE-2609-0115-5CC231AEBA79}"/>
              </a:ext>
            </a:extLst>
          </p:cNvPr>
          <p:cNvSpPr txBox="1"/>
          <p:nvPr/>
        </p:nvSpPr>
        <p:spPr>
          <a:xfrm>
            <a:off x="15814082" y="31080908"/>
            <a:ext cx="4421240" cy="1384995"/>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Fig. 7 Marciniak specimen for evaluation of FLD after CBT</a:t>
            </a:r>
          </a:p>
        </p:txBody>
      </p:sp>
      <p:sp>
        <p:nvSpPr>
          <p:cNvPr id="58" name="TextBox 57">
            <a:extLst>
              <a:ext uri="{FF2B5EF4-FFF2-40B4-BE49-F238E27FC236}">
                <a16:creationId xmlns:a16="http://schemas.microsoft.com/office/drawing/2014/main" id="{4828B363-4EC3-B6CE-9FD1-276741F56519}"/>
              </a:ext>
            </a:extLst>
          </p:cNvPr>
          <p:cNvSpPr txBox="1"/>
          <p:nvPr/>
        </p:nvSpPr>
        <p:spPr>
          <a:xfrm>
            <a:off x="21945600" y="31080908"/>
            <a:ext cx="5744080" cy="1384995"/>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Fig. 8 Marciniak test and full strain field measurement at limit conditions </a:t>
            </a:r>
          </a:p>
        </p:txBody>
      </p:sp>
      <p:sp>
        <p:nvSpPr>
          <p:cNvPr id="60" name="TextBox 59">
            <a:extLst>
              <a:ext uri="{FF2B5EF4-FFF2-40B4-BE49-F238E27FC236}">
                <a16:creationId xmlns:a16="http://schemas.microsoft.com/office/drawing/2014/main" id="{F10C7A48-302D-8C92-4CC6-F8FAEF362D08}"/>
              </a:ext>
            </a:extLst>
          </p:cNvPr>
          <p:cNvSpPr txBox="1"/>
          <p:nvPr/>
        </p:nvSpPr>
        <p:spPr>
          <a:xfrm>
            <a:off x="14923549" y="18645566"/>
            <a:ext cx="14112277" cy="2785378"/>
          </a:xfrm>
          <a:prstGeom prst="rect">
            <a:avLst/>
          </a:prstGeom>
          <a:noFill/>
          <a:ln>
            <a:noFill/>
          </a:ln>
        </p:spPr>
        <p:txBody>
          <a:bodyPr wrap="square" rtlCol="0">
            <a:spAutoFit/>
          </a:bodyPr>
          <a:lstStyle/>
          <a:p>
            <a:pPr marL="457182" indent="-457182" algn="just">
              <a:buFont typeface="Arial" panose="020B0604020202020204" pitchFamily="34" charset="0"/>
              <a:buChar char="•"/>
            </a:pPr>
            <a:r>
              <a:rPr lang="en-US" sz="3500" dirty="0">
                <a:latin typeface="Arial" panose="020B0604020202020204" pitchFamily="34" charset="0"/>
                <a:ea typeface="Verdana" panose="020B0604030504040204" pitchFamily="34" charset="0"/>
                <a:cs typeface="Arial" panose="020B0604020202020204" pitchFamily="34" charset="0"/>
              </a:rPr>
              <a:t>CBT process with a wide specimen design enables the study of varying loading paths, simulating deep-drawing conditions. </a:t>
            </a:r>
          </a:p>
          <a:p>
            <a:pPr marL="457182" indent="-457182" algn="just">
              <a:buFont typeface="Arial" panose="020B0604020202020204" pitchFamily="34" charset="0"/>
              <a:buChar char="•"/>
            </a:pPr>
            <a:r>
              <a:rPr lang="en-US" sz="3500" dirty="0">
                <a:latin typeface="Arial" panose="020B0604020202020204" pitchFamily="34" charset="0"/>
                <a:ea typeface="Verdana" panose="020B0604030504040204" pitchFamily="34" charset="0"/>
                <a:cs typeface="Arial" panose="020B0604020202020204" pitchFamily="34" charset="0"/>
              </a:rPr>
              <a:t>After CBT processing, specimens are cut for FLD analysis, where techniques like the Marciniak test and full-field strain measurements help evaluate formability. </a:t>
            </a:r>
          </a:p>
        </p:txBody>
      </p:sp>
      <p:sp>
        <p:nvSpPr>
          <p:cNvPr id="2" name="TextBox 1">
            <a:extLst>
              <a:ext uri="{FF2B5EF4-FFF2-40B4-BE49-F238E27FC236}">
                <a16:creationId xmlns:a16="http://schemas.microsoft.com/office/drawing/2014/main" id="{1DF3C0D2-E28F-0090-5FAE-B40840D66513}"/>
              </a:ext>
            </a:extLst>
          </p:cNvPr>
          <p:cNvSpPr txBox="1"/>
          <p:nvPr/>
        </p:nvSpPr>
        <p:spPr>
          <a:xfrm>
            <a:off x="526001" y="30387395"/>
            <a:ext cx="14113872" cy="1754326"/>
          </a:xfrm>
          <a:prstGeom prst="rect">
            <a:avLst/>
          </a:prstGeom>
          <a:noFill/>
          <a:ln>
            <a:noFill/>
          </a:ln>
        </p:spPr>
        <p:txBody>
          <a:bodyPr wrap="square" rtlCol="0">
            <a:spAutoFit/>
          </a:bodyPr>
          <a:lstStyle/>
          <a:p>
            <a:pPr marL="465119" indent="-465119" algn="jus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Three rollers cause the material to plastically deform locally and lower the tension load to induce deformation by subjecting the specimen to bending-under-tension.</a:t>
            </a:r>
          </a:p>
        </p:txBody>
      </p:sp>
      <p:grpSp>
        <p:nvGrpSpPr>
          <p:cNvPr id="17" name="Group 16">
            <a:extLst>
              <a:ext uri="{FF2B5EF4-FFF2-40B4-BE49-F238E27FC236}">
                <a16:creationId xmlns:a16="http://schemas.microsoft.com/office/drawing/2014/main" id="{E3FFAE74-E796-9B13-86ED-B2833678D915}"/>
              </a:ext>
            </a:extLst>
          </p:cNvPr>
          <p:cNvGrpSpPr/>
          <p:nvPr/>
        </p:nvGrpSpPr>
        <p:grpSpPr>
          <a:xfrm>
            <a:off x="16950944" y="13022485"/>
            <a:ext cx="7750475" cy="2203752"/>
            <a:chOff x="16725249" y="12584191"/>
            <a:chExt cx="7750476" cy="2203752"/>
          </a:xfrm>
        </p:grpSpPr>
        <p:pic>
          <p:nvPicPr>
            <p:cNvPr id="4" name="Picture 3">
              <a:extLst>
                <a:ext uri="{FF2B5EF4-FFF2-40B4-BE49-F238E27FC236}">
                  <a16:creationId xmlns:a16="http://schemas.microsoft.com/office/drawing/2014/main" id="{1592FC3E-FE06-D1CD-E9D6-C2DD317DC7BF}"/>
                </a:ext>
              </a:extLst>
            </p:cNvPr>
            <p:cNvPicPr>
              <a:picLocks noChangeAspect="1"/>
            </p:cNvPicPr>
            <p:nvPr/>
          </p:nvPicPr>
          <p:blipFill>
            <a:blip r:embed="rId13"/>
            <a:stretch>
              <a:fillRect/>
            </a:stretch>
          </p:blipFill>
          <p:spPr>
            <a:xfrm>
              <a:off x="16975097" y="12584191"/>
              <a:ext cx="7500628" cy="2203752"/>
            </a:xfrm>
            <a:prstGeom prst="rect">
              <a:avLst/>
            </a:prstGeom>
          </p:spPr>
        </p:pic>
        <p:sp>
          <p:nvSpPr>
            <p:cNvPr id="8" name="TextBox 7">
              <a:extLst>
                <a:ext uri="{FF2B5EF4-FFF2-40B4-BE49-F238E27FC236}">
                  <a16:creationId xmlns:a16="http://schemas.microsoft.com/office/drawing/2014/main" id="{9087105B-AB41-F2B9-80FB-B0E60DF41D27}"/>
                </a:ext>
              </a:extLst>
            </p:cNvPr>
            <p:cNvSpPr txBox="1"/>
            <p:nvPr/>
          </p:nvSpPr>
          <p:spPr>
            <a:xfrm>
              <a:off x="16725249" y="13593165"/>
              <a:ext cx="6752534" cy="461665"/>
            </a:xfrm>
            <a:prstGeom prst="rect">
              <a:avLst/>
            </a:prstGeom>
            <a:noFill/>
          </p:spPr>
          <p:txBody>
            <a:bodyPr wrap="square" rtlCol="0">
              <a:spAutoFit/>
            </a:bodyPr>
            <a:lstStyle/>
            <a:p>
              <a:pPr algn="ctr"/>
              <a:r>
                <a:rPr lang="en-US" sz="2400" b="1" i="1" dirty="0">
                  <a:latin typeface="Arial" panose="020B0604020202020204" pitchFamily="34" charset="0"/>
                  <a:cs typeface="Arial" panose="020B0604020202020204" pitchFamily="34" charset="0"/>
                </a:rPr>
                <a:t>Undeformed</a:t>
              </a:r>
            </a:p>
          </p:txBody>
        </p:sp>
        <p:sp>
          <p:nvSpPr>
            <p:cNvPr id="11" name="TextBox 10">
              <a:extLst>
                <a:ext uri="{FF2B5EF4-FFF2-40B4-BE49-F238E27FC236}">
                  <a16:creationId xmlns:a16="http://schemas.microsoft.com/office/drawing/2014/main" id="{B121660F-4AF0-18B3-4800-8C8F8F386E67}"/>
                </a:ext>
              </a:extLst>
            </p:cNvPr>
            <p:cNvSpPr txBox="1"/>
            <p:nvPr/>
          </p:nvSpPr>
          <p:spPr>
            <a:xfrm>
              <a:off x="16725249" y="13152895"/>
              <a:ext cx="6752534" cy="461665"/>
            </a:xfrm>
            <a:prstGeom prst="rect">
              <a:avLst/>
            </a:prstGeom>
            <a:noFill/>
          </p:spPr>
          <p:txBody>
            <a:bodyPr wrap="square" rtlCol="0">
              <a:spAutoFit/>
            </a:bodyPr>
            <a:lstStyle/>
            <a:p>
              <a:pPr algn="ctr"/>
              <a:r>
                <a:rPr lang="en-US" sz="2400" b="1" i="1" dirty="0">
                  <a:latin typeface="Arial" panose="020B0604020202020204" pitchFamily="34" charset="0"/>
                  <a:cs typeface="Arial" panose="020B0604020202020204" pitchFamily="34" charset="0"/>
                </a:rPr>
                <a:t>Simple tension</a:t>
              </a:r>
            </a:p>
          </p:txBody>
        </p:sp>
        <p:sp>
          <p:nvSpPr>
            <p:cNvPr id="12" name="TextBox 11">
              <a:extLst>
                <a:ext uri="{FF2B5EF4-FFF2-40B4-BE49-F238E27FC236}">
                  <a16:creationId xmlns:a16="http://schemas.microsoft.com/office/drawing/2014/main" id="{CF3CD77F-4D72-346A-5426-4272EFEDA5EA}"/>
                </a:ext>
              </a:extLst>
            </p:cNvPr>
            <p:cNvSpPr txBox="1"/>
            <p:nvPr/>
          </p:nvSpPr>
          <p:spPr>
            <a:xfrm>
              <a:off x="16814147" y="12718793"/>
              <a:ext cx="6752535" cy="461665"/>
            </a:xfrm>
            <a:prstGeom prst="rect">
              <a:avLst/>
            </a:prstGeom>
            <a:noFill/>
          </p:spPr>
          <p:txBody>
            <a:bodyPr wrap="square" rtlCol="0">
              <a:spAutoFit/>
            </a:bodyPr>
            <a:lstStyle/>
            <a:p>
              <a:pPr algn="ctr"/>
              <a:r>
                <a:rPr lang="en-US" sz="2400" b="1" i="1" dirty="0">
                  <a:latin typeface="Arial" panose="020B0604020202020204" pitchFamily="34" charset="0"/>
                  <a:cs typeface="Arial" panose="020B0604020202020204" pitchFamily="34" charset="0"/>
                </a:rPr>
                <a:t>CBT</a:t>
              </a:r>
            </a:p>
          </p:txBody>
        </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03110352-1387-FA64-B121-39CFA4CF4D53}"/>
                  </a:ext>
                </a:extLst>
              </p:cNvPr>
              <p:cNvSpPr txBox="1"/>
              <p:nvPr/>
            </p:nvSpPr>
            <p:spPr>
              <a:xfrm>
                <a:off x="13907022" y="28228467"/>
                <a:ext cx="53335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𝑣</m:t>
                      </m:r>
                    </m:oMath>
                  </m:oMathPara>
                </a14:m>
                <a:endParaRPr lang="en-US" sz="3200" dirty="0">
                  <a:latin typeface="Arial" panose="020B0604020202020204" pitchFamily="34" charset="0"/>
                  <a:cs typeface="Arial" panose="020B0604020202020204" pitchFamily="34" charset="0"/>
                </a:endParaRPr>
              </a:p>
            </p:txBody>
          </p:sp>
        </mc:Choice>
        <mc:Fallback>
          <p:sp>
            <p:nvSpPr>
              <p:cNvPr id="3" name="TextBox 2">
                <a:extLst>
                  <a:ext uri="{FF2B5EF4-FFF2-40B4-BE49-F238E27FC236}">
                    <a16:creationId xmlns:a16="http://schemas.microsoft.com/office/drawing/2014/main" id="{03110352-1387-FA64-B121-39CFA4CF4D53}"/>
                  </a:ext>
                </a:extLst>
              </p:cNvPr>
              <p:cNvSpPr txBox="1">
                <a:spLocks noRot="1" noChangeAspect="1" noMove="1" noResize="1" noEditPoints="1" noAdjustHandles="1" noChangeArrowheads="1" noChangeShapeType="1" noTextEdit="1"/>
              </p:cNvSpPr>
              <p:nvPr/>
            </p:nvSpPr>
            <p:spPr>
              <a:xfrm>
                <a:off x="13907022" y="28228467"/>
                <a:ext cx="533351" cy="584775"/>
              </a:xfrm>
              <a:prstGeom prst="rect">
                <a:avLst/>
              </a:prstGeom>
              <a:blipFill>
                <a:blip r:embed="rId14"/>
                <a:stretch>
                  <a:fillRect/>
                </a:stretch>
              </a:blipFill>
            </p:spPr>
            <p:txBody>
              <a:bodyPr/>
              <a:lstStyle/>
              <a:p>
                <a:r>
                  <a:rPr lang="en-US">
                    <a:noFill/>
                  </a:rPr>
                  <a:t> </a:t>
                </a:r>
              </a:p>
            </p:txBody>
          </p:sp>
        </mc:Fallback>
      </mc:AlternateContent>
      <p:sp>
        <p:nvSpPr>
          <p:cNvPr id="26" name="Subtitle 2">
            <a:extLst>
              <a:ext uri="{FF2B5EF4-FFF2-40B4-BE49-F238E27FC236}">
                <a16:creationId xmlns:a16="http://schemas.microsoft.com/office/drawing/2014/main" id="{7FE55FD7-2A63-C47F-815C-87E7E84A552B}"/>
              </a:ext>
            </a:extLst>
          </p:cNvPr>
          <p:cNvSpPr txBox="1">
            <a:spLocks/>
          </p:cNvSpPr>
          <p:nvPr/>
        </p:nvSpPr>
        <p:spPr>
          <a:xfrm>
            <a:off x="29191843" y="14763506"/>
            <a:ext cx="14145346" cy="6731807"/>
          </a:xfrm>
          <a:prstGeom prst="rect">
            <a:avLst/>
          </a:prstGeom>
        </p:spPr>
        <p:txBody>
          <a:bodyPr vert="horz" lIns="365760" tIns="274320" rIns="365760" bIns="2743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65119" indent="-465119" algn="just">
              <a:spcBef>
                <a:spcPts val="0"/>
              </a:spcBef>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CBT effectively enhances formability by controlling material flow, preventing excessive localized thinning and suppressing wrinkling.</a:t>
            </a:r>
          </a:p>
          <a:p>
            <a:pPr marL="465119" indent="-465119" algn="just">
              <a:spcBef>
                <a:spcPts val="0"/>
              </a:spcBef>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The deformation mode in CBT is mechanistically identical to that experienced by sheet metal in both draw bead and macro-structured (wavy) tooling processes.</a:t>
            </a:r>
          </a:p>
          <a:p>
            <a:pPr marL="465119" indent="-465119" algn="just">
              <a:spcBef>
                <a:spcPts val="0"/>
              </a:spcBef>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Wide specimen design enables FLD testing under varied loading paths, allowing CBT to be assessed with respect to extending forming limits and predicting process windows.</a:t>
            </a:r>
          </a:p>
          <a:p>
            <a:pPr marL="465119" indent="-465119" algn="just">
              <a:spcBef>
                <a:spcPts val="0"/>
              </a:spcBef>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These findings position CBT as a critical characterization method for optimizing both current and next-generation stamping processes, with demonstrated potential for over 50% BHF reduction and significant lubrication and energy savings in industrial applications.</a:t>
            </a:r>
          </a:p>
        </p:txBody>
      </p:sp>
      <p:sp>
        <p:nvSpPr>
          <p:cNvPr id="30" name="Subtitle 2">
            <a:extLst>
              <a:ext uri="{FF2B5EF4-FFF2-40B4-BE49-F238E27FC236}">
                <a16:creationId xmlns:a16="http://schemas.microsoft.com/office/drawing/2014/main" id="{50E92413-E866-B1A2-EAD5-B9D1789B338E}"/>
              </a:ext>
            </a:extLst>
          </p:cNvPr>
          <p:cNvSpPr txBox="1">
            <a:spLocks/>
          </p:cNvSpPr>
          <p:nvPr/>
        </p:nvSpPr>
        <p:spPr>
          <a:xfrm>
            <a:off x="29505069" y="13765459"/>
            <a:ext cx="14173200" cy="914400"/>
          </a:xfrm>
          <a:prstGeom prst="rect">
            <a:avLst/>
          </a:prstGeom>
          <a:solidFill>
            <a:srgbClr val="1A6B92"/>
          </a:solidFill>
        </p:spPr>
        <p:txBody>
          <a:bodyPr vert="horz" lIns="106674" tIns="53338" rIns="106674" bIns="53338"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Arial" panose="020B0604020202020204" pitchFamily="34" charset="0"/>
                <a:cs typeface="Arial" panose="020B0604020202020204" pitchFamily="34" charset="0"/>
              </a:rPr>
              <a:t>Conclusions</a:t>
            </a:r>
          </a:p>
        </p:txBody>
      </p:sp>
      <p:pic>
        <p:nvPicPr>
          <p:cNvPr id="14" name="Picture 13">
            <a:extLst>
              <a:ext uri="{FF2B5EF4-FFF2-40B4-BE49-F238E27FC236}">
                <a16:creationId xmlns:a16="http://schemas.microsoft.com/office/drawing/2014/main" id="{0111C3CC-28DB-BE48-CCB9-990E26E57427}"/>
              </a:ext>
            </a:extLst>
          </p:cNvPr>
          <p:cNvPicPr>
            <a:picLocks noChangeAspect="1"/>
          </p:cNvPicPr>
          <p:nvPr/>
        </p:nvPicPr>
        <p:blipFill>
          <a:blip r:embed="rId15"/>
          <a:srcRect b="2293"/>
          <a:stretch>
            <a:fillRect/>
          </a:stretch>
        </p:blipFill>
        <p:spPr>
          <a:xfrm>
            <a:off x="1105991" y="20691541"/>
            <a:ext cx="13236773" cy="4633166"/>
          </a:xfrm>
          <a:prstGeom prst="rect">
            <a:avLst/>
          </a:prstGeom>
        </p:spPr>
      </p:pic>
      <p:sp>
        <p:nvSpPr>
          <p:cNvPr id="19" name="TextBox 18">
            <a:extLst>
              <a:ext uri="{FF2B5EF4-FFF2-40B4-BE49-F238E27FC236}">
                <a16:creationId xmlns:a16="http://schemas.microsoft.com/office/drawing/2014/main" id="{E90ABCDD-F24D-C8CE-448B-EAA93C68BD28}"/>
              </a:ext>
            </a:extLst>
          </p:cNvPr>
          <p:cNvSpPr txBox="1"/>
          <p:nvPr/>
        </p:nvSpPr>
        <p:spPr>
          <a:xfrm>
            <a:off x="1180848" y="25372072"/>
            <a:ext cx="13172521" cy="523220"/>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Fig. 3 (A) Conventional and (B) macro-structured process of deep drawing [2]</a:t>
            </a:r>
          </a:p>
        </p:txBody>
      </p:sp>
      <p:sp>
        <p:nvSpPr>
          <p:cNvPr id="24" name="Subtitle 2">
            <a:extLst>
              <a:ext uri="{FF2B5EF4-FFF2-40B4-BE49-F238E27FC236}">
                <a16:creationId xmlns:a16="http://schemas.microsoft.com/office/drawing/2014/main" id="{C631593B-6CFE-60A8-225B-F0D03F8FB425}"/>
              </a:ext>
            </a:extLst>
          </p:cNvPr>
          <p:cNvSpPr txBox="1">
            <a:spLocks/>
          </p:cNvSpPr>
          <p:nvPr/>
        </p:nvSpPr>
        <p:spPr>
          <a:xfrm>
            <a:off x="29505069" y="29293243"/>
            <a:ext cx="14173200" cy="914400"/>
          </a:xfrm>
          <a:prstGeom prst="rect">
            <a:avLst/>
          </a:prstGeom>
          <a:solidFill>
            <a:srgbClr val="1A6B92"/>
          </a:solidFill>
          <a:ln>
            <a:noFill/>
          </a:ln>
        </p:spPr>
        <p:txBody>
          <a:bodyPr vert="horz" lIns="106674" tIns="53338" rIns="106674" bIns="53338"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Arial" panose="020B0604020202020204" pitchFamily="34" charset="0"/>
                <a:cs typeface="Arial" panose="020B0604020202020204" pitchFamily="34" charset="0"/>
              </a:rPr>
              <a:t>Acknowledgement</a:t>
            </a:r>
          </a:p>
        </p:txBody>
      </p:sp>
      <p:sp>
        <p:nvSpPr>
          <p:cNvPr id="25" name="Subtitle 2">
            <a:extLst>
              <a:ext uri="{FF2B5EF4-FFF2-40B4-BE49-F238E27FC236}">
                <a16:creationId xmlns:a16="http://schemas.microsoft.com/office/drawing/2014/main" id="{B35E338A-EF73-7566-AF96-D7A896E86898}"/>
              </a:ext>
            </a:extLst>
          </p:cNvPr>
          <p:cNvSpPr txBox="1">
            <a:spLocks/>
          </p:cNvSpPr>
          <p:nvPr/>
        </p:nvSpPr>
        <p:spPr>
          <a:xfrm>
            <a:off x="29399958" y="30289036"/>
            <a:ext cx="14383422" cy="2551447"/>
          </a:xfrm>
          <a:prstGeom prst="rect">
            <a:avLst/>
          </a:prstGeom>
          <a:noFill/>
          <a:ln>
            <a:noFill/>
          </a:ln>
        </p:spPr>
        <p:txBody>
          <a:bodyPr vert="horz" lIns="365760" tIns="274320" rIns="365760" bIns="2743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03000"/>
              </a:lnSpc>
              <a:spcBef>
                <a:spcPts val="0"/>
              </a:spcBef>
            </a:pPr>
            <a:r>
              <a:rPr lang="en-US" sz="3200" dirty="0">
                <a:latin typeface="Arial" panose="020B0604020202020204" pitchFamily="34" charset="0"/>
                <a:ea typeface="Verdana" panose="020B0604030504040204" pitchFamily="34" charset="0"/>
                <a:cs typeface="Arial" panose="020B0604020202020204" pitchFamily="34" charset="0"/>
              </a:rPr>
              <a:t>This work is supported by the U.S. National Science Foundation (NSF) GOALI grant CMMI-2147122 (UNH) and 2147126 (BYU) and partially funded by EPSCoR awards OIA-1757371 and #1757371. </a:t>
            </a:r>
          </a:p>
        </p:txBody>
      </p:sp>
      <p:pic>
        <p:nvPicPr>
          <p:cNvPr id="7" name="Picture 2" descr="Deep Drawing - an overview | ScienceDirect Topics">
            <a:extLst>
              <a:ext uri="{FF2B5EF4-FFF2-40B4-BE49-F238E27FC236}">
                <a16:creationId xmlns:a16="http://schemas.microsoft.com/office/drawing/2014/main" id="{24FE06CB-F209-3822-216D-BDD9676430A8}"/>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2024" t="54302" r="51029" b="1183"/>
          <a:stretch>
            <a:fillRect/>
          </a:stretch>
        </p:blipFill>
        <p:spPr bwMode="auto">
          <a:xfrm>
            <a:off x="460132" y="15317151"/>
            <a:ext cx="3747146" cy="3469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eep Drawing - an overview | ScienceDirect Topics">
            <a:extLst>
              <a:ext uri="{FF2B5EF4-FFF2-40B4-BE49-F238E27FC236}">
                <a16:creationId xmlns:a16="http://schemas.microsoft.com/office/drawing/2014/main" id="{224C7AA0-5E9B-31AE-5419-B21EE1B77E8E}"/>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54770" t="55485" r="4716"/>
          <a:stretch>
            <a:fillRect/>
          </a:stretch>
        </p:blipFill>
        <p:spPr bwMode="auto">
          <a:xfrm>
            <a:off x="4310592" y="15376215"/>
            <a:ext cx="4108963" cy="34696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7C0C2288-1E11-9663-C429-BD763D6429B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14343" y="14938747"/>
            <a:ext cx="5868697" cy="45440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AB6AD47E-80FE-CA00-3611-C9CDA1F0D1B3}"/>
              </a:ext>
            </a:extLst>
          </p:cNvPr>
          <p:cNvPicPr>
            <a:picLocks noChangeAspect="1"/>
          </p:cNvPicPr>
          <p:nvPr/>
        </p:nvPicPr>
        <p:blipFill>
          <a:blip r:embed="rId18"/>
          <a:stretch>
            <a:fillRect/>
          </a:stretch>
        </p:blipFill>
        <p:spPr>
          <a:xfrm>
            <a:off x="916495" y="18261762"/>
            <a:ext cx="4065716" cy="948667"/>
          </a:xfrm>
          <a:prstGeom prst="rect">
            <a:avLst/>
          </a:prstGeom>
        </p:spPr>
      </p:pic>
      <p:sp>
        <p:nvSpPr>
          <p:cNvPr id="34" name="TextBox 33">
            <a:extLst>
              <a:ext uri="{FF2B5EF4-FFF2-40B4-BE49-F238E27FC236}">
                <a16:creationId xmlns:a16="http://schemas.microsoft.com/office/drawing/2014/main" id="{61E9A7FD-D276-5B69-2B75-6FCFF604F483}"/>
              </a:ext>
            </a:extLst>
          </p:cNvPr>
          <p:cNvSpPr txBox="1"/>
          <p:nvPr/>
        </p:nvSpPr>
        <p:spPr>
          <a:xfrm>
            <a:off x="-1334644" y="18348783"/>
            <a:ext cx="7292914" cy="890115"/>
          </a:xfrm>
          <a:prstGeom prst="rect">
            <a:avLst/>
          </a:prstGeom>
          <a:noFill/>
        </p:spPr>
        <p:txBody>
          <a:bodyPr wrap="square" rtlCol="0">
            <a:spAutoFit/>
          </a:bodyPr>
          <a:lstStyle/>
          <a:p>
            <a:pPr algn="ctr"/>
            <a:r>
              <a:rPr lang="en-US" sz="2592" dirty="0">
                <a:latin typeface="Arial" panose="020B0604020202020204" pitchFamily="34" charset="0"/>
                <a:cs typeface="Arial" panose="020B0604020202020204" pitchFamily="34" charset="0"/>
              </a:rPr>
              <a:t>Defect in drawn </a:t>
            </a:r>
          </a:p>
          <a:p>
            <a:pPr algn="ctr"/>
            <a:r>
              <a:rPr lang="en-US" sz="2592" dirty="0">
                <a:latin typeface="Arial" panose="020B0604020202020204" pitchFamily="34" charset="0"/>
                <a:cs typeface="Arial" panose="020B0604020202020204" pitchFamily="34" charset="0"/>
              </a:rPr>
              <a:t>cup due to wrinkling</a:t>
            </a:r>
          </a:p>
        </p:txBody>
      </p:sp>
      <p:pic>
        <p:nvPicPr>
          <p:cNvPr id="37" name="Picture 36">
            <a:extLst>
              <a:ext uri="{FF2B5EF4-FFF2-40B4-BE49-F238E27FC236}">
                <a16:creationId xmlns:a16="http://schemas.microsoft.com/office/drawing/2014/main" id="{58DE208E-15A5-4257-6613-7C1B792806F5}"/>
              </a:ext>
            </a:extLst>
          </p:cNvPr>
          <p:cNvPicPr>
            <a:picLocks noChangeAspect="1"/>
          </p:cNvPicPr>
          <p:nvPr/>
        </p:nvPicPr>
        <p:blipFill>
          <a:blip r:embed="rId18"/>
          <a:stretch>
            <a:fillRect/>
          </a:stretch>
        </p:blipFill>
        <p:spPr>
          <a:xfrm>
            <a:off x="4198123" y="18181163"/>
            <a:ext cx="4065716" cy="948667"/>
          </a:xfrm>
          <a:prstGeom prst="rect">
            <a:avLst/>
          </a:prstGeom>
        </p:spPr>
      </p:pic>
      <p:sp>
        <p:nvSpPr>
          <p:cNvPr id="39" name="TextBox 38">
            <a:extLst>
              <a:ext uri="{FF2B5EF4-FFF2-40B4-BE49-F238E27FC236}">
                <a16:creationId xmlns:a16="http://schemas.microsoft.com/office/drawing/2014/main" id="{41D987F5-40CF-91D5-4186-D27BF7F61ADA}"/>
              </a:ext>
            </a:extLst>
          </p:cNvPr>
          <p:cNvSpPr txBox="1"/>
          <p:nvPr/>
        </p:nvSpPr>
        <p:spPr>
          <a:xfrm>
            <a:off x="4679544" y="18216631"/>
            <a:ext cx="3058460" cy="1289007"/>
          </a:xfrm>
          <a:prstGeom prst="rect">
            <a:avLst/>
          </a:prstGeom>
          <a:noFill/>
        </p:spPr>
        <p:txBody>
          <a:bodyPr wrap="square" rtlCol="0">
            <a:spAutoFit/>
          </a:bodyPr>
          <a:lstStyle/>
          <a:p>
            <a:pPr algn="ctr"/>
            <a:r>
              <a:rPr lang="en-US" sz="2592" dirty="0">
                <a:latin typeface="Arial" panose="020B0604020202020204" pitchFamily="34" charset="0"/>
                <a:cs typeface="Arial" panose="020B0604020202020204" pitchFamily="34" charset="0"/>
              </a:rPr>
              <a:t>Failure of cup by</a:t>
            </a:r>
          </a:p>
          <a:p>
            <a:pPr algn="ctr"/>
            <a:r>
              <a:rPr lang="en-US" sz="2592" dirty="0">
                <a:latin typeface="Arial" panose="020B0604020202020204" pitchFamily="34" charset="0"/>
                <a:cs typeface="Arial" panose="020B0604020202020204" pitchFamily="34" charset="0"/>
              </a:rPr>
              <a:t>Fracturing during drawing</a:t>
            </a:r>
          </a:p>
        </p:txBody>
      </p:sp>
      <p:pic>
        <p:nvPicPr>
          <p:cNvPr id="42" name="Picture 41">
            <a:extLst>
              <a:ext uri="{FF2B5EF4-FFF2-40B4-BE49-F238E27FC236}">
                <a16:creationId xmlns:a16="http://schemas.microsoft.com/office/drawing/2014/main" id="{08E84B83-5769-9790-6C3B-408AD5BA69E3}"/>
              </a:ext>
            </a:extLst>
          </p:cNvPr>
          <p:cNvPicPr>
            <a:picLocks noChangeAspect="1"/>
          </p:cNvPicPr>
          <p:nvPr/>
        </p:nvPicPr>
        <p:blipFill>
          <a:blip r:embed="rId18"/>
          <a:stretch>
            <a:fillRect/>
          </a:stretch>
        </p:blipFill>
        <p:spPr>
          <a:xfrm>
            <a:off x="2152662" y="15393708"/>
            <a:ext cx="1862366" cy="500846"/>
          </a:xfrm>
          <a:prstGeom prst="rect">
            <a:avLst/>
          </a:prstGeom>
        </p:spPr>
      </p:pic>
      <p:sp>
        <p:nvSpPr>
          <p:cNvPr id="43" name="TextBox 42">
            <a:extLst>
              <a:ext uri="{FF2B5EF4-FFF2-40B4-BE49-F238E27FC236}">
                <a16:creationId xmlns:a16="http://schemas.microsoft.com/office/drawing/2014/main" id="{CABBD980-3684-3754-B1C6-9254CBB84B04}"/>
              </a:ext>
            </a:extLst>
          </p:cNvPr>
          <p:cNvSpPr txBox="1"/>
          <p:nvPr/>
        </p:nvSpPr>
        <p:spPr>
          <a:xfrm>
            <a:off x="1952360" y="15481011"/>
            <a:ext cx="2062669" cy="491225"/>
          </a:xfrm>
          <a:prstGeom prst="rect">
            <a:avLst/>
          </a:prstGeom>
          <a:noFill/>
        </p:spPr>
        <p:txBody>
          <a:bodyPr wrap="square" rtlCol="0">
            <a:spAutoFit/>
          </a:bodyPr>
          <a:lstStyle/>
          <a:p>
            <a:pPr algn="ctr"/>
            <a:r>
              <a:rPr lang="en-US" sz="2592" dirty="0">
                <a:latin typeface="Arial" panose="020B0604020202020204" pitchFamily="34" charset="0"/>
                <a:cs typeface="Arial" panose="020B0604020202020204" pitchFamily="34" charset="0"/>
              </a:rPr>
              <a:t>Wrinkles</a:t>
            </a:r>
          </a:p>
        </p:txBody>
      </p:sp>
      <p:pic>
        <p:nvPicPr>
          <p:cNvPr id="44" name="Picture 43">
            <a:extLst>
              <a:ext uri="{FF2B5EF4-FFF2-40B4-BE49-F238E27FC236}">
                <a16:creationId xmlns:a16="http://schemas.microsoft.com/office/drawing/2014/main" id="{25CF6740-85C7-0018-4C58-A9C6B0AF4BB9}"/>
              </a:ext>
            </a:extLst>
          </p:cNvPr>
          <p:cNvPicPr>
            <a:picLocks noChangeAspect="1"/>
          </p:cNvPicPr>
          <p:nvPr/>
        </p:nvPicPr>
        <p:blipFill>
          <a:blip r:embed="rId18"/>
          <a:stretch>
            <a:fillRect/>
          </a:stretch>
        </p:blipFill>
        <p:spPr>
          <a:xfrm>
            <a:off x="190206" y="15636328"/>
            <a:ext cx="617464" cy="500846"/>
          </a:xfrm>
          <a:prstGeom prst="rect">
            <a:avLst/>
          </a:prstGeom>
        </p:spPr>
      </p:pic>
      <p:pic>
        <p:nvPicPr>
          <p:cNvPr id="45" name="Picture 44">
            <a:extLst>
              <a:ext uri="{FF2B5EF4-FFF2-40B4-BE49-F238E27FC236}">
                <a16:creationId xmlns:a16="http://schemas.microsoft.com/office/drawing/2014/main" id="{29C1051C-D249-DB6E-0122-96CF6FAE301E}"/>
              </a:ext>
            </a:extLst>
          </p:cNvPr>
          <p:cNvPicPr>
            <a:picLocks noChangeAspect="1"/>
          </p:cNvPicPr>
          <p:nvPr/>
        </p:nvPicPr>
        <p:blipFill>
          <a:blip r:embed="rId18"/>
          <a:stretch>
            <a:fillRect/>
          </a:stretch>
        </p:blipFill>
        <p:spPr>
          <a:xfrm>
            <a:off x="7738004" y="17206672"/>
            <a:ext cx="617464" cy="500846"/>
          </a:xfrm>
          <a:prstGeom prst="rect">
            <a:avLst/>
          </a:prstGeom>
        </p:spPr>
      </p:pic>
      <p:sp>
        <p:nvSpPr>
          <p:cNvPr id="47" name="TextBox 46">
            <a:extLst>
              <a:ext uri="{FF2B5EF4-FFF2-40B4-BE49-F238E27FC236}">
                <a16:creationId xmlns:a16="http://schemas.microsoft.com/office/drawing/2014/main" id="{D9D10119-BED8-D668-AAB5-BDAE6198163D}"/>
              </a:ext>
            </a:extLst>
          </p:cNvPr>
          <p:cNvSpPr txBox="1"/>
          <p:nvPr/>
        </p:nvSpPr>
        <p:spPr>
          <a:xfrm>
            <a:off x="7172545" y="17111032"/>
            <a:ext cx="2062669" cy="491225"/>
          </a:xfrm>
          <a:prstGeom prst="rect">
            <a:avLst/>
          </a:prstGeom>
          <a:noFill/>
        </p:spPr>
        <p:txBody>
          <a:bodyPr wrap="square" rtlCol="0">
            <a:spAutoFit/>
          </a:bodyPr>
          <a:lstStyle/>
          <a:p>
            <a:pPr algn="ctr"/>
            <a:r>
              <a:rPr lang="en-US" sz="2592" dirty="0">
                <a:latin typeface="Arial" panose="020B0604020202020204" pitchFamily="34" charset="0"/>
                <a:cs typeface="Arial" panose="020B0604020202020204" pitchFamily="34" charset="0"/>
              </a:rPr>
              <a:t>Fracture</a:t>
            </a:r>
          </a:p>
        </p:txBody>
      </p:sp>
      <p:pic>
        <p:nvPicPr>
          <p:cNvPr id="49" name="Picture 48">
            <a:extLst>
              <a:ext uri="{FF2B5EF4-FFF2-40B4-BE49-F238E27FC236}">
                <a16:creationId xmlns:a16="http://schemas.microsoft.com/office/drawing/2014/main" id="{B36E4884-82D4-96FF-B70C-3605FD76906B}"/>
              </a:ext>
            </a:extLst>
          </p:cNvPr>
          <p:cNvPicPr>
            <a:picLocks noChangeAspect="1"/>
          </p:cNvPicPr>
          <p:nvPr/>
        </p:nvPicPr>
        <p:blipFill>
          <a:blip r:embed="rId19"/>
          <a:stretch>
            <a:fillRect/>
          </a:stretch>
        </p:blipFill>
        <p:spPr>
          <a:xfrm>
            <a:off x="20951106" y="20893940"/>
            <a:ext cx="7092271" cy="4947232"/>
          </a:xfrm>
          <a:prstGeom prst="rect">
            <a:avLst/>
          </a:prstGeom>
        </p:spPr>
      </p:pic>
      <p:sp>
        <p:nvSpPr>
          <p:cNvPr id="21" name="TextBox 20">
            <a:extLst>
              <a:ext uri="{FF2B5EF4-FFF2-40B4-BE49-F238E27FC236}">
                <a16:creationId xmlns:a16="http://schemas.microsoft.com/office/drawing/2014/main" id="{84D8EC43-D107-7A15-C07F-78D6652FD6C3}"/>
              </a:ext>
            </a:extLst>
          </p:cNvPr>
          <p:cNvSpPr txBox="1"/>
          <p:nvPr/>
        </p:nvSpPr>
        <p:spPr>
          <a:xfrm>
            <a:off x="20098937" y="25662470"/>
            <a:ext cx="8889676" cy="523220"/>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Fig. 6 Strain path change in various width specimens</a:t>
            </a:r>
          </a:p>
        </p:txBody>
      </p:sp>
    </p:spTree>
    <p:extLst>
      <p:ext uri="{BB962C8B-B14F-4D97-AF65-F5344CB8AC3E}">
        <p14:creationId xmlns:p14="http://schemas.microsoft.com/office/powerpoint/2010/main" val="156861538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157"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E5344F9-5FD9-469A-89C4-E9526588761B}">
  <we:reference id="wa200010001" version="1.0.0.0" store="en-US" storeType="OMEX"/>
  <we:alternateReferences>
    <we:reference id="WA200010001" version="1.0.0.0" store="WA200010001" storeType="OMEX"/>
  </we:alternateReferences>
  <we:properties>
    <we:property name="claude.fileId" value="&quot;5bffbdc0-5530-4050-b24c-fa01334b3fe0&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6AB5EAAD398B41B1EA7EED018F18DB" ma:contentTypeVersion="14" ma:contentTypeDescription="Create a new document." ma:contentTypeScope="" ma:versionID="072db449eedbbd044711bbc1d6fc45b9">
  <xsd:schema xmlns:xsd="http://www.w3.org/2001/XMLSchema" xmlns:xs="http://www.w3.org/2001/XMLSchema" xmlns:p="http://schemas.microsoft.com/office/2006/metadata/properties" xmlns:ns3="15aec92c-0d97-49fe-801a-d45dd520200c" xmlns:ns4="f1ce0467-2277-4595-ad1a-e1db75fbfb19" targetNamespace="http://schemas.microsoft.com/office/2006/metadata/properties" ma:root="true" ma:fieldsID="7ecdbb2eb4362b6e22b4ef00041da5e0" ns3:_="" ns4:_="">
    <xsd:import namespace="15aec92c-0d97-49fe-801a-d45dd520200c"/>
    <xsd:import namespace="f1ce0467-2277-4595-ad1a-e1db75fbfb1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aec92c-0d97-49fe-801a-d45dd52020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e0467-2277-4595-ad1a-e1db75fbfb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F35FC69-B33A-4178-B6DD-DDF8EEF59837}">
  <ds:schemaRefs>
    <ds:schemaRef ds:uri="15aec92c-0d97-49fe-801a-d45dd520200c"/>
    <ds:schemaRef ds:uri="f1ce0467-2277-4595-ad1a-e1db75fbfb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B39FABD-2F08-40BC-9C54-0FDE0CCF4845}">
  <ds:schemaRefs>
    <ds:schemaRef ds:uri="15aec92c-0d97-49fe-801a-d45dd520200c"/>
    <ds:schemaRef ds:uri="f1ce0467-2277-4595-ad1a-e1db75fbfb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2BD8D34-B9AA-4780-BF34-14F7EAD68F8B}">
  <ds:schemaRefs>
    <ds:schemaRef ds:uri="http://schemas.microsoft.com/sharepoint/v3/contenttype/forms"/>
  </ds:schemaRefs>
</ds:datastoreItem>
</file>

<file path=customXml/itemProps4.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5.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5566</TotalTime>
  <Words>896</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Cambria Math</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Desmond Mensah</cp:lastModifiedBy>
  <cp:revision>10</cp:revision>
  <dcterms:created xsi:type="dcterms:W3CDTF">2016-03-05T16:55:12Z</dcterms:created>
  <dcterms:modified xsi:type="dcterms:W3CDTF">2026-04-06T19:27:23Z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0x010100F76AB5EAAD398B41B1EA7EED018F18DB</vt:lpwstr>
  </property>
</Properties>
</file>