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Lst>
  <p:sldSz cx="42062400" cy="42062400"/>
  <p:notesSz cx="6858000" cy="9144000"/>
  <p:embeddedFontLst>
    <p:embeddedFont>
      <p:font typeface="Canva Sans" panose="020B0503030501040103" pitchFamily="34" charset="0"/>
      <p:regular r:id="rId3"/>
    </p:embeddedFont>
    <p:embeddedFont>
      <p:font typeface="Canva Sans Bold" panose="020B0803030501040103" pitchFamily="34" charset="0"/>
      <p:regular r:id="rId4"/>
    </p:embeddedFont>
    <p:embeddedFont>
      <p:font typeface="Canva Sans Italics" panose="020B0503030501040103" pitchFamily="34" charset="0"/>
      <p:regular r:id="rId5"/>
    </p:embeddedFont>
    <p:embeddedFont>
      <p:font typeface="Glacial Indifference" pitchFamily="2" charset="0"/>
      <p:regular r:id="rId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9" autoAdjust="0"/>
    <p:restoredTop sz="94622" autoAdjust="0"/>
  </p:normalViewPr>
  <p:slideViewPr>
    <p:cSldViewPr>
      <p:cViewPr varScale="1">
        <p:scale>
          <a:sx n="23" d="100"/>
          <a:sy n="23" d="100"/>
        </p:scale>
        <p:origin x="2272" y="26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font" Target="fonts/font1.fntdata"/><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4.fntdata"/><Relationship Id="rId5" Type="http://schemas.openxmlformats.org/officeDocument/2006/relationships/font" Target="fonts/font3.fntdata"/><Relationship Id="rId10" Type="http://schemas.openxmlformats.org/officeDocument/2006/relationships/tableStyles" Target="tableStyles.xml"/><Relationship Id="rId4" Type="http://schemas.openxmlformats.org/officeDocument/2006/relationships/font" Target="fonts/font2.fntdata"/><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2.svg"/><Relationship Id="rId18" Type="http://schemas.openxmlformats.org/officeDocument/2006/relationships/image" Target="../media/image17.svg"/><Relationship Id="rId26" Type="http://schemas.openxmlformats.org/officeDocument/2006/relationships/image" Target="../media/image25.png"/><Relationship Id="rId39" Type="http://schemas.openxmlformats.org/officeDocument/2006/relationships/image" Target="../media/image38.png"/><Relationship Id="rId21" Type="http://schemas.openxmlformats.org/officeDocument/2006/relationships/image" Target="../media/image20.png"/><Relationship Id="rId34" Type="http://schemas.openxmlformats.org/officeDocument/2006/relationships/image" Target="../media/image33.png"/><Relationship Id="rId42" Type="http://schemas.openxmlformats.org/officeDocument/2006/relationships/image" Target="../media/image41.png"/><Relationship Id="rId7" Type="http://schemas.openxmlformats.org/officeDocument/2006/relationships/image" Target="../media/image6.png"/><Relationship Id="rId2" Type="http://schemas.openxmlformats.org/officeDocument/2006/relationships/image" Target="../media/image1.png"/><Relationship Id="rId16" Type="http://schemas.openxmlformats.org/officeDocument/2006/relationships/image" Target="../media/image15.png"/><Relationship Id="rId29" Type="http://schemas.openxmlformats.org/officeDocument/2006/relationships/image" Target="../media/image28.svg"/><Relationship Id="rId1" Type="http://schemas.openxmlformats.org/officeDocument/2006/relationships/slideLayout" Target="../slideLayouts/slideLayout7.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32" Type="http://schemas.openxmlformats.org/officeDocument/2006/relationships/image" Target="../media/image31.png"/><Relationship Id="rId37" Type="http://schemas.openxmlformats.org/officeDocument/2006/relationships/image" Target="../media/image36.png"/><Relationship Id="rId40" Type="http://schemas.openxmlformats.org/officeDocument/2006/relationships/image" Target="../media/image39.png"/><Relationship Id="rId45" Type="http://schemas.openxmlformats.org/officeDocument/2006/relationships/image" Target="../media/image44.svg"/><Relationship Id="rId5" Type="http://schemas.openxmlformats.org/officeDocument/2006/relationships/image" Target="../media/image4.png"/><Relationship Id="rId15" Type="http://schemas.openxmlformats.org/officeDocument/2006/relationships/image" Target="../media/image14.svg"/><Relationship Id="rId23" Type="http://schemas.openxmlformats.org/officeDocument/2006/relationships/image" Target="../media/image22.png"/><Relationship Id="rId28" Type="http://schemas.openxmlformats.org/officeDocument/2006/relationships/image" Target="../media/image27.png"/><Relationship Id="rId36" Type="http://schemas.openxmlformats.org/officeDocument/2006/relationships/image" Target="../media/image35.png"/><Relationship Id="rId10" Type="http://schemas.openxmlformats.org/officeDocument/2006/relationships/image" Target="../media/image9.png"/><Relationship Id="rId19" Type="http://schemas.openxmlformats.org/officeDocument/2006/relationships/image" Target="../media/image18.png"/><Relationship Id="rId31" Type="http://schemas.openxmlformats.org/officeDocument/2006/relationships/image" Target="../media/image30.svg"/><Relationship Id="rId44" Type="http://schemas.openxmlformats.org/officeDocument/2006/relationships/image" Target="../media/image43.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svg"/><Relationship Id="rId27" Type="http://schemas.openxmlformats.org/officeDocument/2006/relationships/image" Target="../media/image26.svg"/><Relationship Id="rId30" Type="http://schemas.openxmlformats.org/officeDocument/2006/relationships/image" Target="../media/image29.png"/><Relationship Id="rId35" Type="http://schemas.openxmlformats.org/officeDocument/2006/relationships/image" Target="../media/image34.svg"/><Relationship Id="rId43" Type="http://schemas.openxmlformats.org/officeDocument/2006/relationships/image" Target="../media/image42.png"/><Relationship Id="rId8" Type="http://schemas.openxmlformats.org/officeDocument/2006/relationships/image" Target="../media/image7.png"/><Relationship Id="rId3" Type="http://schemas.openxmlformats.org/officeDocument/2006/relationships/image" Target="../media/image2.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jpeg"/><Relationship Id="rId33" Type="http://schemas.openxmlformats.org/officeDocument/2006/relationships/image" Target="../media/image32.svg"/><Relationship Id="rId38" Type="http://schemas.openxmlformats.org/officeDocument/2006/relationships/image" Target="../media/image37.png"/><Relationship Id="rId20" Type="http://schemas.openxmlformats.org/officeDocument/2006/relationships/image" Target="../media/image19.png"/><Relationship Id="rId41"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013371" y="0"/>
            <a:ext cx="62311941" cy="43618359"/>
          </a:xfrm>
          <a:custGeom>
            <a:avLst/>
            <a:gdLst/>
            <a:ahLst/>
            <a:cxnLst/>
            <a:rect l="l" t="t" r="r" b="b"/>
            <a:pathLst>
              <a:path w="62311941" h="43618359">
                <a:moveTo>
                  <a:pt x="0" y="0"/>
                </a:moveTo>
                <a:lnTo>
                  <a:pt x="62311940" y="0"/>
                </a:lnTo>
                <a:lnTo>
                  <a:pt x="62311940" y="43618359"/>
                </a:lnTo>
                <a:lnTo>
                  <a:pt x="0" y="43618359"/>
                </a:lnTo>
                <a:lnTo>
                  <a:pt x="0" y="0"/>
                </a:lnTo>
                <a:close/>
              </a:path>
            </a:pathLst>
          </a:custGeom>
          <a:blipFill>
            <a:blip r:embed="rId2">
              <a:alphaModFix amt="31999"/>
            </a:blip>
            <a:stretch>
              <a:fillRect/>
            </a:stretch>
          </a:blipFill>
        </p:spPr>
      </p:sp>
      <p:grpSp>
        <p:nvGrpSpPr>
          <p:cNvPr id="3" name="Group 3"/>
          <p:cNvGrpSpPr/>
          <p:nvPr/>
        </p:nvGrpSpPr>
        <p:grpSpPr>
          <a:xfrm>
            <a:off x="368456" y="1064986"/>
            <a:ext cx="41325489" cy="5626772"/>
            <a:chOff x="0" y="0"/>
            <a:chExt cx="2661867" cy="362433"/>
          </a:xfrm>
        </p:grpSpPr>
        <p:sp>
          <p:nvSpPr>
            <p:cNvPr id="4" name="Freeform 4"/>
            <p:cNvSpPr/>
            <p:nvPr/>
          </p:nvSpPr>
          <p:spPr>
            <a:xfrm>
              <a:off x="0" y="0"/>
              <a:ext cx="2661867" cy="362433"/>
            </a:xfrm>
            <a:custGeom>
              <a:avLst/>
              <a:gdLst/>
              <a:ahLst/>
              <a:cxnLst/>
              <a:rect l="l" t="t" r="r" b="b"/>
              <a:pathLst>
                <a:path w="2661867" h="362433">
                  <a:moveTo>
                    <a:pt x="38779" y="0"/>
                  </a:moveTo>
                  <a:lnTo>
                    <a:pt x="2623088" y="0"/>
                  </a:lnTo>
                  <a:cubicBezTo>
                    <a:pt x="2644505" y="0"/>
                    <a:pt x="2661867" y="17362"/>
                    <a:pt x="2661867" y="38779"/>
                  </a:cubicBezTo>
                  <a:lnTo>
                    <a:pt x="2661867" y="323654"/>
                  </a:lnTo>
                  <a:cubicBezTo>
                    <a:pt x="2661867" y="345071"/>
                    <a:pt x="2644505" y="362433"/>
                    <a:pt x="2623088" y="362433"/>
                  </a:cubicBezTo>
                  <a:lnTo>
                    <a:pt x="38779" y="362433"/>
                  </a:lnTo>
                  <a:cubicBezTo>
                    <a:pt x="17362" y="362433"/>
                    <a:pt x="0" y="345071"/>
                    <a:pt x="0" y="323654"/>
                  </a:cubicBezTo>
                  <a:lnTo>
                    <a:pt x="0" y="38779"/>
                  </a:lnTo>
                  <a:cubicBezTo>
                    <a:pt x="0" y="17362"/>
                    <a:pt x="17362" y="0"/>
                    <a:pt x="38779" y="0"/>
                  </a:cubicBezTo>
                  <a:close/>
                </a:path>
              </a:pathLst>
            </a:custGeom>
            <a:solidFill>
              <a:srgbClr val="FAFCFD">
                <a:alpha val="95686"/>
              </a:srgbClr>
            </a:solidFill>
          </p:spPr>
        </p:sp>
        <p:sp>
          <p:nvSpPr>
            <p:cNvPr id="5" name="TextBox 5"/>
            <p:cNvSpPr txBox="1"/>
            <p:nvPr/>
          </p:nvSpPr>
          <p:spPr>
            <a:xfrm>
              <a:off x="0" y="-142875"/>
              <a:ext cx="2661867" cy="505308"/>
            </a:xfrm>
            <a:prstGeom prst="rect">
              <a:avLst/>
            </a:prstGeom>
          </p:spPr>
          <p:txBody>
            <a:bodyPr lIns="50800" tIns="50800" rIns="50800" bIns="50800" rtlCol="0" anchor="ctr"/>
            <a:lstStyle/>
            <a:p>
              <a:pPr algn="ctr">
                <a:lnSpc>
                  <a:spcPts val="11059"/>
                </a:lnSpc>
                <a:spcBef>
                  <a:spcPct val="0"/>
                </a:spcBef>
              </a:pPr>
              <a:endParaRPr/>
            </a:p>
          </p:txBody>
        </p:sp>
      </p:grpSp>
      <p:grpSp>
        <p:nvGrpSpPr>
          <p:cNvPr id="6" name="Group 6"/>
          <p:cNvGrpSpPr/>
          <p:nvPr/>
        </p:nvGrpSpPr>
        <p:grpSpPr>
          <a:xfrm>
            <a:off x="351307" y="7358507"/>
            <a:ext cx="20473575" cy="17533812"/>
            <a:chOff x="0" y="0"/>
            <a:chExt cx="1318749" cy="1129392"/>
          </a:xfrm>
        </p:grpSpPr>
        <p:sp>
          <p:nvSpPr>
            <p:cNvPr id="7" name="Freeform 7"/>
            <p:cNvSpPr/>
            <p:nvPr/>
          </p:nvSpPr>
          <p:spPr>
            <a:xfrm>
              <a:off x="0" y="0"/>
              <a:ext cx="1318749" cy="1129392"/>
            </a:xfrm>
            <a:custGeom>
              <a:avLst/>
              <a:gdLst/>
              <a:ahLst/>
              <a:cxnLst/>
              <a:rect l="l" t="t" r="r" b="b"/>
              <a:pathLst>
                <a:path w="1318749" h="1129392">
                  <a:moveTo>
                    <a:pt x="78275" y="0"/>
                  </a:moveTo>
                  <a:lnTo>
                    <a:pt x="1240473" y="0"/>
                  </a:lnTo>
                  <a:cubicBezTo>
                    <a:pt x="1261233" y="0"/>
                    <a:pt x="1281143" y="8247"/>
                    <a:pt x="1295823" y="22926"/>
                  </a:cubicBezTo>
                  <a:cubicBezTo>
                    <a:pt x="1310502" y="37606"/>
                    <a:pt x="1318749" y="57515"/>
                    <a:pt x="1318749" y="78275"/>
                  </a:cubicBezTo>
                  <a:lnTo>
                    <a:pt x="1318749" y="1051117"/>
                  </a:lnTo>
                  <a:cubicBezTo>
                    <a:pt x="1318749" y="1094347"/>
                    <a:pt x="1283704" y="1129392"/>
                    <a:pt x="1240473" y="1129392"/>
                  </a:cubicBezTo>
                  <a:lnTo>
                    <a:pt x="78275" y="1129392"/>
                  </a:lnTo>
                  <a:cubicBezTo>
                    <a:pt x="57515" y="1129392"/>
                    <a:pt x="37606" y="1121145"/>
                    <a:pt x="22926" y="1106466"/>
                  </a:cubicBezTo>
                  <a:cubicBezTo>
                    <a:pt x="8247" y="1091786"/>
                    <a:pt x="0" y="1071877"/>
                    <a:pt x="0" y="1051117"/>
                  </a:cubicBezTo>
                  <a:lnTo>
                    <a:pt x="0" y="78275"/>
                  </a:lnTo>
                  <a:cubicBezTo>
                    <a:pt x="0" y="57515"/>
                    <a:pt x="8247" y="37606"/>
                    <a:pt x="22926" y="22926"/>
                  </a:cubicBezTo>
                  <a:cubicBezTo>
                    <a:pt x="37606" y="8247"/>
                    <a:pt x="57515" y="0"/>
                    <a:pt x="78275" y="0"/>
                  </a:cubicBezTo>
                  <a:close/>
                </a:path>
              </a:pathLst>
            </a:custGeom>
            <a:solidFill>
              <a:srgbClr val="FAFCFD">
                <a:alpha val="74902"/>
              </a:srgbClr>
            </a:solidFill>
          </p:spPr>
        </p:sp>
        <p:sp>
          <p:nvSpPr>
            <p:cNvPr id="8" name="TextBox 8"/>
            <p:cNvSpPr txBox="1"/>
            <p:nvPr/>
          </p:nvSpPr>
          <p:spPr>
            <a:xfrm>
              <a:off x="0" y="-142875"/>
              <a:ext cx="1318749" cy="1272267"/>
            </a:xfrm>
            <a:prstGeom prst="rect">
              <a:avLst/>
            </a:prstGeom>
          </p:spPr>
          <p:txBody>
            <a:bodyPr lIns="50800" tIns="50800" rIns="50800" bIns="50800" rtlCol="0" anchor="ctr"/>
            <a:lstStyle/>
            <a:p>
              <a:pPr algn="ctr">
                <a:lnSpc>
                  <a:spcPts val="11059"/>
                </a:lnSpc>
                <a:spcBef>
                  <a:spcPct val="0"/>
                </a:spcBef>
              </a:pPr>
              <a:endParaRPr/>
            </a:p>
          </p:txBody>
        </p:sp>
      </p:grpSp>
      <p:grpSp>
        <p:nvGrpSpPr>
          <p:cNvPr id="9" name="Group 9"/>
          <p:cNvGrpSpPr/>
          <p:nvPr/>
        </p:nvGrpSpPr>
        <p:grpSpPr>
          <a:xfrm>
            <a:off x="21158257" y="7358507"/>
            <a:ext cx="20518538" cy="30846483"/>
            <a:chOff x="0" y="0"/>
            <a:chExt cx="1321645" cy="1986891"/>
          </a:xfrm>
        </p:grpSpPr>
        <p:sp>
          <p:nvSpPr>
            <p:cNvPr id="10" name="Freeform 10"/>
            <p:cNvSpPr/>
            <p:nvPr/>
          </p:nvSpPr>
          <p:spPr>
            <a:xfrm>
              <a:off x="0" y="0"/>
              <a:ext cx="1321645" cy="1986891"/>
            </a:xfrm>
            <a:custGeom>
              <a:avLst/>
              <a:gdLst/>
              <a:ahLst/>
              <a:cxnLst/>
              <a:rect l="l" t="t" r="r" b="b"/>
              <a:pathLst>
                <a:path w="1321645" h="1986891">
                  <a:moveTo>
                    <a:pt x="78104" y="0"/>
                  </a:moveTo>
                  <a:lnTo>
                    <a:pt x="1243541" y="0"/>
                  </a:lnTo>
                  <a:cubicBezTo>
                    <a:pt x="1286677" y="0"/>
                    <a:pt x="1321645" y="34968"/>
                    <a:pt x="1321645" y="78104"/>
                  </a:cubicBezTo>
                  <a:lnTo>
                    <a:pt x="1321645" y="1908787"/>
                  </a:lnTo>
                  <a:cubicBezTo>
                    <a:pt x="1321645" y="1951923"/>
                    <a:pt x="1286677" y="1986891"/>
                    <a:pt x="1243541" y="1986891"/>
                  </a:cubicBezTo>
                  <a:lnTo>
                    <a:pt x="78104" y="1986891"/>
                  </a:lnTo>
                  <a:cubicBezTo>
                    <a:pt x="34968" y="1986891"/>
                    <a:pt x="0" y="1951923"/>
                    <a:pt x="0" y="1908787"/>
                  </a:cubicBezTo>
                  <a:lnTo>
                    <a:pt x="0" y="78104"/>
                  </a:lnTo>
                  <a:cubicBezTo>
                    <a:pt x="0" y="34968"/>
                    <a:pt x="34968" y="0"/>
                    <a:pt x="78104" y="0"/>
                  </a:cubicBezTo>
                  <a:close/>
                </a:path>
              </a:pathLst>
            </a:custGeom>
            <a:solidFill>
              <a:srgbClr val="FAFCFD">
                <a:alpha val="74902"/>
              </a:srgbClr>
            </a:solidFill>
          </p:spPr>
        </p:sp>
        <p:sp>
          <p:nvSpPr>
            <p:cNvPr id="11" name="TextBox 11"/>
            <p:cNvSpPr txBox="1"/>
            <p:nvPr/>
          </p:nvSpPr>
          <p:spPr>
            <a:xfrm>
              <a:off x="0" y="-142875"/>
              <a:ext cx="1321645" cy="2129766"/>
            </a:xfrm>
            <a:prstGeom prst="rect">
              <a:avLst/>
            </a:prstGeom>
          </p:spPr>
          <p:txBody>
            <a:bodyPr lIns="50800" tIns="50800" rIns="50800" bIns="50800" rtlCol="0" anchor="ctr"/>
            <a:lstStyle/>
            <a:p>
              <a:pPr algn="ctr">
                <a:lnSpc>
                  <a:spcPts val="11059"/>
                </a:lnSpc>
                <a:spcBef>
                  <a:spcPct val="0"/>
                </a:spcBef>
              </a:pPr>
              <a:endParaRPr/>
            </a:p>
          </p:txBody>
        </p:sp>
      </p:grpSp>
      <p:grpSp>
        <p:nvGrpSpPr>
          <p:cNvPr id="12" name="Group 12"/>
          <p:cNvGrpSpPr/>
          <p:nvPr/>
        </p:nvGrpSpPr>
        <p:grpSpPr>
          <a:xfrm>
            <a:off x="21158257" y="38443168"/>
            <a:ext cx="20518538" cy="3075318"/>
            <a:chOff x="0" y="0"/>
            <a:chExt cx="1321645" cy="198088"/>
          </a:xfrm>
        </p:grpSpPr>
        <p:sp>
          <p:nvSpPr>
            <p:cNvPr id="13" name="Freeform 13"/>
            <p:cNvSpPr/>
            <p:nvPr/>
          </p:nvSpPr>
          <p:spPr>
            <a:xfrm>
              <a:off x="0" y="0"/>
              <a:ext cx="1321645" cy="198088"/>
            </a:xfrm>
            <a:custGeom>
              <a:avLst/>
              <a:gdLst/>
              <a:ahLst/>
              <a:cxnLst/>
              <a:rect l="l" t="t" r="r" b="b"/>
              <a:pathLst>
                <a:path w="1321645" h="198088">
                  <a:moveTo>
                    <a:pt x="78104" y="0"/>
                  </a:moveTo>
                  <a:lnTo>
                    <a:pt x="1243541" y="0"/>
                  </a:lnTo>
                  <a:cubicBezTo>
                    <a:pt x="1286677" y="0"/>
                    <a:pt x="1321645" y="34968"/>
                    <a:pt x="1321645" y="78104"/>
                  </a:cubicBezTo>
                  <a:lnTo>
                    <a:pt x="1321645" y="119984"/>
                  </a:lnTo>
                  <a:cubicBezTo>
                    <a:pt x="1321645" y="163120"/>
                    <a:pt x="1286677" y="198088"/>
                    <a:pt x="1243541" y="198088"/>
                  </a:cubicBezTo>
                  <a:lnTo>
                    <a:pt x="78104" y="198088"/>
                  </a:lnTo>
                  <a:cubicBezTo>
                    <a:pt x="34968" y="198088"/>
                    <a:pt x="0" y="163120"/>
                    <a:pt x="0" y="119984"/>
                  </a:cubicBezTo>
                  <a:lnTo>
                    <a:pt x="0" y="78104"/>
                  </a:lnTo>
                  <a:cubicBezTo>
                    <a:pt x="0" y="34968"/>
                    <a:pt x="34968" y="0"/>
                    <a:pt x="78104" y="0"/>
                  </a:cubicBezTo>
                  <a:close/>
                </a:path>
              </a:pathLst>
            </a:custGeom>
            <a:solidFill>
              <a:srgbClr val="FAFCFD">
                <a:alpha val="74902"/>
              </a:srgbClr>
            </a:solidFill>
          </p:spPr>
        </p:sp>
        <p:sp>
          <p:nvSpPr>
            <p:cNvPr id="14" name="TextBox 14"/>
            <p:cNvSpPr txBox="1"/>
            <p:nvPr/>
          </p:nvSpPr>
          <p:spPr>
            <a:xfrm>
              <a:off x="0" y="-142875"/>
              <a:ext cx="1321645" cy="340963"/>
            </a:xfrm>
            <a:prstGeom prst="rect">
              <a:avLst/>
            </a:prstGeom>
          </p:spPr>
          <p:txBody>
            <a:bodyPr lIns="50800" tIns="50800" rIns="50800" bIns="50800" rtlCol="0" anchor="ctr"/>
            <a:lstStyle/>
            <a:p>
              <a:pPr algn="ctr">
                <a:lnSpc>
                  <a:spcPts val="11059"/>
                </a:lnSpc>
                <a:spcBef>
                  <a:spcPct val="0"/>
                </a:spcBef>
              </a:pPr>
              <a:endParaRPr/>
            </a:p>
          </p:txBody>
        </p:sp>
      </p:grpSp>
      <p:grpSp>
        <p:nvGrpSpPr>
          <p:cNvPr id="15" name="Group 15"/>
          <p:cNvGrpSpPr/>
          <p:nvPr/>
        </p:nvGrpSpPr>
        <p:grpSpPr>
          <a:xfrm>
            <a:off x="351307" y="25374394"/>
            <a:ext cx="20473575" cy="16144093"/>
            <a:chOff x="0" y="0"/>
            <a:chExt cx="1318749" cy="1039877"/>
          </a:xfrm>
        </p:grpSpPr>
        <p:sp>
          <p:nvSpPr>
            <p:cNvPr id="16" name="Freeform 16"/>
            <p:cNvSpPr/>
            <p:nvPr/>
          </p:nvSpPr>
          <p:spPr>
            <a:xfrm>
              <a:off x="0" y="0"/>
              <a:ext cx="1318749" cy="1039877"/>
            </a:xfrm>
            <a:custGeom>
              <a:avLst/>
              <a:gdLst/>
              <a:ahLst/>
              <a:cxnLst/>
              <a:rect l="l" t="t" r="r" b="b"/>
              <a:pathLst>
                <a:path w="1318749" h="1039877">
                  <a:moveTo>
                    <a:pt x="78275" y="0"/>
                  </a:moveTo>
                  <a:lnTo>
                    <a:pt x="1240473" y="0"/>
                  </a:lnTo>
                  <a:cubicBezTo>
                    <a:pt x="1261233" y="0"/>
                    <a:pt x="1281143" y="8247"/>
                    <a:pt x="1295823" y="22926"/>
                  </a:cubicBezTo>
                  <a:cubicBezTo>
                    <a:pt x="1310502" y="37606"/>
                    <a:pt x="1318749" y="57515"/>
                    <a:pt x="1318749" y="78275"/>
                  </a:cubicBezTo>
                  <a:lnTo>
                    <a:pt x="1318749" y="961602"/>
                  </a:lnTo>
                  <a:cubicBezTo>
                    <a:pt x="1318749" y="982362"/>
                    <a:pt x="1310502" y="1002271"/>
                    <a:pt x="1295823" y="1016951"/>
                  </a:cubicBezTo>
                  <a:cubicBezTo>
                    <a:pt x="1281143" y="1031630"/>
                    <a:pt x="1261233" y="1039877"/>
                    <a:pt x="1240473" y="1039877"/>
                  </a:cubicBezTo>
                  <a:lnTo>
                    <a:pt x="78275" y="1039877"/>
                  </a:lnTo>
                  <a:cubicBezTo>
                    <a:pt x="57515" y="1039877"/>
                    <a:pt x="37606" y="1031630"/>
                    <a:pt x="22926" y="1016951"/>
                  </a:cubicBezTo>
                  <a:cubicBezTo>
                    <a:pt x="8247" y="1002271"/>
                    <a:pt x="0" y="982362"/>
                    <a:pt x="0" y="961602"/>
                  </a:cubicBezTo>
                  <a:lnTo>
                    <a:pt x="0" y="78275"/>
                  </a:lnTo>
                  <a:cubicBezTo>
                    <a:pt x="0" y="57515"/>
                    <a:pt x="8247" y="37606"/>
                    <a:pt x="22926" y="22926"/>
                  </a:cubicBezTo>
                  <a:cubicBezTo>
                    <a:pt x="37606" y="8247"/>
                    <a:pt x="57515" y="0"/>
                    <a:pt x="78275" y="0"/>
                  </a:cubicBezTo>
                  <a:close/>
                </a:path>
              </a:pathLst>
            </a:custGeom>
            <a:solidFill>
              <a:srgbClr val="FAFCFD">
                <a:alpha val="74902"/>
              </a:srgbClr>
            </a:solidFill>
          </p:spPr>
        </p:sp>
        <p:sp>
          <p:nvSpPr>
            <p:cNvPr id="17" name="TextBox 17"/>
            <p:cNvSpPr txBox="1"/>
            <p:nvPr/>
          </p:nvSpPr>
          <p:spPr>
            <a:xfrm>
              <a:off x="0" y="-142875"/>
              <a:ext cx="1318749" cy="1182752"/>
            </a:xfrm>
            <a:prstGeom prst="rect">
              <a:avLst/>
            </a:prstGeom>
          </p:spPr>
          <p:txBody>
            <a:bodyPr lIns="50800" tIns="50800" rIns="50800" bIns="50800" rtlCol="0" anchor="ctr"/>
            <a:lstStyle/>
            <a:p>
              <a:pPr algn="ctr">
                <a:lnSpc>
                  <a:spcPts val="11059"/>
                </a:lnSpc>
                <a:spcBef>
                  <a:spcPct val="0"/>
                </a:spcBef>
              </a:pPr>
              <a:endParaRPr/>
            </a:p>
          </p:txBody>
        </p:sp>
      </p:grpSp>
      <p:sp>
        <p:nvSpPr>
          <p:cNvPr id="18" name="Freeform 18"/>
          <p:cNvSpPr/>
          <p:nvPr/>
        </p:nvSpPr>
        <p:spPr>
          <a:xfrm>
            <a:off x="36905464" y="4445584"/>
            <a:ext cx="4151879" cy="1598473"/>
          </a:xfrm>
          <a:custGeom>
            <a:avLst/>
            <a:gdLst/>
            <a:ahLst/>
            <a:cxnLst/>
            <a:rect l="l" t="t" r="r" b="b"/>
            <a:pathLst>
              <a:path w="4151879" h="1598473">
                <a:moveTo>
                  <a:pt x="0" y="0"/>
                </a:moveTo>
                <a:lnTo>
                  <a:pt x="4151879" y="0"/>
                </a:lnTo>
                <a:lnTo>
                  <a:pt x="4151879" y="1598473"/>
                </a:lnTo>
                <a:lnTo>
                  <a:pt x="0" y="1598473"/>
                </a:lnTo>
                <a:lnTo>
                  <a:pt x="0" y="0"/>
                </a:lnTo>
                <a:close/>
              </a:path>
            </a:pathLst>
          </a:custGeom>
          <a:blipFill>
            <a:blip r:embed="rId3"/>
            <a:stretch>
              <a:fillRect/>
            </a:stretch>
          </a:blipFill>
        </p:spPr>
      </p:sp>
      <p:grpSp>
        <p:nvGrpSpPr>
          <p:cNvPr id="19" name="Group 19"/>
          <p:cNvGrpSpPr/>
          <p:nvPr/>
        </p:nvGrpSpPr>
        <p:grpSpPr>
          <a:xfrm>
            <a:off x="32204590" y="9771487"/>
            <a:ext cx="8071126" cy="1868358"/>
            <a:chOff x="0" y="0"/>
            <a:chExt cx="10761501" cy="2491144"/>
          </a:xfrm>
        </p:grpSpPr>
        <p:grpSp>
          <p:nvGrpSpPr>
            <p:cNvPr id="20" name="Group 20"/>
            <p:cNvGrpSpPr/>
            <p:nvPr/>
          </p:nvGrpSpPr>
          <p:grpSpPr>
            <a:xfrm>
              <a:off x="0" y="0"/>
              <a:ext cx="10761501" cy="2491144"/>
              <a:chOff x="0" y="0"/>
              <a:chExt cx="519879" cy="120345"/>
            </a:xfrm>
          </p:grpSpPr>
          <p:sp>
            <p:nvSpPr>
              <p:cNvPr id="21" name="Freeform 21"/>
              <p:cNvSpPr/>
              <p:nvPr/>
            </p:nvSpPr>
            <p:spPr>
              <a:xfrm>
                <a:off x="0" y="0"/>
                <a:ext cx="519879" cy="120345"/>
              </a:xfrm>
              <a:custGeom>
                <a:avLst/>
                <a:gdLst/>
                <a:ahLst/>
                <a:cxnLst/>
                <a:rect l="l" t="t" r="r" b="b"/>
                <a:pathLst>
                  <a:path w="519879" h="120345">
                    <a:moveTo>
                      <a:pt x="60173" y="0"/>
                    </a:moveTo>
                    <a:lnTo>
                      <a:pt x="459707" y="0"/>
                    </a:lnTo>
                    <a:cubicBezTo>
                      <a:pt x="492939" y="0"/>
                      <a:pt x="519879" y="26940"/>
                      <a:pt x="519879" y="60173"/>
                    </a:cubicBezTo>
                    <a:lnTo>
                      <a:pt x="519879" y="60173"/>
                    </a:lnTo>
                    <a:cubicBezTo>
                      <a:pt x="519879" y="76131"/>
                      <a:pt x="513540" y="91436"/>
                      <a:pt x="502255" y="102721"/>
                    </a:cubicBezTo>
                    <a:cubicBezTo>
                      <a:pt x="490971" y="114006"/>
                      <a:pt x="475665" y="120345"/>
                      <a:pt x="459707" y="120345"/>
                    </a:cubicBezTo>
                    <a:lnTo>
                      <a:pt x="60173" y="120345"/>
                    </a:lnTo>
                    <a:cubicBezTo>
                      <a:pt x="44214" y="120345"/>
                      <a:pt x="28909" y="114006"/>
                      <a:pt x="17624" y="102721"/>
                    </a:cubicBezTo>
                    <a:cubicBezTo>
                      <a:pt x="6340" y="91436"/>
                      <a:pt x="0" y="76131"/>
                      <a:pt x="0" y="60173"/>
                    </a:cubicBezTo>
                    <a:lnTo>
                      <a:pt x="0" y="60173"/>
                    </a:lnTo>
                    <a:cubicBezTo>
                      <a:pt x="0" y="44214"/>
                      <a:pt x="6340" y="28909"/>
                      <a:pt x="17624" y="17624"/>
                    </a:cubicBezTo>
                    <a:cubicBezTo>
                      <a:pt x="28909" y="6340"/>
                      <a:pt x="44214" y="0"/>
                      <a:pt x="60173" y="0"/>
                    </a:cubicBezTo>
                    <a:close/>
                  </a:path>
                </a:pathLst>
              </a:custGeom>
              <a:solidFill>
                <a:srgbClr val="7CC5C8">
                  <a:alpha val="60000"/>
                </a:srgbClr>
              </a:solidFill>
            </p:spPr>
          </p:sp>
          <p:sp>
            <p:nvSpPr>
              <p:cNvPr id="22" name="TextBox 22"/>
              <p:cNvSpPr txBox="1"/>
              <p:nvPr/>
            </p:nvSpPr>
            <p:spPr>
              <a:xfrm>
                <a:off x="0" y="-142875"/>
                <a:ext cx="519879" cy="263220"/>
              </a:xfrm>
              <a:prstGeom prst="rect">
                <a:avLst/>
              </a:prstGeom>
            </p:spPr>
            <p:txBody>
              <a:bodyPr lIns="50800" tIns="50800" rIns="50800" bIns="50800" rtlCol="0" anchor="ctr"/>
              <a:lstStyle/>
              <a:p>
                <a:pPr algn="ctr">
                  <a:lnSpc>
                    <a:spcPts val="11059"/>
                  </a:lnSpc>
                </a:pPr>
                <a:endParaRPr/>
              </a:p>
            </p:txBody>
          </p:sp>
        </p:grpSp>
        <p:sp>
          <p:nvSpPr>
            <p:cNvPr id="23" name="TextBox 23"/>
            <p:cNvSpPr txBox="1"/>
            <p:nvPr/>
          </p:nvSpPr>
          <p:spPr>
            <a:xfrm>
              <a:off x="609283" y="321030"/>
              <a:ext cx="9542936" cy="1579245"/>
            </a:xfrm>
            <a:prstGeom prst="rect">
              <a:avLst/>
            </a:prstGeom>
          </p:spPr>
          <p:txBody>
            <a:bodyPr lIns="0" tIns="0" rIns="0" bIns="0" rtlCol="0" anchor="t">
              <a:spAutoFit/>
            </a:bodyPr>
            <a:lstStyle/>
            <a:p>
              <a:pPr algn="ctr">
                <a:lnSpc>
                  <a:spcPts val="5039"/>
                </a:lnSpc>
              </a:pPr>
              <a:r>
                <a:rPr lang="en-US" sz="2799">
                  <a:solidFill>
                    <a:srgbClr val="000000"/>
                  </a:solidFill>
                  <a:latin typeface="Canva Sans"/>
                  <a:ea typeface="Canva Sans"/>
                  <a:cs typeface="Canva Sans"/>
                  <a:sym typeface="Canva Sans"/>
                </a:rPr>
                <a:t>Change in mass varied by species, </a:t>
              </a:r>
            </a:p>
            <a:p>
              <a:pPr algn="ctr">
                <a:lnSpc>
                  <a:spcPts val="5039"/>
                </a:lnSpc>
              </a:pPr>
              <a:r>
                <a:rPr lang="en-US" sz="2799">
                  <a:solidFill>
                    <a:srgbClr val="000000"/>
                  </a:solidFill>
                  <a:latin typeface="Canva Sans"/>
                  <a:ea typeface="Canva Sans"/>
                  <a:cs typeface="Canva Sans"/>
                  <a:sym typeface="Canva Sans"/>
                </a:rPr>
                <a:t>not treatment</a:t>
              </a:r>
            </a:p>
          </p:txBody>
        </p:sp>
      </p:grpSp>
      <p:grpSp>
        <p:nvGrpSpPr>
          <p:cNvPr id="24" name="Group 24"/>
          <p:cNvGrpSpPr/>
          <p:nvPr/>
        </p:nvGrpSpPr>
        <p:grpSpPr>
          <a:xfrm>
            <a:off x="21636177" y="17764098"/>
            <a:ext cx="8853357" cy="1842098"/>
            <a:chOff x="0" y="0"/>
            <a:chExt cx="11804476" cy="2456130"/>
          </a:xfrm>
        </p:grpSpPr>
        <p:grpSp>
          <p:nvGrpSpPr>
            <p:cNvPr id="25" name="Group 25"/>
            <p:cNvGrpSpPr/>
            <p:nvPr/>
          </p:nvGrpSpPr>
          <p:grpSpPr>
            <a:xfrm>
              <a:off x="0" y="0"/>
              <a:ext cx="11804476" cy="2456130"/>
              <a:chOff x="0" y="0"/>
              <a:chExt cx="578394" cy="120345"/>
            </a:xfrm>
          </p:grpSpPr>
          <p:sp>
            <p:nvSpPr>
              <p:cNvPr id="26" name="Freeform 26"/>
              <p:cNvSpPr/>
              <p:nvPr/>
            </p:nvSpPr>
            <p:spPr>
              <a:xfrm>
                <a:off x="0" y="0"/>
                <a:ext cx="578394" cy="120345"/>
              </a:xfrm>
              <a:custGeom>
                <a:avLst/>
                <a:gdLst/>
                <a:ahLst/>
                <a:cxnLst/>
                <a:rect l="l" t="t" r="r" b="b"/>
                <a:pathLst>
                  <a:path w="578394" h="120345">
                    <a:moveTo>
                      <a:pt x="60173" y="0"/>
                    </a:moveTo>
                    <a:lnTo>
                      <a:pt x="518222" y="0"/>
                    </a:lnTo>
                    <a:cubicBezTo>
                      <a:pt x="551454" y="0"/>
                      <a:pt x="578394" y="26940"/>
                      <a:pt x="578394" y="60173"/>
                    </a:cubicBezTo>
                    <a:lnTo>
                      <a:pt x="578394" y="60173"/>
                    </a:lnTo>
                    <a:cubicBezTo>
                      <a:pt x="578394" y="76131"/>
                      <a:pt x="572055" y="91436"/>
                      <a:pt x="560770" y="102721"/>
                    </a:cubicBezTo>
                    <a:cubicBezTo>
                      <a:pt x="549485" y="114006"/>
                      <a:pt x="534180" y="120345"/>
                      <a:pt x="518222" y="120345"/>
                    </a:cubicBezTo>
                    <a:lnTo>
                      <a:pt x="60173" y="120345"/>
                    </a:lnTo>
                    <a:cubicBezTo>
                      <a:pt x="44214" y="120345"/>
                      <a:pt x="28909" y="114006"/>
                      <a:pt x="17624" y="102721"/>
                    </a:cubicBezTo>
                    <a:cubicBezTo>
                      <a:pt x="6340" y="91436"/>
                      <a:pt x="0" y="76131"/>
                      <a:pt x="0" y="60173"/>
                    </a:cubicBezTo>
                    <a:lnTo>
                      <a:pt x="0" y="60173"/>
                    </a:lnTo>
                    <a:cubicBezTo>
                      <a:pt x="0" y="44214"/>
                      <a:pt x="6340" y="28909"/>
                      <a:pt x="17624" y="17624"/>
                    </a:cubicBezTo>
                    <a:cubicBezTo>
                      <a:pt x="28909" y="6340"/>
                      <a:pt x="44214" y="0"/>
                      <a:pt x="60173" y="0"/>
                    </a:cubicBezTo>
                    <a:close/>
                  </a:path>
                </a:pathLst>
              </a:custGeom>
              <a:solidFill>
                <a:srgbClr val="7CC5C8">
                  <a:alpha val="60000"/>
                </a:srgbClr>
              </a:solidFill>
            </p:spPr>
          </p:sp>
          <p:sp>
            <p:nvSpPr>
              <p:cNvPr id="27" name="TextBox 27"/>
              <p:cNvSpPr txBox="1"/>
              <p:nvPr/>
            </p:nvSpPr>
            <p:spPr>
              <a:xfrm>
                <a:off x="0" y="-142875"/>
                <a:ext cx="578394" cy="263220"/>
              </a:xfrm>
              <a:prstGeom prst="rect">
                <a:avLst/>
              </a:prstGeom>
            </p:spPr>
            <p:txBody>
              <a:bodyPr lIns="50800" tIns="50800" rIns="50800" bIns="50800" rtlCol="0" anchor="ctr"/>
              <a:lstStyle/>
              <a:p>
                <a:pPr algn="ctr">
                  <a:lnSpc>
                    <a:spcPts val="11059"/>
                  </a:lnSpc>
                </a:pPr>
                <a:endParaRPr/>
              </a:p>
            </p:txBody>
          </p:sp>
        </p:grpSp>
        <p:sp>
          <p:nvSpPr>
            <p:cNvPr id="28" name="TextBox 28"/>
            <p:cNvSpPr txBox="1"/>
            <p:nvPr/>
          </p:nvSpPr>
          <p:spPr>
            <a:xfrm>
              <a:off x="668333" y="323767"/>
              <a:ext cx="10467811" cy="1549799"/>
            </a:xfrm>
            <a:prstGeom prst="rect">
              <a:avLst/>
            </a:prstGeom>
          </p:spPr>
          <p:txBody>
            <a:bodyPr lIns="0" tIns="0" rIns="0" bIns="0" rtlCol="0" anchor="t">
              <a:spAutoFit/>
            </a:bodyPr>
            <a:lstStyle/>
            <a:p>
              <a:pPr algn="ctr">
                <a:lnSpc>
                  <a:spcPts val="4969"/>
                </a:lnSpc>
              </a:pPr>
              <a:r>
                <a:rPr lang="en-US" sz="2760">
                  <a:solidFill>
                    <a:srgbClr val="000000"/>
                  </a:solidFill>
                  <a:latin typeface="Canva Sans"/>
                  <a:ea typeface="Canva Sans"/>
                  <a:cs typeface="Canva Sans"/>
                  <a:sym typeface="Canva Sans"/>
                </a:rPr>
                <a:t>Acidification decreased respiration rates, while temperature had a “tempered” effect</a:t>
              </a:r>
            </a:p>
          </p:txBody>
        </p:sp>
      </p:grpSp>
      <p:grpSp>
        <p:nvGrpSpPr>
          <p:cNvPr id="29" name="Group 29"/>
          <p:cNvGrpSpPr/>
          <p:nvPr/>
        </p:nvGrpSpPr>
        <p:grpSpPr>
          <a:xfrm>
            <a:off x="32737305" y="26525936"/>
            <a:ext cx="7625050" cy="1868358"/>
            <a:chOff x="0" y="0"/>
            <a:chExt cx="10166733" cy="2491144"/>
          </a:xfrm>
        </p:grpSpPr>
        <p:grpSp>
          <p:nvGrpSpPr>
            <p:cNvPr id="30" name="Group 30"/>
            <p:cNvGrpSpPr/>
            <p:nvPr/>
          </p:nvGrpSpPr>
          <p:grpSpPr>
            <a:xfrm>
              <a:off x="0" y="0"/>
              <a:ext cx="10166733" cy="2491144"/>
              <a:chOff x="0" y="0"/>
              <a:chExt cx="491147" cy="120345"/>
            </a:xfrm>
          </p:grpSpPr>
          <p:sp>
            <p:nvSpPr>
              <p:cNvPr id="31" name="Freeform 31"/>
              <p:cNvSpPr/>
              <p:nvPr/>
            </p:nvSpPr>
            <p:spPr>
              <a:xfrm>
                <a:off x="0" y="0"/>
                <a:ext cx="491147" cy="120345"/>
              </a:xfrm>
              <a:custGeom>
                <a:avLst/>
                <a:gdLst/>
                <a:ahLst/>
                <a:cxnLst/>
                <a:rect l="l" t="t" r="r" b="b"/>
                <a:pathLst>
                  <a:path w="491147" h="120345">
                    <a:moveTo>
                      <a:pt x="60173" y="0"/>
                    </a:moveTo>
                    <a:lnTo>
                      <a:pt x="430974" y="0"/>
                    </a:lnTo>
                    <a:cubicBezTo>
                      <a:pt x="446933" y="0"/>
                      <a:pt x="462238" y="6340"/>
                      <a:pt x="473522" y="17624"/>
                    </a:cubicBezTo>
                    <a:cubicBezTo>
                      <a:pt x="484807" y="28909"/>
                      <a:pt x="491147" y="44214"/>
                      <a:pt x="491147" y="60173"/>
                    </a:cubicBezTo>
                    <a:lnTo>
                      <a:pt x="491147" y="60173"/>
                    </a:lnTo>
                    <a:cubicBezTo>
                      <a:pt x="491147" y="93405"/>
                      <a:pt x="464206" y="120345"/>
                      <a:pt x="430974" y="120345"/>
                    </a:cubicBezTo>
                    <a:lnTo>
                      <a:pt x="60173" y="120345"/>
                    </a:lnTo>
                    <a:cubicBezTo>
                      <a:pt x="44214" y="120345"/>
                      <a:pt x="28909" y="114006"/>
                      <a:pt x="17624" y="102721"/>
                    </a:cubicBezTo>
                    <a:cubicBezTo>
                      <a:pt x="6340" y="91436"/>
                      <a:pt x="0" y="76131"/>
                      <a:pt x="0" y="60173"/>
                    </a:cubicBezTo>
                    <a:lnTo>
                      <a:pt x="0" y="60173"/>
                    </a:lnTo>
                    <a:cubicBezTo>
                      <a:pt x="0" y="44214"/>
                      <a:pt x="6340" y="28909"/>
                      <a:pt x="17624" y="17624"/>
                    </a:cubicBezTo>
                    <a:cubicBezTo>
                      <a:pt x="28909" y="6340"/>
                      <a:pt x="44214" y="0"/>
                      <a:pt x="60173" y="0"/>
                    </a:cubicBezTo>
                    <a:close/>
                  </a:path>
                </a:pathLst>
              </a:custGeom>
              <a:solidFill>
                <a:srgbClr val="7CC5C8">
                  <a:alpha val="60000"/>
                </a:srgbClr>
              </a:solidFill>
            </p:spPr>
          </p:sp>
          <p:sp>
            <p:nvSpPr>
              <p:cNvPr id="32" name="TextBox 32"/>
              <p:cNvSpPr txBox="1"/>
              <p:nvPr/>
            </p:nvSpPr>
            <p:spPr>
              <a:xfrm>
                <a:off x="0" y="-142875"/>
                <a:ext cx="491147" cy="263220"/>
              </a:xfrm>
              <a:prstGeom prst="rect">
                <a:avLst/>
              </a:prstGeom>
            </p:spPr>
            <p:txBody>
              <a:bodyPr lIns="50800" tIns="50800" rIns="50800" bIns="50800" rtlCol="0" anchor="ctr"/>
              <a:lstStyle/>
              <a:p>
                <a:pPr algn="ctr">
                  <a:lnSpc>
                    <a:spcPts val="11059"/>
                  </a:lnSpc>
                </a:pPr>
                <a:endParaRPr/>
              </a:p>
            </p:txBody>
          </p:sp>
        </p:grpSp>
        <p:sp>
          <p:nvSpPr>
            <p:cNvPr id="33" name="TextBox 33"/>
            <p:cNvSpPr txBox="1"/>
            <p:nvPr/>
          </p:nvSpPr>
          <p:spPr>
            <a:xfrm>
              <a:off x="575609" y="321030"/>
              <a:ext cx="9015515" cy="1579245"/>
            </a:xfrm>
            <a:prstGeom prst="rect">
              <a:avLst/>
            </a:prstGeom>
          </p:spPr>
          <p:txBody>
            <a:bodyPr lIns="0" tIns="0" rIns="0" bIns="0" rtlCol="0" anchor="t">
              <a:spAutoFit/>
            </a:bodyPr>
            <a:lstStyle/>
            <a:p>
              <a:pPr algn="ctr">
                <a:lnSpc>
                  <a:spcPts val="5039"/>
                </a:lnSpc>
              </a:pPr>
              <a:r>
                <a:rPr lang="en-US" sz="2799">
                  <a:solidFill>
                    <a:srgbClr val="000000"/>
                  </a:solidFill>
                  <a:latin typeface="Canva Sans"/>
                  <a:ea typeface="Canva Sans"/>
                  <a:cs typeface="Canva Sans"/>
                  <a:sym typeface="Canva Sans"/>
                </a:rPr>
                <a:t>So does acute exposure to toxic phytoplankton impact metabolism?</a:t>
              </a:r>
            </a:p>
          </p:txBody>
        </p:sp>
      </p:grpSp>
      <p:grpSp>
        <p:nvGrpSpPr>
          <p:cNvPr id="34" name="Group 34"/>
          <p:cNvGrpSpPr/>
          <p:nvPr/>
        </p:nvGrpSpPr>
        <p:grpSpPr>
          <a:xfrm>
            <a:off x="21239861" y="25968644"/>
            <a:ext cx="20384744" cy="116940"/>
            <a:chOff x="0" y="0"/>
            <a:chExt cx="1313027" cy="7532"/>
          </a:xfrm>
        </p:grpSpPr>
        <p:sp>
          <p:nvSpPr>
            <p:cNvPr id="35" name="Freeform 35"/>
            <p:cNvSpPr/>
            <p:nvPr/>
          </p:nvSpPr>
          <p:spPr>
            <a:xfrm>
              <a:off x="0" y="0"/>
              <a:ext cx="1313027" cy="7532"/>
            </a:xfrm>
            <a:custGeom>
              <a:avLst/>
              <a:gdLst/>
              <a:ahLst/>
              <a:cxnLst/>
              <a:rect l="l" t="t" r="r" b="b"/>
              <a:pathLst>
                <a:path w="1313027" h="7532">
                  <a:moveTo>
                    <a:pt x="3766" y="0"/>
                  </a:moveTo>
                  <a:lnTo>
                    <a:pt x="1309261" y="0"/>
                  </a:lnTo>
                  <a:cubicBezTo>
                    <a:pt x="1310260" y="0"/>
                    <a:pt x="1311218" y="397"/>
                    <a:pt x="1311924" y="1103"/>
                  </a:cubicBezTo>
                  <a:cubicBezTo>
                    <a:pt x="1312630" y="1809"/>
                    <a:pt x="1313027" y="2767"/>
                    <a:pt x="1313027" y="3766"/>
                  </a:cubicBezTo>
                  <a:lnTo>
                    <a:pt x="1313027" y="3766"/>
                  </a:lnTo>
                  <a:cubicBezTo>
                    <a:pt x="1313027" y="4765"/>
                    <a:pt x="1312630" y="5723"/>
                    <a:pt x="1311924" y="6429"/>
                  </a:cubicBezTo>
                  <a:cubicBezTo>
                    <a:pt x="1311218" y="7136"/>
                    <a:pt x="1310260" y="7532"/>
                    <a:pt x="1309261" y="7532"/>
                  </a:cubicBezTo>
                  <a:lnTo>
                    <a:pt x="3766" y="7532"/>
                  </a:lnTo>
                  <a:cubicBezTo>
                    <a:pt x="2767" y="7532"/>
                    <a:pt x="1809" y="7136"/>
                    <a:pt x="1103" y="6429"/>
                  </a:cubicBezTo>
                  <a:cubicBezTo>
                    <a:pt x="397" y="5723"/>
                    <a:pt x="0" y="4765"/>
                    <a:pt x="0" y="3766"/>
                  </a:cubicBezTo>
                  <a:lnTo>
                    <a:pt x="0" y="3766"/>
                  </a:lnTo>
                  <a:cubicBezTo>
                    <a:pt x="0" y="2767"/>
                    <a:pt x="397" y="1809"/>
                    <a:pt x="1103" y="1103"/>
                  </a:cubicBezTo>
                  <a:cubicBezTo>
                    <a:pt x="1809" y="397"/>
                    <a:pt x="2767" y="0"/>
                    <a:pt x="3766" y="0"/>
                  </a:cubicBezTo>
                  <a:close/>
                </a:path>
              </a:pathLst>
            </a:custGeom>
            <a:solidFill>
              <a:srgbClr val="7CC5C8">
                <a:alpha val="29804"/>
              </a:srgbClr>
            </a:solidFill>
          </p:spPr>
        </p:sp>
        <p:sp>
          <p:nvSpPr>
            <p:cNvPr id="36" name="TextBox 36"/>
            <p:cNvSpPr txBox="1"/>
            <p:nvPr/>
          </p:nvSpPr>
          <p:spPr>
            <a:xfrm>
              <a:off x="0" y="-142875"/>
              <a:ext cx="1313027" cy="150407"/>
            </a:xfrm>
            <a:prstGeom prst="rect">
              <a:avLst/>
            </a:prstGeom>
          </p:spPr>
          <p:txBody>
            <a:bodyPr lIns="50800" tIns="50800" rIns="50800" bIns="50800" rtlCol="0" anchor="ctr"/>
            <a:lstStyle/>
            <a:p>
              <a:pPr algn="ctr">
                <a:lnSpc>
                  <a:spcPts val="11059"/>
                </a:lnSpc>
              </a:pPr>
              <a:endParaRPr/>
            </a:p>
          </p:txBody>
        </p:sp>
      </p:grpSp>
      <p:grpSp>
        <p:nvGrpSpPr>
          <p:cNvPr id="37" name="Group 37"/>
          <p:cNvGrpSpPr/>
          <p:nvPr/>
        </p:nvGrpSpPr>
        <p:grpSpPr>
          <a:xfrm>
            <a:off x="21158257" y="33974039"/>
            <a:ext cx="20518538" cy="165340"/>
            <a:chOff x="0" y="0"/>
            <a:chExt cx="1321645" cy="10650"/>
          </a:xfrm>
        </p:grpSpPr>
        <p:sp>
          <p:nvSpPr>
            <p:cNvPr id="38" name="Freeform 38"/>
            <p:cNvSpPr/>
            <p:nvPr/>
          </p:nvSpPr>
          <p:spPr>
            <a:xfrm>
              <a:off x="0" y="0"/>
              <a:ext cx="1321645" cy="10650"/>
            </a:xfrm>
            <a:custGeom>
              <a:avLst/>
              <a:gdLst/>
              <a:ahLst/>
              <a:cxnLst/>
              <a:rect l="l" t="t" r="r" b="b"/>
              <a:pathLst>
                <a:path w="1321645" h="10650">
                  <a:moveTo>
                    <a:pt x="5325" y="0"/>
                  </a:moveTo>
                  <a:lnTo>
                    <a:pt x="1316320" y="0"/>
                  </a:lnTo>
                  <a:cubicBezTo>
                    <a:pt x="1317732" y="0"/>
                    <a:pt x="1319087" y="561"/>
                    <a:pt x="1320085" y="1560"/>
                  </a:cubicBezTo>
                  <a:cubicBezTo>
                    <a:pt x="1321084" y="2558"/>
                    <a:pt x="1321645" y="3913"/>
                    <a:pt x="1321645" y="5325"/>
                  </a:cubicBezTo>
                  <a:lnTo>
                    <a:pt x="1321645" y="5325"/>
                  </a:lnTo>
                  <a:cubicBezTo>
                    <a:pt x="1321645" y="6737"/>
                    <a:pt x="1321084" y="8092"/>
                    <a:pt x="1320085" y="9090"/>
                  </a:cubicBezTo>
                  <a:cubicBezTo>
                    <a:pt x="1319087" y="10089"/>
                    <a:pt x="1317732" y="10650"/>
                    <a:pt x="1316320" y="10650"/>
                  </a:cubicBezTo>
                  <a:lnTo>
                    <a:pt x="5325" y="10650"/>
                  </a:lnTo>
                  <a:cubicBezTo>
                    <a:pt x="3913" y="10650"/>
                    <a:pt x="2558" y="10089"/>
                    <a:pt x="1560" y="9090"/>
                  </a:cubicBezTo>
                  <a:cubicBezTo>
                    <a:pt x="561" y="8092"/>
                    <a:pt x="0" y="6737"/>
                    <a:pt x="0" y="5325"/>
                  </a:cubicBezTo>
                  <a:lnTo>
                    <a:pt x="0" y="5325"/>
                  </a:lnTo>
                  <a:cubicBezTo>
                    <a:pt x="0" y="3913"/>
                    <a:pt x="561" y="2558"/>
                    <a:pt x="1560" y="1560"/>
                  </a:cubicBezTo>
                  <a:cubicBezTo>
                    <a:pt x="2558" y="561"/>
                    <a:pt x="3913" y="0"/>
                    <a:pt x="5325" y="0"/>
                  </a:cubicBezTo>
                  <a:close/>
                </a:path>
              </a:pathLst>
            </a:custGeom>
            <a:solidFill>
              <a:srgbClr val="7CC5C8">
                <a:alpha val="29804"/>
              </a:srgbClr>
            </a:solidFill>
          </p:spPr>
        </p:sp>
        <p:sp>
          <p:nvSpPr>
            <p:cNvPr id="39" name="TextBox 39"/>
            <p:cNvSpPr txBox="1"/>
            <p:nvPr/>
          </p:nvSpPr>
          <p:spPr>
            <a:xfrm>
              <a:off x="0" y="-142875"/>
              <a:ext cx="1321645" cy="153525"/>
            </a:xfrm>
            <a:prstGeom prst="rect">
              <a:avLst/>
            </a:prstGeom>
          </p:spPr>
          <p:txBody>
            <a:bodyPr lIns="50800" tIns="50800" rIns="50800" bIns="50800" rtlCol="0" anchor="ctr"/>
            <a:lstStyle/>
            <a:p>
              <a:pPr algn="ctr">
                <a:lnSpc>
                  <a:spcPts val="11059"/>
                </a:lnSpc>
              </a:pPr>
              <a:endParaRPr/>
            </a:p>
          </p:txBody>
        </p:sp>
      </p:grpSp>
      <p:grpSp>
        <p:nvGrpSpPr>
          <p:cNvPr id="40" name="Group 40"/>
          <p:cNvGrpSpPr/>
          <p:nvPr/>
        </p:nvGrpSpPr>
        <p:grpSpPr>
          <a:xfrm>
            <a:off x="21225155" y="16951140"/>
            <a:ext cx="20518538" cy="117634"/>
            <a:chOff x="0" y="0"/>
            <a:chExt cx="1321645" cy="7577"/>
          </a:xfrm>
        </p:grpSpPr>
        <p:sp>
          <p:nvSpPr>
            <p:cNvPr id="41" name="Freeform 41"/>
            <p:cNvSpPr/>
            <p:nvPr/>
          </p:nvSpPr>
          <p:spPr>
            <a:xfrm>
              <a:off x="0" y="0"/>
              <a:ext cx="1321645" cy="7577"/>
            </a:xfrm>
            <a:custGeom>
              <a:avLst/>
              <a:gdLst/>
              <a:ahLst/>
              <a:cxnLst/>
              <a:rect l="l" t="t" r="r" b="b"/>
              <a:pathLst>
                <a:path w="1321645" h="7577">
                  <a:moveTo>
                    <a:pt x="3789" y="0"/>
                  </a:moveTo>
                  <a:lnTo>
                    <a:pt x="1317856" y="0"/>
                  </a:lnTo>
                  <a:cubicBezTo>
                    <a:pt x="1319949" y="0"/>
                    <a:pt x="1321645" y="1696"/>
                    <a:pt x="1321645" y="3789"/>
                  </a:cubicBezTo>
                  <a:lnTo>
                    <a:pt x="1321645" y="3789"/>
                  </a:lnTo>
                  <a:cubicBezTo>
                    <a:pt x="1321645" y="5881"/>
                    <a:pt x="1319949" y="7577"/>
                    <a:pt x="1317856" y="7577"/>
                  </a:cubicBezTo>
                  <a:lnTo>
                    <a:pt x="3789" y="7577"/>
                  </a:lnTo>
                  <a:cubicBezTo>
                    <a:pt x="1696" y="7577"/>
                    <a:pt x="0" y="5881"/>
                    <a:pt x="0" y="3789"/>
                  </a:cubicBezTo>
                  <a:lnTo>
                    <a:pt x="0" y="3789"/>
                  </a:lnTo>
                  <a:cubicBezTo>
                    <a:pt x="0" y="1696"/>
                    <a:pt x="1696" y="0"/>
                    <a:pt x="3789" y="0"/>
                  </a:cubicBezTo>
                  <a:close/>
                </a:path>
              </a:pathLst>
            </a:custGeom>
            <a:solidFill>
              <a:srgbClr val="7CC5C8">
                <a:alpha val="29804"/>
              </a:srgbClr>
            </a:solidFill>
          </p:spPr>
        </p:sp>
        <p:sp>
          <p:nvSpPr>
            <p:cNvPr id="42" name="TextBox 42"/>
            <p:cNvSpPr txBox="1"/>
            <p:nvPr/>
          </p:nvSpPr>
          <p:spPr>
            <a:xfrm>
              <a:off x="0" y="-142875"/>
              <a:ext cx="1321645" cy="150452"/>
            </a:xfrm>
            <a:prstGeom prst="rect">
              <a:avLst/>
            </a:prstGeom>
          </p:spPr>
          <p:txBody>
            <a:bodyPr lIns="50800" tIns="50800" rIns="50800" bIns="50800" rtlCol="0" anchor="ctr"/>
            <a:lstStyle/>
            <a:p>
              <a:pPr algn="ctr">
                <a:lnSpc>
                  <a:spcPts val="11059"/>
                </a:lnSpc>
              </a:pPr>
              <a:endParaRPr/>
            </a:p>
          </p:txBody>
        </p:sp>
      </p:grpSp>
      <p:sp>
        <p:nvSpPr>
          <p:cNvPr id="43" name="Freeform 43"/>
          <p:cNvSpPr/>
          <p:nvPr/>
        </p:nvSpPr>
        <p:spPr>
          <a:xfrm>
            <a:off x="1316323" y="3438573"/>
            <a:ext cx="3919934" cy="3919934"/>
          </a:xfrm>
          <a:custGeom>
            <a:avLst/>
            <a:gdLst/>
            <a:ahLst/>
            <a:cxnLst/>
            <a:rect l="l" t="t" r="r" b="b"/>
            <a:pathLst>
              <a:path w="3919934" h="3919934">
                <a:moveTo>
                  <a:pt x="0" y="0"/>
                </a:moveTo>
                <a:lnTo>
                  <a:pt x="3919934" y="0"/>
                </a:lnTo>
                <a:lnTo>
                  <a:pt x="3919934" y="3919934"/>
                </a:lnTo>
                <a:lnTo>
                  <a:pt x="0" y="3919934"/>
                </a:lnTo>
                <a:lnTo>
                  <a:pt x="0" y="0"/>
                </a:lnTo>
                <a:close/>
              </a:path>
            </a:pathLst>
          </a:custGeom>
          <a:blipFill>
            <a:blip r:embed="rId4"/>
            <a:stretch>
              <a:fillRect l="-16666" r="-16666"/>
            </a:stretch>
          </a:blipFill>
        </p:spPr>
      </p:sp>
      <p:pic>
        <p:nvPicPr>
          <p:cNvPr id="44" name="Picture 44"/>
          <p:cNvPicPr>
            <a:picLocks noChangeAspect="1"/>
          </p:cNvPicPr>
          <p:nvPr/>
        </p:nvPicPr>
        <p:blipFill>
          <a:blip r:embed="rId5"/>
          <a:stretch>
            <a:fillRect/>
          </a:stretch>
        </p:blipFill>
        <p:spPr>
          <a:xfrm>
            <a:off x="38854695" y="38920144"/>
            <a:ext cx="1520502" cy="1520502"/>
          </a:xfrm>
          <a:prstGeom prst="rect">
            <a:avLst/>
          </a:prstGeom>
        </p:spPr>
      </p:pic>
      <p:grpSp>
        <p:nvGrpSpPr>
          <p:cNvPr id="45" name="Group 45"/>
          <p:cNvGrpSpPr/>
          <p:nvPr/>
        </p:nvGrpSpPr>
        <p:grpSpPr>
          <a:xfrm>
            <a:off x="1065105" y="21346217"/>
            <a:ext cx="19045980" cy="2871064"/>
            <a:chOff x="0" y="0"/>
            <a:chExt cx="25394641" cy="3828086"/>
          </a:xfrm>
        </p:grpSpPr>
        <p:grpSp>
          <p:nvGrpSpPr>
            <p:cNvPr id="46" name="Group 46"/>
            <p:cNvGrpSpPr/>
            <p:nvPr/>
          </p:nvGrpSpPr>
          <p:grpSpPr>
            <a:xfrm>
              <a:off x="0" y="0"/>
              <a:ext cx="25394641" cy="3828086"/>
              <a:chOff x="0" y="0"/>
              <a:chExt cx="1226794" cy="184932"/>
            </a:xfrm>
          </p:grpSpPr>
          <p:sp>
            <p:nvSpPr>
              <p:cNvPr id="47" name="Freeform 47"/>
              <p:cNvSpPr/>
              <p:nvPr/>
            </p:nvSpPr>
            <p:spPr>
              <a:xfrm>
                <a:off x="0" y="0"/>
                <a:ext cx="1226794" cy="184932"/>
              </a:xfrm>
              <a:custGeom>
                <a:avLst/>
                <a:gdLst/>
                <a:ahLst/>
                <a:cxnLst/>
                <a:rect l="l" t="t" r="r" b="b"/>
                <a:pathLst>
                  <a:path w="1226794" h="184932">
                    <a:moveTo>
                      <a:pt x="84143" y="0"/>
                    </a:moveTo>
                    <a:lnTo>
                      <a:pt x="1142652" y="0"/>
                    </a:lnTo>
                    <a:cubicBezTo>
                      <a:pt x="1164968" y="0"/>
                      <a:pt x="1186370" y="8865"/>
                      <a:pt x="1202149" y="24645"/>
                    </a:cubicBezTo>
                    <a:cubicBezTo>
                      <a:pt x="1217929" y="40425"/>
                      <a:pt x="1226794" y="61827"/>
                      <a:pt x="1226794" y="84143"/>
                    </a:cubicBezTo>
                    <a:lnTo>
                      <a:pt x="1226794" y="100789"/>
                    </a:lnTo>
                    <a:cubicBezTo>
                      <a:pt x="1226794" y="123105"/>
                      <a:pt x="1217929" y="144507"/>
                      <a:pt x="1202149" y="160287"/>
                    </a:cubicBezTo>
                    <a:cubicBezTo>
                      <a:pt x="1186370" y="176067"/>
                      <a:pt x="1164968" y="184932"/>
                      <a:pt x="1142652" y="184932"/>
                    </a:cubicBezTo>
                    <a:lnTo>
                      <a:pt x="84143" y="184932"/>
                    </a:lnTo>
                    <a:cubicBezTo>
                      <a:pt x="61827" y="184932"/>
                      <a:pt x="40425" y="176067"/>
                      <a:pt x="24645" y="160287"/>
                    </a:cubicBezTo>
                    <a:cubicBezTo>
                      <a:pt x="8865" y="144507"/>
                      <a:pt x="0" y="123105"/>
                      <a:pt x="0" y="100789"/>
                    </a:cubicBezTo>
                    <a:lnTo>
                      <a:pt x="0" y="84143"/>
                    </a:lnTo>
                    <a:cubicBezTo>
                      <a:pt x="0" y="61827"/>
                      <a:pt x="8865" y="40425"/>
                      <a:pt x="24645" y="24645"/>
                    </a:cubicBezTo>
                    <a:cubicBezTo>
                      <a:pt x="40425" y="8865"/>
                      <a:pt x="61827" y="0"/>
                      <a:pt x="84143" y="0"/>
                    </a:cubicBezTo>
                    <a:close/>
                  </a:path>
                </a:pathLst>
              </a:custGeom>
              <a:solidFill>
                <a:srgbClr val="7CC5C8">
                  <a:alpha val="60000"/>
                </a:srgbClr>
              </a:solidFill>
            </p:spPr>
          </p:sp>
          <p:sp>
            <p:nvSpPr>
              <p:cNvPr id="48" name="TextBox 48"/>
              <p:cNvSpPr txBox="1"/>
              <p:nvPr/>
            </p:nvSpPr>
            <p:spPr>
              <a:xfrm>
                <a:off x="0" y="-142875"/>
                <a:ext cx="1226794" cy="327807"/>
              </a:xfrm>
              <a:prstGeom prst="rect">
                <a:avLst/>
              </a:prstGeom>
            </p:spPr>
            <p:txBody>
              <a:bodyPr lIns="50800" tIns="50800" rIns="50800" bIns="50800" rtlCol="0" anchor="ctr"/>
              <a:lstStyle/>
              <a:p>
                <a:pPr algn="ctr">
                  <a:lnSpc>
                    <a:spcPts val="11059"/>
                  </a:lnSpc>
                </a:pPr>
                <a:endParaRPr/>
              </a:p>
            </p:txBody>
          </p:sp>
        </p:grpSp>
        <p:sp>
          <p:nvSpPr>
            <p:cNvPr id="49" name="TextBox 49"/>
            <p:cNvSpPr txBox="1"/>
            <p:nvPr/>
          </p:nvSpPr>
          <p:spPr>
            <a:xfrm>
              <a:off x="1195545" y="549428"/>
              <a:ext cx="23003551" cy="2567306"/>
            </a:xfrm>
            <a:prstGeom prst="rect">
              <a:avLst/>
            </a:prstGeom>
          </p:spPr>
          <p:txBody>
            <a:bodyPr lIns="0" tIns="0" rIns="0" bIns="0" rtlCol="0" anchor="t">
              <a:spAutoFit/>
            </a:bodyPr>
            <a:lstStyle/>
            <a:p>
              <a:pPr algn="ctr">
                <a:lnSpc>
                  <a:spcPts val="5369"/>
                </a:lnSpc>
              </a:pPr>
              <a:r>
                <a:rPr lang="en-US" sz="2999" b="1">
                  <a:solidFill>
                    <a:srgbClr val="000000"/>
                  </a:solidFill>
                  <a:latin typeface="Canva Sans Bold"/>
                  <a:ea typeface="Canva Sans Bold"/>
                  <a:cs typeface="Canva Sans Bold"/>
                  <a:sym typeface="Canva Sans Bold"/>
                </a:rPr>
                <a:t>How efficiently do three commercially harvested species of shellfish clear saxitoxin from their tissue; will this be impacted by climate change? </a:t>
              </a:r>
            </a:p>
            <a:p>
              <a:pPr algn="ctr">
                <a:lnSpc>
                  <a:spcPts val="5369"/>
                </a:lnSpc>
              </a:pPr>
              <a:r>
                <a:rPr lang="en-US" sz="2999" b="1">
                  <a:solidFill>
                    <a:srgbClr val="000000"/>
                  </a:solidFill>
                  <a:latin typeface="Canva Sans Bold"/>
                  <a:ea typeface="Canva Sans Bold"/>
                  <a:cs typeface="Canva Sans Bold"/>
                  <a:sym typeface="Canva Sans Bold"/>
                </a:rPr>
                <a:t>How well is this variability encompassed in current management?</a:t>
              </a:r>
            </a:p>
          </p:txBody>
        </p:sp>
      </p:grpSp>
      <p:sp>
        <p:nvSpPr>
          <p:cNvPr id="50" name="Freeform 50"/>
          <p:cNvSpPr/>
          <p:nvPr/>
        </p:nvSpPr>
        <p:spPr>
          <a:xfrm>
            <a:off x="21974507" y="9170979"/>
            <a:ext cx="9443019" cy="7082265"/>
          </a:xfrm>
          <a:custGeom>
            <a:avLst/>
            <a:gdLst/>
            <a:ahLst/>
            <a:cxnLst/>
            <a:rect l="l" t="t" r="r" b="b"/>
            <a:pathLst>
              <a:path w="9443019" h="7082265">
                <a:moveTo>
                  <a:pt x="0" y="0"/>
                </a:moveTo>
                <a:lnTo>
                  <a:pt x="9443020" y="0"/>
                </a:lnTo>
                <a:lnTo>
                  <a:pt x="9443020" y="7082265"/>
                </a:lnTo>
                <a:lnTo>
                  <a:pt x="0" y="7082265"/>
                </a:lnTo>
                <a:lnTo>
                  <a:pt x="0" y="0"/>
                </a:lnTo>
                <a:close/>
              </a:path>
            </a:pathLst>
          </a:custGeom>
          <a:blipFill>
            <a:blip r:embed="rId6"/>
            <a:stretch>
              <a:fillRect/>
            </a:stretch>
          </a:blipFill>
        </p:spPr>
      </p:sp>
      <p:sp>
        <p:nvSpPr>
          <p:cNvPr id="51" name="Freeform 51"/>
          <p:cNvSpPr/>
          <p:nvPr/>
        </p:nvSpPr>
        <p:spPr>
          <a:xfrm>
            <a:off x="23970704" y="39262266"/>
            <a:ext cx="1154353" cy="1154353"/>
          </a:xfrm>
          <a:custGeom>
            <a:avLst/>
            <a:gdLst/>
            <a:ahLst/>
            <a:cxnLst/>
            <a:rect l="l" t="t" r="r" b="b"/>
            <a:pathLst>
              <a:path w="1154353" h="1154353">
                <a:moveTo>
                  <a:pt x="0" y="0"/>
                </a:moveTo>
                <a:lnTo>
                  <a:pt x="1154353" y="0"/>
                </a:lnTo>
                <a:lnTo>
                  <a:pt x="1154353" y="1154352"/>
                </a:lnTo>
                <a:lnTo>
                  <a:pt x="0" y="1154352"/>
                </a:lnTo>
                <a:lnTo>
                  <a:pt x="0" y="0"/>
                </a:lnTo>
                <a:close/>
              </a:path>
            </a:pathLst>
          </a:custGeom>
          <a:blipFill>
            <a:blip r:embed="rId7"/>
            <a:stretch>
              <a:fillRect/>
            </a:stretch>
          </a:blipFill>
        </p:spPr>
      </p:sp>
      <p:grpSp>
        <p:nvGrpSpPr>
          <p:cNvPr id="52" name="Group 52"/>
          <p:cNvGrpSpPr/>
          <p:nvPr/>
        </p:nvGrpSpPr>
        <p:grpSpPr>
          <a:xfrm>
            <a:off x="453475" y="9864716"/>
            <a:ext cx="18176276" cy="10614726"/>
            <a:chOff x="0" y="0"/>
            <a:chExt cx="24235034" cy="14152968"/>
          </a:xfrm>
        </p:grpSpPr>
        <p:sp>
          <p:nvSpPr>
            <p:cNvPr id="53" name="Freeform 53"/>
            <p:cNvSpPr/>
            <p:nvPr/>
          </p:nvSpPr>
          <p:spPr>
            <a:xfrm>
              <a:off x="5283165" y="1384528"/>
              <a:ext cx="16598497" cy="12448873"/>
            </a:xfrm>
            <a:custGeom>
              <a:avLst/>
              <a:gdLst/>
              <a:ahLst/>
              <a:cxnLst/>
              <a:rect l="l" t="t" r="r" b="b"/>
              <a:pathLst>
                <a:path w="16598497" h="12448873">
                  <a:moveTo>
                    <a:pt x="0" y="0"/>
                  </a:moveTo>
                  <a:lnTo>
                    <a:pt x="16598497" y="0"/>
                  </a:lnTo>
                  <a:lnTo>
                    <a:pt x="16598497" y="12448873"/>
                  </a:lnTo>
                  <a:lnTo>
                    <a:pt x="0" y="12448873"/>
                  </a:lnTo>
                  <a:lnTo>
                    <a:pt x="0" y="0"/>
                  </a:lnTo>
                  <a:close/>
                </a:path>
              </a:pathLst>
            </a:custGeom>
            <a:blipFill>
              <a:blip r:embed="rId8"/>
              <a:stretch>
                <a:fillRect/>
              </a:stretch>
            </a:blipFill>
          </p:spPr>
        </p:sp>
        <p:sp>
          <p:nvSpPr>
            <p:cNvPr id="54" name="Freeform 54"/>
            <p:cNvSpPr/>
            <p:nvPr/>
          </p:nvSpPr>
          <p:spPr>
            <a:xfrm>
              <a:off x="178376" y="0"/>
              <a:ext cx="5039178" cy="5229335"/>
            </a:xfrm>
            <a:custGeom>
              <a:avLst/>
              <a:gdLst/>
              <a:ahLst/>
              <a:cxnLst/>
              <a:rect l="l" t="t" r="r" b="b"/>
              <a:pathLst>
                <a:path w="5039178" h="5229335">
                  <a:moveTo>
                    <a:pt x="0" y="0"/>
                  </a:moveTo>
                  <a:lnTo>
                    <a:pt x="5039178" y="0"/>
                  </a:lnTo>
                  <a:lnTo>
                    <a:pt x="5039178" y="5229335"/>
                  </a:lnTo>
                  <a:lnTo>
                    <a:pt x="0" y="5229335"/>
                  </a:lnTo>
                  <a:lnTo>
                    <a:pt x="0" y="0"/>
                  </a:lnTo>
                  <a:close/>
                </a:path>
              </a:pathLst>
            </a:custGeom>
            <a:blipFill>
              <a:blip r:embed="rId9">
                <a:alphaModFix amt="50000"/>
              </a:blip>
              <a:stretch>
                <a:fillRect/>
              </a:stretch>
            </a:blipFill>
          </p:spPr>
        </p:sp>
        <p:sp>
          <p:nvSpPr>
            <p:cNvPr id="55" name="Freeform 55"/>
            <p:cNvSpPr/>
            <p:nvPr/>
          </p:nvSpPr>
          <p:spPr>
            <a:xfrm rot="7208700">
              <a:off x="996255" y="2703685"/>
              <a:ext cx="1754467" cy="1666974"/>
            </a:xfrm>
            <a:custGeom>
              <a:avLst/>
              <a:gdLst/>
              <a:ahLst/>
              <a:cxnLst/>
              <a:rect l="l" t="t" r="r" b="b"/>
              <a:pathLst>
                <a:path w="1754467" h="1666974">
                  <a:moveTo>
                    <a:pt x="0" y="0"/>
                  </a:moveTo>
                  <a:lnTo>
                    <a:pt x="1754467" y="0"/>
                  </a:lnTo>
                  <a:lnTo>
                    <a:pt x="1754467" y="1666973"/>
                  </a:lnTo>
                  <a:lnTo>
                    <a:pt x="0" y="1666973"/>
                  </a:lnTo>
                  <a:lnTo>
                    <a:pt x="0" y="0"/>
                  </a:lnTo>
                  <a:close/>
                </a:path>
              </a:pathLst>
            </a:custGeom>
            <a:blipFill>
              <a:blip r:embed="rId10"/>
              <a:stretch>
                <a:fillRect/>
              </a:stretch>
            </a:blipFill>
          </p:spPr>
        </p:sp>
        <p:sp>
          <p:nvSpPr>
            <p:cNvPr id="56" name="Freeform 56"/>
            <p:cNvSpPr/>
            <p:nvPr/>
          </p:nvSpPr>
          <p:spPr>
            <a:xfrm>
              <a:off x="2106293" y="978401"/>
              <a:ext cx="2025802" cy="1381608"/>
            </a:xfrm>
            <a:custGeom>
              <a:avLst/>
              <a:gdLst/>
              <a:ahLst/>
              <a:cxnLst/>
              <a:rect l="l" t="t" r="r" b="b"/>
              <a:pathLst>
                <a:path w="2025802" h="1381608">
                  <a:moveTo>
                    <a:pt x="0" y="0"/>
                  </a:moveTo>
                  <a:lnTo>
                    <a:pt x="2025801" y="0"/>
                  </a:lnTo>
                  <a:lnTo>
                    <a:pt x="2025801" y="1381608"/>
                  </a:lnTo>
                  <a:lnTo>
                    <a:pt x="0" y="1381608"/>
                  </a:lnTo>
                  <a:lnTo>
                    <a:pt x="0" y="0"/>
                  </a:lnTo>
                  <a:close/>
                </a:path>
              </a:pathLst>
            </a:custGeom>
            <a:blipFill>
              <a:blip r:embed="rId11"/>
              <a:stretch>
                <a:fillRect l="-5679" t="-8246" r="-6647" b="-32778"/>
              </a:stretch>
            </a:blipFill>
          </p:spPr>
        </p:sp>
        <p:sp>
          <p:nvSpPr>
            <p:cNvPr id="57" name="Freeform 57"/>
            <p:cNvSpPr/>
            <p:nvPr/>
          </p:nvSpPr>
          <p:spPr>
            <a:xfrm rot="-3001033">
              <a:off x="-48606" y="2127883"/>
              <a:ext cx="2050289" cy="1279113"/>
            </a:xfrm>
            <a:custGeom>
              <a:avLst/>
              <a:gdLst/>
              <a:ahLst/>
              <a:cxnLst/>
              <a:rect l="l" t="t" r="r" b="b"/>
              <a:pathLst>
                <a:path w="2050289" h="1279113">
                  <a:moveTo>
                    <a:pt x="0" y="349972"/>
                  </a:moveTo>
                  <a:lnTo>
                    <a:pt x="1877053" y="0"/>
                  </a:lnTo>
                  <a:lnTo>
                    <a:pt x="2050290" y="929142"/>
                  </a:lnTo>
                  <a:lnTo>
                    <a:pt x="173236" y="1279114"/>
                  </a:lnTo>
                  <a:lnTo>
                    <a:pt x="0" y="349972"/>
                  </a:lnTo>
                  <a:close/>
                </a:path>
              </a:pathLst>
            </a:custGeom>
            <a:blipFill>
              <a:blip r:embed="rId12">
                <a:extLst>
                  <a:ext uri="{96DAC541-7B7A-43D3-8B79-37D633B846F1}">
                    <asvg:svgBlip xmlns:asvg="http://schemas.microsoft.com/office/drawing/2016/SVG/main" r:embed="rId13"/>
                  </a:ext>
                </a:extLst>
              </a:blip>
              <a:stretch>
                <a:fillRect l="-14432" t="-1122" r="-14432" b="-1122"/>
              </a:stretch>
            </a:blipFill>
          </p:spPr>
        </p:sp>
        <p:sp>
          <p:nvSpPr>
            <p:cNvPr id="58" name="TextBox 58"/>
            <p:cNvSpPr txBox="1"/>
            <p:nvPr/>
          </p:nvSpPr>
          <p:spPr>
            <a:xfrm>
              <a:off x="3119194" y="855678"/>
              <a:ext cx="987167" cy="336568"/>
            </a:xfrm>
            <a:prstGeom prst="rect">
              <a:avLst/>
            </a:prstGeom>
          </p:spPr>
          <p:txBody>
            <a:bodyPr lIns="0" tIns="0" rIns="0" bIns="0" rtlCol="0" anchor="t">
              <a:spAutoFit/>
            </a:bodyPr>
            <a:lstStyle/>
            <a:p>
              <a:pPr algn="ctr">
                <a:lnSpc>
                  <a:spcPts val="2100"/>
                </a:lnSpc>
              </a:pPr>
              <a:r>
                <a:rPr lang="en-US" sz="1500">
                  <a:solidFill>
                    <a:srgbClr val="000000"/>
                  </a:solidFill>
                  <a:latin typeface="Glacial Indifference"/>
                  <a:ea typeface="Glacial Indifference"/>
                  <a:cs typeface="Glacial Indifference"/>
                  <a:sym typeface="Glacial Indifference"/>
                </a:rPr>
                <a:t>Saxitoxin</a:t>
              </a:r>
            </a:p>
          </p:txBody>
        </p:sp>
        <p:sp>
          <p:nvSpPr>
            <p:cNvPr id="59" name="TextBox 59"/>
            <p:cNvSpPr txBox="1"/>
            <p:nvPr/>
          </p:nvSpPr>
          <p:spPr>
            <a:xfrm>
              <a:off x="2569873" y="2567043"/>
              <a:ext cx="2085808" cy="454076"/>
            </a:xfrm>
            <a:prstGeom prst="rect">
              <a:avLst/>
            </a:prstGeom>
          </p:spPr>
          <p:txBody>
            <a:bodyPr lIns="0" tIns="0" rIns="0" bIns="0" rtlCol="0" anchor="t">
              <a:spAutoFit/>
            </a:bodyPr>
            <a:lstStyle/>
            <a:p>
              <a:pPr algn="ctr">
                <a:lnSpc>
                  <a:spcPts val="2800"/>
                </a:lnSpc>
              </a:pPr>
              <a:r>
                <a:rPr lang="en-US" sz="2000" i="1">
                  <a:solidFill>
                    <a:srgbClr val="000000"/>
                  </a:solidFill>
                  <a:latin typeface="Canva Sans Italics"/>
                  <a:ea typeface="Canva Sans Italics"/>
                  <a:cs typeface="Canva Sans Italics"/>
                  <a:sym typeface="Canva Sans Italics"/>
                </a:rPr>
                <a:t>Alexandrium</a:t>
              </a:r>
            </a:p>
          </p:txBody>
        </p:sp>
        <p:sp>
          <p:nvSpPr>
            <p:cNvPr id="60" name="Freeform 60"/>
            <p:cNvSpPr/>
            <p:nvPr/>
          </p:nvSpPr>
          <p:spPr>
            <a:xfrm rot="9156288">
              <a:off x="1377186" y="3967095"/>
              <a:ext cx="2125107" cy="1051928"/>
            </a:xfrm>
            <a:custGeom>
              <a:avLst/>
              <a:gdLst/>
              <a:ahLst/>
              <a:cxnLst/>
              <a:rect l="l" t="t" r="r" b="b"/>
              <a:pathLst>
                <a:path w="2125107" h="1051928">
                  <a:moveTo>
                    <a:pt x="0" y="0"/>
                  </a:moveTo>
                  <a:lnTo>
                    <a:pt x="2125108" y="0"/>
                  </a:lnTo>
                  <a:lnTo>
                    <a:pt x="2125108" y="1051928"/>
                  </a:lnTo>
                  <a:lnTo>
                    <a:pt x="0" y="105192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61" name="AutoShape 61"/>
            <p:cNvSpPr/>
            <p:nvPr/>
          </p:nvSpPr>
          <p:spPr>
            <a:xfrm flipV="1">
              <a:off x="3440988" y="4921172"/>
              <a:ext cx="4581603" cy="0"/>
            </a:xfrm>
            <a:prstGeom prst="line">
              <a:avLst/>
            </a:prstGeom>
            <a:ln w="47628" cap="flat">
              <a:solidFill>
                <a:srgbClr val="000000"/>
              </a:solidFill>
              <a:prstDash val="solid"/>
              <a:headEnd type="none" w="sm" len="sm"/>
              <a:tailEnd type="none" w="sm" len="sm"/>
            </a:ln>
          </p:spPr>
        </p:sp>
        <p:sp>
          <p:nvSpPr>
            <p:cNvPr id="62" name="AutoShape 62"/>
            <p:cNvSpPr/>
            <p:nvPr/>
          </p:nvSpPr>
          <p:spPr>
            <a:xfrm>
              <a:off x="4852641" y="1384528"/>
              <a:ext cx="3169950" cy="3536644"/>
            </a:xfrm>
            <a:prstGeom prst="line">
              <a:avLst/>
            </a:prstGeom>
            <a:ln w="47628" cap="flat">
              <a:solidFill>
                <a:srgbClr val="000000"/>
              </a:solidFill>
              <a:prstDash val="solid"/>
              <a:headEnd type="none" w="sm" len="sm"/>
              <a:tailEnd type="none" w="sm" len="sm"/>
            </a:ln>
          </p:spPr>
        </p:sp>
        <p:sp>
          <p:nvSpPr>
            <p:cNvPr id="63" name="Freeform 63"/>
            <p:cNvSpPr/>
            <p:nvPr/>
          </p:nvSpPr>
          <p:spPr>
            <a:xfrm>
              <a:off x="6535912" y="8262006"/>
              <a:ext cx="4946343" cy="2646293"/>
            </a:xfrm>
            <a:custGeom>
              <a:avLst/>
              <a:gdLst/>
              <a:ahLst/>
              <a:cxnLst/>
              <a:rect l="l" t="t" r="r" b="b"/>
              <a:pathLst>
                <a:path w="4946343" h="2646293">
                  <a:moveTo>
                    <a:pt x="0" y="0"/>
                  </a:moveTo>
                  <a:lnTo>
                    <a:pt x="4946343" y="0"/>
                  </a:lnTo>
                  <a:lnTo>
                    <a:pt x="4946343" y="2646293"/>
                  </a:lnTo>
                  <a:lnTo>
                    <a:pt x="0" y="2646293"/>
                  </a:lnTo>
                  <a:lnTo>
                    <a:pt x="0" y="0"/>
                  </a:lnTo>
                  <a:close/>
                </a:path>
              </a:pathLst>
            </a:custGeom>
            <a:blipFill>
              <a:blip r:embed="rId16"/>
              <a:stretch>
                <a:fillRect/>
              </a:stretch>
            </a:blipFill>
          </p:spPr>
        </p:sp>
        <p:sp>
          <p:nvSpPr>
            <p:cNvPr id="64" name="Freeform 64"/>
            <p:cNvSpPr/>
            <p:nvPr/>
          </p:nvSpPr>
          <p:spPr>
            <a:xfrm flipH="1">
              <a:off x="7036098" y="4393398"/>
              <a:ext cx="1972986" cy="1055547"/>
            </a:xfrm>
            <a:custGeom>
              <a:avLst/>
              <a:gdLst/>
              <a:ahLst/>
              <a:cxnLst/>
              <a:rect l="l" t="t" r="r" b="b"/>
              <a:pathLst>
                <a:path w="1972986" h="1055547">
                  <a:moveTo>
                    <a:pt x="1972986" y="0"/>
                  </a:moveTo>
                  <a:lnTo>
                    <a:pt x="0" y="0"/>
                  </a:lnTo>
                  <a:lnTo>
                    <a:pt x="0" y="1055548"/>
                  </a:lnTo>
                  <a:lnTo>
                    <a:pt x="1972986" y="1055548"/>
                  </a:lnTo>
                  <a:lnTo>
                    <a:pt x="1972986" y="0"/>
                  </a:lnTo>
                  <a:close/>
                </a:path>
              </a:pathLst>
            </a:custGeom>
            <a:blipFill>
              <a:blip r:embed="rId16"/>
              <a:stretch>
                <a:fillRect/>
              </a:stretch>
            </a:blipFill>
          </p:spPr>
        </p:sp>
        <p:sp>
          <p:nvSpPr>
            <p:cNvPr id="65" name="Freeform 65"/>
            <p:cNvSpPr/>
            <p:nvPr/>
          </p:nvSpPr>
          <p:spPr>
            <a:xfrm rot="-5505584" flipV="1">
              <a:off x="4843837" y="11276041"/>
              <a:ext cx="747434" cy="1828584"/>
            </a:xfrm>
            <a:custGeom>
              <a:avLst/>
              <a:gdLst/>
              <a:ahLst/>
              <a:cxnLst/>
              <a:rect l="l" t="t" r="r" b="b"/>
              <a:pathLst>
                <a:path w="747434" h="1828584">
                  <a:moveTo>
                    <a:pt x="0" y="1828584"/>
                  </a:moveTo>
                  <a:lnTo>
                    <a:pt x="747434" y="1828584"/>
                  </a:lnTo>
                  <a:lnTo>
                    <a:pt x="747434" y="0"/>
                  </a:lnTo>
                  <a:lnTo>
                    <a:pt x="0" y="0"/>
                  </a:lnTo>
                  <a:lnTo>
                    <a:pt x="0" y="1828584"/>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66" name="Freeform 66"/>
            <p:cNvSpPr/>
            <p:nvPr/>
          </p:nvSpPr>
          <p:spPr>
            <a:xfrm>
              <a:off x="9607473" y="11605334"/>
              <a:ext cx="1790883" cy="1645373"/>
            </a:xfrm>
            <a:custGeom>
              <a:avLst/>
              <a:gdLst/>
              <a:ahLst/>
              <a:cxnLst/>
              <a:rect l="l" t="t" r="r" b="b"/>
              <a:pathLst>
                <a:path w="1790883" h="1645373">
                  <a:moveTo>
                    <a:pt x="0" y="0"/>
                  </a:moveTo>
                  <a:lnTo>
                    <a:pt x="1790883" y="0"/>
                  </a:lnTo>
                  <a:lnTo>
                    <a:pt x="1790883" y="1645373"/>
                  </a:lnTo>
                  <a:lnTo>
                    <a:pt x="0" y="1645373"/>
                  </a:lnTo>
                  <a:lnTo>
                    <a:pt x="0" y="0"/>
                  </a:lnTo>
                  <a:close/>
                </a:path>
              </a:pathLst>
            </a:custGeom>
            <a:blipFill>
              <a:blip r:embed="rId19"/>
              <a:stretch>
                <a:fillRect/>
              </a:stretch>
            </a:blipFill>
          </p:spPr>
        </p:sp>
        <p:sp>
          <p:nvSpPr>
            <p:cNvPr id="67" name="Freeform 67"/>
            <p:cNvSpPr/>
            <p:nvPr/>
          </p:nvSpPr>
          <p:spPr>
            <a:xfrm>
              <a:off x="16417738" y="11551835"/>
              <a:ext cx="1790883" cy="1645373"/>
            </a:xfrm>
            <a:custGeom>
              <a:avLst/>
              <a:gdLst/>
              <a:ahLst/>
              <a:cxnLst/>
              <a:rect l="l" t="t" r="r" b="b"/>
              <a:pathLst>
                <a:path w="1790883" h="1645373">
                  <a:moveTo>
                    <a:pt x="0" y="0"/>
                  </a:moveTo>
                  <a:lnTo>
                    <a:pt x="1790883" y="0"/>
                  </a:lnTo>
                  <a:lnTo>
                    <a:pt x="1790883" y="1645373"/>
                  </a:lnTo>
                  <a:lnTo>
                    <a:pt x="0" y="1645373"/>
                  </a:lnTo>
                  <a:lnTo>
                    <a:pt x="0" y="0"/>
                  </a:lnTo>
                  <a:close/>
                </a:path>
              </a:pathLst>
            </a:custGeom>
            <a:blipFill>
              <a:blip r:embed="rId19"/>
              <a:stretch>
                <a:fillRect/>
              </a:stretch>
            </a:blipFill>
          </p:spPr>
        </p:sp>
        <p:sp>
          <p:nvSpPr>
            <p:cNvPr id="68" name="Freeform 68"/>
            <p:cNvSpPr/>
            <p:nvPr/>
          </p:nvSpPr>
          <p:spPr>
            <a:xfrm>
              <a:off x="95934" y="8950701"/>
              <a:ext cx="5013094" cy="5202267"/>
            </a:xfrm>
            <a:custGeom>
              <a:avLst/>
              <a:gdLst/>
              <a:ahLst/>
              <a:cxnLst/>
              <a:rect l="l" t="t" r="r" b="b"/>
              <a:pathLst>
                <a:path w="5013094" h="5202267">
                  <a:moveTo>
                    <a:pt x="0" y="0"/>
                  </a:moveTo>
                  <a:lnTo>
                    <a:pt x="5013093" y="0"/>
                  </a:lnTo>
                  <a:lnTo>
                    <a:pt x="5013093" y="5202267"/>
                  </a:lnTo>
                  <a:lnTo>
                    <a:pt x="0" y="5202267"/>
                  </a:lnTo>
                  <a:lnTo>
                    <a:pt x="0" y="0"/>
                  </a:lnTo>
                  <a:close/>
                </a:path>
              </a:pathLst>
            </a:custGeom>
            <a:blipFill>
              <a:blip r:embed="rId9">
                <a:alphaModFix amt="50000"/>
              </a:blip>
              <a:stretch>
                <a:fillRect/>
              </a:stretch>
            </a:blipFill>
          </p:spPr>
        </p:sp>
        <p:sp>
          <p:nvSpPr>
            <p:cNvPr id="69" name="Freeform 69"/>
            <p:cNvSpPr/>
            <p:nvPr/>
          </p:nvSpPr>
          <p:spPr>
            <a:xfrm>
              <a:off x="1910179" y="10123027"/>
              <a:ext cx="1384604" cy="1665689"/>
            </a:xfrm>
            <a:custGeom>
              <a:avLst/>
              <a:gdLst/>
              <a:ahLst/>
              <a:cxnLst/>
              <a:rect l="l" t="t" r="r" b="b"/>
              <a:pathLst>
                <a:path w="1384604" h="1665689">
                  <a:moveTo>
                    <a:pt x="0" y="0"/>
                  </a:moveTo>
                  <a:lnTo>
                    <a:pt x="1384603" y="0"/>
                  </a:lnTo>
                  <a:lnTo>
                    <a:pt x="1384603" y="1665689"/>
                  </a:lnTo>
                  <a:lnTo>
                    <a:pt x="0" y="1665689"/>
                  </a:lnTo>
                  <a:lnTo>
                    <a:pt x="0" y="0"/>
                  </a:lnTo>
                  <a:close/>
                </a:path>
              </a:pathLst>
            </a:custGeom>
            <a:blipFill>
              <a:blip r:embed="rId20"/>
              <a:stretch>
                <a:fillRect/>
              </a:stretch>
            </a:blipFill>
          </p:spPr>
        </p:sp>
        <p:sp>
          <p:nvSpPr>
            <p:cNvPr id="70" name="Freeform 70"/>
            <p:cNvSpPr/>
            <p:nvPr/>
          </p:nvSpPr>
          <p:spPr>
            <a:xfrm>
              <a:off x="12437584" y="9428651"/>
              <a:ext cx="4906457" cy="2176683"/>
            </a:xfrm>
            <a:custGeom>
              <a:avLst/>
              <a:gdLst/>
              <a:ahLst/>
              <a:cxnLst/>
              <a:rect l="l" t="t" r="r" b="b"/>
              <a:pathLst>
                <a:path w="4906457" h="2176683">
                  <a:moveTo>
                    <a:pt x="0" y="0"/>
                  </a:moveTo>
                  <a:lnTo>
                    <a:pt x="4906457" y="0"/>
                  </a:lnTo>
                  <a:lnTo>
                    <a:pt x="4906457" y="2176683"/>
                  </a:lnTo>
                  <a:lnTo>
                    <a:pt x="0" y="2176683"/>
                  </a:lnTo>
                  <a:lnTo>
                    <a:pt x="0" y="0"/>
                  </a:lnTo>
                  <a:close/>
                </a:path>
              </a:pathLst>
            </a:custGeom>
            <a:blipFill>
              <a:blip r:embed="rId21">
                <a:alphaModFix amt="85000"/>
                <a:extLst>
                  <a:ext uri="{96DAC541-7B7A-43D3-8B79-37D633B846F1}">
                    <asvg:svgBlip xmlns:asvg="http://schemas.microsoft.com/office/drawing/2016/SVG/main" r:embed="rId22"/>
                  </a:ext>
                </a:extLst>
              </a:blip>
              <a:stretch>
                <a:fillRect/>
              </a:stretch>
            </a:blipFill>
          </p:spPr>
        </p:sp>
        <p:sp>
          <p:nvSpPr>
            <p:cNvPr id="71" name="Freeform 71"/>
            <p:cNvSpPr/>
            <p:nvPr/>
          </p:nvSpPr>
          <p:spPr>
            <a:xfrm>
              <a:off x="18737607" y="6929422"/>
              <a:ext cx="5345027" cy="2371248"/>
            </a:xfrm>
            <a:custGeom>
              <a:avLst/>
              <a:gdLst/>
              <a:ahLst/>
              <a:cxnLst/>
              <a:rect l="l" t="t" r="r" b="b"/>
              <a:pathLst>
                <a:path w="5345027" h="2371248">
                  <a:moveTo>
                    <a:pt x="0" y="0"/>
                  </a:moveTo>
                  <a:lnTo>
                    <a:pt x="5345027" y="0"/>
                  </a:lnTo>
                  <a:lnTo>
                    <a:pt x="5345027" y="2371248"/>
                  </a:lnTo>
                  <a:lnTo>
                    <a:pt x="0" y="2371248"/>
                  </a:lnTo>
                  <a:lnTo>
                    <a:pt x="0" y="0"/>
                  </a:lnTo>
                  <a:close/>
                </a:path>
              </a:pathLst>
            </a:custGeom>
            <a:blipFill>
              <a:blip r:embed="rId21">
                <a:alphaModFix amt="85000"/>
                <a:extLst>
                  <a:ext uri="{96DAC541-7B7A-43D3-8B79-37D633B846F1}">
                    <asvg:svgBlip xmlns:asvg="http://schemas.microsoft.com/office/drawing/2016/SVG/main" r:embed="rId22"/>
                  </a:ext>
                </a:extLst>
              </a:blip>
              <a:stretch>
                <a:fillRect/>
              </a:stretch>
            </a:blipFill>
          </p:spPr>
        </p:sp>
        <p:sp>
          <p:nvSpPr>
            <p:cNvPr id="72" name="Freeform 72"/>
            <p:cNvSpPr/>
            <p:nvPr/>
          </p:nvSpPr>
          <p:spPr>
            <a:xfrm>
              <a:off x="9627753" y="1555329"/>
              <a:ext cx="5304007" cy="2353050"/>
            </a:xfrm>
            <a:custGeom>
              <a:avLst/>
              <a:gdLst/>
              <a:ahLst/>
              <a:cxnLst/>
              <a:rect l="l" t="t" r="r" b="b"/>
              <a:pathLst>
                <a:path w="5304007" h="2353050">
                  <a:moveTo>
                    <a:pt x="0" y="0"/>
                  </a:moveTo>
                  <a:lnTo>
                    <a:pt x="5304007" y="0"/>
                  </a:lnTo>
                  <a:lnTo>
                    <a:pt x="5304007" y="2353051"/>
                  </a:lnTo>
                  <a:lnTo>
                    <a:pt x="0" y="2353051"/>
                  </a:lnTo>
                  <a:lnTo>
                    <a:pt x="0" y="0"/>
                  </a:lnTo>
                  <a:close/>
                </a:path>
              </a:pathLst>
            </a:custGeom>
            <a:blipFill>
              <a:blip r:embed="rId21">
                <a:alphaModFix amt="80000"/>
                <a:extLst>
                  <a:ext uri="{96DAC541-7B7A-43D3-8B79-37D633B846F1}">
                    <asvg:svgBlip xmlns:asvg="http://schemas.microsoft.com/office/drawing/2016/SVG/main" r:embed="rId22"/>
                  </a:ext>
                </a:extLst>
              </a:blip>
              <a:stretch>
                <a:fillRect/>
              </a:stretch>
            </a:blipFill>
          </p:spPr>
        </p:sp>
        <p:sp>
          <p:nvSpPr>
            <p:cNvPr id="73" name="Freeform 73"/>
            <p:cNvSpPr/>
            <p:nvPr/>
          </p:nvSpPr>
          <p:spPr>
            <a:xfrm>
              <a:off x="8022591" y="5673671"/>
              <a:ext cx="5716523" cy="2536057"/>
            </a:xfrm>
            <a:custGeom>
              <a:avLst/>
              <a:gdLst/>
              <a:ahLst/>
              <a:cxnLst/>
              <a:rect l="l" t="t" r="r" b="b"/>
              <a:pathLst>
                <a:path w="5716523" h="2536057">
                  <a:moveTo>
                    <a:pt x="0" y="0"/>
                  </a:moveTo>
                  <a:lnTo>
                    <a:pt x="5716522" y="0"/>
                  </a:lnTo>
                  <a:lnTo>
                    <a:pt x="5716522" y="2536057"/>
                  </a:lnTo>
                  <a:lnTo>
                    <a:pt x="0" y="2536057"/>
                  </a:lnTo>
                  <a:lnTo>
                    <a:pt x="0" y="0"/>
                  </a:lnTo>
                  <a:close/>
                </a:path>
              </a:pathLst>
            </a:custGeom>
            <a:blipFill>
              <a:blip r:embed="rId21">
                <a:alphaModFix amt="85000"/>
                <a:extLst>
                  <a:ext uri="{96DAC541-7B7A-43D3-8B79-37D633B846F1}">
                    <asvg:svgBlip xmlns:asvg="http://schemas.microsoft.com/office/drawing/2016/SVG/main" r:embed="rId22"/>
                  </a:ext>
                </a:extLst>
              </a:blip>
              <a:stretch>
                <a:fillRect/>
              </a:stretch>
            </a:blipFill>
          </p:spPr>
        </p:sp>
        <p:sp>
          <p:nvSpPr>
            <p:cNvPr id="74" name="Freeform 74"/>
            <p:cNvSpPr/>
            <p:nvPr/>
          </p:nvSpPr>
          <p:spPr>
            <a:xfrm>
              <a:off x="12208732" y="12095095"/>
              <a:ext cx="4007620" cy="1738305"/>
            </a:xfrm>
            <a:custGeom>
              <a:avLst/>
              <a:gdLst/>
              <a:ahLst/>
              <a:cxnLst/>
              <a:rect l="l" t="t" r="r" b="b"/>
              <a:pathLst>
                <a:path w="4007620" h="1738305">
                  <a:moveTo>
                    <a:pt x="0" y="0"/>
                  </a:moveTo>
                  <a:lnTo>
                    <a:pt x="4007620" y="0"/>
                  </a:lnTo>
                  <a:lnTo>
                    <a:pt x="4007620" y="1738306"/>
                  </a:lnTo>
                  <a:lnTo>
                    <a:pt x="0" y="1738306"/>
                  </a:lnTo>
                  <a:lnTo>
                    <a:pt x="0" y="0"/>
                  </a:lnTo>
                  <a:close/>
                </a:path>
              </a:pathLst>
            </a:custGeom>
            <a:blipFill>
              <a:blip r:embed="rId23"/>
              <a:stretch>
                <a:fillRect/>
              </a:stretch>
            </a:blipFill>
          </p:spPr>
        </p:sp>
        <p:sp>
          <p:nvSpPr>
            <p:cNvPr id="75" name="TextBox 75"/>
            <p:cNvSpPr txBox="1"/>
            <p:nvPr/>
          </p:nvSpPr>
          <p:spPr>
            <a:xfrm>
              <a:off x="945300" y="11975619"/>
              <a:ext cx="3422888" cy="866704"/>
            </a:xfrm>
            <a:prstGeom prst="rect">
              <a:avLst/>
            </a:prstGeom>
          </p:spPr>
          <p:txBody>
            <a:bodyPr lIns="0" tIns="0" rIns="0" bIns="0" rtlCol="0" anchor="t">
              <a:spAutoFit/>
            </a:bodyPr>
            <a:lstStyle/>
            <a:p>
              <a:pPr algn="ctr">
                <a:lnSpc>
                  <a:spcPts val="2639"/>
                </a:lnSpc>
              </a:pPr>
              <a:r>
                <a:rPr lang="en-US" sz="1885">
                  <a:solidFill>
                    <a:srgbClr val="000000"/>
                  </a:solidFill>
                  <a:latin typeface="Canva Sans"/>
                  <a:ea typeface="Canva Sans"/>
                  <a:cs typeface="Canva Sans"/>
                  <a:sym typeface="Canva Sans"/>
                </a:rPr>
                <a:t>FDA Limit:</a:t>
              </a:r>
            </a:p>
            <a:p>
              <a:pPr algn="ctr">
                <a:lnSpc>
                  <a:spcPts val="2639"/>
                </a:lnSpc>
              </a:pPr>
              <a:r>
                <a:rPr lang="en-US" sz="1885">
                  <a:solidFill>
                    <a:srgbClr val="000000"/>
                  </a:solidFill>
                  <a:latin typeface="Canva Sans"/>
                  <a:ea typeface="Canva Sans"/>
                  <a:cs typeface="Canva Sans"/>
                  <a:sym typeface="Canva Sans"/>
                </a:rPr>
                <a:t>80 μg STX/100g tissue</a:t>
              </a:r>
            </a:p>
          </p:txBody>
        </p:sp>
        <p:sp>
          <p:nvSpPr>
            <p:cNvPr id="76" name="TextBox 76"/>
            <p:cNvSpPr txBox="1"/>
            <p:nvPr/>
          </p:nvSpPr>
          <p:spPr>
            <a:xfrm>
              <a:off x="11979880" y="9518477"/>
              <a:ext cx="5727424" cy="1450487"/>
            </a:xfrm>
            <a:prstGeom prst="rect">
              <a:avLst/>
            </a:prstGeom>
          </p:spPr>
          <p:txBody>
            <a:bodyPr lIns="0" tIns="0" rIns="0" bIns="0" rtlCol="0" anchor="t">
              <a:spAutoFit/>
            </a:bodyPr>
            <a:lstStyle/>
            <a:p>
              <a:pPr algn="ctr">
                <a:lnSpc>
                  <a:spcPts val="2959"/>
                </a:lnSpc>
              </a:pPr>
              <a:r>
                <a:rPr lang="en-US" sz="1885" b="1" u="sng">
                  <a:solidFill>
                    <a:srgbClr val="000000"/>
                  </a:solidFill>
                  <a:latin typeface="Canva Sans Bold"/>
                  <a:ea typeface="Canva Sans Bold"/>
                  <a:cs typeface="Canva Sans Bold"/>
                  <a:sym typeface="Canva Sans Bold"/>
                </a:rPr>
                <a:t>FOOD SELECTIVITY</a:t>
              </a:r>
            </a:p>
            <a:p>
              <a:pPr algn="ctr">
                <a:lnSpc>
                  <a:spcPts val="2959"/>
                </a:lnSpc>
              </a:pPr>
              <a:r>
                <a:rPr lang="en-US" sz="1885">
                  <a:solidFill>
                    <a:srgbClr val="000000"/>
                  </a:solidFill>
                  <a:latin typeface="Canva Sans"/>
                  <a:ea typeface="Canva Sans"/>
                  <a:cs typeface="Canva Sans"/>
                  <a:sym typeface="Canva Sans"/>
                </a:rPr>
                <a:t>Variable selective capacity</a:t>
              </a:r>
            </a:p>
            <a:p>
              <a:pPr algn="ctr">
                <a:lnSpc>
                  <a:spcPts val="2959"/>
                </a:lnSpc>
              </a:pPr>
              <a:r>
                <a:rPr lang="en-US" sz="1885">
                  <a:solidFill>
                    <a:srgbClr val="000000"/>
                  </a:solidFill>
                  <a:latin typeface="Canva Sans"/>
                  <a:ea typeface="Canva Sans"/>
                  <a:cs typeface="Canva Sans"/>
                  <a:sym typeface="Canva Sans"/>
                </a:rPr>
                <a:t>Dependent on ecophysiology</a:t>
              </a:r>
            </a:p>
          </p:txBody>
        </p:sp>
        <p:sp>
          <p:nvSpPr>
            <p:cNvPr id="77" name="TextBox 77"/>
            <p:cNvSpPr txBox="1"/>
            <p:nvPr/>
          </p:nvSpPr>
          <p:spPr>
            <a:xfrm>
              <a:off x="18489520" y="7306273"/>
              <a:ext cx="5745515" cy="1450487"/>
            </a:xfrm>
            <a:prstGeom prst="rect">
              <a:avLst/>
            </a:prstGeom>
          </p:spPr>
          <p:txBody>
            <a:bodyPr lIns="0" tIns="0" rIns="0" bIns="0" rtlCol="0" anchor="t">
              <a:spAutoFit/>
            </a:bodyPr>
            <a:lstStyle/>
            <a:p>
              <a:pPr algn="ctr">
                <a:lnSpc>
                  <a:spcPts val="2959"/>
                </a:lnSpc>
              </a:pPr>
              <a:r>
                <a:rPr lang="en-US" sz="1885" b="1" u="sng">
                  <a:solidFill>
                    <a:srgbClr val="000000"/>
                  </a:solidFill>
                  <a:latin typeface="Canva Sans Bold"/>
                  <a:ea typeface="Canva Sans Bold"/>
                  <a:cs typeface="Canva Sans Bold"/>
                  <a:sym typeface="Canva Sans Bold"/>
                </a:rPr>
                <a:t>COMPARATIVE PHYSIOLOGY</a:t>
              </a:r>
            </a:p>
            <a:p>
              <a:pPr algn="ctr">
                <a:lnSpc>
                  <a:spcPts val="2959"/>
                </a:lnSpc>
              </a:pPr>
              <a:r>
                <a:rPr lang="en-US" sz="1885">
                  <a:solidFill>
                    <a:srgbClr val="000000"/>
                  </a:solidFill>
                  <a:latin typeface="Canva Sans"/>
                  <a:ea typeface="Canva Sans"/>
                  <a:cs typeface="Canva Sans"/>
                  <a:sym typeface="Canva Sans"/>
                </a:rPr>
                <a:t> Variable stress response </a:t>
              </a:r>
            </a:p>
            <a:p>
              <a:pPr algn="ctr">
                <a:lnSpc>
                  <a:spcPts val="2959"/>
                </a:lnSpc>
              </a:pPr>
              <a:r>
                <a:rPr lang="en-US" sz="1885">
                  <a:solidFill>
                    <a:srgbClr val="000000"/>
                  </a:solidFill>
                  <a:latin typeface="Canva Sans"/>
                  <a:ea typeface="Canva Sans"/>
                  <a:cs typeface="Canva Sans"/>
                  <a:sym typeface="Canva Sans"/>
                </a:rPr>
                <a:t>Multiple stressors</a:t>
              </a:r>
            </a:p>
          </p:txBody>
        </p:sp>
        <p:sp>
          <p:nvSpPr>
            <p:cNvPr id="78" name="TextBox 78"/>
            <p:cNvSpPr txBox="1"/>
            <p:nvPr/>
          </p:nvSpPr>
          <p:spPr>
            <a:xfrm>
              <a:off x="9654178" y="1856087"/>
              <a:ext cx="5304007" cy="1450487"/>
            </a:xfrm>
            <a:prstGeom prst="rect">
              <a:avLst/>
            </a:prstGeom>
          </p:spPr>
          <p:txBody>
            <a:bodyPr lIns="0" tIns="0" rIns="0" bIns="0" rtlCol="0" anchor="t">
              <a:spAutoFit/>
            </a:bodyPr>
            <a:lstStyle/>
            <a:p>
              <a:pPr algn="ctr">
                <a:lnSpc>
                  <a:spcPts val="2959"/>
                </a:lnSpc>
              </a:pPr>
              <a:r>
                <a:rPr lang="en-US" sz="1885" b="1" u="sng">
                  <a:solidFill>
                    <a:srgbClr val="000000"/>
                  </a:solidFill>
                  <a:latin typeface="Canva Sans Bold"/>
                  <a:ea typeface="Canva Sans Bold"/>
                  <a:cs typeface="Canva Sans Bold"/>
                  <a:sym typeface="Canva Sans Bold"/>
                </a:rPr>
                <a:t>BIVALVES AS BELLWEATHERS</a:t>
              </a:r>
            </a:p>
            <a:p>
              <a:pPr algn="ctr">
                <a:lnSpc>
                  <a:spcPts val="2959"/>
                </a:lnSpc>
              </a:pPr>
              <a:r>
                <a:rPr lang="en-US" sz="1885">
                  <a:solidFill>
                    <a:srgbClr val="000000"/>
                  </a:solidFill>
                  <a:latin typeface="Canva Sans"/>
                  <a:ea typeface="Canva Sans"/>
                  <a:cs typeface="Canva Sans"/>
                  <a:sym typeface="Canva Sans"/>
                </a:rPr>
                <a:t>Vital ecosystem services</a:t>
              </a:r>
            </a:p>
            <a:p>
              <a:pPr algn="ctr">
                <a:lnSpc>
                  <a:spcPts val="2959"/>
                </a:lnSpc>
              </a:pPr>
              <a:r>
                <a:rPr lang="en-US" sz="1885">
                  <a:solidFill>
                    <a:srgbClr val="000000"/>
                  </a:solidFill>
                  <a:latin typeface="Canva Sans"/>
                  <a:ea typeface="Canva Sans"/>
                  <a:cs typeface="Canva Sans"/>
                  <a:sym typeface="Canva Sans"/>
                </a:rPr>
                <a:t>Vulnerable to climate change </a:t>
              </a:r>
            </a:p>
          </p:txBody>
        </p:sp>
        <p:sp>
          <p:nvSpPr>
            <p:cNvPr id="79" name="TextBox 79"/>
            <p:cNvSpPr txBox="1"/>
            <p:nvPr/>
          </p:nvSpPr>
          <p:spPr>
            <a:xfrm>
              <a:off x="8383022" y="5818717"/>
              <a:ext cx="4995660" cy="1951132"/>
            </a:xfrm>
            <a:prstGeom prst="rect">
              <a:avLst/>
            </a:prstGeom>
          </p:spPr>
          <p:txBody>
            <a:bodyPr lIns="0" tIns="0" rIns="0" bIns="0" rtlCol="0" anchor="t">
              <a:spAutoFit/>
            </a:bodyPr>
            <a:lstStyle/>
            <a:p>
              <a:pPr algn="ctr">
                <a:lnSpc>
                  <a:spcPts val="2959"/>
                </a:lnSpc>
              </a:pPr>
              <a:r>
                <a:rPr lang="en-US" sz="1885" b="1" u="sng">
                  <a:solidFill>
                    <a:srgbClr val="000000"/>
                  </a:solidFill>
                  <a:latin typeface="Canva Sans Bold"/>
                  <a:ea typeface="Canva Sans Bold"/>
                  <a:cs typeface="Canva Sans Bold"/>
                  <a:sym typeface="Canva Sans Bold"/>
                </a:rPr>
                <a:t>HARMFUL ALGAL BLOOMS</a:t>
              </a:r>
            </a:p>
            <a:p>
              <a:pPr algn="ctr">
                <a:lnSpc>
                  <a:spcPts val="2959"/>
                </a:lnSpc>
              </a:pPr>
              <a:r>
                <a:rPr lang="en-US" sz="1885" i="1">
                  <a:solidFill>
                    <a:srgbClr val="000000"/>
                  </a:solidFill>
                  <a:latin typeface="Canva Sans Italics"/>
                  <a:ea typeface="Canva Sans Italics"/>
                  <a:cs typeface="Canva Sans Italics"/>
                  <a:sym typeface="Canva Sans Italics"/>
                </a:rPr>
                <a:t>Alexandrium fundyense</a:t>
              </a:r>
              <a:r>
                <a:rPr lang="en-US" sz="1885">
                  <a:solidFill>
                    <a:srgbClr val="000000"/>
                  </a:solidFill>
                  <a:latin typeface="Canva Sans"/>
                  <a:ea typeface="Canva Sans"/>
                  <a:cs typeface="Canva Sans"/>
                  <a:sym typeface="Canva Sans"/>
                </a:rPr>
                <a:t>  Produce saxitoxin </a:t>
              </a:r>
            </a:p>
            <a:p>
              <a:pPr algn="ctr">
                <a:lnSpc>
                  <a:spcPts val="2959"/>
                </a:lnSpc>
              </a:pPr>
              <a:r>
                <a:rPr lang="en-US" sz="1885">
                  <a:solidFill>
                    <a:srgbClr val="000000"/>
                  </a:solidFill>
                  <a:latin typeface="Canva Sans"/>
                  <a:ea typeface="Canva Sans"/>
                  <a:cs typeface="Canva Sans"/>
                  <a:sym typeface="Canva Sans"/>
                </a:rPr>
                <a:t>(paralytic shellfish poisoning)</a:t>
              </a:r>
            </a:p>
          </p:txBody>
        </p:sp>
        <p:sp>
          <p:nvSpPr>
            <p:cNvPr id="80" name="Freeform 80"/>
            <p:cNvSpPr/>
            <p:nvPr/>
          </p:nvSpPr>
          <p:spPr>
            <a:xfrm>
              <a:off x="0" y="5756747"/>
              <a:ext cx="5940963" cy="2635627"/>
            </a:xfrm>
            <a:custGeom>
              <a:avLst/>
              <a:gdLst/>
              <a:ahLst/>
              <a:cxnLst/>
              <a:rect l="l" t="t" r="r" b="b"/>
              <a:pathLst>
                <a:path w="5940963" h="2635627">
                  <a:moveTo>
                    <a:pt x="0" y="0"/>
                  </a:moveTo>
                  <a:lnTo>
                    <a:pt x="5940963" y="0"/>
                  </a:lnTo>
                  <a:lnTo>
                    <a:pt x="5940963" y="2635627"/>
                  </a:lnTo>
                  <a:lnTo>
                    <a:pt x="0" y="2635627"/>
                  </a:lnTo>
                  <a:lnTo>
                    <a:pt x="0" y="0"/>
                  </a:lnTo>
                  <a:close/>
                </a:path>
              </a:pathLst>
            </a:custGeom>
            <a:blipFill>
              <a:blip r:embed="rId21">
                <a:alphaModFix amt="85000"/>
                <a:extLst>
                  <a:ext uri="{96DAC541-7B7A-43D3-8B79-37D633B846F1}">
                    <asvg:svgBlip xmlns:asvg="http://schemas.microsoft.com/office/drawing/2016/SVG/main" r:embed="rId22"/>
                  </a:ext>
                </a:extLst>
              </a:blip>
              <a:stretch>
                <a:fillRect/>
              </a:stretch>
            </a:blipFill>
          </p:spPr>
        </p:sp>
        <p:sp>
          <p:nvSpPr>
            <p:cNvPr id="81" name="TextBox 81"/>
            <p:cNvSpPr txBox="1"/>
            <p:nvPr/>
          </p:nvSpPr>
          <p:spPr>
            <a:xfrm>
              <a:off x="178376" y="6113722"/>
              <a:ext cx="5584210" cy="2451777"/>
            </a:xfrm>
            <a:prstGeom prst="rect">
              <a:avLst/>
            </a:prstGeom>
          </p:spPr>
          <p:txBody>
            <a:bodyPr lIns="0" tIns="0" rIns="0" bIns="0" rtlCol="0" anchor="t">
              <a:spAutoFit/>
            </a:bodyPr>
            <a:lstStyle/>
            <a:p>
              <a:pPr algn="ctr">
                <a:lnSpc>
                  <a:spcPts val="2959"/>
                </a:lnSpc>
              </a:pPr>
              <a:r>
                <a:rPr lang="en-US" sz="1885" b="1" u="sng">
                  <a:solidFill>
                    <a:srgbClr val="000000"/>
                  </a:solidFill>
                  <a:latin typeface="Canva Sans Bold"/>
                  <a:ea typeface="Canva Sans Bold"/>
                  <a:cs typeface="Canva Sans Bold"/>
                  <a:sym typeface="Canva Sans Bold"/>
                </a:rPr>
                <a:t>MONITORING AND MANAGEMENT</a:t>
              </a:r>
            </a:p>
            <a:p>
              <a:pPr algn="ctr">
                <a:lnSpc>
                  <a:spcPts val="2959"/>
                </a:lnSpc>
              </a:pPr>
              <a:r>
                <a:rPr lang="en-US" sz="1885">
                  <a:solidFill>
                    <a:srgbClr val="000000"/>
                  </a:solidFill>
                  <a:latin typeface="Canva Sans"/>
                  <a:ea typeface="Canva Sans"/>
                  <a:cs typeface="Canva Sans"/>
                  <a:sym typeface="Canva Sans"/>
                </a:rPr>
                <a:t>Monitoring for saxitoxins often relies on mussels as the sole sentinal species</a:t>
              </a:r>
            </a:p>
            <a:p>
              <a:pPr algn="ctr">
                <a:lnSpc>
                  <a:spcPts val="2959"/>
                </a:lnSpc>
              </a:pPr>
              <a:endParaRPr lang="en-US" sz="1885">
                <a:solidFill>
                  <a:srgbClr val="000000"/>
                </a:solidFill>
                <a:latin typeface="Canva Sans"/>
                <a:ea typeface="Canva Sans"/>
                <a:cs typeface="Canva Sans"/>
                <a:sym typeface="Canva Sans"/>
              </a:endParaRPr>
            </a:p>
          </p:txBody>
        </p:sp>
        <p:sp>
          <p:nvSpPr>
            <p:cNvPr id="82" name="TextBox 82"/>
            <p:cNvSpPr txBox="1"/>
            <p:nvPr/>
          </p:nvSpPr>
          <p:spPr>
            <a:xfrm>
              <a:off x="11979880" y="3415816"/>
              <a:ext cx="457704" cy="223661"/>
            </a:xfrm>
            <a:prstGeom prst="rect">
              <a:avLst/>
            </a:prstGeom>
          </p:spPr>
          <p:txBody>
            <a:bodyPr lIns="0" tIns="0" rIns="0" bIns="0" rtlCol="0" anchor="t">
              <a:spAutoFit/>
            </a:bodyPr>
            <a:lstStyle/>
            <a:p>
              <a:pPr algn="ctr">
                <a:lnSpc>
                  <a:spcPts val="1439"/>
                </a:lnSpc>
              </a:pPr>
              <a:r>
                <a:rPr lang="en-US" sz="1028">
                  <a:solidFill>
                    <a:srgbClr val="000000"/>
                  </a:solidFill>
                  <a:latin typeface="Canva Sans"/>
                  <a:ea typeface="Canva Sans"/>
                  <a:cs typeface="Canva Sans"/>
                  <a:sym typeface="Canva Sans"/>
                </a:rPr>
                <a:t>1-3</a:t>
              </a:r>
            </a:p>
          </p:txBody>
        </p:sp>
        <p:sp>
          <p:nvSpPr>
            <p:cNvPr id="83" name="TextBox 83"/>
            <p:cNvSpPr txBox="1"/>
            <p:nvPr/>
          </p:nvSpPr>
          <p:spPr>
            <a:xfrm>
              <a:off x="14717393" y="11082879"/>
              <a:ext cx="428735" cy="257810"/>
            </a:xfrm>
            <a:prstGeom prst="rect">
              <a:avLst/>
            </a:prstGeom>
          </p:spPr>
          <p:txBody>
            <a:bodyPr lIns="0" tIns="0" rIns="0" bIns="0" rtlCol="0" anchor="t">
              <a:spAutoFit/>
            </a:bodyPr>
            <a:lstStyle/>
            <a:p>
              <a:pPr algn="ctr">
                <a:lnSpc>
                  <a:spcPts val="1680"/>
                </a:lnSpc>
              </a:pPr>
              <a:r>
                <a:rPr lang="en-US" sz="1200">
                  <a:solidFill>
                    <a:srgbClr val="000000"/>
                  </a:solidFill>
                  <a:latin typeface="Canva Sans"/>
                  <a:ea typeface="Canva Sans"/>
                  <a:cs typeface="Canva Sans"/>
                  <a:sym typeface="Canva Sans"/>
                </a:rPr>
                <a:t>4-7</a:t>
              </a:r>
            </a:p>
          </p:txBody>
        </p:sp>
        <p:sp>
          <p:nvSpPr>
            <p:cNvPr id="84" name="TextBox 84"/>
            <p:cNvSpPr txBox="1"/>
            <p:nvPr/>
          </p:nvSpPr>
          <p:spPr>
            <a:xfrm>
              <a:off x="21045293" y="8812271"/>
              <a:ext cx="633968" cy="257810"/>
            </a:xfrm>
            <a:prstGeom prst="rect">
              <a:avLst/>
            </a:prstGeom>
          </p:spPr>
          <p:txBody>
            <a:bodyPr lIns="0" tIns="0" rIns="0" bIns="0" rtlCol="0" anchor="t">
              <a:spAutoFit/>
            </a:bodyPr>
            <a:lstStyle/>
            <a:p>
              <a:pPr algn="ctr">
                <a:lnSpc>
                  <a:spcPts val="1680"/>
                </a:lnSpc>
              </a:pPr>
              <a:r>
                <a:rPr lang="en-US" sz="1200">
                  <a:solidFill>
                    <a:srgbClr val="000000"/>
                  </a:solidFill>
                  <a:latin typeface="Canva Sans"/>
                  <a:ea typeface="Canva Sans"/>
                  <a:cs typeface="Canva Sans"/>
                  <a:sym typeface="Canva Sans"/>
                </a:rPr>
                <a:t>12-21</a:t>
              </a:r>
            </a:p>
          </p:txBody>
        </p:sp>
      </p:grpSp>
      <p:sp>
        <p:nvSpPr>
          <p:cNvPr id="85" name="Freeform 85"/>
          <p:cNvSpPr/>
          <p:nvPr/>
        </p:nvSpPr>
        <p:spPr>
          <a:xfrm>
            <a:off x="22370007" y="39262266"/>
            <a:ext cx="1154353" cy="1154353"/>
          </a:xfrm>
          <a:custGeom>
            <a:avLst/>
            <a:gdLst/>
            <a:ahLst/>
            <a:cxnLst/>
            <a:rect l="l" t="t" r="r" b="b"/>
            <a:pathLst>
              <a:path w="1154353" h="1154353">
                <a:moveTo>
                  <a:pt x="0" y="0"/>
                </a:moveTo>
                <a:lnTo>
                  <a:pt x="1154353" y="0"/>
                </a:lnTo>
                <a:lnTo>
                  <a:pt x="1154353" y="1154352"/>
                </a:lnTo>
                <a:lnTo>
                  <a:pt x="0" y="1154352"/>
                </a:lnTo>
                <a:lnTo>
                  <a:pt x="0" y="0"/>
                </a:lnTo>
                <a:close/>
              </a:path>
            </a:pathLst>
          </a:custGeom>
          <a:blipFill>
            <a:blip r:embed="rId24"/>
            <a:stretch>
              <a:fillRect/>
            </a:stretch>
          </a:blipFill>
        </p:spPr>
      </p:sp>
      <p:sp>
        <p:nvSpPr>
          <p:cNvPr id="86" name="Freeform 86"/>
          <p:cNvSpPr/>
          <p:nvPr/>
        </p:nvSpPr>
        <p:spPr>
          <a:xfrm>
            <a:off x="15999544" y="9501427"/>
            <a:ext cx="4496112" cy="5153137"/>
          </a:xfrm>
          <a:custGeom>
            <a:avLst/>
            <a:gdLst/>
            <a:ahLst/>
            <a:cxnLst/>
            <a:rect l="l" t="t" r="r" b="b"/>
            <a:pathLst>
              <a:path w="4496112" h="5153137">
                <a:moveTo>
                  <a:pt x="0" y="0"/>
                </a:moveTo>
                <a:lnTo>
                  <a:pt x="4496112" y="0"/>
                </a:lnTo>
                <a:lnTo>
                  <a:pt x="4496112" y="5153136"/>
                </a:lnTo>
                <a:lnTo>
                  <a:pt x="0" y="5153136"/>
                </a:lnTo>
                <a:lnTo>
                  <a:pt x="0" y="0"/>
                </a:lnTo>
                <a:close/>
              </a:path>
            </a:pathLst>
          </a:custGeom>
          <a:blipFill>
            <a:blip r:embed="rId25"/>
            <a:stretch>
              <a:fillRect/>
            </a:stretch>
          </a:blipFill>
        </p:spPr>
      </p:sp>
      <p:sp>
        <p:nvSpPr>
          <p:cNvPr id="87" name="Freeform 87"/>
          <p:cNvSpPr/>
          <p:nvPr/>
        </p:nvSpPr>
        <p:spPr>
          <a:xfrm>
            <a:off x="16596746" y="12569580"/>
            <a:ext cx="701944" cy="339565"/>
          </a:xfrm>
          <a:custGeom>
            <a:avLst/>
            <a:gdLst/>
            <a:ahLst/>
            <a:cxnLst/>
            <a:rect l="l" t="t" r="r" b="b"/>
            <a:pathLst>
              <a:path w="701944" h="339565">
                <a:moveTo>
                  <a:pt x="0" y="0"/>
                </a:moveTo>
                <a:lnTo>
                  <a:pt x="701944" y="0"/>
                </a:lnTo>
                <a:lnTo>
                  <a:pt x="701944" y="339565"/>
                </a:lnTo>
                <a:lnTo>
                  <a:pt x="0" y="339565"/>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88" name="Freeform 88"/>
          <p:cNvSpPr/>
          <p:nvPr/>
        </p:nvSpPr>
        <p:spPr>
          <a:xfrm>
            <a:off x="12735928" y="11639845"/>
            <a:ext cx="3377916" cy="1498566"/>
          </a:xfrm>
          <a:custGeom>
            <a:avLst/>
            <a:gdLst/>
            <a:ahLst/>
            <a:cxnLst/>
            <a:rect l="l" t="t" r="r" b="b"/>
            <a:pathLst>
              <a:path w="3377916" h="1498566">
                <a:moveTo>
                  <a:pt x="0" y="0"/>
                </a:moveTo>
                <a:lnTo>
                  <a:pt x="3377916" y="0"/>
                </a:lnTo>
                <a:lnTo>
                  <a:pt x="3377916" y="1498566"/>
                </a:lnTo>
                <a:lnTo>
                  <a:pt x="0" y="1498566"/>
                </a:lnTo>
                <a:lnTo>
                  <a:pt x="0" y="0"/>
                </a:lnTo>
                <a:close/>
              </a:path>
            </a:pathLst>
          </a:custGeom>
          <a:blipFill>
            <a:blip r:embed="rId21">
              <a:alphaModFix amt="85000"/>
              <a:extLst>
                <a:ext uri="{96DAC541-7B7A-43D3-8B79-37D633B846F1}">
                  <asvg:svgBlip xmlns:asvg="http://schemas.microsoft.com/office/drawing/2016/SVG/main" r:embed="rId22"/>
                </a:ext>
              </a:extLst>
            </a:blip>
            <a:stretch>
              <a:fillRect/>
            </a:stretch>
          </a:blipFill>
        </p:spPr>
      </p:sp>
      <p:grpSp>
        <p:nvGrpSpPr>
          <p:cNvPr id="89" name="Group 89"/>
          <p:cNvGrpSpPr/>
          <p:nvPr/>
        </p:nvGrpSpPr>
        <p:grpSpPr>
          <a:xfrm>
            <a:off x="4389742" y="20184423"/>
            <a:ext cx="12396705" cy="888180"/>
            <a:chOff x="0" y="0"/>
            <a:chExt cx="798500" cy="57210"/>
          </a:xfrm>
        </p:grpSpPr>
        <p:sp>
          <p:nvSpPr>
            <p:cNvPr id="90" name="Freeform 90"/>
            <p:cNvSpPr/>
            <p:nvPr/>
          </p:nvSpPr>
          <p:spPr>
            <a:xfrm>
              <a:off x="0" y="0"/>
              <a:ext cx="798500" cy="57210"/>
            </a:xfrm>
            <a:custGeom>
              <a:avLst/>
              <a:gdLst/>
              <a:ahLst/>
              <a:cxnLst/>
              <a:rect l="l" t="t" r="r" b="b"/>
              <a:pathLst>
                <a:path w="798500" h="57210">
                  <a:moveTo>
                    <a:pt x="0" y="0"/>
                  </a:moveTo>
                  <a:lnTo>
                    <a:pt x="798500" y="0"/>
                  </a:lnTo>
                  <a:lnTo>
                    <a:pt x="798500" y="57210"/>
                  </a:lnTo>
                  <a:lnTo>
                    <a:pt x="0" y="57210"/>
                  </a:lnTo>
                  <a:close/>
                </a:path>
              </a:pathLst>
            </a:custGeom>
            <a:solidFill>
              <a:srgbClr val="A3F2EA">
                <a:alpha val="44706"/>
              </a:srgbClr>
            </a:solidFill>
          </p:spPr>
        </p:sp>
        <p:sp>
          <p:nvSpPr>
            <p:cNvPr id="91" name="TextBox 91"/>
            <p:cNvSpPr txBox="1"/>
            <p:nvPr/>
          </p:nvSpPr>
          <p:spPr>
            <a:xfrm>
              <a:off x="0" y="-142875"/>
              <a:ext cx="798500" cy="200085"/>
            </a:xfrm>
            <a:prstGeom prst="rect">
              <a:avLst/>
            </a:prstGeom>
          </p:spPr>
          <p:txBody>
            <a:bodyPr lIns="50800" tIns="50800" rIns="50800" bIns="50800" rtlCol="0" anchor="ctr"/>
            <a:lstStyle/>
            <a:p>
              <a:pPr algn="ctr">
                <a:lnSpc>
                  <a:spcPts val="11059"/>
                </a:lnSpc>
              </a:pPr>
              <a:endParaRPr/>
            </a:p>
          </p:txBody>
        </p:sp>
      </p:grpSp>
      <p:sp>
        <p:nvSpPr>
          <p:cNvPr id="92" name="Freeform 92"/>
          <p:cNvSpPr/>
          <p:nvPr/>
        </p:nvSpPr>
        <p:spPr>
          <a:xfrm>
            <a:off x="11715359" y="11718951"/>
            <a:ext cx="1196813" cy="359044"/>
          </a:xfrm>
          <a:custGeom>
            <a:avLst/>
            <a:gdLst/>
            <a:ahLst/>
            <a:cxnLst/>
            <a:rect l="l" t="t" r="r" b="b"/>
            <a:pathLst>
              <a:path w="1196813" h="359044">
                <a:moveTo>
                  <a:pt x="0" y="0"/>
                </a:moveTo>
                <a:lnTo>
                  <a:pt x="1196813" y="0"/>
                </a:lnTo>
                <a:lnTo>
                  <a:pt x="1196813" y="359044"/>
                </a:lnTo>
                <a:lnTo>
                  <a:pt x="0" y="359044"/>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93" name="Freeform 93"/>
          <p:cNvSpPr/>
          <p:nvPr/>
        </p:nvSpPr>
        <p:spPr>
          <a:xfrm rot="4080627">
            <a:off x="15755304" y="14036119"/>
            <a:ext cx="1196813" cy="359044"/>
          </a:xfrm>
          <a:custGeom>
            <a:avLst/>
            <a:gdLst/>
            <a:ahLst/>
            <a:cxnLst/>
            <a:rect l="l" t="t" r="r" b="b"/>
            <a:pathLst>
              <a:path w="1196813" h="359044">
                <a:moveTo>
                  <a:pt x="0" y="0"/>
                </a:moveTo>
                <a:lnTo>
                  <a:pt x="1196813" y="0"/>
                </a:lnTo>
                <a:lnTo>
                  <a:pt x="1196813" y="359044"/>
                </a:lnTo>
                <a:lnTo>
                  <a:pt x="0" y="359044"/>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94" name="Freeform 94"/>
          <p:cNvSpPr/>
          <p:nvPr/>
        </p:nvSpPr>
        <p:spPr>
          <a:xfrm>
            <a:off x="17053589" y="16758069"/>
            <a:ext cx="3771294" cy="3913607"/>
          </a:xfrm>
          <a:custGeom>
            <a:avLst/>
            <a:gdLst/>
            <a:ahLst/>
            <a:cxnLst/>
            <a:rect l="l" t="t" r="r" b="b"/>
            <a:pathLst>
              <a:path w="3771294" h="3913607">
                <a:moveTo>
                  <a:pt x="0" y="0"/>
                </a:moveTo>
                <a:lnTo>
                  <a:pt x="3771293" y="0"/>
                </a:lnTo>
                <a:lnTo>
                  <a:pt x="3771293" y="3913607"/>
                </a:lnTo>
                <a:lnTo>
                  <a:pt x="0" y="3913607"/>
                </a:lnTo>
                <a:lnTo>
                  <a:pt x="0" y="0"/>
                </a:lnTo>
                <a:close/>
              </a:path>
            </a:pathLst>
          </a:custGeom>
          <a:blipFill>
            <a:blip r:embed="rId9">
              <a:alphaModFix amt="50000"/>
            </a:blip>
            <a:stretch>
              <a:fillRect/>
            </a:stretch>
          </a:blipFill>
        </p:spPr>
      </p:sp>
      <p:sp>
        <p:nvSpPr>
          <p:cNvPr id="95" name="Freeform 95"/>
          <p:cNvSpPr/>
          <p:nvPr/>
        </p:nvSpPr>
        <p:spPr>
          <a:xfrm>
            <a:off x="17798608" y="17658339"/>
            <a:ext cx="538243" cy="744974"/>
          </a:xfrm>
          <a:custGeom>
            <a:avLst/>
            <a:gdLst/>
            <a:ahLst/>
            <a:cxnLst/>
            <a:rect l="l" t="t" r="r" b="b"/>
            <a:pathLst>
              <a:path w="538243" h="744974">
                <a:moveTo>
                  <a:pt x="0" y="0"/>
                </a:moveTo>
                <a:lnTo>
                  <a:pt x="538244" y="0"/>
                </a:lnTo>
                <a:lnTo>
                  <a:pt x="538244" y="744974"/>
                </a:lnTo>
                <a:lnTo>
                  <a:pt x="0" y="744974"/>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96" name="Freeform 96"/>
          <p:cNvSpPr/>
          <p:nvPr/>
        </p:nvSpPr>
        <p:spPr>
          <a:xfrm rot="-8525923">
            <a:off x="8395954" y="16889251"/>
            <a:ext cx="1196813" cy="359044"/>
          </a:xfrm>
          <a:custGeom>
            <a:avLst/>
            <a:gdLst/>
            <a:ahLst/>
            <a:cxnLst/>
            <a:rect l="l" t="t" r="r" b="b"/>
            <a:pathLst>
              <a:path w="1196813" h="359044">
                <a:moveTo>
                  <a:pt x="0" y="0"/>
                </a:moveTo>
                <a:lnTo>
                  <a:pt x="1196813" y="0"/>
                </a:lnTo>
                <a:lnTo>
                  <a:pt x="1196813" y="359044"/>
                </a:lnTo>
                <a:lnTo>
                  <a:pt x="0" y="359044"/>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97" name="Freeform 97"/>
          <p:cNvSpPr/>
          <p:nvPr/>
        </p:nvSpPr>
        <p:spPr>
          <a:xfrm rot="10736733" flipV="1">
            <a:off x="5118568" y="14475041"/>
            <a:ext cx="1196813" cy="359044"/>
          </a:xfrm>
          <a:custGeom>
            <a:avLst/>
            <a:gdLst/>
            <a:ahLst/>
            <a:cxnLst/>
            <a:rect l="l" t="t" r="r" b="b"/>
            <a:pathLst>
              <a:path w="1196813" h="359044">
                <a:moveTo>
                  <a:pt x="0" y="359044"/>
                </a:moveTo>
                <a:lnTo>
                  <a:pt x="1196813" y="359044"/>
                </a:lnTo>
                <a:lnTo>
                  <a:pt x="1196813" y="0"/>
                </a:lnTo>
                <a:lnTo>
                  <a:pt x="0" y="0"/>
                </a:lnTo>
                <a:lnTo>
                  <a:pt x="0" y="359044"/>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98" name="Freeform 98"/>
          <p:cNvSpPr/>
          <p:nvPr/>
        </p:nvSpPr>
        <p:spPr>
          <a:xfrm rot="9151174">
            <a:off x="13936455" y="17265833"/>
            <a:ext cx="1196813" cy="359044"/>
          </a:xfrm>
          <a:custGeom>
            <a:avLst/>
            <a:gdLst/>
            <a:ahLst/>
            <a:cxnLst/>
            <a:rect l="l" t="t" r="r" b="b"/>
            <a:pathLst>
              <a:path w="1196813" h="359044">
                <a:moveTo>
                  <a:pt x="0" y="0"/>
                </a:moveTo>
                <a:lnTo>
                  <a:pt x="1196813" y="0"/>
                </a:lnTo>
                <a:lnTo>
                  <a:pt x="1196813" y="359044"/>
                </a:lnTo>
                <a:lnTo>
                  <a:pt x="0" y="359044"/>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99" name="Freeform 99"/>
          <p:cNvSpPr/>
          <p:nvPr/>
        </p:nvSpPr>
        <p:spPr>
          <a:xfrm>
            <a:off x="18565452" y="17635717"/>
            <a:ext cx="756374" cy="756374"/>
          </a:xfrm>
          <a:custGeom>
            <a:avLst/>
            <a:gdLst/>
            <a:ahLst/>
            <a:cxnLst/>
            <a:rect l="l" t="t" r="r" b="b"/>
            <a:pathLst>
              <a:path w="756374" h="756374">
                <a:moveTo>
                  <a:pt x="0" y="0"/>
                </a:moveTo>
                <a:lnTo>
                  <a:pt x="756374" y="0"/>
                </a:lnTo>
                <a:lnTo>
                  <a:pt x="756374" y="756374"/>
                </a:lnTo>
                <a:lnTo>
                  <a:pt x="0" y="756374"/>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100" name="Freeform 100"/>
          <p:cNvSpPr/>
          <p:nvPr/>
        </p:nvSpPr>
        <p:spPr>
          <a:xfrm>
            <a:off x="19401275" y="17501817"/>
            <a:ext cx="709810" cy="1058019"/>
          </a:xfrm>
          <a:custGeom>
            <a:avLst/>
            <a:gdLst/>
            <a:ahLst/>
            <a:cxnLst/>
            <a:rect l="l" t="t" r="r" b="b"/>
            <a:pathLst>
              <a:path w="709810" h="1058019">
                <a:moveTo>
                  <a:pt x="0" y="0"/>
                </a:moveTo>
                <a:lnTo>
                  <a:pt x="709810" y="0"/>
                </a:lnTo>
                <a:lnTo>
                  <a:pt x="709810" y="1058019"/>
                </a:lnTo>
                <a:lnTo>
                  <a:pt x="0" y="1058019"/>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grpSp>
        <p:nvGrpSpPr>
          <p:cNvPr id="101" name="Group 101"/>
          <p:cNvGrpSpPr/>
          <p:nvPr/>
        </p:nvGrpSpPr>
        <p:grpSpPr>
          <a:xfrm>
            <a:off x="694077" y="27256973"/>
            <a:ext cx="5164426" cy="13694597"/>
            <a:chOff x="0" y="0"/>
            <a:chExt cx="6885901" cy="18259463"/>
          </a:xfrm>
        </p:grpSpPr>
        <p:grpSp>
          <p:nvGrpSpPr>
            <p:cNvPr id="102" name="Group 102"/>
            <p:cNvGrpSpPr/>
            <p:nvPr/>
          </p:nvGrpSpPr>
          <p:grpSpPr>
            <a:xfrm>
              <a:off x="4565338" y="2035412"/>
              <a:ext cx="2320563" cy="1667112"/>
              <a:chOff x="0" y="0"/>
              <a:chExt cx="121123" cy="87016"/>
            </a:xfrm>
          </p:grpSpPr>
          <p:sp>
            <p:nvSpPr>
              <p:cNvPr id="103" name="Freeform 103"/>
              <p:cNvSpPr/>
              <p:nvPr/>
            </p:nvSpPr>
            <p:spPr>
              <a:xfrm>
                <a:off x="0" y="0"/>
                <a:ext cx="121123" cy="87016"/>
              </a:xfrm>
              <a:custGeom>
                <a:avLst/>
                <a:gdLst/>
                <a:ahLst/>
                <a:cxnLst/>
                <a:rect l="l" t="t" r="r" b="b"/>
                <a:pathLst>
                  <a:path w="121123" h="87016">
                    <a:moveTo>
                      <a:pt x="0" y="0"/>
                    </a:moveTo>
                    <a:lnTo>
                      <a:pt x="121123" y="0"/>
                    </a:lnTo>
                    <a:lnTo>
                      <a:pt x="121123" y="87016"/>
                    </a:lnTo>
                    <a:lnTo>
                      <a:pt x="0" y="87016"/>
                    </a:lnTo>
                    <a:close/>
                  </a:path>
                </a:pathLst>
              </a:custGeom>
              <a:solidFill>
                <a:srgbClr val="417C7C"/>
              </a:solidFill>
            </p:spPr>
          </p:sp>
          <p:sp>
            <p:nvSpPr>
              <p:cNvPr id="104" name="TextBox 104"/>
              <p:cNvSpPr txBox="1"/>
              <p:nvPr/>
            </p:nvSpPr>
            <p:spPr>
              <a:xfrm>
                <a:off x="0" y="-142875"/>
                <a:ext cx="121123" cy="229891"/>
              </a:xfrm>
              <a:prstGeom prst="rect">
                <a:avLst/>
              </a:prstGeom>
            </p:spPr>
            <p:txBody>
              <a:bodyPr lIns="50800" tIns="50800" rIns="50800" bIns="50800" rtlCol="0" anchor="ctr"/>
              <a:lstStyle/>
              <a:p>
                <a:pPr algn="ctr">
                  <a:lnSpc>
                    <a:spcPts val="11059"/>
                  </a:lnSpc>
                </a:pPr>
                <a:endParaRPr/>
              </a:p>
            </p:txBody>
          </p:sp>
        </p:grpSp>
        <p:grpSp>
          <p:nvGrpSpPr>
            <p:cNvPr id="105" name="Group 105"/>
            <p:cNvGrpSpPr/>
            <p:nvPr/>
          </p:nvGrpSpPr>
          <p:grpSpPr>
            <a:xfrm>
              <a:off x="4565338" y="4137436"/>
              <a:ext cx="2320563" cy="5444920"/>
              <a:chOff x="0" y="0"/>
              <a:chExt cx="121123" cy="284200"/>
            </a:xfrm>
          </p:grpSpPr>
          <p:sp>
            <p:nvSpPr>
              <p:cNvPr id="106" name="Freeform 106"/>
              <p:cNvSpPr/>
              <p:nvPr/>
            </p:nvSpPr>
            <p:spPr>
              <a:xfrm>
                <a:off x="0" y="0"/>
                <a:ext cx="121123" cy="284200"/>
              </a:xfrm>
              <a:custGeom>
                <a:avLst/>
                <a:gdLst/>
                <a:ahLst/>
                <a:cxnLst/>
                <a:rect l="l" t="t" r="r" b="b"/>
                <a:pathLst>
                  <a:path w="121123" h="284200">
                    <a:moveTo>
                      <a:pt x="0" y="0"/>
                    </a:moveTo>
                    <a:lnTo>
                      <a:pt x="121123" y="0"/>
                    </a:lnTo>
                    <a:lnTo>
                      <a:pt x="121123" y="284200"/>
                    </a:lnTo>
                    <a:lnTo>
                      <a:pt x="0" y="284200"/>
                    </a:lnTo>
                    <a:close/>
                  </a:path>
                </a:pathLst>
              </a:custGeom>
              <a:solidFill>
                <a:srgbClr val="40CFA0"/>
              </a:solidFill>
            </p:spPr>
          </p:sp>
          <p:sp>
            <p:nvSpPr>
              <p:cNvPr id="107" name="TextBox 107"/>
              <p:cNvSpPr txBox="1"/>
              <p:nvPr/>
            </p:nvSpPr>
            <p:spPr>
              <a:xfrm>
                <a:off x="0" y="-142875"/>
                <a:ext cx="121123" cy="427075"/>
              </a:xfrm>
              <a:prstGeom prst="rect">
                <a:avLst/>
              </a:prstGeom>
            </p:spPr>
            <p:txBody>
              <a:bodyPr lIns="50800" tIns="50800" rIns="50800" bIns="50800" rtlCol="0" anchor="ctr"/>
              <a:lstStyle/>
              <a:p>
                <a:pPr algn="ctr">
                  <a:lnSpc>
                    <a:spcPts val="11059"/>
                  </a:lnSpc>
                </a:pPr>
                <a:endParaRPr/>
              </a:p>
            </p:txBody>
          </p:sp>
        </p:grpSp>
        <p:grpSp>
          <p:nvGrpSpPr>
            <p:cNvPr id="108" name="Group 108"/>
            <p:cNvGrpSpPr/>
            <p:nvPr/>
          </p:nvGrpSpPr>
          <p:grpSpPr>
            <a:xfrm>
              <a:off x="4565338" y="10017268"/>
              <a:ext cx="2320563" cy="5444920"/>
              <a:chOff x="0" y="0"/>
              <a:chExt cx="121123" cy="284200"/>
            </a:xfrm>
          </p:grpSpPr>
          <p:sp>
            <p:nvSpPr>
              <p:cNvPr id="109" name="Freeform 109"/>
              <p:cNvSpPr/>
              <p:nvPr/>
            </p:nvSpPr>
            <p:spPr>
              <a:xfrm>
                <a:off x="0" y="0"/>
                <a:ext cx="121123" cy="284200"/>
              </a:xfrm>
              <a:custGeom>
                <a:avLst/>
                <a:gdLst/>
                <a:ahLst/>
                <a:cxnLst/>
                <a:rect l="l" t="t" r="r" b="b"/>
                <a:pathLst>
                  <a:path w="121123" h="284200">
                    <a:moveTo>
                      <a:pt x="0" y="0"/>
                    </a:moveTo>
                    <a:lnTo>
                      <a:pt x="121123" y="0"/>
                    </a:lnTo>
                    <a:lnTo>
                      <a:pt x="121123" y="284200"/>
                    </a:lnTo>
                    <a:lnTo>
                      <a:pt x="0" y="284200"/>
                    </a:lnTo>
                    <a:close/>
                  </a:path>
                </a:pathLst>
              </a:custGeom>
              <a:solidFill>
                <a:srgbClr val="C7764A"/>
              </a:solidFill>
            </p:spPr>
          </p:sp>
          <p:sp>
            <p:nvSpPr>
              <p:cNvPr id="110" name="TextBox 110"/>
              <p:cNvSpPr txBox="1"/>
              <p:nvPr/>
            </p:nvSpPr>
            <p:spPr>
              <a:xfrm>
                <a:off x="0" y="-142875"/>
                <a:ext cx="121123" cy="427075"/>
              </a:xfrm>
              <a:prstGeom prst="rect">
                <a:avLst/>
              </a:prstGeom>
            </p:spPr>
            <p:txBody>
              <a:bodyPr lIns="50800" tIns="50800" rIns="50800" bIns="50800" rtlCol="0" anchor="ctr"/>
              <a:lstStyle/>
              <a:p>
                <a:pPr algn="ctr">
                  <a:lnSpc>
                    <a:spcPts val="11059"/>
                  </a:lnSpc>
                </a:pPr>
                <a:endParaRPr/>
              </a:p>
            </p:txBody>
          </p:sp>
        </p:grpSp>
        <p:grpSp>
          <p:nvGrpSpPr>
            <p:cNvPr id="111" name="Group 111"/>
            <p:cNvGrpSpPr/>
            <p:nvPr/>
          </p:nvGrpSpPr>
          <p:grpSpPr>
            <a:xfrm>
              <a:off x="4565338" y="15897759"/>
              <a:ext cx="2320563" cy="2361704"/>
              <a:chOff x="0" y="0"/>
              <a:chExt cx="121123" cy="123270"/>
            </a:xfrm>
          </p:grpSpPr>
          <p:sp>
            <p:nvSpPr>
              <p:cNvPr id="112" name="Freeform 112"/>
              <p:cNvSpPr/>
              <p:nvPr/>
            </p:nvSpPr>
            <p:spPr>
              <a:xfrm>
                <a:off x="0" y="0"/>
                <a:ext cx="121123" cy="123270"/>
              </a:xfrm>
              <a:custGeom>
                <a:avLst/>
                <a:gdLst/>
                <a:ahLst/>
                <a:cxnLst/>
                <a:rect l="l" t="t" r="r" b="b"/>
                <a:pathLst>
                  <a:path w="121123" h="123270">
                    <a:moveTo>
                      <a:pt x="0" y="0"/>
                    </a:moveTo>
                    <a:lnTo>
                      <a:pt x="121123" y="0"/>
                    </a:lnTo>
                    <a:lnTo>
                      <a:pt x="121123" y="123270"/>
                    </a:lnTo>
                    <a:lnTo>
                      <a:pt x="0" y="123270"/>
                    </a:lnTo>
                    <a:close/>
                  </a:path>
                </a:pathLst>
              </a:custGeom>
              <a:solidFill>
                <a:srgbClr val="E8B5A3"/>
              </a:solidFill>
            </p:spPr>
          </p:sp>
          <p:sp>
            <p:nvSpPr>
              <p:cNvPr id="113" name="TextBox 113"/>
              <p:cNvSpPr txBox="1"/>
              <p:nvPr/>
            </p:nvSpPr>
            <p:spPr>
              <a:xfrm>
                <a:off x="0" y="-142875"/>
                <a:ext cx="121123" cy="266145"/>
              </a:xfrm>
              <a:prstGeom prst="rect">
                <a:avLst/>
              </a:prstGeom>
            </p:spPr>
            <p:txBody>
              <a:bodyPr lIns="50800" tIns="50800" rIns="50800" bIns="50800" rtlCol="0" anchor="ctr"/>
              <a:lstStyle/>
              <a:p>
                <a:pPr algn="ctr">
                  <a:lnSpc>
                    <a:spcPts val="11059"/>
                  </a:lnSpc>
                </a:pPr>
                <a:endParaRPr/>
              </a:p>
            </p:txBody>
          </p:sp>
        </p:grpSp>
        <p:sp>
          <p:nvSpPr>
            <p:cNvPr id="114" name="TextBox 114"/>
            <p:cNvSpPr txBox="1"/>
            <p:nvPr/>
          </p:nvSpPr>
          <p:spPr>
            <a:xfrm>
              <a:off x="0" y="2057068"/>
              <a:ext cx="4284204" cy="1270083"/>
            </a:xfrm>
            <a:prstGeom prst="rect">
              <a:avLst/>
            </a:prstGeom>
          </p:spPr>
          <p:txBody>
            <a:bodyPr lIns="0" tIns="0" rIns="0" bIns="0" rtlCol="0" anchor="t">
              <a:spAutoFit/>
            </a:bodyPr>
            <a:lstStyle/>
            <a:p>
              <a:pPr algn="ctr">
                <a:lnSpc>
                  <a:spcPts val="3887"/>
                </a:lnSpc>
              </a:pPr>
              <a:r>
                <a:rPr lang="en-US" sz="2776">
                  <a:solidFill>
                    <a:srgbClr val="000000"/>
                  </a:solidFill>
                  <a:latin typeface="Canva Sans"/>
                  <a:ea typeface="Canva Sans"/>
                  <a:cs typeface="Canva Sans"/>
                  <a:sym typeface="Canva Sans"/>
                </a:rPr>
                <a:t>Acclimation Period</a:t>
              </a:r>
            </a:p>
            <a:p>
              <a:pPr algn="ctr">
                <a:lnSpc>
                  <a:spcPts val="3887"/>
                </a:lnSpc>
              </a:pPr>
              <a:r>
                <a:rPr lang="en-US" sz="2776">
                  <a:solidFill>
                    <a:srgbClr val="000000"/>
                  </a:solidFill>
                  <a:latin typeface="Canva Sans"/>
                  <a:ea typeface="Canva Sans"/>
                  <a:cs typeface="Canva Sans"/>
                  <a:sym typeface="Canva Sans"/>
                </a:rPr>
                <a:t>14 days</a:t>
              </a:r>
            </a:p>
          </p:txBody>
        </p:sp>
        <p:sp>
          <p:nvSpPr>
            <p:cNvPr id="115" name="TextBox 115"/>
            <p:cNvSpPr txBox="1"/>
            <p:nvPr/>
          </p:nvSpPr>
          <p:spPr>
            <a:xfrm>
              <a:off x="372563" y="5779063"/>
              <a:ext cx="3685189" cy="1928329"/>
            </a:xfrm>
            <a:prstGeom prst="rect">
              <a:avLst/>
            </a:prstGeom>
          </p:spPr>
          <p:txBody>
            <a:bodyPr lIns="0" tIns="0" rIns="0" bIns="0" rtlCol="0" anchor="t">
              <a:spAutoFit/>
            </a:bodyPr>
            <a:lstStyle/>
            <a:p>
              <a:pPr algn="ctr">
                <a:lnSpc>
                  <a:spcPts val="3887"/>
                </a:lnSpc>
              </a:pPr>
              <a:r>
                <a:rPr lang="en-US" sz="2776">
                  <a:solidFill>
                    <a:srgbClr val="000000"/>
                  </a:solidFill>
                  <a:latin typeface="Canva Sans"/>
                  <a:ea typeface="Canva Sans"/>
                  <a:cs typeface="Canva Sans"/>
                  <a:sym typeface="Canva Sans"/>
                </a:rPr>
                <a:t>Environmental </a:t>
              </a:r>
            </a:p>
            <a:p>
              <a:pPr algn="ctr">
                <a:lnSpc>
                  <a:spcPts val="3887"/>
                </a:lnSpc>
              </a:pPr>
              <a:r>
                <a:rPr lang="en-US" sz="2776">
                  <a:solidFill>
                    <a:srgbClr val="000000"/>
                  </a:solidFill>
                  <a:latin typeface="Canva Sans"/>
                  <a:ea typeface="Canva Sans"/>
                  <a:cs typeface="Canva Sans"/>
                  <a:sym typeface="Canva Sans"/>
                </a:rPr>
                <a:t>Exposure Period</a:t>
              </a:r>
            </a:p>
            <a:p>
              <a:pPr algn="ctr">
                <a:lnSpc>
                  <a:spcPts val="3887"/>
                </a:lnSpc>
              </a:pPr>
              <a:r>
                <a:rPr lang="en-US" sz="2776">
                  <a:solidFill>
                    <a:srgbClr val="000000"/>
                  </a:solidFill>
                  <a:latin typeface="Canva Sans"/>
                  <a:ea typeface="Canva Sans"/>
                  <a:cs typeface="Canva Sans"/>
                  <a:sym typeface="Canva Sans"/>
                </a:rPr>
                <a:t>21 days</a:t>
              </a:r>
            </a:p>
          </p:txBody>
        </p:sp>
        <p:sp>
          <p:nvSpPr>
            <p:cNvPr id="116" name="TextBox 116"/>
            <p:cNvSpPr txBox="1"/>
            <p:nvPr/>
          </p:nvSpPr>
          <p:spPr>
            <a:xfrm>
              <a:off x="697985" y="11638769"/>
              <a:ext cx="3129426" cy="1270083"/>
            </a:xfrm>
            <a:prstGeom prst="rect">
              <a:avLst/>
            </a:prstGeom>
          </p:spPr>
          <p:txBody>
            <a:bodyPr lIns="0" tIns="0" rIns="0" bIns="0" rtlCol="0" anchor="t">
              <a:spAutoFit/>
            </a:bodyPr>
            <a:lstStyle/>
            <a:p>
              <a:pPr algn="ctr">
                <a:lnSpc>
                  <a:spcPts val="3887"/>
                </a:lnSpc>
              </a:pPr>
              <a:r>
                <a:rPr lang="en-US" sz="2776">
                  <a:solidFill>
                    <a:srgbClr val="000000"/>
                  </a:solidFill>
                  <a:latin typeface="Canva Sans"/>
                  <a:ea typeface="Canva Sans"/>
                  <a:cs typeface="Canva Sans"/>
                  <a:sym typeface="Canva Sans"/>
                </a:rPr>
                <a:t>Feeding Trials</a:t>
              </a:r>
            </a:p>
            <a:p>
              <a:pPr algn="ctr">
                <a:lnSpc>
                  <a:spcPts val="3887"/>
                </a:lnSpc>
              </a:pPr>
              <a:r>
                <a:rPr lang="en-US" sz="2776">
                  <a:solidFill>
                    <a:srgbClr val="000000"/>
                  </a:solidFill>
                  <a:latin typeface="Canva Sans"/>
                  <a:ea typeface="Canva Sans"/>
                  <a:cs typeface="Canva Sans"/>
                  <a:sym typeface="Canva Sans"/>
                </a:rPr>
                <a:t>10 days</a:t>
              </a:r>
            </a:p>
          </p:txBody>
        </p:sp>
        <p:sp>
          <p:nvSpPr>
            <p:cNvPr id="117" name="TextBox 117"/>
            <p:cNvSpPr txBox="1"/>
            <p:nvPr/>
          </p:nvSpPr>
          <p:spPr>
            <a:xfrm>
              <a:off x="172619" y="16196350"/>
              <a:ext cx="4180159" cy="1270083"/>
            </a:xfrm>
            <a:prstGeom prst="rect">
              <a:avLst/>
            </a:prstGeom>
          </p:spPr>
          <p:txBody>
            <a:bodyPr lIns="0" tIns="0" rIns="0" bIns="0" rtlCol="0" anchor="t">
              <a:spAutoFit/>
            </a:bodyPr>
            <a:lstStyle/>
            <a:p>
              <a:pPr algn="ctr">
                <a:lnSpc>
                  <a:spcPts val="3887"/>
                </a:lnSpc>
              </a:pPr>
              <a:r>
                <a:rPr lang="en-US" sz="2776">
                  <a:solidFill>
                    <a:srgbClr val="000000"/>
                  </a:solidFill>
                  <a:latin typeface="Canva Sans"/>
                  <a:ea typeface="Canva Sans"/>
                  <a:cs typeface="Canva Sans"/>
                  <a:sym typeface="Canva Sans"/>
                </a:rPr>
                <a:t>Depuration Period</a:t>
              </a:r>
            </a:p>
            <a:p>
              <a:pPr algn="ctr">
                <a:lnSpc>
                  <a:spcPts val="3887"/>
                </a:lnSpc>
              </a:pPr>
              <a:r>
                <a:rPr lang="en-US" sz="2776">
                  <a:solidFill>
                    <a:srgbClr val="000000"/>
                  </a:solidFill>
                  <a:latin typeface="Canva Sans"/>
                  <a:ea typeface="Canva Sans"/>
                  <a:cs typeface="Canva Sans"/>
                  <a:sym typeface="Canva Sans"/>
                </a:rPr>
                <a:t>10 days</a:t>
              </a:r>
            </a:p>
          </p:txBody>
        </p:sp>
        <p:grpSp>
          <p:nvGrpSpPr>
            <p:cNvPr id="118" name="Group 118"/>
            <p:cNvGrpSpPr/>
            <p:nvPr/>
          </p:nvGrpSpPr>
          <p:grpSpPr>
            <a:xfrm>
              <a:off x="4565338" y="0"/>
              <a:ext cx="2320563" cy="1667112"/>
              <a:chOff x="0" y="0"/>
              <a:chExt cx="121123" cy="87016"/>
            </a:xfrm>
          </p:grpSpPr>
          <p:sp>
            <p:nvSpPr>
              <p:cNvPr id="119" name="Freeform 119"/>
              <p:cNvSpPr/>
              <p:nvPr/>
            </p:nvSpPr>
            <p:spPr>
              <a:xfrm>
                <a:off x="0" y="0"/>
                <a:ext cx="121123" cy="87016"/>
              </a:xfrm>
              <a:custGeom>
                <a:avLst/>
                <a:gdLst/>
                <a:ahLst/>
                <a:cxnLst/>
                <a:rect l="l" t="t" r="r" b="b"/>
                <a:pathLst>
                  <a:path w="121123" h="87016">
                    <a:moveTo>
                      <a:pt x="0" y="0"/>
                    </a:moveTo>
                    <a:lnTo>
                      <a:pt x="121123" y="0"/>
                    </a:lnTo>
                    <a:lnTo>
                      <a:pt x="121123" y="87016"/>
                    </a:lnTo>
                    <a:lnTo>
                      <a:pt x="0" y="87016"/>
                    </a:lnTo>
                    <a:close/>
                  </a:path>
                </a:pathLst>
              </a:custGeom>
              <a:solidFill>
                <a:srgbClr val="1F3E7D"/>
              </a:solidFill>
            </p:spPr>
          </p:sp>
          <p:sp>
            <p:nvSpPr>
              <p:cNvPr id="120" name="TextBox 120"/>
              <p:cNvSpPr txBox="1"/>
              <p:nvPr/>
            </p:nvSpPr>
            <p:spPr>
              <a:xfrm>
                <a:off x="0" y="-142875"/>
                <a:ext cx="121123" cy="229891"/>
              </a:xfrm>
              <a:prstGeom prst="rect">
                <a:avLst/>
              </a:prstGeom>
            </p:spPr>
            <p:txBody>
              <a:bodyPr lIns="50800" tIns="50800" rIns="50800" bIns="50800" rtlCol="0" anchor="ctr"/>
              <a:lstStyle/>
              <a:p>
                <a:pPr algn="ctr">
                  <a:lnSpc>
                    <a:spcPts val="11059"/>
                  </a:lnSpc>
                </a:pPr>
                <a:endParaRPr/>
              </a:p>
            </p:txBody>
          </p:sp>
        </p:grpSp>
        <p:sp>
          <p:nvSpPr>
            <p:cNvPr id="121" name="TextBox 121"/>
            <p:cNvSpPr txBox="1"/>
            <p:nvPr/>
          </p:nvSpPr>
          <p:spPr>
            <a:xfrm>
              <a:off x="0" y="63403"/>
              <a:ext cx="4284204" cy="1270083"/>
            </a:xfrm>
            <a:prstGeom prst="rect">
              <a:avLst/>
            </a:prstGeom>
          </p:spPr>
          <p:txBody>
            <a:bodyPr lIns="0" tIns="0" rIns="0" bIns="0" rtlCol="0" anchor="t">
              <a:spAutoFit/>
            </a:bodyPr>
            <a:lstStyle/>
            <a:p>
              <a:pPr algn="ctr">
                <a:lnSpc>
                  <a:spcPts val="3887"/>
                </a:lnSpc>
              </a:pPr>
              <a:r>
                <a:rPr lang="en-US" sz="2776">
                  <a:solidFill>
                    <a:srgbClr val="000000"/>
                  </a:solidFill>
                  <a:latin typeface="Canva Sans"/>
                  <a:ea typeface="Canva Sans"/>
                  <a:cs typeface="Canva Sans"/>
                  <a:sym typeface="Canva Sans"/>
                </a:rPr>
                <a:t>Sample </a:t>
              </a:r>
            </a:p>
            <a:p>
              <a:pPr algn="ctr">
                <a:lnSpc>
                  <a:spcPts val="3887"/>
                </a:lnSpc>
              </a:pPr>
              <a:r>
                <a:rPr lang="en-US" sz="2776">
                  <a:solidFill>
                    <a:srgbClr val="000000"/>
                  </a:solidFill>
                  <a:latin typeface="Canva Sans"/>
                  <a:ea typeface="Canva Sans"/>
                  <a:cs typeface="Canva Sans"/>
                  <a:sym typeface="Canva Sans"/>
                </a:rPr>
                <a:t>Collection </a:t>
              </a:r>
            </a:p>
          </p:txBody>
        </p:sp>
      </p:grpSp>
      <p:grpSp>
        <p:nvGrpSpPr>
          <p:cNvPr id="122" name="Group 122"/>
          <p:cNvGrpSpPr/>
          <p:nvPr/>
        </p:nvGrpSpPr>
        <p:grpSpPr>
          <a:xfrm>
            <a:off x="10588095" y="27256973"/>
            <a:ext cx="1914925" cy="1250334"/>
            <a:chOff x="0" y="0"/>
            <a:chExt cx="133267" cy="87016"/>
          </a:xfrm>
        </p:grpSpPr>
        <p:sp>
          <p:nvSpPr>
            <p:cNvPr id="123" name="Freeform 123"/>
            <p:cNvSpPr/>
            <p:nvPr/>
          </p:nvSpPr>
          <p:spPr>
            <a:xfrm>
              <a:off x="0" y="0"/>
              <a:ext cx="133267" cy="87016"/>
            </a:xfrm>
            <a:custGeom>
              <a:avLst/>
              <a:gdLst/>
              <a:ahLst/>
              <a:cxnLst/>
              <a:rect l="l" t="t" r="r" b="b"/>
              <a:pathLst>
                <a:path w="133267" h="87016">
                  <a:moveTo>
                    <a:pt x="0" y="0"/>
                  </a:moveTo>
                  <a:lnTo>
                    <a:pt x="133267" y="0"/>
                  </a:lnTo>
                  <a:lnTo>
                    <a:pt x="133267" y="87016"/>
                  </a:lnTo>
                  <a:lnTo>
                    <a:pt x="0" y="87016"/>
                  </a:lnTo>
                  <a:close/>
                </a:path>
              </a:pathLst>
            </a:custGeom>
            <a:solidFill>
              <a:srgbClr val="1F3E7D">
                <a:alpha val="45882"/>
              </a:srgbClr>
            </a:solidFill>
          </p:spPr>
        </p:sp>
        <p:sp>
          <p:nvSpPr>
            <p:cNvPr id="124" name="TextBox 124"/>
            <p:cNvSpPr txBox="1"/>
            <p:nvPr/>
          </p:nvSpPr>
          <p:spPr>
            <a:xfrm>
              <a:off x="0" y="-142875"/>
              <a:ext cx="133267" cy="229891"/>
            </a:xfrm>
            <a:prstGeom prst="rect">
              <a:avLst/>
            </a:prstGeom>
          </p:spPr>
          <p:txBody>
            <a:bodyPr lIns="47018" tIns="47018" rIns="47018" bIns="47018" rtlCol="0" anchor="ctr"/>
            <a:lstStyle/>
            <a:p>
              <a:pPr algn="ctr">
                <a:lnSpc>
                  <a:spcPts val="11059"/>
                </a:lnSpc>
              </a:pPr>
              <a:endParaRPr/>
            </a:p>
          </p:txBody>
        </p:sp>
      </p:grpSp>
      <p:sp>
        <p:nvSpPr>
          <p:cNvPr id="125" name="Freeform 125"/>
          <p:cNvSpPr/>
          <p:nvPr/>
        </p:nvSpPr>
        <p:spPr>
          <a:xfrm>
            <a:off x="10713745" y="27492471"/>
            <a:ext cx="874893" cy="819118"/>
          </a:xfrm>
          <a:custGeom>
            <a:avLst/>
            <a:gdLst/>
            <a:ahLst/>
            <a:cxnLst/>
            <a:rect l="l" t="t" r="r" b="b"/>
            <a:pathLst>
              <a:path w="874893" h="819118">
                <a:moveTo>
                  <a:pt x="0" y="0"/>
                </a:moveTo>
                <a:lnTo>
                  <a:pt x="874892" y="0"/>
                </a:lnTo>
                <a:lnTo>
                  <a:pt x="874892" y="819118"/>
                </a:lnTo>
                <a:lnTo>
                  <a:pt x="0" y="819118"/>
                </a:lnTo>
                <a:lnTo>
                  <a:pt x="0" y="0"/>
                </a:lnTo>
                <a:close/>
              </a:path>
            </a:pathLst>
          </a:custGeom>
          <a:blipFill>
            <a:blip r:embed="rId36"/>
            <a:stretch>
              <a:fillRect/>
            </a:stretch>
          </a:blipFill>
        </p:spPr>
      </p:sp>
      <p:grpSp>
        <p:nvGrpSpPr>
          <p:cNvPr id="126" name="Group 126"/>
          <p:cNvGrpSpPr/>
          <p:nvPr/>
        </p:nvGrpSpPr>
        <p:grpSpPr>
          <a:xfrm>
            <a:off x="6341728" y="30320672"/>
            <a:ext cx="6098050" cy="4210648"/>
            <a:chOff x="0" y="0"/>
            <a:chExt cx="8130734" cy="5614197"/>
          </a:xfrm>
        </p:grpSpPr>
        <p:grpSp>
          <p:nvGrpSpPr>
            <p:cNvPr id="127" name="Group 127"/>
            <p:cNvGrpSpPr/>
            <p:nvPr/>
          </p:nvGrpSpPr>
          <p:grpSpPr>
            <a:xfrm>
              <a:off x="0" y="0"/>
              <a:ext cx="3713344" cy="1161631"/>
              <a:chOff x="0" y="0"/>
              <a:chExt cx="179389" cy="56117"/>
            </a:xfrm>
          </p:grpSpPr>
          <p:sp>
            <p:nvSpPr>
              <p:cNvPr id="128" name="Freeform 128"/>
              <p:cNvSpPr/>
              <p:nvPr/>
            </p:nvSpPr>
            <p:spPr>
              <a:xfrm>
                <a:off x="0" y="0"/>
                <a:ext cx="179389" cy="56117"/>
              </a:xfrm>
              <a:custGeom>
                <a:avLst/>
                <a:gdLst/>
                <a:ahLst/>
                <a:cxnLst/>
                <a:rect l="l" t="t" r="r" b="b"/>
                <a:pathLst>
                  <a:path w="179389" h="56117">
                    <a:moveTo>
                      <a:pt x="0" y="0"/>
                    </a:moveTo>
                    <a:lnTo>
                      <a:pt x="179389" y="0"/>
                    </a:lnTo>
                    <a:lnTo>
                      <a:pt x="179389" y="56117"/>
                    </a:lnTo>
                    <a:lnTo>
                      <a:pt x="0" y="56117"/>
                    </a:lnTo>
                    <a:close/>
                  </a:path>
                </a:pathLst>
              </a:custGeom>
              <a:solidFill>
                <a:srgbClr val="40CFA0">
                  <a:alpha val="49804"/>
                </a:srgbClr>
              </a:solidFill>
            </p:spPr>
          </p:sp>
          <p:sp>
            <p:nvSpPr>
              <p:cNvPr id="129" name="TextBox 129"/>
              <p:cNvSpPr txBox="1"/>
              <p:nvPr/>
            </p:nvSpPr>
            <p:spPr>
              <a:xfrm>
                <a:off x="0" y="-142875"/>
                <a:ext cx="179389" cy="198992"/>
              </a:xfrm>
              <a:prstGeom prst="rect">
                <a:avLst/>
              </a:prstGeom>
            </p:spPr>
            <p:txBody>
              <a:bodyPr lIns="50800" tIns="50800" rIns="50800" bIns="50800" rtlCol="0" anchor="ctr"/>
              <a:lstStyle/>
              <a:p>
                <a:pPr algn="ctr">
                  <a:lnSpc>
                    <a:spcPts val="11059"/>
                  </a:lnSpc>
                </a:pPr>
                <a:endParaRPr/>
              </a:p>
            </p:txBody>
          </p:sp>
        </p:grpSp>
        <p:grpSp>
          <p:nvGrpSpPr>
            <p:cNvPr id="130" name="Group 130"/>
            <p:cNvGrpSpPr/>
            <p:nvPr/>
          </p:nvGrpSpPr>
          <p:grpSpPr>
            <a:xfrm>
              <a:off x="0" y="1271221"/>
              <a:ext cx="3713344" cy="1000019"/>
              <a:chOff x="0" y="0"/>
              <a:chExt cx="179389" cy="48310"/>
            </a:xfrm>
          </p:grpSpPr>
          <p:sp>
            <p:nvSpPr>
              <p:cNvPr id="131" name="Freeform 131"/>
              <p:cNvSpPr/>
              <p:nvPr/>
            </p:nvSpPr>
            <p:spPr>
              <a:xfrm>
                <a:off x="0" y="0"/>
                <a:ext cx="179389" cy="48310"/>
              </a:xfrm>
              <a:custGeom>
                <a:avLst/>
                <a:gdLst/>
                <a:ahLst/>
                <a:cxnLst/>
                <a:rect l="l" t="t" r="r" b="b"/>
                <a:pathLst>
                  <a:path w="179389" h="48310">
                    <a:moveTo>
                      <a:pt x="0" y="0"/>
                    </a:moveTo>
                    <a:lnTo>
                      <a:pt x="179389" y="0"/>
                    </a:lnTo>
                    <a:lnTo>
                      <a:pt x="179389" y="48310"/>
                    </a:lnTo>
                    <a:lnTo>
                      <a:pt x="0" y="48310"/>
                    </a:lnTo>
                    <a:close/>
                  </a:path>
                </a:pathLst>
              </a:custGeom>
              <a:solidFill>
                <a:srgbClr val="40CFA0">
                  <a:alpha val="29804"/>
                </a:srgbClr>
              </a:solidFill>
            </p:spPr>
          </p:sp>
          <p:sp>
            <p:nvSpPr>
              <p:cNvPr id="132" name="TextBox 132"/>
              <p:cNvSpPr txBox="1"/>
              <p:nvPr/>
            </p:nvSpPr>
            <p:spPr>
              <a:xfrm>
                <a:off x="0" y="-142875"/>
                <a:ext cx="179389" cy="191185"/>
              </a:xfrm>
              <a:prstGeom prst="rect">
                <a:avLst/>
              </a:prstGeom>
            </p:spPr>
            <p:txBody>
              <a:bodyPr lIns="50800" tIns="50800" rIns="50800" bIns="50800" rtlCol="0" anchor="ctr"/>
              <a:lstStyle/>
              <a:p>
                <a:pPr algn="ctr">
                  <a:lnSpc>
                    <a:spcPts val="11059"/>
                  </a:lnSpc>
                </a:pPr>
                <a:endParaRPr/>
              </a:p>
            </p:txBody>
          </p:sp>
        </p:grpSp>
        <p:grpSp>
          <p:nvGrpSpPr>
            <p:cNvPr id="133" name="Group 133"/>
            <p:cNvGrpSpPr/>
            <p:nvPr/>
          </p:nvGrpSpPr>
          <p:grpSpPr>
            <a:xfrm>
              <a:off x="0" y="2385540"/>
              <a:ext cx="3713344" cy="1000019"/>
              <a:chOff x="0" y="0"/>
              <a:chExt cx="179389" cy="48310"/>
            </a:xfrm>
          </p:grpSpPr>
          <p:sp>
            <p:nvSpPr>
              <p:cNvPr id="134" name="Freeform 134"/>
              <p:cNvSpPr/>
              <p:nvPr/>
            </p:nvSpPr>
            <p:spPr>
              <a:xfrm>
                <a:off x="0" y="0"/>
                <a:ext cx="179389" cy="48310"/>
              </a:xfrm>
              <a:custGeom>
                <a:avLst/>
                <a:gdLst/>
                <a:ahLst/>
                <a:cxnLst/>
                <a:rect l="l" t="t" r="r" b="b"/>
                <a:pathLst>
                  <a:path w="179389" h="48310">
                    <a:moveTo>
                      <a:pt x="0" y="0"/>
                    </a:moveTo>
                    <a:lnTo>
                      <a:pt x="179389" y="0"/>
                    </a:lnTo>
                    <a:lnTo>
                      <a:pt x="179389" y="48310"/>
                    </a:lnTo>
                    <a:lnTo>
                      <a:pt x="0" y="48310"/>
                    </a:lnTo>
                    <a:close/>
                  </a:path>
                </a:pathLst>
              </a:custGeom>
              <a:solidFill>
                <a:srgbClr val="40CFA0">
                  <a:alpha val="29804"/>
                </a:srgbClr>
              </a:solidFill>
            </p:spPr>
          </p:sp>
          <p:sp>
            <p:nvSpPr>
              <p:cNvPr id="135" name="TextBox 135"/>
              <p:cNvSpPr txBox="1"/>
              <p:nvPr/>
            </p:nvSpPr>
            <p:spPr>
              <a:xfrm>
                <a:off x="0" y="-142875"/>
                <a:ext cx="179389" cy="191185"/>
              </a:xfrm>
              <a:prstGeom prst="rect">
                <a:avLst/>
              </a:prstGeom>
            </p:spPr>
            <p:txBody>
              <a:bodyPr lIns="50800" tIns="50800" rIns="50800" bIns="50800" rtlCol="0" anchor="ctr"/>
              <a:lstStyle/>
              <a:p>
                <a:pPr algn="ctr">
                  <a:lnSpc>
                    <a:spcPts val="11059"/>
                  </a:lnSpc>
                </a:pPr>
                <a:endParaRPr/>
              </a:p>
            </p:txBody>
          </p:sp>
        </p:grpSp>
        <p:grpSp>
          <p:nvGrpSpPr>
            <p:cNvPr id="136" name="Group 136"/>
            <p:cNvGrpSpPr/>
            <p:nvPr/>
          </p:nvGrpSpPr>
          <p:grpSpPr>
            <a:xfrm>
              <a:off x="0" y="3499859"/>
              <a:ext cx="3713344" cy="1000019"/>
              <a:chOff x="0" y="0"/>
              <a:chExt cx="179389" cy="48310"/>
            </a:xfrm>
          </p:grpSpPr>
          <p:sp>
            <p:nvSpPr>
              <p:cNvPr id="137" name="Freeform 137"/>
              <p:cNvSpPr/>
              <p:nvPr/>
            </p:nvSpPr>
            <p:spPr>
              <a:xfrm>
                <a:off x="0" y="0"/>
                <a:ext cx="179389" cy="48310"/>
              </a:xfrm>
              <a:custGeom>
                <a:avLst/>
                <a:gdLst/>
                <a:ahLst/>
                <a:cxnLst/>
                <a:rect l="l" t="t" r="r" b="b"/>
                <a:pathLst>
                  <a:path w="179389" h="48310">
                    <a:moveTo>
                      <a:pt x="0" y="0"/>
                    </a:moveTo>
                    <a:lnTo>
                      <a:pt x="179389" y="0"/>
                    </a:lnTo>
                    <a:lnTo>
                      <a:pt x="179389" y="48310"/>
                    </a:lnTo>
                    <a:lnTo>
                      <a:pt x="0" y="48310"/>
                    </a:lnTo>
                    <a:close/>
                  </a:path>
                </a:pathLst>
              </a:custGeom>
              <a:solidFill>
                <a:srgbClr val="40CFA0">
                  <a:alpha val="29804"/>
                </a:srgbClr>
              </a:solidFill>
            </p:spPr>
          </p:sp>
          <p:sp>
            <p:nvSpPr>
              <p:cNvPr id="138" name="TextBox 138"/>
              <p:cNvSpPr txBox="1"/>
              <p:nvPr/>
            </p:nvSpPr>
            <p:spPr>
              <a:xfrm>
                <a:off x="0" y="-142875"/>
                <a:ext cx="179389" cy="191185"/>
              </a:xfrm>
              <a:prstGeom prst="rect">
                <a:avLst/>
              </a:prstGeom>
            </p:spPr>
            <p:txBody>
              <a:bodyPr lIns="50800" tIns="50800" rIns="50800" bIns="50800" rtlCol="0" anchor="ctr"/>
              <a:lstStyle/>
              <a:p>
                <a:pPr algn="ctr">
                  <a:lnSpc>
                    <a:spcPts val="11059"/>
                  </a:lnSpc>
                </a:pPr>
                <a:endParaRPr/>
              </a:p>
            </p:txBody>
          </p:sp>
        </p:grpSp>
        <p:grpSp>
          <p:nvGrpSpPr>
            <p:cNvPr id="139" name="Group 139"/>
            <p:cNvGrpSpPr/>
            <p:nvPr/>
          </p:nvGrpSpPr>
          <p:grpSpPr>
            <a:xfrm>
              <a:off x="0" y="4614178"/>
              <a:ext cx="3713344" cy="1000019"/>
              <a:chOff x="0" y="0"/>
              <a:chExt cx="179389" cy="48310"/>
            </a:xfrm>
          </p:grpSpPr>
          <p:sp>
            <p:nvSpPr>
              <p:cNvPr id="140" name="Freeform 140"/>
              <p:cNvSpPr/>
              <p:nvPr/>
            </p:nvSpPr>
            <p:spPr>
              <a:xfrm>
                <a:off x="0" y="0"/>
                <a:ext cx="179389" cy="48310"/>
              </a:xfrm>
              <a:custGeom>
                <a:avLst/>
                <a:gdLst/>
                <a:ahLst/>
                <a:cxnLst/>
                <a:rect l="l" t="t" r="r" b="b"/>
                <a:pathLst>
                  <a:path w="179389" h="48310">
                    <a:moveTo>
                      <a:pt x="0" y="0"/>
                    </a:moveTo>
                    <a:lnTo>
                      <a:pt x="179389" y="0"/>
                    </a:lnTo>
                    <a:lnTo>
                      <a:pt x="179389" y="48310"/>
                    </a:lnTo>
                    <a:lnTo>
                      <a:pt x="0" y="48310"/>
                    </a:lnTo>
                    <a:close/>
                  </a:path>
                </a:pathLst>
              </a:custGeom>
              <a:solidFill>
                <a:srgbClr val="40CFA0">
                  <a:alpha val="29804"/>
                </a:srgbClr>
              </a:solidFill>
            </p:spPr>
          </p:sp>
          <p:sp>
            <p:nvSpPr>
              <p:cNvPr id="141" name="TextBox 141"/>
              <p:cNvSpPr txBox="1"/>
              <p:nvPr/>
            </p:nvSpPr>
            <p:spPr>
              <a:xfrm>
                <a:off x="0" y="-142875"/>
                <a:ext cx="179389" cy="191185"/>
              </a:xfrm>
              <a:prstGeom prst="rect">
                <a:avLst/>
              </a:prstGeom>
            </p:spPr>
            <p:txBody>
              <a:bodyPr lIns="50800" tIns="50800" rIns="50800" bIns="50800" rtlCol="0" anchor="ctr"/>
              <a:lstStyle/>
              <a:p>
                <a:pPr algn="ctr">
                  <a:lnSpc>
                    <a:spcPts val="11059"/>
                  </a:lnSpc>
                </a:pPr>
                <a:endParaRPr/>
              </a:p>
            </p:txBody>
          </p:sp>
        </p:grpSp>
        <p:grpSp>
          <p:nvGrpSpPr>
            <p:cNvPr id="142" name="Group 142"/>
            <p:cNvGrpSpPr/>
            <p:nvPr/>
          </p:nvGrpSpPr>
          <p:grpSpPr>
            <a:xfrm>
              <a:off x="3963278" y="2385540"/>
              <a:ext cx="1933054" cy="1000019"/>
              <a:chOff x="0" y="0"/>
              <a:chExt cx="93384" cy="48310"/>
            </a:xfrm>
          </p:grpSpPr>
          <p:sp>
            <p:nvSpPr>
              <p:cNvPr id="143" name="Freeform 143"/>
              <p:cNvSpPr/>
              <p:nvPr/>
            </p:nvSpPr>
            <p:spPr>
              <a:xfrm>
                <a:off x="0" y="0"/>
                <a:ext cx="93384" cy="48310"/>
              </a:xfrm>
              <a:custGeom>
                <a:avLst/>
                <a:gdLst/>
                <a:ahLst/>
                <a:cxnLst/>
                <a:rect l="l" t="t" r="r" b="b"/>
                <a:pathLst>
                  <a:path w="93384" h="48310">
                    <a:moveTo>
                      <a:pt x="0" y="0"/>
                    </a:moveTo>
                    <a:lnTo>
                      <a:pt x="93384" y="0"/>
                    </a:lnTo>
                    <a:lnTo>
                      <a:pt x="93384" y="48310"/>
                    </a:lnTo>
                    <a:lnTo>
                      <a:pt x="0" y="48310"/>
                    </a:lnTo>
                    <a:close/>
                  </a:path>
                </a:pathLst>
              </a:custGeom>
              <a:solidFill>
                <a:srgbClr val="40CFA0">
                  <a:alpha val="14902"/>
                </a:srgbClr>
              </a:solidFill>
            </p:spPr>
          </p:sp>
          <p:sp>
            <p:nvSpPr>
              <p:cNvPr id="144" name="TextBox 144"/>
              <p:cNvSpPr txBox="1"/>
              <p:nvPr/>
            </p:nvSpPr>
            <p:spPr>
              <a:xfrm>
                <a:off x="0" y="-142875"/>
                <a:ext cx="93384" cy="191185"/>
              </a:xfrm>
              <a:prstGeom prst="rect">
                <a:avLst/>
              </a:prstGeom>
            </p:spPr>
            <p:txBody>
              <a:bodyPr lIns="50800" tIns="50800" rIns="50800" bIns="50800" rtlCol="0" anchor="ctr"/>
              <a:lstStyle/>
              <a:p>
                <a:pPr algn="ctr">
                  <a:lnSpc>
                    <a:spcPts val="11059"/>
                  </a:lnSpc>
                </a:pPr>
                <a:endParaRPr/>
              </a:p>
            </p:txBody>
          </p:sp>
        </p:grpSp>
        <p:grpSp>
          <p:nvGrpSpPr>
            <p:cNvPr id="145" name="Group 145"/>
            <p:cNvGrpSpPr/>
            <p:nvPr/>
          </p:nvGrpSpPr>
          <p:grpSpPr>
            <a:xfrm>
              <a:off x="3963278" y="12021"/>
              <a:ext cx="1933054" cy="1149610"/>
              <a:chOff x="0" y="0"/>
              <a:chExt cx="93384" cy="55537"/>
            </a:xfrm>
          </p:grpSpPr>
          <p:sp>
            <p:nvSpPr>
              <p:cNvPr id="146" name="Freeform 146"/>
              <p:cNvSpPr/>
              <p:nvPr/>
            </p:nvSpPr>
            <p:spPr>
              <a:xfrm>
                <a:off x="0" y="0"/>
                <a:ext cx="93384" cy="55537"/>
              </a:xfrm>
              <a:custGeom>
                <a:avLst/>
                <a:gdLst/>
                <a:ahLst/>
                <a:cxnLst/>
                <a:rect l="l" t="t" r="r" b="b"/>
                <a:pathLst>
                  <a:path w="93384" h="55537">
                    <a:moveTo>
                      <a:pt x="0" y="0"/>
                    </a:moveTo>
                    <a:lnTo>
                      <a:pt x="93384" y="0"/>
                    </a:lnTo>
                    <a:lnTo>
                      <a:pt x="93384" y="55537"/>
                    </a:lnTo>
                    <a:lnTo>
                      <a:pt x="0" y="55537"/>
                    </a:lnTo>
                    <a:close/>
                  </a:path>
                </a:pathLst>
              </a:custGeom>
              <a:solidFill>
                <a:srgbClr val="40CFA0">
                  <a:alpha val="49804"/>
                </a:srgbClr>
              </a:solidFill>
            </p:spPr>
          </p:sp>
          <p:sp>
            <p:nvSpPr>
              <p:cNvPr id="147" name="TextBox 147"/>
              <p:cNvSpPr txBox="1"/>
              <p:nvPr/>
            </p:nvSpPr>
            <p:spPr>
              <a:xfrm>
                <a:off x="0" y="-142875"/>
                <a:ext cx="93384" cy="198412"/>
              </a:xfrm>
              <a:prstGeom prst="rect">
                <a:avLst/>
              </a:prstGeom>
            </p:spPr>
            <p:txBody>
              <a:bodyPr lIns="50800" tIns="50800" rIns="50800" bIns="50800" rtlCol="0" anchor="ctr"/>
              <a:lstStyle/>
              <a:p>
                <a:pPr algn="ctr">
                  <a:lnSpc>
                    <a:spcPts val="11059"/>
                  </a:lnSpc>
                </a:pPr>
                <a:endParaRPr/>
              </a:p>
            </p:txBody>
          </p:sp>
        </p:grpSp>
        <p:grpSp>
          <p:nvGrpSpPr>
            <p:cNvPr id="148" name="Group 148"/>
            <p:cNvGrpSpPr/>
            <p:nvPr/>
          </p:nvGrpSpPr>
          <p:grpSpPr>
            <a:xfrm>
              <a:off x="3988985" y="1273576"/>
              <a:ext cx="1933054" cy="1000019"/>
              <a:chOff x="0" y="0"/>
              <a:chExt cx="93384" cy="48310"/>
            </a:xfrm>
          </p:grpSpPr>
          <p:sp>
            <p:nvSpPr>
              <p:cNvPr id="149" name="Freeform 149"/>
              <p:cNvSpPr/>
              <p:nvPr/>
            </p:nvSpPr>
            <p:spPr>
              <a:xfrm>
                <a:off x="0" y="0"/>
                <a:ext cx="93384" cy="48310"/>
              </a:xfrm>
              <a:custGeom>
                <a:avLst/>
                <a:gdLst/>
                <a:ahLst/>
                <a:cxnLst/>
                <a:rect l="l" t="t" r="r" b="b"/>
                <a:pathLst>
                  <a:path w="93384" h="48310">
                    <a:moveTo>
                      <a:pt x="0" y="0"/>
                    </a:moveTo>
                    <a:lnTo>
                      <a:pt x="93384" y="0"/>
                    </a:lnTo>
                    <a:lnTo>
                      <a:pt x="93384" y="48310"/>
                    </a:lnTo>
                    <a:lnTo>
                      <a:pt x="0" y="48310"/>
                    </a:lnTo>
                    <a:close/>
                  </a:path>
                </a:pathLst>
              </a:custGeom>
              <a:solidFill>
                <a:srgbClr val="40CFA0">
                  <a:alpha val="14902"/>
                </a:srgbClr>
              </a:solidFill>
            </p:spPr>
          </p:sp>
          <p:sp>
            <p:nvSpPr>
              <p:cNvPr id="150" name="TextBox 150"/>
              <p:cNvSpPr txBox="1"/>
              <p:nvPr/>
            </p:nvSpPr>
            <p:spPr>
              <a:xfrm>
                <a:off x="0" y="-142875"/>
                <a:ext cx="93384" cy="191185"/>
              </a:xfrm>
              <a:prstGeom prst="rect">
                <a:avLst/>
              </a:prstGeom>
            </p:spPr>
            <p:txBody>
              <a:bodyPr lIns="50800" tIns="50800" rIns="50800" bIns="50800" rtlCol="0" anchor="ctr"/>
              <a:lstStyle/>
              <a:p>
                <a:pPr algn="ctr">
                  <a:lnSpc>
                    <a:spcPts val="11059"/>
                  </a:lnSpc>
                </a:pPr>
                <a:endParaRPr/>
              </a:p>
            </p:txBody>
          </p:sp>
        </p:grpSp>
        <p:grpSp>
          <p:nvGrpSpPr>
            <p:cNvPr id="151" name="Group 151"/>
            <p:cNvGrpSpPr/>
            <p:nvPr/>
          </p:nvGrpSpPr>
          <p:grpSpPr>
            <a:xfrm>
              <a:off x="3988985" y="3499859"/>
              <a:ext cx="1933054" cy="1000019"/>
              <a:chOff x="0" y="0"/>
              <a:chExt cx="93384" cy="48310"/>
            </a:xfrm>
          </p:grpSpPr>
          <p:sp>
            <p:nvSpPr>
              <p:cNvPr id="152" name="Freeform 152"/>
              <p:cNvSpPr/>
              <p:nvPr/>
            </p:nvSpPr>
            <p:spPr>
              <a:xfrm>
                <a:off x="0" y="0"/>
                <a:ext cx="93384" cy="48310"/>
              </a:xfrm>
              <a:custGeom>
                <a:avLst/>
                <a:gdLst/>
                <a:ahLst/>
                <a:cxnLst/>
                <a:rect l="l" t="t" r="r" b="b"/>
                <a:pathLst>
                  <a:path w="93384" h="48310">
                    <a:moveTo>
                      <a:pt x="0" y="0"/>
                    </a:moveTo>
                    <a:lnTo>
                      <a:pt x="93384" y="0"/>
                    </a:lnTo>
                    <a:lnTo>
                      <a:pt x="93384" y="48310"/>
                    </a:lnTo>
                    <a:lnTo>
                      <a:pt x="0" y="48310"/>
                    </a:lnTo>
                    <a:close/>
                  </a:path>
                </a:pathLst>
              </a:custGeom>
              <a:solidFill>
                <a:srgbClr val="40CFA0">
                  <a:alpha val="14902"/>
                </a:srgbClr>
              </a:solidFill>
            </p:spPr>
          </p:sp>
          <p:sp>
            <p:nvSpPr>
              <p:cNvPr id="153" name="TextBox 153"/>
              <p:cNvSpPr txBox="1"/>
              <p:nvPr/>
            </p:nvSpPr>
            <p:spPr>
              <a:xfrm>
                <a:off x="0" y="-142875"/>
                <a:ext cx="93384" cy="191185"/>
              </a:xfrm>
              <a:prstGeom prst="rect">
                <a:avLst/>
              </a:prstGeom>
            </p:spPr>
            <p:txBody>
              <a:bodyPr lIns="50800" tIns="50800" rIns="50800" bIns="50800" rtlCol="0" anchor="ctr"/>
              <a:lstStyle/>
              <a:p>
                <a:pPr algn="ctr">
                  <a:lnSpc>
                    <a:spcPts val="11059"/>
                  </a:lnSpc>
                </a:pPr>
                <a:endParaRPr/>
              </a:p>
            </p:txBody>
          </p:sp>
        </p:grpSp>
        <p:grpSp>
          <p:nvGrpSpPr>
            <p:cNvPr id="154" name="Group 154"/>
            <p:cNvGrpSpPr/>
            <p:nvPr/>
          </p:nvGrpSpPr>
          <p:grpSpPr>
            <a:xfrm>
              <a:off x="3963278" y="4614178"/>
              <a:ext cx="1933054" cy="1000019"/>
              <a:chOff x="0" y="0"/>
              <a:chExt cx="93384" cy="48310"/>
            </a:xfrm>
          </p:grpSpPr>
          <p:sp>
            <p:nvSpPr>
              <p:cNvPr id="155" name="Freeform 155"/>
              <p:cNvSpPr/>
              <p:nvPr/>
            </p:nvSpPr>
            <p:spPr>
              <a:xfrm>
                <a:off x="0" y="0"/>
                <a:ext cx="93384" cy="48310"/>
              </a:xfrm>
              <a:custGeom>
                <a:avLst/>
                <a:gdLst/>
                <a:ahLst/>
                <a:cxnLst/>
                <a:rect l="l" t="t" r="r" b="b"/>
                <a:pathLst>
                  <a:path w="93384" h="48310">
                    <a:moveTo>
                      <a:pt x="0" y="0"/>
                    </a:moveTo>
                    <a:lnTo>
                      <a:pt x="93384" y="0"/>
                    </a:lnTo>
                    <a:lnTo>
                      <a:pt x="93384" y="48310"/>
                    </a:lnTo>
                    <a:lnTo>
                      <a:pt x="0" y="48310"/>
                    </a:lnTo>
                    <a:close/>
                  </a:path>
                </a:pathLst>
              </a:custGeom>
              <a:solidFill>
                <a:srgbClr val="40CFA0">
                  <a:alpha val="14902"/>
                </a:srgbClr>
              </a:solidFill>
            </p:spPr>
          </p:sp>
          <p:sp>
            <p:nvSpPr>
              <p:cNvPr id="156" name="TextBox 156"/>
              <p:cNvSpPr txBox="1"/>
              <p:nvPr/>
            </p:nvSpPr>
            <p:spPr>
              <a:xfrm>
                <a:off x="0" y="-142875"/>
                <a:ext cx="93384" cy="191185"/>
              </a:xfrm>
              <a:prstGeom prst="rect">
                <a:avLst/>
              </a:prstGeom>
            </p:spPr>
            <p:txBody>
              <a:bodyPr lIns="50800" tIns="50800" rIns="50800" bIns="50800" rtlCol="0" anchor="ctr"/>
              <a:lstStyle/>
              <a:p>
                <a:pPr algn="ctr">
                  <a:lnSpc>
                    <a:spcPts val="11059"/>
                  </a:lnSpc>
                </a:pPr>
                <a:endParaRPr/>
              </a:p>
            </p:txBody>
          </p:sp>
        </p:grpSp>
        <p:grpSp>
          <p:nvGrpSpPr>
            <p:cNvPr id="157" name="Group 157"/>
            <p:cNvGrpSpPr/>
            <p:nvPr/>
          </p:nvGrpSpPr>
          <p:grpSpPr>
            <a:xfrm>
              <a:off x="6171973" y="2383186"/>
              <a:ext cx="1933054" cy="1000019"/>
              <a:chOff x="0" y="0"/>
              <a:chExt cx="93384" cy="48310"/>
            </a:xfrm>
          </p:grpSpPr>
          <p:sp>
            <p:nvSpPr>
              <p:cNvPr id="158" name="Freeform 158"/>
              <p:cNvSpPr/>
              <p:nvPr/>
            </p:nvSpPr>
            <p:spPr>
              <a:xfrm>
                <a:off x="0" y="0"/>
                <a:ext cx="93384" cy="48310"/>
              </a:xfrm>
              <a:custGeom>
                <a:avLst/>
                <a:gdLst/>
                <a:ahLst/>
                <a:cxnLst/>
                <a:rect l="l" t="t" r="r" b="b"/>
                <a:pathLst>
                  <a:path w="93384" h="48310">
                    <a:moveTo>
                      <a:pt x="0" y="0"/>
                    </a:moveTo>
                    <a:lnTo>
                      <a:pt x="93384" y="0"/>
                    </a:lnTo>
                    <a:lnTo>
                      <a:pt x="93384" y="48310"/>
                    </a:lnTo>
                    <a:lnTo>
                      <a:pt x="0" y="48310"/>
                    </a:lnTo>
                    <a:close/>
                  </a:path>
                </a:pathLst>
              </a:custGeom>
              <a:solidFill>
                <a:srgbClr val="40CFA0">
                  <a:alpha val="14902"/>
                </a:srgbClr>
              </a:solidFill>
            </p:spPr>
          </p:sp>
          <p:sp>
            <p:nvSpPr>
              <p:cNvPr id="159" name="TextBox 159"/>
              <p:cNvSpPr txBox="1"/>
              <p:nvPr/>
            </p:nvSpPr>
            <p:spPr>
              <a:xfrm>
                <a:off x="0" y="-142875"/>
                <a:ext cx="93384" cy="191185"/>
              </a:xfrm>
              <a:prstGeom prst="rect">
                <a:avLst/>
              </a:prstGeom>
            </p:spPr>
            <p:txBody>
              <a:bodyPr lIns="50800" tIns="50800" rIns="50800" bIns="50800" rtlCol="0" anchor="ctr"/>
              <a:lstStyle/>
              <a:p>
                <a:pPr algn="ctr">
                  <a:lnSpc>
                    <a:spcPts val="11059"/>
                  </a:lnSpc>
                </a:pPr>
                <a:endParaRPr/>
              </a:p>
            </p:txBody>
          </p:sp>
        </p:grpSp>
        <p:grpSp>
          <p:nvGrpSpPr>
            <p:cNvPr id="160" name="Group 160"/>
            <p:cNvGrpSpPr/>
            <p:nvPr/>
          </p:nvGrpSpPr>
          <p:grpSpPr>
            <a:xfrm>
              <a:off x="6171973" y="9666"/>
              <a:ext cx="1933054" cy="1149610"/>
              <a:chOff x="0" y="0"/>
              <a:chExt cx="93384" cy="55537"/>
            </a:xfrm>
          </p:grpSpPr>
          <p:sp>
            <p:nvSpPr>
              <p:cNvPr id="161" name="Freeform 161"/>
              <p:cNvSpPr/>
              <p:nvPr/>
            </p:nvSpPr>
            <p:spPr>
              <a:xfrm>
                <a:off x="0" y="0"/>
                <a:ext cx="93384" cy="55537"/>
              </a:xfrm>
              <a:custGeom>
                <a:avLst/>
                <a:gdLst/>
                <a:ahLst/>
                <a:cxnLst/>
                <a:rect l="l" t="t" r="r" b="b"/>
                <a:pathLst>
                  <a:path w="93384" h="55537">
                    <a:moveTo>
                      <a:pt x="0" y="0"/>
                    </a:moveTo>
                    <a:lnTo>
                      <a:pt x="93384" y="0"/>
                    </a:lnTo>
                    <a:lnTo>
                      <a:pt x="93384" y="55537"/>
                    </a:lnTo>
                    <a:lnTo>
                      <a:pt x="0" y="55537"/>
                    </a:lnTo>
                    <a:close/>
                  </a:path>
                </a:pathLst>
              </a:custGeom>
              <a:solidFill>
                <a:srgbClr val="40CFA0">
                  <a:alpha val="49804"/>
                </a:srgbClr>
              </a:solidFill>
            </p:spPr>
          </p:sp>
          <p:sp>
            <p:nvSpPr>
              <p:cNvPr id="162" name="TextBox 162"/>
              <p:cNvSpPr txBox="1"/>
              <p:nvPr/>
            </p:nvSpPr>
            <p:spPr>
              <a:xfrm>
                <a:off x="0" y="-142875"/>
                <a:ext cx="93384" cy="198412"/>
              </a:xfrm>
              <a:prstGeom prst="rect">
                <a:avLst/>
              </a:prstGeom>
            </p:spPr>
            <p:txBody>
              <a:bodyPr lIns="50800" tIns="50800" rIns="50800" bIns="50800" rtlCol="0" anchor="ctr"/>
              <a:lstStyle/>
              <a:p>
                <a:pPr algn="ctr">
                  <a:lnSpc>
                    <a:spcPts val="11059"/>
                  </a:lnSpc>
                </a:pPr>
                <a:endParaRPr/>
              </a:p>
            </p:txBody>
          </p:sp>
        </p:grpSp>
        <p:grpSp>
          <p:nvGrpSpPr>
            <p:cNvPr id="163" name="Group 163"/>
            <p:cNvGrpSpPr/>
            <p:nvPr/>
          </p:nvGrpSpPr>
          <p:grpSpPr>
            <a:xfrm>
              <a:off x="6197680" y="1271221"/>
              <a:ext cx="1933054" cy="1000019"/>
              <a:chOff x="0" y="0"/>
              <a:chExt cx="93384" cy="48310"/>
            </a:xfrm>
          </p:grpSpPr>
          <p:sp>
            <p:nvSpPr>
              <p:cNvPr id="164" name="Freeform 164"/>
              <p:cNvSpPr/>
              <p:nvPr/>
            </p:nvSpPr>
            <p:spPr>
              <a:xfrm>
                <a:off x="0" y="0"/>
                <a:ext cx="93384" cy="48310"/>
              </a:xfrm>
              <a:custGeom>
                <a:avLst/>
                <a:gdLst/>
                <a:ahLst/>
                <a:cxnLst/>
                <a:rect l="l" t="t" r="r" b="b"/>
                <a:pathLst>
                  <a:path w="93384" h="48310">
                    <a:moveTo>
                      <a:pt x="0" y="0"/>
                    </a:moveTo>
                    <a:lnTo>
                      <a:pt x="93384" y="0"/>
                    </a:lnTo>
                    <a:lnTo>
                      <a:pt x="93384" y="48310"/>
                    </a:lnTo>
                    <a:lnTo>
                      <a:pt x="0" y="48310"/>
                    </a:lnTo>
                    <a:close/>
                  </a:path>
                </a:pathLst>
              </a:custGeom>
              <a:solidFill>
                <a:srgbClr val="40CFA0">
                  <a:alpha val="14902"/>
                </a:srgbClr>
              </a:solidFill>
            </p:spPr>
          </p:sp>
          <p:sp>
            <p:nvSpPr>
              <p:cNvPr id="165" name="TextBox 165"/>
              <p:cNvSpPr txBox="1"/>
              <p:nvPr/>
            </p:nvSpPr>
            <p:spPr>
              <a:xfrm>
                <a:off x="0" y="-142875"/>
                <a:ext cx="93384" cy="191185"/>
              </a:xfrm>
              <a:prstGeom prst="rect">
                <a:avLst/>
              </a:prstGeom>
            </p:spPr>
            <p:txBody>
              <a:bodyPr lIns="50800" tIns="50800" rIns="50800" bIns="50800" rtlCol="0" anchor="ctr"/>
              <a:lstStyle/>
              <a:p>
                <a:pPr algn="ctr">
                  <a:lnSpc>
                    <a:spcPts val="11059"/>
                  </a:lnSpc>
                </a:pPr>
                <a:endParaRPr/>
              </a:p>
            </p:txBody>
          </p:sp>
        </p:grpSp>
        <p:grpSp>
          <p:nvGrpSpPr>
            <p:cNvPr id="166" name="Group 166"/>
            <p:cNvGrpSpPr/>
            <p:nvPr/>
          </p:nvGrpSpPr>
          <p:grpSpPr>
            <a:xfrm>
              <a:off x="6197680" y="3497505"/>
              <a:ext cx="1933054" cy="1000019"/>
              <a:chOff x="0" y="0"/>
              <a:chExt cx="93384" cy="48310"/>
            </a:xfrm>
          </p:grpSpPr>
          <p:sp>
            <p:nvSpPr>
              <p:cNvPr id="167" name="Freeform 167"/>
              <p:cNvSpPr/>
              <p:nvPr/>
            </p:nvSpPr>
            <p:spPr>
              <a:xfrm>
                <a:off x="0" y="0"/>
                <a:ext cx="93384" cy="48310"/>
              </a:xfrm>
              <a:custGeom>
                <a:avLst/>
                <a:gdLst/>
                <a:ahLst/>
                <a:cxnLst/>
                <a:rect l="l" t="t" r="r" b="b"/>
                <a:pathLst>
                  <a:path w="93384" h="48310">
                    <a:moveTo>
                      <a:pt x="0" y="0"/>
                    </a:moveTo>
                    <a:lnTo>
                      <a:pt x="93384" y="0"/>
                    </a:lnTo>
                    <a:lnTo>
                      <a:pt x="93384" y="48310"/>
                    </a:lnTo>
                    <a:lnTo>
                      <a:pt x="0" y="48310"/>
                    </a:lnTo>
                    <a:close/>
                  </a:path>
                </a:pathLst>
              </a:custGeom>
              <a:solidFill>
                <a:srgbClr val="40CFA0">
                  <a:alpha val="14902"/>
                </a:srgbClr>
              </a:solidFill>
            </p:spPr>
          </p:sp>
          <p:sp>
            <p:nvSpPr>
              <p:cNvPr id="168" name="TextBox 168"/>
              <p:cNvSpPr txBox="1"/>
              <p:nvPr/>
            </p:nvSpPr>
            <p:spPr>
              <a:xfrm>
                <a:off x="0" y="-142875"/>
                <a:ext cx="93384" cy="191185"/>
              </a:xfrm>
              <a:prstGeom prst="rect">
                <a:avLst/>
              </a:prstGeom>
            </p:spPr>
            <p:txBody>
              <a:bodyPr lIns="50800" tIns="50800" rIns="50800" bIns="50800" rtlCol="0" anchor="ctr"/>
              <a:lstStyle/>
              <a:p>
                <a:pPr algn="ctr">
                  <a:lnSpc>
                    <a:spcPts val="11059"/>
                  </a:lnSpc>
                </a:pPr>
                <a:endParaRPr/>
              </a:p>
            </p:txBody>
          </p:sp>
        </p:grpSp>
        <p:grpSp>
          <p:nvGrpSpPr>
            <p:cNvPr id="169" name="Group 169"/>
            <p:cNvGrpSpPr/>
            <p:nvPr/>
          </p:nvGrpSpPr>
          <p:grpSpPr>
            <a:xfrm>
              <a:off x="6171973" y="4611824"/>
              <a:ext cx="1933054" cy="1000019"/>
              <a:chOff x="0" y="0"/>
              <a:chExt cx="93384" cy="48310"/>
            </a:xfrm>
          </p:grpSpPr>
          <p:sp>
            <p:nvSpPr>
              <p:cNvPr id="170" name="Freeform 170"/>
              <p:cNvSpPr/>
              <p:nvPr/>
            </p:nvSpPr>
            <p:spPr>
              <a:xfrm>
                <a:off x="0" y="0"/>
                <a:ext cx="93384" cy="48310"/>
              </a:xfrm>
              <a:custGeom>
                <a:avLst/>
                <a:gdLst/>
                <a:ahLst/>
                <a:cxnLst/>
                <a:rect l="l" t="t" r="r" b="b"/>
                <a:pathLst>
                  <a:path w="93384" h="48310">
                    <a:moveTo>
                      <a:pt x="0" y="0"/>
                    </a:moveTo>
                    <a:lnTo>
                      <a:pt x="93384" y="0"/>
                    </a:lnTo>
                    <a:lnTo>
                      <a:pt x="93384" y="48310"/>
                    </a:lnTo>
                    <a:lnTo>
                      <a:pt x="0" y="48310"/>
                    </a:lnTo>
                    <a:close/>
                  </a:path>
                </a:pathLst>
              </a:custGeom>
              <a:solidFill>
                <a:srgbClr val="40CFA0">
                  <a:alpha val="14902"/>
                </a:srgbClr>
              </a:solidFill>
            </p:spPr>
          </p:sp>
          <p:sp>
            <p:nvSpPr>
              <p:cNvPr id="171" name="TextBox 171"/>
              <p:cNvSpPr txBox="1"/>
              <p:nvPr/>
            </p:nvSpPr>
            <p:spPr>
              <a:xfrm>
                <a:off x="0" y="-142875"/>
                <a:ext cx="93384" cy="191185"/>
              </a:xfrm>
              <a:prstGeom prst="rect">
                <a:avLst/>
              </a:prstGeom>
            </p:spPr>
            <p:txBody>
              <a:bodyPr lIns="50800" tIns="50800" rIns="50800" bIns="50800" rtlCol="0" anchor="ctr"/>
              <a:lstStyle/>
              <a:p>
                <a:pPr algn="ctr">
                  <a:lnSpc>
                    <a:spcPts val="11059"/>
                  </a:lnSpc>
                </a:pPr>
                <a:endParaRPr/>
              </a:p>
            </p:txBody>
          </p:sp>
        </p:grpSp>
        <p:sp>
          <p:nvSpPr>
            <p:cNvPr id="172" name="TextBox 172"/>
            <p:cNvSpPr txBox="1"/>
            <p:nvPr/>
          </p:nvSpPr>
          <p:spPr>
            <a:xfrm>
              <a:off x="145936" y="256358"/>
              <a:ext cx="3421473" cy="601290"/>
            </a:xfrm>
            <a:prstGeom prst="rect">
              <a:avLst/>
            </a:prstGeom>
          </p:spPr>
          <p:txBody>
            <a:bodyPr lIns="0" tIns="0" rIns="0" bIns="0" rtlCol="0" anchor="t">
              <a:spAutoFit/>
            </a:bodyPr>
            <a:lstStyle/>
            <a:p>
              <a:pPr algn="ctr">
                <a:lnSpc>
                  <a:spcPts val="3887"/>
                </a:lnSpc>
              </a:pPr>
              <a:r>
                <a:rPr lang="en-US" sz="2776" b="1">
                  <a:solidFill>
                    <a:srgbClr val="000000"/>
                  </a:solidFill>
                  <a:latin typeface="Canva Sans Bold"/>
                  <a:ea typeface="Canva Sans Bold"/>
                  <a:cs typeface="Canva Sans Bold"/>
                  <a:sym typeface="Canva Sans Bold"/>
                </a:rPr>
                <a:t>Treatment</a:t>
              </a:r>
            </a:p>
          </p:txBody>
        </p:sp>
        <p:sp>
          <p:nvSpPr>
            <p:cNvPr id="173" name="TextBox 173"/>
            <p:cNvSpPr txBox="1"/>
            <p:nvPr/>
          </p:nvSpPr>
          <p:spPr>
            <a:xfrm>
              <a:off x="4044771" y="-26079"/>
              <a:ext cx="1821482" cy="1074420"/>
            </a:xfrm>
            <a:prstGeom prst="rect">
              <a:avLst/>
            </a:prstGeom>
          </p:spPr>
          <p:txBody>
            <a:bodyPr lIns="0" tIns="0" rIns="0" bIns="0" rtlCol="0" anchor="t">
              <a:spAutoFit/>
            </a:bodyPr>
            <a:lstStyle/>
            <a:p>
              <a:pPr algn="ctr">
                <a:lnSpc>
                  <a:spcPts val="3359"/>
                </a:lnSpc>
              </a:pPr>
              <a:r>
                <a:rPr lang="en-US" sz="2400" b="1">
                  <a:solidFill>
                    <a:srgbClr val="000000"/>
                  </a:solidFill>
                  <a:latin typeface="Canva Sans Bold"/>
                  <a:ea typeface="Canva Sans Bold"/>
                  <a:cs typeface="Canva Sans Bold"/>
                  <a:sym typeface="Canva Sans Bold"/>
                </a:rPr>
                <a:t>Temp </a:t>
              </a:r>
            </a:p>
            <a:p>
              <a:pPr algn="ctr">
                <a:lnSpc>
                  <a:spcPts val="3359"/>
                </a:lnSpc>
              </a:pPr>
              <a:r>
                <a:rPr lang="en-US" sz="2400" b="1">
                  <a:solidFill>
                    <a:srgbClr val="000000"/>
                  </a:solidFill>
                  <a:latin typeface="Canva Sans Bold"/>
                  <a:ea typeface="Canva Sans Bold"/>
                  <a:cs typeface="Canva Sans Bold"/>
                  <a:sym typeface="Canva Sans Bold"/>
                </a:rPr>
                <a:t>offset</a:t>
              </a:r>
            </a:p>
          </p:txBody>
        </p:sp>
        <p:sp>
          <p:nvSpPr>
            <p:cNvPr id="174" name="TextBox 174"/>
            <p:cNvSpPr txBox="1"/>
            <p:nvPr/>
          </p:nvSpPr>
          <p:spPr>
            <a:xfrm>
              <a:off x="6140480" y="24555"/>
              <a:ext cx="1946066" cy="1074420"/>
            </a:xfrm>
            <a:prstGeom prst="rect">
              <a:avLst/>
            </a:prstGeom>
          </p:spPr>
          <p:txBody>
            <a:bodyPr lIns="0" tIns="0" rIns="0" bIns="0" rtlCol="0" anchor="t">
              <a:spAutoFit/>
            </a:bodyPr>
            <a:lstStyle/>
            <a:p>
              <a:pPr algn="ctr">
                <a:lnSpc>
                  <a:spcPts val="3359"/>
                </a:lnSpc>
              </a:pPr>
              <a:r>
                <a:rPr lang="en-US" sz="2400" b="1">
                  <a:solidFill>
                    <a:srgbClr val="000000"/>
                  </a:solidFill>
                  <a:latin typeface="Canva Sans Bold"/>
                  <a:ea typeface="Canva Sans Bold"/>
                  <a:cs typeface="Canva Sans Bold"/>
                  <a:sym typeface="Canva Sans Bold"/>
                </a:rPr>
                <a:t>pH </a:t>
              </a:r>
            </a:p>
            <a:p>
              <a:pPr algn="ctr">
                <a:lnSpc>
                  <a:spcPts val="3359"/>
                </a:lnSpc>
              </a:pPr>
              <a:r>
                <a:rPr lang="en-US" sz="2400" b="1">
                  <a:solidFill>
                    <a:srgbClr val="000000"/>
                  </a:solidFill>
                  <a:latin typeface="Canva Sans Bold"/>
                  <a:ea typeface="Canva Sans Bold"/>
                  <a:cs typeface="Canva Sans Bold"/>
                  <a:sym typeface="Canva Sans Bold"/>
                </a:rPr>
                <a:t>offset</a:t>
              </a:r>
            </a:p>
          </p:txBody>
        </p:sp>
        <p:sp>
          <p:nvSpPr>
            <p:cNvPr id="175" name="TextBox 175"/>
            <p:cNvSpPr txBox="1"/>
            <p:nvPr/>
          </p:nvSpPr>
          <p:spPr>
            <a:xfrm>
              <a:off x="145936" y="1482306"/>
              <a:ext cx="3421473" cy="601290"/>
            </a:xfrm>
            <a:prstGeom prst="rect">
              <a:avLst/>
            </a:prstGeom>
          </p:spPr>
          <p:txBody>
            <a:bodyPr lIns="0" tIns="0" rIns="0" bIns="0" rtlCol="0" anchor="t">
              <a:spAutoFit/>
            </a:bodyPr>
            <a:lstStyle/>
            <a:p>
              <a:pPr algn="ctr">
                <a:lnSpc>
                  <a:spcPts val="3887"/>
                </a:lnSpc>
              </a:pPr>
              <a:r>
                <a:rPr lang="en-US" sz="2776" b="1">
                  <a:solidFill>
                    <a:srgbClr val="000000"/>
                  </a:solidFill>
                  <a:latin typeface="Canva Sans Bold"/>
                  <a:ea typeface="Canva Sans Bold"/>
                  <a:cs typeface="Canva Sans Bold"/>
                  <a:sym typeface="Canva Sans Bold"/>
                </a:rPr>
                <a:t>Ambient</a:t>
              </a:r>
            </a:p>
          </p:txBody>
        </p:sp>
        <p:sp>
          <p:nvSpPr>
            <p:cNvPr id="176" name="TextBox 176"/>
            <p:cNvSpPr txBox="1"/>
            <p:nvPr/>
          </p:nvSpPr>
          <p:spPr>
            <a:xfrm>
              <a:off x="145936" y="2591915"/>
              <a:ext cx="3421473" cy="601290"/>
            </a:xfrm>
            <a:prstGeom prst="rect">
              <a:avLst/>
            </a:prstGeom>
          </p:spPr>
          <p:txBody>
            <a:bodyPr lIns="0" tIns="0" rIns="0" bIns="0" rtlCol="0" anchor="t">
              <a:spAutoFit/>
            </a:bodyPr>
            <a:lstStyle/>
            <a:p>
              <a:pPr algn="ctr">
                <a:lnSpc>
                  <a:spcPts val="3887"/>
                </a:lnSpc>
              </a:pPr>
              <a:r>
                <a:rPr lang="en-US" sz="2776" b="1">
                  <a:solidFill>
                    <a:srgbClr val="000000"/>
                  </a:solidFill>
                  <a:latin typeface="Canva Sans Bold"/>
                  <a:ea typeface="Canva Sans Bold"/>
                  <a:cs typeface="Canva Sans Bold"/>
                  <a:sym typeface="Canva Sans Bold"/>
                </a:rPr>
                <a:t>Warm</a:t>
              </a:r>
            </a:p>
          </p:txBody>
        </p:sp>
        <p:sp>
          <p:nvSpPr>
            <p:cNvPr id="177" name="TextBox 177"/>
            <p:cNvSpPr txBox="1"/>
            <p:nvPr/>
          </p:nvSpPr>
          <p:spPr>
            <a:xfrm>
              <a:off x="145936" y="3675412"/>
              <a:ext cx="3421473" cy="601290"/>
            </a:xfrm>
            <a:prstGeom prst="rect">
              <a:avLst/>
            </a:prstGeom>
          </p:spPr>
          <p:txBody>
            <a:bodyPr lIns="0" tIns="0" rIns="0" bIns="0" rtlCol="0" anchor="t">
              <a:spAutoFit/>
            </a:bodyPr>
            <a:lstStyle/>
            <a:p>
              <a:pPr algn="ctr">
                <a:lnSpc>
                  <a:spcPts val="3887"/>
                </a:lnSpc>
              </a:pPr>
              <a:r>
                <a:rPr lang="en-US" sz="2776" b="1">
                  <a:solidFill>
                    <a:srgbClr val="000000"/>
                  </a:solidFill>
                  <a:latin typeface="Canva Sans Bold"/>
                  <a:ea typeface="Canva Sans Bold"/>
                  <a:cs typeface="Canva Sans Bold"/>
                  <a:sym typeface="Canva Sans Bold"/>
                </a:rPr>
                <a:t>Acidified</a:t>
              </a:r>
            </a:p>
          </p:txBody>
        </p:sp>
        <p:sp>
          <p:nvSpPr>
            <p:cNvPr id="178" name="TextBox 178"/>
            <p:cNvSpPr txBox="1"/>
            <p:nvPr/>
          </p:nvSpPr>
          <p:spPr>
            <a:xfrm>
              <a:off x="145936" y="4720041"/>
              <a:ext cx="3421473" cy="601290"/>
            </a:xfrm>
            <a:prstGeom prst="rect">
              <a:avLst/>
            </a:prstGeom>
          </p:spPr>
          <p:txBody>
            <a:bodyPr lIns="0" tIns="0" rIns="0" bIns="0" rtlCol="0" anchor="t">
              <a:spAutoFit/>
            </a:bodyPr>
            <a:lstStyle/>
            <a:p>
              <a:pPr algn="ctr">
                <a:lnSpc>
                  <a:spcPts val="3887"/>
                </a:lnSpc>
              </a:pPr>
              <a:r>
                <a:rPr lang="en-US" sz="2776" b="1">
                  <a:solidFill>
                    <a:srgbClr val="000000"/>
                  </a:solidFill>
                  <a:latin typeface="Canva Sans Bold"/>
                  <a:ea typeface="Canva Sans Bold"/>
                  <a:cs typeface="Canva Sans Bold"/>
                  <a:sym typeface="Canva Sans Bold"/>
                </a:rPr>
                <a:t>Multi</a:t>
              </a:r>
            </a:p>
          </p:txBody>
        </p:sp>
        <p:sp>
          <p:nvSpPr>
            <p:cNvPr id="179" name="TextBox 179"/>
            <p:cNvSpPr txBox="1"/>
            <p:nvPr/>
          </p:nvSpPr>
          <p:spPr>
            <a:xfrm>
              <a:off x="4156855" y="1369016"/>
              <a:ext cx="1597314" cy="601290"/>
            </a:xfrm>
            <a:prstGeom prst="rect">
              <a:avLst/>
            </a:prstGeom>
          </p:spPr>
          <p:txBody>
            <a:bodyPr lIns="0" tIns="0" rIns="0" bIns="0" rtlCol="0" anchor="t">
              <a:spAutoFit/>
            </a:bodyPr>
            <a:lstStyle/>
            <a:p>
              <a:pPr algn="ctr">
                <a:lnSpc>
                  <a:spcPts val="3887"/>
                </a:lnSpc>
              </a:pPr>
              <a:r>
                <a:rPr lang="en-US" sz="2776">
                  <a:solidFill>
                    <a:srgbClr val="000000"/>
                  </a:solidFill>
                  <a:latin typeface="Canva Sans"/>
                  <a:ea typeface="Canva Sans"/>
                  <a:cs typeface="Canva Sans"/>
                  <a:sym typeface="Canva Sans"/>
                </a:rPr>
                <a:t>0°C</a:t>
              </a:r>
            </a:p>
          </p:txBody>
        </p:sp>
        <p:sp>
          <p:nvSpPr>
            <p:cNvPr id="180" name="TextBox 180"/>
            <p:cNvSpPr txBox="1"/>
            <p:nvPr/>
          </p:nvSpPr>
          <p:spPr>
            <a:xfrm>
              <a:off x="4156855" y="3675412"/>
              <a:ext cx="1597314" cy="601290"/>
            </a:xfrm>
            <a:prstGeom prst="rect">
              <a:avLst/>
            </a:prstGeom>
          </p:spPr>
          <p:txBody>
            <a:bodyPr lIns="0" tIns="0" rIns="0" bIns="0" rtlCol="0" anchor="t">
              <a:spAutoFit/>
            </a:bodyPr>
            <a:lstStyle/>
            <a:p>
              <a:pPr algn="ctr">
                <a:lnSpc>
                  <a:spcPts val="3887"/>
                </a:lnSpc>
              </a:pPr>
              <a:r>
                <a:rPr lang="en-US" sz="2776">
                  <a:solidFill>
                    <a:srgbClr val="000000"/>
                  </a:solidFill>
                  <a:latin typeface="Canva Sans"/>
                  <a:ea typeface="Canva Sans"/>
                  <a:cs typeface="Canva Sans"/>
                  <a:sym typeface="Canva Sans"/>
                </a:rPr>
                <a:t>0°C</a:t>
              </a:r>
            </a:p>
          </p:txBody>
        </p:sp>
        <p:sp>
          <p:nvSpPr>
            <p:cNvPr id="181" name="TextBox 181"/>
            <p:cNvSpPr txBox="1"/>
            <p:nvPr/>
          </p:nvSpPr>
          <p:spPr>
            <a:xfrm>
              <a:off x="4156855" y="2488652"/>
              <a:ext cx="1597314" cy="601290"/>
            </a:xfrm>
            <a:prstGeom prst="rect">
              <a:avLst/>
            </a:prstGeom>
          </p:spPr>
          <p:txBody>
            <a:bodyPr lIns="0" tIns="0" rIns="0" bIns="0" rtlCol="0" anchor="t">
              <a:spAutoFit/>
            </a:bodyPr>
            <a:lstStyle/>
            <a:p>
              <a:pPr algn="ctr">
                <a:lnSpc>
                  <a:spcPts val="3887"/>
                </a:lnSpc>
              </a:pPr>
              <a:r>
                <a:rPr lang="en-US" sz="2776">
                  <a:solidFill>
                    <a:srgbClr val="000000"/>
                  </a:solidFill>
                  <a:latin typeface="Canva Sans"/>
                  <a:ea typeface="Canva Sans"/>
                  <a:cs typeface="Canva Sans"/>
                  <a:sym typeface="Canva Sans"/>
                </a:rPr>
                <a:t>+2°C</a:t>
              </a:r>
            </a:p>
          </p:txBody>
        </p:sp>
        <p:sp>
          <p:nvSpPr>
            <p:cNvPr id="182" name="TextBox 182"/>
            <p:cNvSpPr txBox="1"/>
            <p:nvPr/>
          </p:nvSpPr>
          <p:spPr>
            <a:xfrm>
              <a:off x="4144001" y="4789731"/>
              <a:ext cx="1597314" cy="601290"/>
            </a:xfrm>
            <a:prstGeom prst="rect">
              <a:avLst/>
            </a:prstGeom>
          </p:spPr>
          <p:txBody>
            <a:bodyPr lIns="0" tIns="0" rIns="0" bIns="0" rtlCol="0" anchor="t">
              <a:spAutoFit/>
            </a:bodyPr>
            <a:lstStyle/>
            <a:p>
              <a:pPr algn="ctr">
                <a:lnSpc>
                  <a:spcPts val="3887"/>
                </a:lnSpc>
              </a:pPr>
              <a:r>
                <a:rPr lang="en-US" sz="2776">
                  <a:solidFill>
                    <a:srgbClr val="000000"/>
                  </a:solidFill>
                  <a:latin typeface="Canva Sans"/>
                  <a:ea typeface="Canva Sans"/>
                  <a:cs typeface="Canva Sans"/>
                  <a:sym typeface="Canva Sans"/>
                </a:rPr>
                <a:t>+2°C</a:t>
              </a:r>
            </a:p>
          </p:txBody>
        </p:sp>
        <p:sp>
          <p:nvSpPr>
            <p:cNvPr id="183" name="TextBox 183"/>
            <p:cNvSpPr txBox="1"/>
            <p:nvPr/>
          </p:nvSpPr>
          <p:spPr>
            <a:xfrm>
              <a:off x="6352696" y="1419650"/>
              <a:ext cx="1597314" cy="601290"/>
            </a:xfrm>
            <a:prstGeom prst="rect">
              <a:avLst/>
            </a:prstGeom>
          </p:spPr>
          <p:txBody>
            <a:bodyPr lIns="0" tIns="0" rIns="0" bIns="0" rtlCol="0" anchor="t">
              <a:spAutoFit/>
            </a:bodyPr>
            <a:lstStyle/>
            <a:p>
              <a:pPr algn="ctr">
                <a:lnSpc>
                  <a:spcPts val="3887"/>
                </a:lnSpc>
              </a:pPr>
              <a:r>
                <a:rPr lang="en-US" sz="2776">
                  <a:solidFill>
                    <a:srgbClr val="000000"/>
                  </a:solidFill>
                  <a:latin typeface="Canva Sans"/>
                  <a:ea typeface="Canva Sans"/>
                  <a:cs typeface="Canva Sans"/>
                  <a:sym typeface="Canva Sans"/>
                </a:rPr>
                <a:t>0</a:t>
              </a:r>
            </a:p>
          </p:txBody>
        </p:sp>
        <p:sp>
          <p:nvSpPr>
            <p:cNvPr id="184" name="TextBox 184"/>
            <p:cNvSpPr txBox="1"/>
            <p:nvPr/>
          </p:nvSpPr>
          <p:spPr>
            <a:xfrm>
              <a:off x="6366365" y="2561092"/>
              <a:ext cx="1597314" cy="601290"/>
            </a:xfrm>
            <a:prstGeom prst="rect">
              <a:avLst/>
            </a:prstGeom>
          </p:spPr>
          <p:txBody>
            <a:bodyPr lIns="0" tIns="0" rIns="0" bIns="0" rtlCol="0" anchor="t">
              <a:spAutoFit/>
            </a:bodyPr>
            <a:lstStyle/>
            <a:p>
              <a:pPr algn="ctr">
                <a:lnSpc>
                  <a:spcPts val="3887"/>
                </a:lnSpc>
              </a:pPr>
              <a:r>
                <a:rPr lang="en-US" sz="2776">
                  <a:solidFill>
                    <a:srgbClr val="000000"/>
                  </a:solidFill>
                  <a:latin typeface="Canva Sans"/>
                  <a:ea typeface="Canva Sans"/>
                  <a:cs typeface="Canva Sans"/>
                  <a:sym typeface="Canva Sans"/>
                </a:rPr>
                <a:t>0</a:t>
              </a:r>
            </a:p>
          </p:txBody>
        </p:sp>
        <p:sp>
          <p:nvSpPr>
            <p:cNvPr id="185" name="TextBox 185"/>
            <p:cNvSpPr txBox="1"/>
            <p:nvPr/>
          </p:nvSpPr>
          <p:spPr>
            <a:xfrm>
              <a:off x="6352696" y="3675412"/>
              <a:ext cx="1597314" cy="601290"/>
            </a:xfrm>
            <a:prstGeom prst="rect">
              <a:avLst/>
            </a:prstGeom>
          </p:spPr>
          <p:txBody>
            <a:bodyPr lIns="0" tIns="0" rIns="0" bIns="0" rtlCol="0" anchor="t">
              <a:spAutoFit/>
            </a:bodyPr>
            <a:lstStyle/>
            <a:p>
              <a:pPr algn="ctr">
                <a:lnSpc>
                  <a:spcPts val="3887"/>
                </a:lnSpc>
              </a:pPr>
              <a:r>
                <a:rPr lang="en-US" sz="2776">
                  <a:solidFill>
                    <a:srgbClr val="000000"/>
                  </a:solidFill>
                  <a:latin typeface="Canva Sans"/>
                  <a:ea typeface="Canva Sans"/>
                  <a:cs typeface="Canva Sans"/>
                  <a:sym typeface="Canva Sans"/>
                </a:rPr>
                <a:t>-0.2</a:t>
              </a:r>
            </a:p>
          </p:txBody>
        </p:sp>
        <p:sp>
          <p:nvSpPr>
            <p:cNvPr id="186" name="TextBox 186"/>
            <p:cNvSpPr txBox="1"/>
            <p:nvPr/>
          </p:nvSpPr>
          <p:spPr>
            <a:xfrm>
              <a:off x="6366365" y="4776420"/>
              <a:ext cx="1597314" cy="601290"/>
            </a:xfrm>
            <a:prstGeom prst="rect">
              <a:avLst/>
            </a:prstGeom>
          </p:spPr>
          <p:txBody>
            <a:bodyPr lIns="0" tIns="0" rIns="0" bIns="0" rtlCol="0" anchor="t">
              <a:spAutoFit/>
            </a:bodyPr>
            <a:lstStyle/>
            <a:p>
              <a:pPr algn="ctr">
                <a:lnSpc>
                  <a:spcPts val="3887"/>
                </a:lnSpc>
              </a:pPr>
              <a:r>
                <a:rPr lang="en-US" sz="2776">
                  <a:solidFill>
                    <a:srgbClr val="000000"/>
                  </a:solidFill>
                  <a:latin typeface="Canva Sans"/>
                  <a:ea typeface="Canva Sans"/>
                  <a:cs typeface="Canva Sans"/>
                  <a:sym typeface="Canva Sans"/>
                </a:rPr>
                <a:t>-0.2</a:t>
              </a:r>
            </a:p>
          </p:txBody>
        </p:sp>
      </p:grpSp>
      <p:grpSp>
        <p:nvGrpSpPr>
          <p:cNvPr id="187" name="Group 187"/>
          <p:cNvGrpSpPr/>
          <p:nvPr/>
        </p:nvGrpSpPr>
        <p:grpSpPr>
          <a:xfrm>
            <a:off x="6404970" y="28803422"/>
            <a:ext cx="6098050" cy="1060050"/>
            <a:chOff x="0" y="0"/>
            <a:chExt cx="392789" cy="68280"/>
          </a:xfrm>
        </p:grpSpPr>
        <p:sp>
          <p:nvSpPr>
            <p:cNvPr id="188" name="Freeform 188"/>
            <p:cNvSpPr/>
            <p:nvPr/>
          </p:nvSpPr>
          <p:spPr>
            <a:xfrm>
              <a:off x="0" y="0"/>
              <a:ext cx="392789" cy="68280"/>
            </a:xfrm>
            <a:custGeom>
              <a:avLst/>
              <a:gdLst/>
              <a:ahLst/>
              <a:cxnLst/>
              <a:rect l="l" t="t" r="r" b="b"/>
              <a:pathLst>
                <a:path w="392789" h="68280">
                  <a:moveTo>
                    <a:pt x="0" y="0"/>
                  </a:moveTo>
                  <a:lnTo>
                    <a:pt x="392789" y="0"/>
                  </a:lnTo>
                  <a:lnTo>
                    <a:pt x="392789" y="68280"/>
                  </a:lnTo>
                  <a:lnTo>
                    <a:pt x="0" y="68280"/>
                  </a:lnTo>
                  <a:close/>
                </a:path>
              </a:pathLst>
            </a:custGeom>
            <a:solidFill>
              <a:srgbClr val="417C7C">
                <a:alpha val="44706"/>
              </a:srgbClr>
            </a:solidFill>
          </p:spPr>
        </p:sp>
        <p:sp>
          <p:nvSpPr>
            <p:cNvPr id="189" name="TextBox 189"/>
            <p:cNvSpPr txBox="1"/>
            <p:nvPr/>
          </p:nvSpPr>
          <p:spPr>
            <a:xfrm>
              <a:off x="0" y="-142875"/>
              <a:ext cx="392789" cy="211155"/>
            </a:xfrm>
            <a:prstGeom prst="rect">
              <a:avLst/>
            </a:prstGeom>
          </p:spPr>
          <p:txBody>
            <a:bodyPr lIns="50800" tIns="50800" rIns="50800" bIns="50800" rtlCol="0" anchor="ctr"/>
            <a:lstStyle/>
            <a:p>
              <a:pPr algn="ctr">
                <a:lnSpc>
                  <a:spcPts val="11059"/>
                </a:lnSpc>
              </a:pPr>
              <a:endParaRPr/>
            </a:p>
          </p:txBody>
        </p:sp>
      </p:grpSp>
      <p:grpSp>
        <p:nvGrpSpPr>
          <p:cNvPr id="190" name="Group 190"/>
          <p:cNvGrpSpPr/>
          <p:nvPr/>
        </p:nvGrpSpPr>
        <p:grpSpPr>
          <a:xfrm>
            <a:off x="8520542" y="27256973"/>
            <a:ext cx="1941903" cy="1250334"/>
            <a:chOff x="0" y="0"/>
            <a:chExt cx="135145" cy="87016"/>
          </a:xfrm>
        </p:grpSpPr>
        <p:sp>
          <p:nvSpPr>
            <p:cNvPr id="191" name="Freeform 191"/>
            <p:cNvSpPr/>
            <p:nvPr/>
          </p:nvSpPr>
          <p:spPr>
            <a:xfrm>
              <a:off x="0" y="0"/>
              <a:ext cx="135145" cy="87016"/>
            </a:xfrm>
            <a:custGeom>
              <a:avLst/>
              <a:gdLst/>
              <a:ahLst/>
              <a:cxnLst/>
              <a:rect l="l" t="t" r="r" b="b"/>
              <a:pathLst>
                <a:path w="135145" h="87016">
                  <a:moveTo>
                    <a:pt x="0" y="0"/>
                  </a:moveTo>
                  <a:lnTo>
                    <a:pt x="135145" y="0"/>
                  </a:lnTo>
                  <a:lnTo>
                    <a:pt x="135145" y="87016"/>
                  </a:lnTo>
                  <a:lnTo>
                    <a:pt x="0" y="87016"/>
                  </a:lnTo>
                  <a:close/>
                </a:path>
              </a:pathLst>
            </a:custGeom>
            <a:solidFill>
              <a:srgbClr val="1F3E7D">
                <a:alpha val="45882"/>
              </a:srgbClr>
            </a:solidFill>
          </p:spPr>
        </p:sp>
        <p:sp>
          <p:nvSpPr>
            <p:cNvPr id="192" name="TextBox 192"/>
            <p:cNvSpPr txBox="1"/>
            <p:nvPr/>
          </p:nvSpPr>
          <p:spPr>
            <a:xfrm>
              <a:off x="0" y="-142875"/>
              <a:ext cx="135145" cy="229891"/>
            </a:xfrm>
            <a:prstGeom prst="rect">
              <a:avLst/>
            </a:prstGeom>
          </p:spPr>
          <p:txBody>
            <a:bodyPr lIns="47018" tIns="47018" rIns="47018" bIns="47018" rtlCol="0" anchor="ctr"/>
            <a:lstStyle/>
            <a:p>
              <a:pPr algn="ctr">
                <a:lnSpc>
                  <a:spcPts val="11059"/>
                </a:lnSpc>
              </a:pPr>
              <a:endParaRPr/>
            </a:p>
          </p:txBody>
        </p:sp>
      </p:grpSp>
      <p:sp>
        <p:nvSpPr>
          <p:cNvPr id="193" name="Freeform 193"/>
          <p:cNvSpPr/>
          <p:nvPr/>
        </p:nvSpPr>
        <p:spPr>
          <a:xfrm>
            <a:off x="8720876" y="27498282"/>
            <a:ext cx="429184" cy="848470"/>
          </a:xfrm>
          <a:custGeom>
            <a:avLst/>
            <a:gdLst/>
            <a:ahLst/>
            <a:cxnLst/>
            <a:rect l="l" t="t" r="r" b="b"/>
            <a:pathLst>
              <a:path w="429184" h="848470">
                <a:moveTo>
                  <a:pt x="0" y="0"/>
                </a:moveTo>
                <a:lnTo>
                  <a:pt x="429184" y="0"/>
                </a:lnTo>
                <a:lnTo>
                  <a:pt x="429184" y="848470"/>
                </a:lnTo>
                <a:lnTo>
                  <a:pt x="0" y="848470"/>
                </a:lnTo>
                <a:lnTo>
                  <a:pt x="0" y="0"/>
                </a:lnTo>
                <a:close/>
              </a:path>
            </a:pathLst>
          </a:custGeom>
          <a:blipFill>
            <a:blip r:embed="rId37"/>
            <a:stretch>
              <a:fillRect/>
            </a:stretch>
          </a:blipFill>
        </p:spPr>
      </p:sp>
      <p:grpSp>
        <p:nvGrpSpPr>
          <p:cNvPr id="194" name="Group 194"/>
          <p:cNvGrpSpPr/>
          <p:nvPr/>
        </p:nvGrpSpPr>
        <p:grpSpPr>
          <a:xfrm>
            <a:off x="6404970" y="27256973"/>
            <a:ext cx="1888007" cy="1250334"/>
            <a:chOff x="0" y="0"/>
            <a:chExt cx="131394" cy="87016"/>
          </a:xfrm>
        </p:grpSpPr>
        <p:sp>
          <p:nvSpPr>
            <p:cNvPr id="195" name="Freeform 195"/>
            <p:cNvSpPr/>
            <p:nvPr/>
          </p:nvSpPr>
          <p:spPr>
            <a:xfrm>
              <a:off x="0" y="0"/>
              <a:ext cx="131394" cy="87016"/>
            </a:xfrm>
            <a:custGeom>
              <a:avLst/>
              <a:gdLst/>
              <a:ahLst/>
              <a:cxnLst/>
              <a:rect l="l" t="t" r="r" b="b"/>
              <a:pathLst>
                <a:path w="131394" h="87016">
                  <a:moveTo>
                    <a:pt x="0" y="0"/>
                  </a:moveTo>
                  <a:lnTo>
                    <a:pt x="131394" y="0"/>
                  </a:lnTo>
                  <a:lnTo>
                    <a:pt x="131394" y="87016"/>
                  </a:lnTo>
                  <a:lnTo>
                    <a:pt x="0" y="87016"/>
                  </a:lnTo>
                  <a:close/>
                </a:path>
              </a:pathLst>
            </a:custGeom>
            <a:solidFill>
              <a:srgbClr val="1F3E7D">
                <a:alpha val="45882"/>
              </a:srgbClr>
            </a:solidFill>
          </p:spPr>
        </p:sp>
        <p:sp>
          <p:nvSpPr>
            <p:cNvPr id="196" name="TextBox 196"/>
            <p:cNvSpPr txBox="1"/>
            <p:nvPr/>
          </p:nvSpPr>
          <p:spPr>
            <a:xfrm>
              <a:off x="0" y="-142875"/>
              <a:ext cx="131394" cy="229891"/>
            </a:xfrm>
            <a:prstGeom prst="rect">
              <a:avLst/>
            </a:prstGeom>
          </p:spPr>
          <p:txBody>
            <a:bodyPr lIns="47018" tIns="47018" rIns="47018" bIns="47018" rtlCol="0" anchor="ctr"/>
            <a:lstStyle/>
            <a:p>
              <a:pPr algn="ctr">
                <a:lnSpc>
                  <a:spcPts val="11059"/>
                </a:lnSpc>
              </a:pPr>
              <a:endParaRPr/>
            </a:p>
          </p:txBody>
        </p:sp>
      </p:grpSp>
      <p:sp>
        <p:nvSpPr>
          <p:cNvPr id="197" name="Freeform 197"/>
          <p:cNvSpPr/>
          <p:nvPr/>
        </p:nvSpPr>
        <p:spPr>
          <a:xfrm>
            <a:off x="6500985" y="27460115"/>
            <a:ext cx="523160" cy="883829"/>
          </a:xfrm>
          <a:custGeom>
            <a:avLst/>
            <a:gdLst/>
            <a:ahLst/>
            <a:cxnLst/>
            <a:rect l="l" t="t" r="r" b="b"/>
            <a:pathLst>
              <a:path w="523160" h="883829">
                <a:moveTo>
                  <a:pt x="0" y="0"/>
                </a:moveTo>
                <a:lnTo>
                  <a:pt x="523160" y="0"/>
                </a:lnTo>
                <a:lnTo>
                  <a:pt x="523160" y="883829"/>
                </a:lnTo>
                <a:lnTo>
                  <a:pt x="0" y="883829"/>
                </a:lnTo>
                <a:lnTo>
                  <a:pt x="0" y="0"/>
                </a:lnTo>
                <a:close/>
              </a:path>
            </a:pathLst>
          </a:custGeom>
          <a:blipFill>
            <a:blip r:embed="rId38"/>
            <a:stretch>
              <a:fillRect/>
            </a:stretch>
          </a:blipFill>
        </p:spPr>
      </p:sp>
      <p:grpSp>
        <p:nvGrpSpPr>
          <p:cNvPr id="198" name="Group 198"/>
          <p:cNvGrpSpPr/>
          <p:nvPr/>
        </p:nvGrpSpPr>
        <p:grpSpPr>
          <a:xfrm>
            <a:off x="6341728" y="34807545"/>
            <a:ext cx="7212120" cy="4054157"/>
            <a:chOff x="0" y="0"/>
            <a:chExt cx="9616161" cy="5405542"/>
          </a:xfrm>
        </p:grpSpPr>
        <p:grpSp>
          <p:nvGrpSpPr>
            <p:cNvPr id="199" name="Group 199"/>
            <p:cNvGrpSpPr/>
            <p:nvPr/>
          </p:nvGrpSpPr>
          <p:grpSpPr>
            <a:xfrm>
              <a:off x="0" y="0"/>
              <a:ext cx="3778150" cy="1292202"/>
              <a:chOff x="0" y="0"/>
              <a:chExt cx="164077" cy="56117"/>
            </a:xfrm>
          </p:grpSpPr>
          <p:sp>
            <p:nvSpPr>
              <p:cNvPr id="200" name="Freeform 200"/>
              <p:cNvSpPr/>
              <p:nvPr/>
            </p:nvSpPr>
            <p:spPr>
              <a:xfrm>
                <a:off x="0" y="0"/>
                <a:ext cx="164077" cy="56117"/>
              </a:xfrm>
              <a:custGeom>
                <a:avLst/>
                <a:gdLst/>
                <a:ahLst/>
                <a:cxnLst/>
                <a:rect l="l" t="t" r="r" b="b"/>
                <a:pathLst>
                  <a:path w="164077" h="56117">
                    <a:moveTo>
                      <a:pt x="0" y="0"/>
                    </a:moveTo>
                    <a:lnTo>
                      <a:pt x="164077" y="0"/>
                    </a:lnTo>
                    <a:lnTo>
                      <a:pt x="164077" y="56117"/>
                    </a:lnTo>
                    <a:lnTo>
                      <a:pt x="0" y="56117"/>
                    </a:lnTo>
                    <a:close/>
                  </a:path>
                </a:pathLst>
              </a:custGeom>
              <a:solidFill>
                <a:srgbClr val="C7764A">
                  <a:alpha val="49804"/>
                </a:srgbClr>
              </a:solidFill>
            </p:spPr>
          </p:sp>
          <p:sp>
            <p:nvSpPr>
              <p:cNvPr id="201" name="TextBox 201"/>
              <p:cNvSpPr txBox="1"/>
              <p:nvPr/>
            </p:nvSpPr>
            <p:spPr>
              <a:xfrm>
                <a:off x="0" y="-142875"/>
                <a:ext cx="164077" cy="198992"/>
              </a:xfrm>
              <a:prstGeom prst="rect">
                <a:avLst/>
              </a:prstGeom>
            </p:spPr>
            <p:txBody>
              <a:bodyPr lIns="50800" tIns="50800" rIns="50800" bIns="50800" rtlCol="0" anchor="ctr"/>
              <a:lstStyle/>
              <a:p>
                <a:pPr algn="ctr">
                  <a:lnSpc>
                    <a:spcPts val="11060"/>
                  </a:lnSpc>
                </a:pPr>
                <a:endParaRPr/>
              </a:p>
            </p:txBody>
          </p:sp>
        </p:grpSp>
        <p:grpSp>
          <p:nvGrpSpPr>
            <p:cNvPr id="202" name="Group 202"/>
            <p:cNvGrpSpPr/>
            <p:nvPr/>
          </p:nvGrpSpPr>
          <p:grpSpPr>
            <a:xfrm>
              <a:off x="0" y="1414111"/>
              <a:ext cx="3778150" cy="1239572"/>
              <a:chOff x="0" y="0"/>
              <a:chExt cx="164077" cy="53832"/>
            </a:xfrm>
          </p:grpSpPr>
          <p:sp>
            <p:nvSpPr>
              <p:cNvPr id="203" name="Freeform 203"/>
              <p:cNvSpPr/>
              <p:nvPr/>
            </p:nvSpPr>
            <p:spPr>
              <a:xfrm>
                <a:off x="0" y="0"/>
                <a:ext cx="164077" cy="53832"/>
              </a:xfrm>
              <a:custGeom>
                <a:avLst/>
                <a:gdLst/>
                <a:ahLst/>
                <a:cxnLst/>
                <a:rect l="l" t="t" r="r" b="b"/>
                <a:pathLst>
                  <a:path w="164077" h="53832">
                    <a:moveTo>
                      <a:pt x="0" y="0"/>
                    </a:moveTo>
                    <a:lnTo>
                      <a:pt x="164077" y="0"/>
                    </a:lnTo>
                    <a:lnTo>
                      <a:pt x="164077" y="53832"/>
                    </a:lnTo>
                    <a:lnTo>
                      <a:pt x="0" y="53832"/>
                    </a:lnTo>
                    <a:close/>
                  </a:path>
                </a:pathLst>
              </a:custGeom>
              <a:solidFill>
                <a:srgbClr val="C7764A">
                  <a:alpha val="29804"/>
                </a:srgbClr>
              </a:solidFill>
            </p:spPr>
          </p:sp>
          <p:sp>
            <p:nvSpPr>
              <p:cNvPr id="204" name="TextBox 204"/>
              <p:cNvSpPr txBox="1"/>
              <p:nvPr/>
            </p:nvSpPr>
            <p:spPr>
              <a:xfrm>
                <a:off x="0" y="-142875"/>
                <a:ext cx="164077" cy="196707"/>
              </a:xfrm>
              <a:prstGeom prst="rect">
                <a:avLst/>
              </a:prstGeom>
            </p:spPr>
            <p:txBody>
              <a:bodyPr lIns="50800" tIns="50800" rIns="50800" bIns="50800" rtlCol="0" anchor="ctr"/>
              <a:lstStyle/>
              <a:p>
                <a:pPr algn="ctr">
                  <a:lnSpc>
                    <a:spcPts val="11060"/>
                  </a:lnSpc>
                </a:pPr>
                <a:endParaRPr/>
              </a:p>
            </p:txBody>
          </p:sp>
        </p:grpSp>
        <p:grpSp>
          <p:nvGrpSpPr>
            <p:cNvPr id="205" name="Group 205"/>
            <p:cNvGrpSpPr/>
            <p:nvPr/>
          </p:nvGrpSpPr>
          <p:grpSpPr>
            <a:xfrm>
              <a:off x="0" y="2780832"/>
              <a:ext cx="3778150" cy="1239572"/>
              <a:chOff x="0" y="0"/>
              <a:chExt cx="164077" cy="53832"/>
            </a:xfrm>
          </p:grpSpPr>
          <p:sp>
            <p:nvSpPr>
              <p:cNvPr id="206" name="Freeform 206"/>
              <p:cNvSpPr/>
              <p:nvPr/>
            </p:nvSpPr>
            <p:spPr>
              <a:xfrm>
                <a:off x="0" y="0"/>
                <a:ext cx="164077" cy="53832"/>
              </a:xfrm>
              <a:custGeom>
                <a:avLst/>
                <a:gdLst/>
                <a:ahLst/>
                <a:cxnLst/>
                <a:rect l="l" t="t" r="r" b="b"/>
                <a:pathLst>
                  <a:path w="164077" h="53832">
                    <a:moveTo>
                      <a:pt x="0" y="0"/>
                    </a:moveTo>
                    <a:lnTo>
                      <a:pt x="164077" y="0"/>
                    </a:lnTo>
                    <a:lnTo>
                      <a:pt x="164077" y="53832"/>
                    </a:lnTo>
                    <a:lnTo>
                      <a:pt x="0" y="53832"/>
                    </a:lnTo>
                    <a:close/>
                  </a:path>
                </a:pathLst>
              </a:custGeom>
              <a:solidFill>
                <a:srgbClr val="C7764A">
                  <a:alpha val="29804"/>
                </a:srgbClr>
              </a:solidFill>
            </p:spPr>
          </p:sp>
          <p:sp>
            <p:nvSpPr>
              <p:cNvPr id="207" name="TextBox 207"/>
              <p:cNvSpPr txBox="1"/>
              <p:nvPr/>
            </p:nvSpPr>
            <p:spPr>
              <a:xfrm>
                <a:off x="0" y="-142875"/>
                <a:ext cx="164077" cy="196707"/>
              </a:xfrm>
              <a:prstGeom prst="rect">
                <a:avLst/>
              </a:prstGeom>
            </p:spPr>
            <p:txBody>
              <a:bodyPr lIns="50800" tIns="50800" rIns="50800" bIns="50800" rtlCol="0" anchor="ctr"/>
              <a:lstStyle/>
              <a:p>
                <a:pPr algn="ctr">
                  <a:lnSpc>
                    <a:spcPts val="11060"/>
                  </a:lnSpc>
                </a:pPr>
                <a:endParaRPr/>
              </a:p>
            </p:txBody>
          </p:sp>
        </p:grpSp>
        <p:grpSp>
          <p:nvGrpSpPr>
            <p:cNvPr id="208" name="Group 208"/>
            <p:cNvGrpSpPr/>
            <p:nvPr/>
          </p:nvGrpSpPr>
          <p:grpSpPr>
            <a:xfrm>
              <a:off x="0" y="4141519"/>
              <a:ext cx="3778150" cy="1264023"/>
              <a:chOff x="0" y="0"/>
              <a:chExt cx="164077" cy="54894"/>
            </a:xfrm>
          </p:grpSpPr>
          <p:sp>
            <p:nvSpPr>
              <p:cNvPr id="209" name="Freeform 209"/>
              <p:cNvSpPr/>
              <p:nvPr/>
            </p:nvSpPr>
            <p:spPr>
              <a:xfrm>
                <a:off x="0" y="0"/>
                <a:ext cx="164077" cy="54894"/>
              </a:xfrm>
              <a:custGeom>
                <a:avLst/>
                <a:gdLst/>
                <a:ahLst/>
                <a:cxnLst/>
                <a:rect l="l" t="t" r="r" b="b"/>
                <a:pathLst>
                  <a:path w="164077" h="54894">
                    <a:moveTo>
                      <a:pt x="0" y="0"/>
                    </a:moveTo>
                    <a:lnTo>
                      <a:pt x="164077" y="0"/>
                    </a:lnTo>
                    <a:lnTo>
                      <a:pt x="164077" y="54894"/>
                    </a:lnTo>
                    <a:lnTo>
                      <a:pt x="0" y="54894"/>
                    </a:lnTo>
                    <a:close/>
                  </a:path>
                </a:pathLst>
              </a:custGeom>
              <a:solidFill>
                <a:srgbClr val="C7764A">
                  <a:alpha val="29804"/>
                </a:srgbClr>
              </a:solidFill>
            </p:spPr>
          </p:sp>
          <p:sp>
            <p:nvSpPr>
              <p:cNvPr id="210" name="TextBox 210"/>
              <p:cNvSpPr txBox="1"/>
              <p:nvPr/>
            </p:nvSpPr>
            <p:spPr>
              <a:xfrm>
                <a:off x="0" y="-142875"/>
                <a:ext cx="164077" cy="197769"/>
              </a:xfrm>
              <a:prstGeom prst="rect">
                <a:avLst/>
              </a:prstGeom>
            </p:spPr>
            <p:txBody>
              <a:bodyPr lIns="50800" tIns="50800" rIns="50800" bIns="50800" rtlCol="0" anchor="ctr"/>
              <a:lstStyle/>
              <a:p>
                <a:pPr algn="ctr">
                  <a:lnSpc>
                    <a:spcPts val="11060"/>
                  </a:lnSpc>
                </a:pPr>
                <a:endParaRPr/>
              </a:p>
            </p:txBody>
          </p:sp>
        </p:grpSp>
        <p:grpSp>
          <p:nvGrpSpPr>
            <p:cNvPr id="211" name="Group 211"/>
            <p:cNvGrpSpPr/>
            <p:nvPr/>
          </p:nvGrpSpPr>
          <p:grpSpPr>
            <a:xfrm>
              <a:off x="4032445" y="2823573"/>
              <a:ext cx="4154731" cy="1196831"/>
              <a:chOff x="0" y="0"/>
              <a:chExt cx="180431" cy="51976"/>
            </a:xfrm>
          </p:grpSpPr>
          <p:sp>
            <p:nvSpPr>
              <p:cNvPr id="212" name="Freeform 212"/>
              <p:cNvSpPr/>
              <p:nvPr/>
            </p:nvSpPr>
            <p:spPr>
              <a:xfrm>
                <a:off x="0" y="0"/>
                <a:ext cx="180431" cy="51976"/>
              </a:xfrm>
              <a:custGeom>
                <a:avLst/>
                <a:gdLst/>
                <a:ahLst/>
                <a:cxnLst/>
                <a:rect l="l" t="t" r="r" b="b"/>
                <a:pathLst>
                  <a:path w="180431" h="51976">
                    <a:moveTo>
                      <a:pt x="0" y="0"/>
                    </a:moveTo>
                    <a:lnTo>
                      <a:pt x="180431" y="0"/>
                    </a:lnTo>
                    <a:lnTo>
                      <a:pt x="180431" y="51976"/>
                    </a:lnTo>
                    <a:lnTo>
                      <a:pt x="0" y="51976"/>
                    </a:lnTo>
                    <a:close/>
                  </a:path>
                </a:pathLst>
              </a:custGeom>
              <a:solidFill>
                <a:srgbClr val="C7764A">
                  <a:alpha val="14902"/>
                </a:srgbClr>
              </a:solidFill>
            </p:spPr>
          </p:sp>
          <p:sp>
            <p:nvSpPr>
              <p:cNvPr id="213" name="TextBox 213"/>
              <p:cNvSpPr txBox="1"/>
              <p:nvPr/>
            </p:nvSpPr>
            <p:spPr>
              <a:xfrm>
                <a:off x="0" y="-142875"/>
                <a:ext cx="180431" cy="194851"/>
              </a:xfrm>
              <a:prstGeom prst="rect">
                <a:avLst/>
              </a:prstGeom>
            </p:spPr>
            <p:txBody>
              <a:bodyPr lIns="50800" tIns="50800" rIns="50800" bIns="50800" rtlCol="0" anchor="ctr"/>
              <a:lstStyle/>
              <a:p>
                <a:pPr algn="ctr">
                  <a:lnSpc>
                    <a:spcPts val="11060"/>
                  </a:lnSpc>
                </a:pPr>
                <a:endParaRPr/>
              </a:p>
            </p:txBody>
          </p:sp>
        </p:grpSp>
        <p:grpSp>
          <p:nvGrpSpPr>
            <p:cNvPr id="214" name="Group 214"/>
            <p:cNvGrpSpPr/>
            <p:nvPr/>
          </p:nvGrpSpPr>
          <p:grpSpPr>
            <a:xfrm>
              <a:off x="4032445" y="13372"/>
              <a:ext cx="4154731" cy="1278830"/>
              <a:chOff x="0" y="0"/>
              <a:chExt cx="180431" cy="55537"/>
            </a:xfrm>
          </p:grpSpPr>
          <p:sp>
            <p:nvSpPr>
              <p:cNvPr id="215" name="Freeform 215"/>
              <p:cNvSpPr/>
              <p:nvPr/>
            </p:nvSpPr>
            <p:spPr>
              <a:xfrm>
                <a:off x="0" y="0"/>
                <a:ext cx="180431" cy="55537"/>
              </a:xfrm>
              <a:custGeom>
                <a:avLst/>
                <a:gdLst/>
                <a:ahLst/>
                <a:cxnLst/>
                <a:rect l="l" t="t" r="r" b="b"/>
                <a:pathLst>
                  <a:path w="180431" h="55537">
                    <a:moveTo>
                      <a:pt x="0" y="0"/>
                    </a:moveTo>
                    <a:lnTo>
                      <a:pt x="180431" y="0"/>
                    </a:lnTo>
                    <a:lnTo>
                      <a:pt x="180431" y="55537"/>
                    </a:lnTo>
                    <a:lnTo>
                      <a:pt x="0" y="55537"/>
                    </a:lnTo>
                    <a:close/>
                  </a:path>
                </a:pathLst>
              </a:custGeom>
              <a:solidFill>
                <a:srgbClr val="C7764A">
                  <a:alpha val="49804"/>
                </a:srgbClr>
              </a:solidFill>
            </p:spPr>
          </p:sp>
          <p:sp>
            <p:nvSpPr>
              <p:cNvPr id="216" name="TextBox 216"/>
              <p:cNvSpPr txBox="1"/>
              <p:nvPr/>
            </p:nvSpPr>
            <p:spPr>
              <a:xfrm>
                <a:off x="0" y="-142875"/>
                <a:ext cx="180431" cy="198412"/>
              </a:xfrm>
              <a:prstGeom prst="rect">
                <a:avLst/>
              </a:prstGeom>
            </p:spPr>
            <p:txBody>
              <a:bodyPr lIns="50800" tIns="50800" rIns="50800" bIns="50800" rtlCol="0" anchor="ctr"/>
              <a:lstStyle/>
              <a:p>
                <a:pPr algn="ctr">
                  <a:lnSpc>
                    <a:spcPts val="11060"/>
                  </a:lnSpc>
                </a:pPr>
                <a:endParaRPr/>
              </a:p>
            </p:txBody>
          </p:sp>
        </p:grpSp>
        <p:grpSp>
          <p:nvGrpSpPr>
            <p:cNvPr id="217" name="Group 217"/>
            <p:cNvGrpSpPr/>
            <p:nvPr/>
          </p:nvGrpSpPr>
          <p:grpSpPr>
            <a:xfrm>
              <a:off x="4058601" y="1416731"/>
              <a:ext cx="4128575" cy="1109805"/>
              <a:chOff x="0" y="0"/>
              <a:chExt cx="179295" cy="48196"/>
            </a:xfrm>
          </p:grpSpPr>
          <p:sp>
            <p:nvSpPr>
              <p:cNvPr id="218" name="Freeform 218"/>
              <p:cNvSpPr/>
              <p:nvPr/>
            </p:nvSpPr>
            <p:spPr>
              <a:xfrm>
                <a:off x="0" y="0"/>
                <a:ext cx="179295" cy="48196"/>
              </a:xfrm>
              <a:custGeom>
                <a:avLst/>
                <a:gdLst/>
                <a:ahLst/>
                <a:cxnLst/>
                <a:rect l="l" t="t" r="r" b="b"/>
                <a:pathLst>
                  <a:path w="179295" h="48196">
                    <a:moveTo>
                      <a:pt x="0" y="0"/>
                    </a:moveTo>
                    <a:lnTo>
                      <a:pt x="179295" y="0"/>
                    </a:lnTo>
                    <a:lnTo>
                      <a:pt x="179295" y="48196"/>
                    </a:lnTo>
                    <a:lnTo>
                      <a:pt x="0" y="48196"/>
                    </a:lnTo>
                    <a:close/>
                  </a:path>
                </a:pathLst>
              </a:custGeom>
              <a:solidFill>
                <a:srgbClr val="C7764A">
                  <a:alpha val="14902"/>
                </a:srgbClr>
              </a:solidFill>
            </p:spPr>
          </p:sp>
          <p:sp>
            <p:nvSpPr>
              <p:cNvPr id="219" name="TextBox 219"/>
              <p:cNvSpPr txBox="1"/>
              <p:nvPr/>
            </p:nvSpPr>
            <p:spPr>
              <a:xfrm>
                <a:off x="0" y="-142875"/>
                <a:ext cx="179295" cy="191071"/>
              </a:xfrm>
              <a:prstGeom prst="rect">
                <a:avLst/>
              </a:prstGeom>
            </p:spPr>
            <p:txBody>
              <a:bodyPr lIns="50800" tIns="50800" rIns="50800" bIns="50800" rtlCol="0" anchor="ctr"/>
              <a:lstStyle/>
              <a:p>
                <a:pPr algn="ctr">
                  <a:lnSpc>
                    <a:spcPts val="11060"/>
                  </a:lnSpc>
                </a:pPr>
                <a:endParaRPr/>
              </a:p>
            </p:txBody>
          </p:sp>
        </p:grpSp>
        <p:grpSp>
          <p:nvGrpSpPr>
            <p:cNvPr id="220" name="Group 220"/>
            <p:cNvGrpSpPr/>
            <p:nvPr/>
          </p:nvGrpSpPr>
          <p:grpSpPr>
            <a:xfrm>
              <a:off x="4032445" y="4141519"/>
              <a:ext cx="4154731" cy="1264023"/>
              <a:chOff x="0" y="0"/>
              <a:chExt cx="180431" cy="54894"/>
            </a:xfrm>
          </p:grpSpPr>
          <p:sp>
            <p:nvSpPr>
              <p:cNvPr id="221" name="Freeform 221"/>
              <p:cNvSpPr/>
              <p:nvPr/>
            </p:nvSpPr>
            <p:spPr>
              <a:xfrm>
                <a:off x="0" y="0"/>
                <a:ext cx="180431" cy="54894"/>
              </a:xfrm>
              <a:custGeom>
                <a:avLst/>
                <a:gdLst/>
                <a:ahLst/>
                <a:cxnLst/>
                <a:rect l="l" t="t" r="r" b="b"/>
                <a:pathLst>
                  <a:path w="180431" h="54894">
                    <a:moveTo>
                      <a:pt x="0" y="0"/>
                    </a:moveTo>
                    <a:lnTo>
                      <a:pt x="180431" y="0"/>
                    </a:lnTo>
                    <a:lnTo>
                      <a:pt x="180431" y="54894"/>
                    </a:lnTo>
                    <a:lnTo>
                      <a:pt x="0" y="54894"/>
                    </a:lnTo>
                    <a:close/>
                  </a:path>
                </a:pathLst>
              </a:custGeom>
              <a:solidFill>
                <a:srgbClr val="C7764A">
                  <a:alpha val="14902"/>
                </a:srgbClr>
              </a:solidFill>
            </p:spPr>
          </p:sp>
          <p:sp>
            <p:nvSpPr>
              <p:cNvPr id="222" name="TextBox 222"/>
              <p:cNvSpPr txBox="1"/>
              <p:nvPr/>
            </p:nvSpPr>
            <p:spPr>
              <a:xfrm>
                <a:off x="0" y="-142875"/>
                <a:ext cx="180431" cy="197769"/>
              </a:xfrm>
              <a:prstGeom prst="rect">
                <a:avLst/>
              </a:prstGeom>
            </p:spPr>
            <p:txBody>
              <a:bodyPr lIns="50800" tIns="50800" rIns="50800" bIns="50800" rtlCol="0" anchor="ctr"/>
              <a:lstStyle/>
              <a:p>
                <a:pPr algn="ctr">
                  <a:lnSpc>
                    <a:spcPts val="11060"/>
                  </a:lnSpc>
                </a:pPr>
                <a:endParaRPr/>
              </a:p>
            </p:txBody>
          </p:sp>
        </p:grpSp>
        <p:sp>
          <p:nvSpPr>
            <p:cNvPr id="223" name="TextBox 223"/>
            <p:cNvSpPr txBox="1"/>
            <p:nvPr/>
          </p:nvSpPr>
          <p:spPr>
            <a:xfrm>
              <a:off x="148483" y="290527"/>
              <a:ext cx="3481185" cy="663524"/>
            </a:xfrm>
            <a:prstGeom prst="rect">
              <a:avLst/>
            </a:prstGeom>
          </p:spPr>
          <p:txBody>
            <a:bodyPr lIns="0" tIns="0" rIns="0" bIns="0" rtlCol="0" anchor="t">
              <a:spAutoFit/>
            </a:bodyPr>
            <a:lstStyle/>
            <a:p>
              <a:pPr algn="ctr">
                <a:lnSpc>
                  <a:spcPts val="4324"/>
                </a:lnSpc>
              </a:pPr>
              <a:r>
                <a:rPr lang="en-US" sz="3088" b="1">
                  <a:solidFill>
                    <a:srgbClr val="000000"/>
                  </a:solidFill>
                  <a:latin typeface="Canva Sans Bold"/>
                  <a:ea typeface="Canva Sans Bold"/>
                  <a:cs typeface="Canva Sans Bold"/>
                  <a:sym typeface="Canva Sans Bold"/>
                </a:rPr>
                <a:t>Diet</a:t>
              </a:r>
            </a:p>
          </p:txBody>
        </p:sp>
        <p:sp>
          <p:nvSpPr>
            <p:cNvPr id="224" name="TextBox 224"/>
            <p:cNvSpPr txBox="1"/>
            <p:nvPr/>
          </p:nvSpPr>
          <p:spPr>
            <a:xfrm>
              <a:off x="4544201" y="12548"/>
              <a:ext cx="3642975" cy="1209956"/>
            </a:xfrm>
            <a:prstGeom prst="rect">
              <a:avLst/>
            </a:prstGeom>
          </p:spPr>
          <p:txBody>
            <a:bodyPr lIns="0" tIns="0" rIns="0" bIns="0" rtlCol="0" anchor="t">
              <a:spAutoFit/>
            </a:bodyPr>
            <a:lstStyle/>
            <a:p>
              <a:pPr algn="ctr">
                <a:lnSpc>
                  <a:spcPts val="3737"/>
                </a:lnSpc>
              </a:pPr>
              <a:r>
                <a:rPr lang="en-US" sz="2669" b="1">
                  <a:solidFill>
                    <a:srgbClr val="000000"/>
                  </a:solidFill>
                  <a:latin typeface="Canva Sans Bold"/>
                  <a:ea typeface="Canva Sans Bold"/>
                  <a:cs typeface="Canva Sans Bold"/>
                  <a:sym typeface="Canva Sans Bold"/>
                </a:rPr>
                <a:t>Content </a:t>
              </a:r>
            </a:p>
            <a:p>
              <a:pPr algn="ctr">
                <a:lnSpc>
                  <a:spcPts val="3737"/>
                </a:lnSpc>
              </a:pPr>
              <a:r>
                <a:rPr lang="en-US" sz="2669" b="1">
                  <a:solidFill>
                    <a:srgbClr val="000000"/>
                  </a:solidFill>
                  <a:latin typeface="Canva Sans Bold"/>
                  <a:ea typeface="Canva Sans Bold"/>
                  <a:cs typeface="Canva Sans Bold"/>
                  <a:sym typeface="Canva Sans Bold"/>
                </a:rPr>
                <a:t>(equal carbon)</a:t>
              </a:r>
            </a:p>
          </p:txBody>
        </p:sp>
        <p:sp>
          <p:nvSpPr>
            <p:cNvPr id="225" name="TextBox 225"/>
            <p:cNvSpPr txBox="1"/>
            <p:nvPr/>
          </p:nvSpPr>
          <p:spPr>
            <a:xfrm>
              <a:off x="148483" y="1680943"/>
              <a:ext cx="3481185" cy="663524"/>
            </a:xfrm>
            <a:prstGeom prst="rect">
              <a:avLst/>
            </a:prstGeom>
          </p:spPr>
          <p:txBody>
            <a:bodyPr lIns="0" tIns="0" rIns="0" bIns="0" rtlCol="0" anchor="t">
              <a:spAutoFit/>
            </a:bodyPr>
            <a:lstStyle/>
            <a:p>
              <a:pPr algn="ctr">
                <a:lnSpc>
                  <a:spcPts val="4324"/>
                </a:lnSpc>
              </a:pPr>
              <a:r>
                <a:rPr lang="en-US" sz="3088" b="1">
                  <a:solidFill>
                    <a:srgbClr val="000000"/>
                  </a:solidFill>
                  <a:latin typeface="Canva Sans Bold"/>
                  <a:ea typeface="Canva Sans Bold"/>
                  <a:cs typeface="Canva Sans Bold"/>
                  <a:sym typeface="Canva Sans Bold"/>
                </a:rPr>
                <a:t>Non Toxic</a:t>
              </a:r>
            </a:p>
          </p:txBody>
        </p:sp>
        <p:sp>
          <p:nvSpPr>
            <p:cNvPr id="226" name="TextBox 226"/>
            <p:cNvSpPr txBox="1"/>
            <p:nvPr/>
          </p:nvSpPr>
          <p:spPr>
            <a:xfrm>
              <a:off x="148483" y="3072267"/>
              <a:ext cx="3481185" cy="663524"/>
            </a:xfrm>
            <a:prstGeom prst="rect">
              <a:avLst/>
            </a:prstGeom>
          </p:spPr>
          <p:txBody>
            <a:bodyPr lIns="0" tIns="0" rIns="0" bIns="0" rtlCol="0" anchor="t">
              <a:spAutoFit/>
            </a:bodyPr>
            <a:lstStyle/>
            <a:p>
              <a:pPr algn="ctr">
                <a:lnSpc>
                  <a:spcPts val="4324"/>
                </a:lnSpc>
              </a:pPr>
              <a:r>
                <a:rPr lang="en-US" sz="3088" b="1">
                  <a:solidFill>
                    <a:srgbClr val="000000"/>
                  </a:solidFill>
                  <a:latin typeface="Canva Sans Bold"/>
                  <a:ea typeface="Canva Sans Bold"/>
                  <a:cs typeface="Canva Sans Bold"/>
                  <a:sym typeface="Canva Sans Bold"/>
                </a:rPr>
                <a:t>Low Toxin</a:t>
              </a:r>
            </a:p>
          </p:txBody>
        </p:sp>
        <p:sp>
          <p:nvSpPr>
            <p:cNvPr id="227" name="TextBox 227"/>
            <p:cNvSpPr txBox="1"/>
            <p:nvPr/>
          </p:nvSpPr>
          <p:spPr>
            <a:xfrm>
              <a:off x="148483" y="4438987"/>
              <a:ext cx="3481185" cy="663524"/>
            </a:xfrm>
            <a:prstGeom prst="rect">
              <a:avLst/>
            </a:prstGeom>
          </p:spPr>
          <p:txBody>
            <a:bodyPr lIns="0" tIns="0" rIns="0" bIns="0" rtlCol="0" anchor="t">
              <a:spAutoFit/>
            </a:bodyPr>
            <a:lstStyle/>
            <a:p>
              <a:pPr algn="ctr">
                <a:lnSpc>
                  <a:spcPts val="4324"/>
                </a:lnSpc>
              </a:pPr>
              <a:r>
                <a:rPr lang="en-US" sz="3088" b="1">
                  <a:solidFill>
                    <a:srgbClr val="000000"/>
                  </a:solidFill>
                  <a:latin typeface="Canva Sans Bold"/>
                  <a:ea typeface="Canva Sans Bold"/>
                  <a:cs typeface="Canva Sans Bold"/>
                  <a:sym typeface="Canva Sans Bold"/>
                </a:rPr>
                <a:t>High Toxin</a:t>
              </a:r>
            </a:p>
          </p:txBody>
        </p:sp>
        <p:sp>
          <p:nvSpPr>
            <p:cNvPr id="228" name="TextBox 228"/>
            <p:cNvSpPr txBox="1"/>
            <p:nvPr/>
          </p:nvSpPr>
          <p:spPr>
            <a:xfrm>
              <a:off x="4334830" y="1784172"/>
              <a:ext cx="5036506" cy="499806"/>
            </a:xfrm>
            <a:prstGeom prst="rect">
              <a:avLst/>
            </a:prstGeom>
          </p:spPr>
          <p:txBody>
            <a:bodyPr lIns="0" tIns="0" rIns="0" bIns="0" rtlCol="0" anchor="t">
              <a:spAutoFit/>
            </a:bodyPr>
            <a:lstStyle/>
            <a:p>
              <a:pPr algn="l">
                <a:lnSpc>
                  <a:spcPts val="3121"/>
                </a:lnSpc>
              </a:pPr>
              <a:r>
                <a:rPr lang="en-US" sz="2229" i="1">
                  <a:solidFill>
                    <a:srgbClr val="000000"/>
                  </a:solidFill>
                  <a:latin typeface="Canva Sans Italics"/>
                  <a:ea typeface="Canva Sans Italics"/>
                  <a:cs typeface="Canva Sans Italics"/>
                  <a:sym typeface="Canva Sans Italics"/>
                </a:rPr>
                <a:t>Isochrysis galbana</a:t>
              </a:r>
            </a:p>
          </p:txBody>
        </p:sp>
        <p:sp>
          <p:nvSpPr>
            <p:cNvPr id="229" name="Freeform 229"/>
            <p:cNvSpPr/>
            <p:nvPr/>
          </p:nvSpPr>
          <p:spPr>
            <a:xfrm>
              <a:off x="4330334" y="3063382"/>
              <a:ext cx="339562" cy="303194"/>
            </a:xfrm>
            <a:custGeom>
              <a:avLst/>
              <a:gdLst/>
              <a:ahLst/>
              <a:cxnLst/>
              <a:rect l="l" t="t" r="r" b="b"/>
              <a:pathLst>
                <a:path w="339562" h="303194">
                  <a:moveTo>
                    <a:pt x="0" y="0"/>
                  </a:moveTo>
                  <a:lnTo>
                    <a:pt x="339562" y="0"/>
                  </a:lnTo>
                  <a:lnTo>
                    <a:pt x="339562" y="303194"/>
                  </a:lnTo>
                  <a:lnTo>
                    <a:pt x="0" y="303194"/>
                  </a:lnTo>
                  <a:lnTo>
                    <a:pt x="0" y="0"/>
                  </a:lnTo>
                  <a:close/>
                </a:path>
              </a:pathLst>
            </a:custGeom>
            <a:blipFill>
              <a:blip r:embed="rId39"/>
              <a:stretch>
                <a:fillRect r="-883" b="-84465"/>
              </a:stretch>
            </a:blipFill>
          </p:spPr>
        </p:sp>
        <p:sp>
          <p:nvSpPr>
            <p:cNvPr id="230" name="TextBox 230"/>
            <p:cNvSpPr txBox="1"/>
            <p:nvPr/>
          </p:nvSpPr>
          <p:spPr>
            <a:xfrm>
              <a:off x="5014289" y="2899700"/>
              <a:ext cx="4588342" cy="1027493"/>
            </a:xfrm>
            <a:prstGeom prst="rect">
              <a:avLst/>
            </a:prstGeom>
          </p:spPr>
          <p:txBody>
            <a:bodyPr lIns="0" tIns="0" rIns="0" bIns="0" rtlCol="0" anchor="t">
              <a:spAutoFit/>
            </a:bodyPr>
            <a:lstStyle/>
            <a:p>
              <a:pPr algn="l">
                <a:lnSpc>
                  <a:spcPts val="3121"/>
                </a:lnSpc>
              </a:pPr>
              <a:r>
                <a:rPr lang="en-US" sz="2229" i="1">
                  <a:solidFill>
                    <a:srgbClr val="000000"/>
                  </a:solidFill>
                  <a:latin typeface="Canva Sans Italics"/>
                  <a:ea typeface="Canva Sans Italics"/>
                  <a:cs typeface="Canva Sans Italics"/>
                  <a:sym typeface="Canva Sans Italics"/>
                </a:rPr>
                <a:t>I. galbana</a:t>
              </a:r>
            </a:p>
            <a:p>
              <a:pPr algn="l">
                <a:lnSpc>
                  <a:spcPts val="3121"/>
                </a:lnSpc>
              </a:pPr>
              <a:r>
                <a:rPr lang="en-US" sz="2229" i="1">
                  <a:solidFill>
                    <a:srgbClr val="000000"/>
                  </a:solidFill>
                  <a:latin typeface="Canva Sans Italics"/>
                  <a:ea typeface="Canva Sans Italics"/>
                  <a:cs typeface="Canva Sans Italics"/>
                  <a:sym typeface="Canva Sans Italics"/>
                </a:rPr>
                <a:t>A. fundyense</a:t>
              </a:r>
            </a:p>
          </p:txBody>
        </p:sp>
        <p:sp>
          <p:nvSpPr>
            <p:cNvPr id="231" name="TextBox 231"/>
            <p:cNvSpPr txBox="1"/>
            <p:nvPr/>
          </p:nvSpPr>
          <p:spPr>
            <a:xfrm>
              <a:off x="5027818" y="4111486"/>
              <a:ext cx="4588342" cy="1049802"/>
            </a:xfrm>
            <a:prstGeom prst="rect">
              <a:avLst/>
            </a:prstGeom>
          </p:spPr>
          <p:txBody>
            <a:bodyPr lIns="0" tIns="0" rIns="0" bIns="0" rtlCol="0" anchor="t">
              <a:spAutoFit/>
            </a:bodyPr>
            <a:lstStyle/>
            <a:p>
              <a:pPr algn="l">
                <a:lnSpc>
                  <a:spcPts val="3263"/>
                </a:lnSpc>
              </a:pPr>
              <a:r>
                <a:rPr lang="en-US" sz="2330" i="1">
                  <a:solidFill>
                    <a:srgbClr val="000000"/>
                  </a:solidFill>
                  <a:latin typeface="Canva Sans Italics"/>
                  <a:ea typeface="Canva Sans Italics"/>
                  <a:cs typeface="Canva Sans Italics"/>
                  <a:sym typeface="Canva Sans Italics"/>
                </a:rPr>
                <a:t>I. galbana</a:t>
              </a:r>
            </a:p>
            <a:p>
              <a:pPr algn="l">
                <a:lnSpc>
                  <a:spcPts val="3263"/>
                </a:lnSpc>
              </a:pPr>
              <a:r>
                <a:rPr lang="en-US" sz="2330" i="1">
                  <a:solidFill>
                    <a:srgbClr val="000000"/>
                  </a:solidFill>
                  <a:latin typeface="Canva Sans Italics"/>
                  <a:ea typeface="Canva Sans Italics"/>
                  <a:cs typeface="Canva Sans Italics"/>
                  <a:sym typeface="Canva Sans Italics"/>
                </a:rPr>
                <a:t>A. fundyense</a:t>
              </a:r>
            </a:p>
          </p:txBody>
        </p:sp>
        <p:sp>
          <p:nvSpPr>
            <p:cNvPr id="232" name="Freeform 232"/>
            <p:cNvSpPr/>
            <p:nvPr/>
          </p:nvSpPr>
          <p:spPr>
            <a:xfrm rot="-10800000">
              <a:off x="4334830" y="4327266"/>
              <a:ext cx="339562" cy="303194"/>
            </a:xfrm>
            <a:custGeom>
              <a:avLst/>
              <a:gdLst/>
              <a:ahLst/>
              <a:cxnLst/>
              <a:rect l="l" t="t" r="r" b="b"/>
              <a:pathLst>
                <a:path w="339562" h="303194">
                  <a:moveTo>
                    <a:pt x="0" y="0"/>
                  </a:moveTo>
                  <a:lnTo>
                    <a:pt x="339562" y="0"/>
                  </a:lnTo>
                  <a:lnTo>
                    <a:pt x="339562" y="303194"/>
                  </a:lnTo>
                  <a:lnTo>
                    <a:pt x="0" y="303194"/>
                  </a:lnTo>
                  <a:lnTo>
                    <a:pt x="0" y="0"/>
                  </a:lnTo>
                  <a:close/>
                </a:path>
              </a:pathLst>
            </a:custGeom>
            <a:blipFill>
              <a:blip r:embed="rId40"/>
              <a:stretch>
                <a:fillRect r="-883" b="-84465"/>
              </a:stretch>
            </a:blipFill>
          </p:spPr>
        </p:sp>
        <p:sp>
          <p:nvSpPr>
            <p:cNvPr id="233" name="Freeform 233"/>
            <p:cNvSpPr/>
            <p:nvPr/>
          </p:nvSpPr>
          <p:spPr>
            <a:xfrm>
              <a:off x="4334830" y="4800695"/>
              <a:ext cx="339562" cy="303194"/>
            </a:xfrm>
            <a:custGeom>
              <a:avLst/>
              <a:gdLst/>
              <a:ahLst/>
              <a:cxnLst/>
              <a:rect l="l" t="t" r="r" b="b"/>
              <a:pathLst>
                <a:path w="339562" h="303194">
                  <a:moveTo>
                    <a:pt x="0" y="0"/>
                  </a:moveTo>
                  <a:lnTo>
                    <a:pt x="339562" y="0"/>
                  </a:lnTo>
                  <a:lnTo>
                    <a:pt x="339562" y="303194"/>
                  </a:lnTo>
                  <a:lnTo>
                    <a:pt x="0" y="303194"/>
                  </a:lnTo>
                  <a:lnTo>
                    <a:pt x="0" y="0"/>
                  </a:lnTo>
                  <a:close/>
                </a:path>
              </a:pathLst>
            </a:custGeom>
            <a:blipFill>
              <a:blip r:embed="rId39"/>
              <a:stretch>
                <a:fillRect r="-883" b="-84465"/>
              </a:stretch>
            </a:blipFill>
          </p:spPr>
        </p:sp>
        <p:sp>
          <p:nvSpPr>
            <p:cNvPr id="234" name="Freeform 234"/>
            <p:cNvSpPr/>
            <p:nvPr/>
          </p:nvSpPr>
          <p:spPr>
            <a:xfrm rot="-10800000">
              <a:off x="4334830" y="3534378"/>
              <a:ext cx="335066" cy="299179"/>
            </a:xfrm>
            <a:custGeom>
              <a:avLst/>
              <a:gdLst/>
              <a:ahLst/>
              <a:cxnLst/>
              <a:rect l="l" t="t" r="r" b="b"/>
              <a:pathLst>
                <a:path w="335066" h="299179">
                  <a:moveTo>
                    <a:pt x="0" y="0"/>
                  </a:moveTo>
                  <a:lnTo>
                    <a:pt x="335066" y="0"/>
                  </a:lnTo>
                  <a:lnTo>
                    <a:pt x="335066" y="299180"/>
                  </a:lnTo>
                  <a:lnTo>
                    <a:pt x="0" y="299180"/>
                  </a:lnTo>
                  <a:lnTo>
                    <a:pt x="0" y="0"/>
                  </a:lnTo>
                  <a:close/>
                </a:path>
              </a:pathLst>
            </a:custGeom>
            <a:blipFill>
              <a:blip r:embed="rId40"/>
              <a:stretch>
                <a:fillRect r="-883" b="-84465"/>
              </a:stretch>
            </a:blipFill>
          </p:spPr>
        </p:sp>
      </p:grpSp>
      <p:grpSp>
        <p:nvGrpSpPr>
          <p:cNvPr id="235" name="Group 235"/>
          <p:cNvGrpSpPr/>
          <p:nvPr/>
        </p:nvGrpSpPr>
        <p:grpSpPr>
          <a:xfrm>
            <a:off x="6341728" y="39277628"/>
            <a:ext cx="6098050" cy="1556050"/>
            <a:chOff x="0" y="0"/>
            <a:chExt cx="392789" cy="100229"/>
          </a:xfrm>
        </p:grpSpPr>
        <p:sp>
          <p:nvSpPr>
            <p:cNvPr id="236" name="Freeform 236"/>
            <p:cNvSpPr/>
            <p:nvPr/>
          </p:nvSpPr>
          <p:spPr>
            <a:xfrm>
              <a:off x="0" y="0"/>
              <a:ext cx="392789" cy="100229"/>
            </a:xfrm>
            <a:custGeom>
              <a:avLst/>
              <a:gdLst/>
              <a:ahLst/>
              <a:cxnLst/>
              <a:rect l="l" t="t" r="r" b="b"/>
              <a:pathLst>
                <a:path w="392789" h="100229">
                  <a:moveTo>
                    <a:pt x="0" y="0"/>
                  </a:moveTo>
                  <a:lnTo>
                    <a:pt x="392789" y="0"/>
                  </a:lnTo>
                  <a:lnTo>
                    <a:pt x="392789" y="100229"/>
                  </a:lnTo>
                  <a:lnTo>
                    <a:pt x="0" y="100229"/>
                  </a:lnTo>
                  <a:close/>
                </a:path>
              </a:pathLst>
            </a:custGeom>
            <a:solidFill>
              <a:srgbClr val="E8B5A3">
                <a:alpha val="50980"/>
              </a:srgbClr>
            </a:solidFill>
          </p:spPr>
        </p:sp>
        <p:sp>
          <p:nvSpPr>
            <p:cNvPr id="237" name="TextBox 237"/>
            <p:cNvSpPr txBox="1"/>
            <p:nvPr/>
          </p:nvSpPr>
          <p:spPr>
            <a:xfrm>
              <a:off x="0" y="-142875"/>
              <a:ext cx="392789" cy="243104"/>
            </a:xfrm>
            <a:prstGeom prst="rect">
              <a:avLst/>
            </a:prstGeom>
          </p:spPr>
          <p:txBody>
            <a:bodyPr lIns="50800" tIns="50800" rIns="50800" bIns="50800" rtlCol="0" anchor="ctr"/>
            <a:lstStyle/>
            <a:p>
              <a:pPr algn="ctr">
                <a:lnSpc>
                  <a:spcPts val="11059"/>
                </a:lnSpc>
              </a:pPr>
              <a:endParaRPr/>
            </a:p>
          </p:txBody>
        </p:sp>
      </p:grpSp>
      <p:grpSp>
        <p:nvGrpSpPr>
          <p:cNvPr id="238" name="Group 238"/>
          <p:cNvGrpSpPr/>
          <p:nvPr/>
        </p:nvGrpSpPr>
        <p:grpSpPr>
          <a:xfrm>
            <a:off x="13239878" y="31931223"/>
            <a:ext cx="6712445" cy="8887092"/>
            <a:chOff x="0" y="0"/>
            <a:chExt cx="8949927" cy="11849457"/>
          </a:xfrm>
        </p:grpSpPr>
        <p:grpSp>
          <p:nvGrpSpPr>
            <p:cNvPr id="239" name="Group 239"/>
            <p:cNvGrpSpPr/>
            <p:nvPr/>
          </p:nvGrpSpPr>
          <p:grpSpPr>
            <a:xfrm>
              <a:off x="4472002" y="8052705"/>
              <a:ext cx="4477925" cy="3796752"/>
              <a:chOff x="0" y="0"/>
              <a:chExt cx="188762" cy="160048"/>
            </a:xfrm>
          </p:grpSpPr>
          <p:sp>
            <p:nvSpPr>
              <p:cNvPr id="240" name="Freeform 240"/>
              <p:cNvSpPr/>
              <p:nvPr/>
            </p:nvSpPr>
            <p:spPr>
              <a:xfrm>
                <a:off x="0" y="0"/>
                <a:ext cx="188762" cy="160048"/>
              </a:xfrm>
              <a:custGeom>
                <a:avLst/>
                <a:gdLst/>
                <a:ahLst/>
                <a:cxnLst/>
                <a:rect l="l" t="t" r="r" b="b"/>
                <a:pathLst>
                  <a:path w="188762" h="160048">
                    <a:moveTo>
                      <a:pt x="0" y="0"/>
                    </a:moveTo>
                    <a:lnTo>
                      <a:pt x="188762" y="0"/>
                    </a:lnTo>
                    <a:lnTo>
                      <a:pt x="188762" y="160048"/>
                    </a:lnTo>
                    <a:lnTo>
                      <a:pt x="0" y="160048"/>
                    </a:lnTo>
                    <a:close/>
                  </a:path>
                </a:pathLst>
              </a:custGeom>
              <a:solidFill>
                <a:srgbClr val="C7764A">
                  <a:alpha val="14902"/>
                </a:srgbClr>
              </a:solidFill>
            </p:spPr>
          </p:sp>
          <p:sp>
            <p:nvSpPr>
              <p:cNvPr id="241" name="TextBox 241"/>
              <p:cNvSpPr txBox="1"/>
              <p:nvPr/>
            </p:nvSpPr>
            <p:spPr>
              <a:xfrm>
                <a:off x="0" y="-142875"/>
                <a:ext cx="188762" cy="302923"/>
              </a:xfrm>
              <a:prstGeom prst="rect">
                <a:avLst/>
              </a:prstGeom>
            </p:spPr>
            <p:txBody>
              <a:bodyPr lIns="56510" tIns="56510" rIns="56510" bIns="56510" rtlCol="0" anchor="ctr"/>
              <a:lstStyle/>
              <a:p>
                <a:pPr algn="ctr">
                  <a:lnSpc>
                    <a:spcPts val="11060"/>
                  </a:lnSpc>
                </a:pPr>
                <a:endParaRPr/>
              </a:p>
            </p:txBody>
          </p:sp>
        </p:grpSp>
        <p:sp>
          <p:nvSpPr>
            <p:cNvPr id="242" name="TextBox 242"/>
            <p:cNvSpPr txBox="1"/>
            <p:nvPr/>
          </p:nvSpPr>
          <p:spPr>
            <a:xfrm>
              <a:off x="4628906" y="8610274"/>
              <a:ext cx="4152018" cy="2643514"/>
            </a:xfrm>
            <a:prstGeom prst="rect">
              <a:avLst/>
            </a:prstGeom>
          </p:spPr>
          <p:txBody>
            <a:bodyPr lIns="0" tIns="0" rIns="0" bIns="0" rtlCol="0" anchor="t">
              <a:spAutoFit/>
            </a:bodyPr>
            <a:lstStyle/>
            <a:p>
              <a:pPr marL="489332" lvl="1" indent="-244666" algn="l">
                <a:lnSpc>
                  <a:spcPts val="3173"/>
                </a:lnSpc>
                <a:buFont typeface="Arial"/>
                <a:buChar char="•"/>
              </a:pPr>
              <a:r>
                <a:rPr lang="en-US" sz="2266">
                  <a:solidFill>
                    <a:srgbClr val="000000"/>
                  </a:solidFill>
                  <a:latin typeface="Canva Sans"/>
                  <a:ea typeface="Canva Sans"/>
                  <a:cs typeface="Canva Sans"/>
                  <a:sym typeface="Canva Sans"/>
                </a:rPr>
                <a:t>Toxin content (Gold Standard ELISA Assay)</a:t>
              </a:r>
            </a:p>
            <a:p>
              <a:pPr marL="489332" lvl="1" indent="-244666" algn="l">
                <a:lnSpc>
                  <a:spcPts val="3173"/>
                </a:lnSpc>
                <a:buFont typeface="Arial"/>
                <a:buChar char="•"/>
              </a:pPr>
              <a:r>
                <a:rPr lang="en-US" sz="2266">
                  <a:solidFill>
                    <a:srgbClr val="000000"/>
                  </a:solidFill>
                  <a:latin typeface="Canva Sans"/>
                  <a:ea typeface="Canva Sans"/>
                  <a:cs typeface="Canva Sans"/>
                  <a:sym typeface="Canva Sans"/>
                </a:rPr>
                <a:t>Total Protein </a:t>
              </a:r>
            </a:p>
            <a:p>
              <a:pPr marL="489332" lvl="1" indent="-244666" algn="l">
                <a:lnSpc>
                  <a:spcPts val="3173"/>
                </a:lnSpc>
                <a:buFont typeface="Arial"/>
                <a:buChar char="•"/>
              </a:pPr>
              <a:r>
                <a:rPr lang="en-US" sz="2266">
                  <a:solidFill>
                    <a:srgbClr val="000000"/>
                  </a:solidFill>
                  <a:latin typeface="Canva Sans"/>
                  <a:ea typeface="Canva Sans"/>
                  <a:cs typeface="Canva Sans"/>
                  <a:sym typeface="Canva Sans"/>
                </a:rPr>
                <a:t>Gill Microbiome?</a:t>
              </a:r>
            </a:p>
          </p:txBody>
        </p:sp>
        <p:grpSp>
          <p:nvGrpSpPr>
            <p:cNvPr id="243" name="Group 243"/>
            <p:cNvGrpSpPr/>
            <p:nvPr/>
          </p:nvGrpSpPr>
          <p:grpSpPr>
            <a:xfrm>
              <a:off x="79968" y="0"/>
              <a:ext cx="4072050" cy="1331250"/>
              <a:chOff x="0" y="0"/>
              <a:chExt cx="171653" cy="56117"/>
            </a:xfrm>
          </p:grpSpPr>
          <p:sp>
            <p:nvSpPr>
              <p:cNvPr id="244" name="Freeform 244"/>
              <p:cNvSpPr/>
              <p:nvPr/>
            </p:nvSpPr>
            <p:spPr>
              <a:xfrm>
                <a:off x="0" y="0"/>
                <a:ext cx="171653" cy="56117"/>
              </a:xfrm>
              <a:custGeom>
                <a:avLst/>
                <a:gdLst/>
                <a:ahLst/>
                <a:cxnLst/>
                <a:rect l="l" t="t" r="r" b="b"/>
                <a:pathLst>
                  <a:path w="171653" h="56117">
                    <a:moveTo>
                      <a:pt x="0" y="0"/>
                    </a:moveTo>
                    <a:lnTo>
                      <a:pt x="171653" y="0"/>
                    </a:lnTo>
                    <a:lnTo>
                      <a:pt x="171653" y="56117"/>
                    </a:lnTo>
                    <a:lnTo>
                      <a:pt x="0" y="56117"/>
                    </a:lnTo>
                    <a:close/>
                  </a:path>
                </a:pathLst>
              </a:custGeom>
              <a:solidFill>
                <a:srgbClr val="C7764A">
                  <a:alpha val="49804"/>
                </a:srgbClr>
              </a:solidFill>
            </p:spPr>
          </p:sp>
          <p:sp>
            <p:nvSpPr>
              <p:cNvPr id="245" name="TextBox 245"/>
              <p:cNvSpPr txBox="1"/>
              <p:nvPr/>
            </p:nvSpPr>
            <p:spPr>
              <a:xfrm>
                <a:off x="0" y="-142875"/>
                <a:ext cx="171653" cy="198992"/>
              </a:xfrm>
              <a:prstGeom prst="rect">
                <a:avLst/>
              </a:prstGeom>
            </p:spPr>
            <p:txBody>
              <a:bodyPr lIns="56510" tIns="56510" rIns="56510" bIns="56510" rtlCol="0" anchor="ctr"/>
              <a:lstStyle/>
              <a:p>
                <a:pPr algn="ctr">
                  <a:lnSpc>
                    <a:spcPts val="11060"/>
                  </a:lnSpc>
                </a:pPr>
                <a:endParaRPr/>
              </a:p>
            </p:txBody>
          </p:sp>
        </p:grpSp>
        <p:grpSp>
          <p:nvGrpSpPr>
            <p:cNvPr id="246" name="Group 246"/>
            <p:cNvGrpSpPr/>
            <p:nvPr/>
          </p:nvGrpSpPr>
          <p:grpSpPr>
            <a:xfrm>
              <a:off x="79968" y="1456843"/>
              <a:ext cx="4072050" cy="2689479"/>
              <a:chOff x="0" y="0"/>
              <a:chExt cx="171653" cy="113372"/>
            </a:xfrm>
          </p:grpSpPr>
          <p:sp>
            <p:nvSpPr>
              <p:cNvPr id="247" name="Freeform 247"/>
              <p:cNvSpPr/>
              <p:nvPr/>
            </p:nvSpPr>
            <p:spPr>
              <a:xfrm>
                <a:off x="0" y="0"/>
                <a:ext cx="171653" cy="113372"/>
              </a:xfrm>
              <a:custGeom>
                <a:avLst/>
                <a:gdLst/>
                <a:ahLst/>
                <a:cxnLst/>
                <a:rect l="l" t="t" r="r" b="b"/>
                <a:pathLst>
                  <a:path w="171653" h="113372">
                    <a:moveTo>
                      <a:pt x="0" y="0"/>
                    </a:moveTo>
                    <a:lnTo>
                      <a:pt x="171653" y="0"/>
                    </a:lnTo>
                    <a:lnTo>
                      <a:pt x="171653" y="113372"/>
                    </a:lnTo>
                    <a:lnTo>
                      <a:pt x="0" y="113372"/>
                    </a:lnTo>
                    <a:close/>
                  </a:path>
                </a:pathLst>
              </a:custGeom>
              <a:solidFill>
                <a:srgbClr val="C7764A">
                  <a:alpha val="29804"/>
                </a:srgbClr>
              </a:solidFill>
            </p:spPr>
          </p:sp>
          <p:sp>
            <p:nvSpPr>
              <p:cNvPr id="248" name="TextBox 248"/>
              <p:cNvSpPr txBox="1"/>
              <p:nvPr/>
            </p:nvSpPr>
            <p:spPr>
              <a:xfrm>
                <a:off x="0" y="-142875"/>
                <a:ext cx="171653" cy="256247"/>
              </a:xfrm>
              <a:prstGeom prst="rect">
                <a:avLst/>
              </a:prstGeom>
            </p:spPr>
            <p:txBody>
              <a:bodyPr lIns="56510" tIns="56510" rIns="56510" bIns="56510" rtlCol="0" anchor="ctr"/>
              <a:lstStyle/>
              <a:p>
                <a:pPr algn="ctr">
                  <a:lnSpc>
                    <a:spcPts val="11060"/>
                  </a:lnSpc>
                </a:pPr>
                <a:endParaRPr/>
              </a:p>
            </p:txBody>
          </p:sp>
        </p:grpSp>
        <p:grpSp>
          <p:nvGrpSpPr>
            <p:cNvPr id="249" name="Group 249"/>
            <p:cNvGrpSpPr/>
            <p:nvPr/>
          </p:nvGrpSpPr>
          <p:grpSpPr>
            <a:xfrm>
              <a:off x="79968" y="4381829"/>
              <a:ext cx="4072050" cy="3332795"/>
              <a:chOff x="0" y="0"/>
              <a:chExt cx="171653" cy="140490"/>
            </a:xfrm>
          </p:grpSpPr>
          <p:sp>
            <p:nvSpPr>
              <p:cNvPr id="250" name="Freeform 250"/>
              <p:cNvSpPr/>
              <p:nvPr/>
            </p:nvSpPr>
            <p:spPr>
              <a:xfrm>
                <a:off x="0" y="0"/>
                <a:ext cx="171653" cy="140490"/>
              </a:xfrm>
              <a:custGeom>
                <a:avLst/>
                <a:gdLst/>
                <a:ahLst/>
                <a:cxnLst/>
                <a:rect l="l" t="t" r="r" b="b"/>
                <a:pathLst>
                  <a:path w="171653" h="140490">
                    <a:moveTo>
                      <a:pt x="0" y="0"/>
                    </a:moveTo>
                    <a:lnTo>
                      <a:pt x="171653" y="0"/>
                    </a:lnTo>
                    <a:lnTo>
                      <a:pt x="171653" y="140490"/>
                    </a:lnTo>
                    <a:lnTo>
                      <a:pt x="0" y="140490"/>
                    </a:lnTo>
                    <a:close/>
                  </a:path>
                </a:pathLst>
              </a:custGeom>
              <a:solidFill>
                <a:srgbClr val="C7764A">
                  <a:alpha val="29804"/>
                </a:srgbClr>
              </a:solidFill>
            </p:spPr>
          </p:sp>
          <p:sp>
            <p:nvSpPr>
              <p:cNvPr id="251" name="TextBox 251"/>
              <p:cNvSpPr txBox="1"/>
              <p:nvPr/>
            </p:nvSpPr>
            <p:spPr>
              <a:xfrm>
                <a:off x="0" y="-142875"/>
                <a:ext cx="171653" cy="283365"/>
              </a:xfrm>
              <a:prstGeom prst="rect">
                <a:avLst/>
              </a:prstGeom>
            </p:spPr>
            <p:txBody>
              <a:bodyPr lIns="56510" tIns="56510" rIns="56510" bIns="56510" rtlCol="0" anchor="ctr"/>
              <a:lstStyle/>
              <a:p>
                <a:pPr algn="ctr">
                  <a:lnSpc>
                    <a:spcPts val="11060"/>
                  </a:lnSpc>
                </a:pPr>
                <a:endParaRPr/>
              </a:p>
            </p:txBody>
          </p:sp>
        </p:grpSp>
        <p:grpSp>
          <p:nvGrpSpPr>
            <p:cNvPr id="252" name="Group 252"/>
            <p:cNvGrpSpPr/>
            <p:nvPr/>
          </p:nvGrpSpPr>
          <p:grpSpPr>
            <a:xfrm>
              <a:off x="4425970" y="4400393"/>
              <a:ext cx="4477925" cy="3332795"/>
              <a:chOff x="0" y="0"/>
              <a:chExt cx="188762" cy="140490"/>
            </a:xfrm>
          </p:grpSpPr>
          <p:sp>
            <p:nvSpPr>
              <p:cNvPr id="253" name="Freeform 253"/>
              <p:cNvSpPr/>
              <p:nvPr/>
            </p:nvSpPr>
            <p:spPr>
              <a:xfrm>
                <a:off x="0" y="0"/>
                <a:ext cx="188762" cy="140490"/>
              </a:xfrm>
              <a:custGeom>
                <a:avLst/>
                <a:gdLst/>
                <a:ahLst/>
                <a:cxnLst/>
                <a:rect l="l" t="t" r="r" b="b"/>
                <a:pathLst>
                  <a:path w="188762" h="140490">
                    <a:moveTo>
                      <a:pt x="0" y="0"/>
                    </a:moveTo>
                    <a:lnTo>
                      <a:pt x="188762" y="0"/>
                    </a:lnTo>
                    <a:lnTo>
                      <a:pt x="188762" y="140490"/>
                    </a:lnTo>
                    <a:lnTo>
                      <a:pt x="0" y="140490"/>
                    </a:lnTo>
                    <a:close/>
                  </a:path>
                </a:pathLst>
              </a:custGeom>
              <a:solidFill>
                <a:srgbClr val="C7764A">
                  <a:alpha val="14902"/>
                </a:srgbClr>
              </a:solidFill>
            </p:spPr>
          </p:sp>
          <p:sp>
            <p:nvSpPr>
              <p:cNvPr id="254" name="TextBox 254"/>
              <p:cNvSpPr txBox="1"/>
              <p:nvPr/>
            </p:nvSpPr>
            <p:spPr>
              <a:xfrm>
                <a:off x="0" y="-142875"/>
                <a:ext cx="188762" cy="283365"/>
              </a:xfrm>
              <a:prstGeom prst="rect">
                <a:avLst/>
              </a:prstGeom>
            </p:spPr>
            <p:txBody>
              <a:bodyPr lIns="56510" tIns="56510" rIns="56510" bIns="56510" rtlCol="0" anchor="ctr"/>
              <a:lstStyle/>
              <a:p>
                <a:pPr algn="ctr">
                  <a:lnSpc>
                    <a:spcPts val="11060"/>
                  </a:lnSpc>
                </a:pPr>
                <a:endParaRPr/>
              </a:p>
            </p:txBody>
          </p:sp>
        </p:grpSp>
        <p:grpSp>
          <p:nvGrpSpPr>
            <p:cNvPr id="255" name="Group 255"/>
            <p:cNvGrpSpPr/>
            <p:nvPr/>
          </p:nvGrpSpPr>
          <p:grpSpPr>
            <a:xfrm>
              <a:off x="4426095" y="13776"/>
              <a:ext cx="4477925" cy="1317474"/>
              <a:chOff x="0" y="0"/>
              <a:chExt cx="188762" cy="55537"/>
            </a:xfrm>
          </p:grpSpPr>
          <p:sp>
            <p:nvSpPr>
              <p:cNvPr id="256" name="Freeform 256"/>
              <p:cNvSpPr/>
              <p:nvPr/>
            </p:nvSpPr>
            <p:spPr>
              <a:xfrm>
                <a:off x="0" y="0"/>
                <a:ext cx="188762" cy="55537"/>
              </a:xfrm>
              <a:custGeom>
                <a:avLst/>
                <a:gdLst/>
                <a:ahLst/>
                <a:cxnLst/>
                <a:rect l="l" t="t" r="r" b="b"/>
                <a:pathLst>
                  <a:path w="188762" h="55537">
                    <a:moveTo>
                      <a:pt x="0" y="0"/>
                    </a:moveTo>
                    <a:lnTo>
                      <a:pt x="188762" y="0"/>
                    </a:lnTo>
                    <a:lnTo>
                      <a:pt x="188762" y="55537"/>
                    </a:lnTo>
                    <a:lnTo>
                      <a:pt x="0" y="55537"/>
                    </a:lnTo>
                    <a:close/>
                  </a:path>
                </a:pathLst>
              </a:custGeom>
              <a:solidFill>
                <a:srgbClr val="C7764A">
                  <a:alpha val="49804"/>
                </a:srgbClr>
              </a:solidFill>
            </p:spPr>
          </p:sp>
          <p:sp>
            <p:nvSpPr>
              <p:cNvPr id="257" name="TextBox 257"/>
              <p:cNvSpPr txBox="1"/>
              <p:nvPr/>
            </p:nvSpPr>
            <p:spPr>
              <a:xfrm>
                <a:off x="0" y="-142875"/>
                <a:ext cx="188762" cy="198412"/>
              </a:xfrm>
              <a:prstGeom prst="rect">
                <a:avLst/>
              </a:prstGeom>
            </p:spPr>
            <p:txBody>
              <a:bodyPr lIns="56510" tIns="56510" rIns="56510" bIns="56510" rtlCol="0" anchor="ctr"/>
              <a:lstStyle/>
              <a:p>
                <a:pPr algn="ctr">
                  <a:lnSpc>
                    <a:spcPts val="11060"/>
                  </a:lnSpc>
                </a:pPr>
                <a:endParaRPr/>
              </a:p>
            </p:txBody>
          </p:sp>
        </p:grpSp>
        <p:grpSp>
          <p:nvGrpSpPr>
            <p:cNvPr id="258" name="Group 258"/>
            <p:cNvGrpSpPr/>
            <p:nvPr/>
          </p:nvGrpSpPr>
          <p:grpSpPr>
            <a:xfrm>
              <a:off x="4454285" y="1459541"/>
              <a:ext cx="4449734" cy="2718428"/>
              <a:chOff x="0" y="0"/>
              <a:chExt cx="187574" cy="114592"/>
            </a:xfrm>
          </p:grpSpPr>
          <p:sp>
            <p:nvSpPr>
              <p:cNvPr id="259" name="Freeform 259"/>
              <p:cNvSpPr/>
              <p:nvPr/>
            </p:nvSpPr>
            <p:spPr>
              <a:xfrm>
                <a:off x="0" y="0"/>
                <a:ext cx="187574" cy="114592"/>
              </a:xfrm>
              <a:custGeom>
                <a:avLst/>
                <a:gdLst/>
                <a:ahLst/>
                <a:cxnLst/>
                <a:rect l="l" t="t" r="r" b="b"/>
                <a:pathLst>
                  <a:path w="187574" h="114592">
                    <a:moveTo>
                      <a:pt x="0" y="0"/>
                    </a:moveTo>
                    <a:lnTo>
                      <a:pt x="187574" y="0"/>
                    </a:lnTo>
                    <a:lnTo>
                      <a:pt x="187574" y="114592"/>
                    </a:lnTo>
                    <a:lnTo>
                      <a:pt x="0" y="114592"/>
                    </a:lnTo>
                    <a:close/>
                  </a:path>
                </a:pathLst>
              </a:custGeom>
              <a:solidFill>
                <a:srgbClr val="C7764A">
                  <a:alpha val="14902"/>
                </a:srgbClr>
              </a:solidFill>
            </p:spPr>
          </p:sp>
          <p:sp>
            <p:nvSpPr>
              <p:cNvPr id="260" name="TextBox 260"/>
              <p:cNvSpPr txBox="1"/>
              <p:nvPr/>
            </p:nvSpPr>
            <p:spPr>
              <a:xfrm>
                <a:off x="0" y="-142875"/>
                <a:ext cx="187574" cy="257467"/>
              </a:xfrm>
              <a:prstGeom prst="rect">
                <a:avLst/>
              </a:prstGeom>
            </p:spPr>
            <p:txBody>
              <a:bodyPr lIns="56510" tIns="56510" rIns="56510" bIns="56510" rtlCol="0" anchor="ctr"/>
              <a:lstStyle/>
              <a:p>
                <a:pPr algn="ctr">
                  <a:lnSpc>
                    <a:spcPts val="11060"/>
                  </a:lnSpc>
                </a:pPr>
                <a:endParaRPr/>
              </a:p>
            </p:txBody>
          </p:sp>
        </p:grpSp>
        <p:sp>
          <p:nvSpPr>
            <p:cNvPr id="261" name="TextBox 261"/>
            <p:cNvSpPr txBox="1"/>
            <p:nvPr/>
          </p:nvSpPr>
          <p:spPr>
            <a:xfrm>
              <a:off x="240001" y="291220"/>
              <a:ext cx="3751984" cy="691660"/>
            </a:xfrm>
            <a:prstGeom prst="rect">
              <a:avLst/>
            </a:prstGeom>
          </p:spPr>
          <p:txBody>
            <a:bodyPr lIns="0" tIns="0" rIns="0" bIns="0" rtlCol="0" anchor="t">
              <a:spAutoFit/>
            </a:bodyPr>
            <a:lstStyle/>
            <a:p>
              <a:pPr algn="ctr">
                <a:lnSpc>
                  <a:spcPts val="4454"/>
                </a:lnSpc>
              </a:pPr>
              <a:r>
                <a:rPr lang="en-US" sz="3182" b="1">
                  <a:solidFill>
                    <a:srgbClr val="000000"/>
                  </a:solidFill>
                  <a:latin typeface="Canva Sans Bold"/>
                  <a:ea typeface="Canva Sans Bold"/>
                  <a:cs typeface="Canva Sans Bold"/>
                  <a:sym typeface="Canva Sans Bold"/>
                </a:rPr>
                <a:t>Assay</a:t>
              </a:r>
            </a:p>
          </p:txBody>
        </p:sp>
        <p:sp>
          <p:nvSpPr>
            <p:cNvPr id="262" name="TextBox 262"/>
            <p:cNvSpPr txBox="1"/>
            <p:nvPr/>
          </p:nvSpPr>
          <p:spPr>
            <a:xfrm>
              <a:off x="4701878" y="291220"/>
              <a:ext cx="3926360" cy="685171"/>
            </a:xfrm>
            <a:prstGeom prst="rect">
              <a:avLst/>
            </a:prstGeom>
          </p:spPr>
          <p:txBody>
            <a:bodyPr lIns="0" tIns="0" rIns="0" bIns="0" rtlCol="0" anchor="t">
              <a:spAutoFit/>
            </a:bodyPr>
            <a:lstStyle/>
            <a:p>
              <a:pPr algn="ctr">
                <a:lnSpc>
                  <a:spcPts val="4326"/>
                </a:lnSpc>
              </a:pPr>
              <a:r>
                <a:rPr lang="en-US" sz="3090" b="1">
                  <a:solidFill>
                    <a:srgbClr val="000000"/>
                  </a:solidFill>
                  <a:latin typeface="Canva Sans Bold"/>
                  <a:ea typeface="Canva Sans Bold"/>
                  <a:cs typeface="Canva Sans Bold"/>
                  <a:sym typeface="Canva Sans Bold"/>
                </a:rPr>
                <a:t>Target</a:t>
              </a:r>
            </a:p>
          </p:txBody>
        </p:sp>
        <p:sp>
          <p:nvSpPr>
            <p:cNvPr id="263" name="TextBox 263"/>
            <p:cNvSpPr txBox="1"/>
            <p:nvPr/>
          </p:nvSpPr>
          <p:spPr>
            <a:xfrm>
              <a:off x="240001" y="1673828"/>
              <a:ext cx="3751984" cy="685171"/>
            </a:xfrm>
            <a:prstGeom prst="rect">
              <a:avLst/>
            </a:prstGeom>
          </p:spPr>
          <p:txBody>
            <a:bodyPr lIns="0" tIns="0" rIns="0" bIns="0" rtlCol="0" anchor="t">
              <a:spAutoFit/>
            </a:bodyPr>
            <a:lstStyle/>
            <a:p>
              <a:pPr algn="ctr">
                <a:lnSpc>
                  <a:spcPts val="4326"/>
                </a:lnSpc>
              </a:pPr>
              <a:r>
                <a:rPr lang="en-US" sz="3090" b="1">
                  <a:solidFill>
                    <a:srgbClr val="000000"/>
                  </a:solidFill>
                  <a:latin typeface="Canva Sans Bold"/>
                  <a:ea typeface="Canva Sans Bold"/>
                  <a:cs typeface="Canva Sans Bold"/>
                  <a:sym typeface="Canva Sans Bold"/>
                </a:rPr>
                <a:t>Feeding</a:t>
              </a:r>
            </a:p>
          </p:txBody>
        </p:sp>
        <p:sp>
          <p:nvSpPr>
            <p:cNvPr id="264" name="TextBox 264"/>
            <p:cNvSpPr txBox="1"/>
            <p:nvPr/>
          </p:nvSpPr>
          <p:spPr>
            <a:xfrm>
              <a:off x="240001" y="5018119"/>
              <a:ext cx="3751984" cy="685171"/>
            </a:xfrm>
            <a:prstGeom prst="rect">
              <a:avLst/>
            </a:prstGeom>
          </p:spPr>
          <p:txBody>
            <a:bodyPr lIns="0" tIns="0" rIns="0" bIns="0" rtlCol="0" anchor="t">
              <a:spAutoFit/>
            </a:bodyPr>
            <a:lstStyle/>
            <a:p>
              <a:pPr algn="ctr">
                <a:lnSpc>
                  <a:spcPts val="4326"/>
                </a:lnSpc>
              </a:pPr>
              <a:r>
                <a:rPr lang="en-US" sz="3090" b="1">
                  <a:solidFill>
                    <a:srgbClr val="000000"/>
                  </a:solidFill>
                  <a:latin typeface="Canva Sans Bold"/>
                  <a:ea typeface="Canva Sans Bold"/>
                  <a:cs typeface="Canva Sans Bold"/>
                  <a:sym typeface="Canva Sans Bold"/>
                </a:rPr>
                <a:t>Respiration</a:t>
              </a:r>
            </a:p>
          </p:txBody>
        </p:sp>
        <p:grpSp>
          <p:nvGrpSpPr>
            <p:cNvPr id="265" name="Group 265"/>
            <p:cNvGrpSpPr/>
            <p:nvPr/>
          </p:nvGrpSpPr>
          <p:grpSpPr>
            <a:xfrm>
              <a:off x="79968" y="7956286"/>
              <a:ext cx="4072050" cy="3893170"/>
              <a:chOff x="0" y="0"/>
              <a:chExt cx="171653" cy="164112"/>
            </a:xfrm>
          </p:grpSpPr>
          <p:sp>
            <p:nvSpPr>
              <p:cNvPr id="266" name="Freeform 266"/>
              <p:cNvSpPr/>
              <p:nvPr/>
            </p:nvSpPr>
            <p:spPr>
              <a:xfrm>
                <a:off x="0" y="0"/>
                <a:ext cx="171653" cy="164112"/>
              </a:xfrm>
              <a:custGeom>
                <a:avLst/>
                <a:gdLst/>
                <a:ahLst/>
                <a:cxnLst/>
                <a:rect l="l" t="t" r="r" b="b"/>
                <a:pathLst>
                  <a:path w="171653" h="164112">
                    <a:moveTo>
                      <a:pt x="0" y="0"/>
                    </a:moveTo>
                    <a:lnTo>
                      <a:pt x="171653" y="0"/>
                    </a:lnTo>
                    <a:lnTo>
                      <a:pt x="171653" y="164112"/>
                    </a:lnTo>
                    <a:lnTo>
                      <a:pt x="0" y="164112"/>
                    </a:lnTo>
                    <a:close/>
                  </a:path>
                </a:pathLst>
              </a:custGeom>
              <a:solidFill>
                <a:srgbClr val="C7764A">
                  <a:alpha val="29804"/>
                </a:srgbClr>
              </a:solidFill>
            </p:spPr>
          </p:sp>
          <p:sp>
            <p:nvSpPr>
              <p:cNvPr id="267" name="TextBox 267"/>
              <p:cNvSpPr txBox="1"/>
              <p:nvPr/>
            </p:nvSpPr>
            <p:spPr>
              <a:xfrm>
                <a:off x="0" y="-142875"/>
                <a:ext cx="171653" cy="306987"/>
              </a:xfrm>
              <a:prstGeom prst="rect">
                <a:avLst/>
              </a:prstGeom>
            </p:spPr>
            <p:txBody>
              <a:bodyPr lIns="56510" tIns="56510" rIns="56510" bIns="56510" rtlCol="0" anchor="ctr"/>
              <a:lstStyle/>
              <a:p>
                <a:pPr algn="ctr">
                  <a:lnSpc>
                    <a:spcPts val="11060"/>
                  </a:lnSpc>
                </a:pPr>
                <a:endParaRPr/>
              </a:p>
            </p:txBody>
          </p:sp>
        </p:grpSp>
        <p:sp>
          <p:nvSpPr>
            <p:cNvPr id="268" name="TextBox 268"/>
            <p:cNvSpPr txBox="1"/>
            <p:nvPr/>
          </p:nvSpPr>
          <p:spPr>
            <a:xfrm>
              <a:off x="162096" y="8821929"/>
              <a:ext cx="3751984" cy="685171"/>
            </a:xfrm>
            <a:prstGeom prst="rect">
              <a:avLst/>
            </a:prstGeom>
          </p:spPr>
          <p:txBody>
            <a:bodyPr lIns="0" tIns="0" rIns="0" bIns="0" rtlCol="0" anchor="t">
              <a:spAutoFit/>
            </a:bodyPr>
            <a:lstStyle/>
            <a:p>
              <a:pPr algn="ctr">
                <a:lnSpc>
                  <a:spcPts val="4326"/>
                </a:lnSpc>
              </a:pPr>
              <a:r>
                <a:rPr lang="en-US" sz="3090" b="1">
                  <a:solidFill>
                    <a:srgbClr val="000000"/>
                  </a:solidFill>
                  <a:latin typeface="Canva Sans Bold"/>
                  <a:ea typeface="Canva Sans Bold"/>
                  <a:cs typeface="Canva Sans Bold"/>
                  <a:sym typeface="Canva Sans Bold"/>
                </a:rPr>
                <a:t>Tissue</a:t>
              </a:r>
            </a:p>
          </p:txBody>
        </p:sp>
        <p:sp>
          <p:nvSpPr>
            <p:cNvPr id="269" name="TextBox 269"/>
            <p:cNvSpPr txBox="1"/>
            <p:nvPr/>
          </p:nvSpPr>
          <p:spPr>
            <a:xfrm>
              <a:off x="4752002" y="1849050"/>
              <a:ext cx="4152018" cy="1570645"/>
            </a:xfrm>
            <a:prstGeom prst="rect">
              <a:avLst/>
            </a:prstGeom>
          </p:spPr>
          <p:txBody>
            <a:bodyPr lIns="0" tIns="0" rIns="0" bIns="0" rtlCol="0" anchor="t">
              <a:spAutoFit/>
            </a:bodyPr>
            <a:lstStyle/>
            <a:p>
              <a:pPr marL="489332" lvl="1" indent="-244666" algn="l">
                <a:lnSpc>
                  <a:spcPts val="3173"/>
                </a:lnSpc>
                <a:buFont typeface="Arial"/>
                <a:buChar char="•"/>
              </a:pPr>
              <a:r>
                <a:rPr lang="en-US" sz="2266">
                  <a:solidFill>
                    <a:srgbClr val="000000"/>
                  </a:solidFill>
                  <a:latin typeface="Canva Sans"/>
                  <a:ea typeface="Canva Sans"/>
                  <a:cs typeface="Canva Sans"/>
                  <a:sym typeface="Canva Sans"/>
                </a:rPr>
                <a:t>Clearance rate</a:t>
              </a:r>
            </a:p>
            <a:p>
              <a:pPr marL="489332" lvl="1" indent="-244666" algn="l">
                <a:lnSpc>
                  <a:spcPts val="3173"/>
                </a:lnSpc>
                <a:buFont typeface="Arial"/>
                <a:buChar char="•"/>
              </a:pPr>
              <a:r>
                <a:rPr lang="en-US" sz="2266">
                  <a:solidFill>
                    <a:srgbClr val="000000"/>
                  </a:solidFill>
                  <a:latin typeface="Canva Sans"/>
                  <a:ea typeface="Canva Sans"/>
                  <a:cs typeface="Canva Sans"/>
                  <a:sym typeface="Canva Sans"/>
                </a:rPr>
                <a:t>Selectivity via pseudofeces</a:t>
              </a:r>
            </a:p>
          </p:txBody>
        </p:sp>
        <p:sp>
          <p:nvSpPr>
            <p:cNvPr id="270" name="TextBox 270"/>
            <p:cNvSpPr txBox="1"/>
            <p:nvPr/>
          </p:nvSpPr>
          <p:spPr>
            <a:xfrm>
              <a:off x="4548968" y="5139508"/>
              <a:ext cx="4152018" cy="1579140"/>
            </a:xfrm>
            <a:prstGeom prst="rect">
              <a:avLst/>
            </a:prstGeom>
          </p:spPr>
          <p:txBody>
            <a:bodyPr lIns="0" tIns="0" rIns="0" bIns="0" rtlCol="0" anchor="t">
              <a:spAutoFit/>
            </a:bodyPr>
            <a:lstStyle/>
            <a:p>
              <a:pPr algn="ctr">
                <a:lnSpc>
                  <a:spcPts val="3215"/>
                </a:lnSpc>
              </a:pPr>
              <a:r>
                <a:rPr lang="en-US" sz="2296">
                  <a:solidFill>
                    <a:srgbClr val="000000"/>
                  </a:solidFill>
                  <a:latin typeface="Canva Sans"/>
                  <a:ea typeface="Canva Sans"/>
                  <a:cs typeface="Canva Sans"/>
                  <a:sym typeface="Canva Sans"/>
                </a:rPr>
                <a:t>In situ metabolism under multiple stressors</a:t>
              </a:r>
            </a:p>
          </p:txBody>
        </p:sp>
        <p:sp>
          <p:nvSpPr>
            <p:cNvPr id="271" name="TextBox 271"/>
            <p:cNvSpPr txBox="1"/>
            <p:nvPr/>
          </p:nvSpPr>
          <p:spPr>
            <a:xfrm>
              <a:off x="162096" y="6283686"/>
              <a:ext cx="4152018" cy="1042706"/>
            </a:xfrm>
            <a:prstGeom prst="rect">
              <a:avLst/>
            </a:prstGeom>
          </p:spPr>
          <p:txBody>
            <a:bodyPr lIns="0" tIns="0" rIns="0" bIns="0" rtlCol="0" anchor="t">
              <a:spAutoFit/>
            </a:bodyPr>
            <a:lstStyle/>
            <a:p>
              <a:pPr algn="ctr">
                <a:lnSpc>
                  <a:spcPts val="3215"/>
                </a:lnSpc>
              </a:pPr>
              <a:r>
                <a:rPr lang="en-US" sz="2296">
                  <a:solidFill>
                    <a:srgbClr val="000000"/>
                  </a:solidFill>
                  <a:latin typeface="Canva Sans"/>
                  <a:ea typeface="Canva Sans"/>
                  <a:cs typeface="Canva Sans"/>
                  <a:sym typeface="Canva Sans"/>
                </a:rPr>
                <a:t>Feeding period</a:t>
              </a:r>
            </a:p>
            <a:p>
              <a:pPr algn="ctr">
                <a:lnSpc>
                  <a:spcPts val="3215"/>
                </a:lnSpc>
              </a:pPr>
              <a:r>
                <a:rPr lang="en-US" sz="2296">
                  <a:solidFill>
                    <a:srgbClr val="000000"/>
                  </a:solidFill>
                  <a:latin typeface="Canva Sans"/>
                  <a:ea typeface="Canva Sans"/>
                  <a:cs typeface="Canva Sans"/>
                  <a:sym typeface="Canva Sans"/>
                </a:rPr>
                <a:t>Days 2-5</a:t>
              </a:r>
            </a:p>
          </p:txBody>
        </p:sp>
        <p:sp>
          <p:nvSpPr>
            <p:cNvPr id="272" name="TextBox 272"/>
            <p:cNvSpPr txBox="1"/>
            <p:nvPr/>
          </p:nvSpPr>
          <p:spPr>
            <a:xfrm>
              <a:off x="0" y="10087496"/>
              <a:ext cx="4152018" cy="1042706"/>
            </a:xfrm>
            <a:prstGeom prst="rect">
              <a:avLst/>
            </a:prstGeom>
          </p:spPr>
          <p:txBody>
            <a:bodyPr lIns="0" tIns="0" rIns="0" bIns="0" rtlCol="0" anchor="t">
              <a:spAutoFit/>
            </a:bodyPr>
            <a:lstStyle/>
            <a:p>
              <a:pPr algn="ctr">
                <a:lnSpc>
                  <a:spcPts val="3215"/>
                </a:lnSpc>
              </a:pPr>
              <a:r>
                <a:rPr lang="en-US" sz="2296">
                  <a:solidFill>
                    <a:srgbClr val="000000"/>
                  </a:solidFill>
                  <a:latin typeface="Canva Sans"/>
                  <a:ea typeface="Canva Sans"/>
                  <a:cs typeface="Canva Sans"/>
                  <a:sym typeface="Canva Sans"/>
                </a:rPr>
                <a:t>Depuration</a:t>
              </a:r>
            </a:p>
            <a:p>
              <a:pPr algn="ctr">
                <a:lnSpc>
                  <a:spcPts val="3215"/>
                </a:lnSpc>
              </a:pPr>
              <a:r>
                <a:rPr lang="en-US" sz="2296">
                  <a:solidFill>
                    <a:srgbClr val="000000"/>
                  </a:solidFill>
                  <a:latin typeface="Canva Sans"/>
                  <a:ea typeface="Canva Sans"/>
                  <a:cs typeface="Canva Sans"/>
                  <a:sym typeface="Canva Sans"/>
                </a:rPr>
                <a:t>Days 1, 3, 6, 10</a:t>
              </a:r>
            </a:p>
          </p:txBody>
        </p:sp>
        <p:sp>
          <p:nvSpPr>
            <p:cNvPr id="273" name="TextBox 273"/>
            <p:cNvSpPr txBox="1"/>
            <p:nvPr/>
          </p:nvSpPr>
          <p:spPr>
            <a:xfrm>
              <a:off x="39984" y="2711103"/>
              <a:ext cx="4152018" cy="1042706"/>
            </a:xfrm>
            <a:prstGeom prst="rect">
              <a:avLst/>
            </a:prstGeom>
          </p:spPr>
          <p:txBody>
            <a:bodyPr lIns="0" tIns="0" rIns="0" bIns="0" rtlCol="0" anchor="t">
              <a:spAutoFit/>
            </a:bodyPr>
            <a:lstStyle/>
            <a:p>
              <a:pPr algn="ctr">
                <a:lnSpc>
                  <a:spcPts val="3215"/>
                </a:lnSpc>
              </a:pPr>
              <a:r>
                <a:rPr lang="en-US" sz="2296">
                  <a:solidFill>
                    <a:srgbClr val="000000"/>
                  </a:solidFill>
                  <a:latin typeface="Canva Sans"/>
                  <a:ea typeface="Canva Sans"/>
                  <a:cs typeface="Canva Sans"/>
                  <a:sym typeface="Canva Sans"/>
                </a:rPr>
                <a:t>Feeding period</a:t>
              </a:r>
            </a:p>
            <a:p>
              <a:pPr algn="ctr">
                <a:lnSpc>
                  <a:spcPts val="3215"/>
                </a:lnSpc>
              </a:pPr>
              <a:r>
                <a:rPr lang="en-US" sz="2296">
                  <a:solidFill>
                    <a:srgbClr val="000000"/>
                  </a:solidFill>
                  <a:latin typeface="Canva Sans"/>
                  <a:ea typeface="Canva Sans"/>
                  <a:cs typeface="Canva Sans"/>
                  <a:sym typeface="Canva Sans"/>
                </a:rPr>
                <a:t>Days 1, 3, 5</a:t>
              </a:r>
            </a:p>
          </p:txBody>
        </p:sp>
      </p:grpSp>
      <p:grpSp>
        <p:nvGrpSpPr>
          <p:cNvPr id="274" name="Group 274"/>
          <p:cNvGrpSpPr/>
          <p:nvPr/>
        </p:nvGrpSpPr>
        <p:grpSpPr>
          <a:xfrm>
            <a:off x="13355063" y="27140219"/>
            <a:ext cx="6597260" cy="4507039"/>
            <a:chOff x="0" y="0"/>
            <a:chExt cx="8796347" cy="6009386"/>
          </a:xfrm>
        </p:grpSpPr>
        <p:sp>
          <p:nvSpPr>
            <p:cNvPr id="275" name="Freeform 275"/>
            <p:cNvSpPr/>
            <p:nvPr/>
          </p:nvSpPr>
          <p:spPr>
            <a:xfrm>
              <a:off x="0" y="0"/>
              <a:ext cx="8796347" cy="6009386"/>
            </a:xfrm>
            <a:custGeom>
              <a:avLst/>
              <a:gdLst/>
              <a:ahLst/>
              <a:cxnLst/>
              <a:rect l="l" t="t" r="r" b="b"/>
              <a:pathLst>
                <a:path w="8796347" h="6009386">
                  <a:moveTo>
                    <a:pt x="0" y="0"/>
                  </a:moveTo>
                  <a:lnTo>
                    <a:pt x="8796347" y="0"/>
                  </a:lnTo>
                  <a:lnTo>
                    <a:pt x="8796347" y="6009386"/>
                  </a:lnTo>
                  <a:lnTo>
                    <a:pt x="0" y="6009386"/>
                  </a:lnTo>
                  <a:lnTo>
                    <a:pt x="0" y="0"/>
                  </a:lnTo>
                  <a:close/>
                </a:path>
              </a:pathLst>
            </a:custGeom>
            <a:blipFill>
              <a:blip r:embed="rId41"/>
              <a:stretch>
                <a:fillRect l="-15675" t="-6942" r="-2764" b="-7480"/>
              </a:stretch>
            </a:blipFill>
          </p:spPr>
        </p:sp>
        <p:sp>
          <p:nvSpPr>
            <p:cNvPr id="276" name="Freeform 276"/>
            <p:cNvSpPr/>
            <p:nvPr/>
          </p:nvSpPr>
          <p:spPr>
            <a:xfrm rot="1980299">
              <a:off x="683145" y="4428427"/>
              <a:ext cx="531459" cy="897850"/>
            </a:xfrm>
            <a:custGeom>
              <a:avLst/>
              <a:gdLst/>
              <a:ahLst/>
              <a:cxnLst/>
              <a:rect l="l" t="t" r="r" b="b"/>
              <a:pathLst>
                <a:path w="531459" h="897850">
                  <a:moveTo>
                    <a:pt x="0" y="0"/>
                  </a:moveTo>
                  <a:lnTo>
                    <a:pt x="531459" y="0"/>
                  </a:lnTo>
                  <a:lnTo>
                    <a:pt x="531459" y="897850"/>
                  </a:lnTo>
                  <a:lnTo>
                    <a:pt x="0" y="897850"/>
                  </a:lnTo>
                  <a:lnTo>
                    <a:pt x="0" y="0"/>
                  </a:lnTo>
                  <a:close/>
                </a:path>
              </a:pathLst>
            </a:custGeom>
            <a:blipFill>
              <a:blip r:embed="rId38"/>
              <a:stretch>
                <a:fillRect/>
              </a:stretch>
            </a:blipFill>
          </p:spPr>
        </p:sp>
        <p:sp>
          <p:nvSpPr>
            <p:cNvPr id="277" name="Freeform 277"/>
            <p:cNvSpPr/>
            <p:nvPr/>
          </p:nvSpPr>
          <p:spPr>
            <a:xfrm rot="1167728">
              <a:off x="2414080" y="4975816"/>
              <a:ext cx="427693" cy="845522"/>
            </a:xfrm>
            <a:custGeom>
              <a:avLst/>
              <a:gdLst/>
              <a:ahLst/>
              <a:cxnLst/>
              <a:rect l="l" t="t" r="r" b="b"/>
              <a:pathLst>
                <a:path w="427693" h="845522">
                  <a:moveTo>
                    <a:pt x="0" y="0"/>
                  </a:moveTo>
                  <a:lnTo>
                    <a:pt x="427693" y="0"/>
                  </a:lnTo>
                  <a:lnTo>
                    <a:pt x="427693" y="845521"/>
                  </a:lnTo>
                  <a:lnTo>
                    <a:pt x="0" y="845521"/>
                  </a:lnTo>
                  <a:lnTo>
                    <a:pt x="0" y="0"/>
                  </a:lnTo>
                  <a:close/>
                </a:path>
              </a:pathLst>
            </a:custGeom>
            <a:blipFill>
              <a:blip r:embed="rId37"/>
              <a:stretch>
                <a:fillRect/>
              </a:stretch>
            </a:blipFill>
          </p:spPr>
        </p:sp>
        <p:sp>
          <p:nvSpPr>
            <p:cNvPr id="278" name="Freeform 278"/>
            <p:cNvSpPr/>
            <p:nvPr/>
          </p:nvSpPr>
          <p:spPr>
            <a:xfrm>
              <a:off x="6530842" y="253836"/>
              <a:ext cx="640624" cy="599784"/>
            </a:xfrm>
            <a:custGeom>
              <a:avLst/>
              <a:gdLst/>
              <a:ahLst/>
              <a:cxnLst/>
              <a:rect l="l" t="t" r="r" b="b"/>
              <a:pathLst>
                <a:path w="640624" h="599784">
                  <a:moveTo>
                    <a:pt x="0" y="0"/>
                  </a:moveTo>
                  <a:lnTo>
                    <a:pt x="640624" y="0"/>
                  </a:lnTo>
                  <a:lnTo>
                    <a:pt x="640624" y="599784"/>
                  </a:lnTo>
                  <a:lnTo>
                    <a:pt x="0" y="599784"/>
                  </a:lnTo>
                  <a:lnTo>
                    <a:pt x="0" y="0"/>
                  </a:lnTo>
                  <a:close/>
                </a:path>
              </a:pathLst>
            </a:custGeom>
            <a:blipFill>
              <a:blip r:embed="rId36"/>
              <a:stretch>
                <a:fillRect/>
              </a:stretch>
            </a:blipFill>
          </p:spPr>
        </p:sp>
      </p:grpSp>
      <p:sp>
        <p:nvSpPr>
          <p:cNvPr id="279" name="Freeform 279"/>
          <p:cNvSpPr/>
          <p:nvPr/>
        </p:nvSpPr>
        <p:spPr>
          <a:xfrm>
            <a:off x="30684696" y="17344998"/>
            <a:ext cx="10611734" cy="7958801"/>
          </a:xfrm>
          <a:custGeom>
            <a:avLst/>
            <a:gdLst/>
            <a:ahLst/>
            <a:cxnLst/>
            <a:rect l="l" t="t" r="r" b="b"/>
            <a:pathLst>
              <a:path w="10611734" h="7958801">
                <a:moveTo>
                  <a:pt x="0" y="0"/>
                </a:moveTo>
                <a:lnTo>
                  <a:pt x="10611734" y="0"/>
                </a:lnTo>
                <a:lnTo>
                  <a:pt x="10611734" y="7958801"/>
                </a:lnTo>
                <a:lnTo>
                  <a:pt x="0" y="7958801"/>
                </a:lnTo>
                <a:lnTo>
                  <a:pt x="0" y="0"/>
                </a:lnTo>
                <a:close/>
              </a:path>
            </a:pathLst>
          </a:custGeom>
          <a:blipFill>
            <a:blip r:embed="rId42"/>
            <a:stretch>
              <a:fillRect/>
            </a:stretch>
          </a:blipFill>
        </p:spPr>
      </p:sp>
      <p:sp>
        <p:nvSpPr>
          <p:cNvPr id="280" name="Freeform 280"/>
          <p:cNvSpPr/>
          <p:nvPr/>
        </p:nvSpPr>
        <p:spPr>
          <a:xfrm>
            <a:off x="21463057" y="26169693"/>
            <a:ext cx="9697136" cy="7272852"/>
          </a:xfrm>
          <a:custGeom>
            <a:avLst/>
            <a:gdLst/>
            <a:ahLst/>
            <a:cxnLst/>
            <a:rect l="l" t="t" r="r" b="b"/>
            <a:pathLst>
              <a:path w="9697136" h="7272852">
                <a:moveTo>
                  <a:pt x="0" y="0"/>
                </a:moveTo>
                <a:lnTo>
                  <a:pt x="9697136" y="0"/>
                </a:lnTo>
                <a:lnTo>
                  <a:pt x="9697136" y="7272851"/>
                </a:lnTo>
                <a:lnTo>
                  <a:pt x="0" y="7272851"/>
                </a:lnTo>
                <a:lnTo>
                  <a:pt x="0" y="0"/>
                </a:lnTo>
                <a:close/>
              </a:path>
            </a:pathLst>
          </a:custGeom>
          <a:blipFill>
            <a:blip r:embed="rId43"/>
            <a:stretch>
              <a:fillRect/>
            </a:stretch>
          </a:blipFill>
        </p:spPr>
      </p:sp>
      <p:sp>
        <p:nvSpPr>
          <p:cNvPr id="281" name="Freeform 281"/>
          <p:cNvSpPr/>
          <p:nvPr/>
        </p:nvSpPr>
        <p:spPr>
          <a:xfrm rot="5400000">
            <a:off x="27506067" y="30424571"/>
            <a:ext cx="200706" cy="1338042"/>
          </a:xfrm>
          <a:custGeom>
            <a:avLst/>
            <a:gdLst/>
            <a:ahLst/>
            <a:cxnLst/>
            <a:rect l="l" t="t" r="r" b="b"/>
            <a:pathLst>
              <a:path w="200706" h="1338042">
                <a:moveTo>
                  <a:pt x="0" y="0"/>
                </a:moveTo>
                <a:lnTo>
                  <a:pt x="200707" y="0"/>
                </a:lnTo>
                <a:lnTo>
                  <a:pt x="200707" y="1338042"/>
                </a:lnTo>
                <a:lnTo>
                  <a:pt x="0" y="1338042"/>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sp>
      <p:sp>
        <p:nvSpPr>
          <p:cNvPr id="282" name="Freeform 282"/>
          <p:cNvSpPr/>
          <p:nvPr/>
        </p:nvSpPr>
        <p:spPr>
          <a:xfrm rot="5400000">
            <a:off x="25424915" y="30180968"/>
            <a:ext cx="188540" cy="1256931"/>
          </a:xfrm>
          <a:custGeom>
            <a:avLst/>
            <a:gdLst/>
            <a:ahLst/>
            <a:cxnLst/>
            <a:rect l="l" t="t" r="r" b="b"/>
            <a:pathLst>
              <a:path w="188540" h="1256931">
                <a:moveTo>
                  <a:pt x="0" y="0"/>
                </a:moveTo>
                <a:lnTo>
                  <a:pt x="188540" y="0"/>
                </a:lnTo>
                <a:lnTo>
                  <a:pt x="188540" y="1256932"/>
                </a:lnTo>
                <a:lnTo>
                  <a:pt x="0" y="1256932"/>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sp>
      <p:sp>
        <p:nvSpPr>
          <p:cNvPr id="283" name="Freeform 283"/>
          <p:cNvSpPr/>
          <p:nvPr/>
        </p:nvSpPr>
        <p:spPr>
          <a:xfrm rot="5400000">
            <a:off x="23254790" y="29405734"/>
            <a:ext cx="194912" cy="1299415"/>
          </a:xfrm>
          <a:custGeom>
            <a:avLst/>
            <a:gdLst/>
            <a:ahLst/>
            <a:cxnLst/>
            <a:rect l="l" t="t" r="r" b="b"/>
            <a:pathLst>
              <a:path w="194912" h="1299415">
                <a:moveTo>
                  <a:pt x="0" y="0"/>
                </a:moveTo>
                <a:lnTo>
                  <a:pt x="194912" y="0"/>
                </a:lnTo>
                <a:lnTo>
                  <a:pt x="194912" y="1299416"/>
                </a:lnTo>
                <a:lnTo>
                  <a:pt x="0" y="1299416"/>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sp>
      <p:sp>
        <p:nvSpPr>
          <p:cNvPr id="284" name="Freeform 284"/>
          <p:cNvSpPr/>
          <p:nvPr/>
        </p:nvSpPr>
        <p:spPr>
          <a:xfrm rot="5400000">
            <a:off x="29726316" y="29245839"/>
            <a:ext cx="185777" cy="1238515"/>
          </a:xfrm>
          <a:custGeom>
            <a:avLst/>
            <a:gdLst/>
            <a:ahLst/>
            <a:cxnLst/>
            <a:rect l="l" t="t" r="r" b="b"/>
            <a:pathLst>
              <a:path w="185777" h="1238515">
                <a:moveTo>
                  <a:pt x="0" y="0"/>
                </a:moveTo>
                <a:lnTo>
                  <a:pt x="185778" y="0"/>
                </a:lnTo>
                <a:lnTo>
                  <a:pt x="185778" y="1238516"/>
                </a:lnTo>
                <a:lnTo>
                  <a:pt x="0" y="1238516"/>
                </a:lnTo>
                <a:lnTo>
                  <a:pt x="0" y="0"/>
                </a:lnTo>
                <a:close/>
              </a:path>
            </a:pathLst>
          </a:custGeom>
          <a:blipFill>
            <a:blip r:embed="rId44">
              <a:extLst>
                <a:ext uri="{96DAC541-7B7A-43D3-8B79-37D633B846F1}">
                  <asvg:svgBlip xmlns:asvg="http://schemas.microsoft.com/office/drawing/2016/SVG/main" r:embed="rId45"/>
                </a:ext>
              </a:extLst>
            </a:blip>
            <a:stretch>
              <a:fillRect/>
            </a:stretch>
          </a:blipFill>
        </p:spPr>
      </p:sp>
      <p:sp>
        <p:nvSpPr>
          <p:cNvPr id="285" name="TextBox 285"/>
          <p:cNvSpPr txBox="1"/>
          <p:nvPr/>
        </p:nvSpPr>
        <p:spPr>
          <a:xfrm>
            <a:off x="2640399" y="1892935"/>
            <a:ext cx="36781602" cy="2502478"/>
          </a:xfrm>
          <a:prstGeom prst="rect">
            <a:avLst/>
          </a:prstGeom>
        </p:spPr>
        <p:txBody>
          <a:bodyPr lIns="0" tIns="0" rIns="0" bIns="0" rtlCol="0" anchor="t">
            <a:spAutoFit/>
          </a:bodyPr>
          <a:lstStyle/>
          <a:p>
            <a:pPr algn="ctr">
              <a:lnSpc>
                <a:spcPts val="10118"/>
              </a:lnSpc>
              <a:spcBef>
                <a:spcPct val="0"/>
              </a:spcBef>
            </a:pPr>
            <a:r>
              <a:rPr lang="en-US" sz="7227">
                <a:solidFill>
                  <a:srgbClr val="000000"/>
                </a:solidFill>
                <a:latin typeface="Canva Sans"/>
                <a:ea typeface="Canva Sans"/>
                <a:cs typeface="Canva Sans"/>
                <a:sym typeface="Canva Sans"/>
              </a:rPr>
              <a:t>The Influence of Coastal Acidification and Ocean Warming on Biotoxin Depuration Time in Commercially Valuable Bivalves  </a:t>
            </a:r>
          </a:p>
        </p:txBody>
      </p:sp>
      <p:sp>
        <p:nvSpPr>
          <p:cNvPr id="286" name="TextBox 286"/>
          <p:cNvSpPr txBox="1"/>
          <p:nvPr/>
        </p:nvSpPr>
        <p:spPr>
          <a:xfrm>
            <a:off x="27323078" y="38607957"/>
            <a:ext cx="8322692" cy="712470"/>
          </a:xfrm>
          <a:prstGeom prst="rect">
            <a:avLst/>
          </a:prstGeom>
        </p:spPr>
        <p:txBody>
          <a:bodyPr lIns="0" tIns="0" rIns="0" bIns="0" rtlCol="0" anchor="t">
            <a:spAutoFit/>
          </a:bodyPr>
          <a:lstStyle/>
          <a:p>
            <a:pPr algn="ctr">
              <a:lnSpc>
                <a:spcPts val="5880"/>
              </a:lnSpc>
              <a:spcBef>
                <a:spcPct val="0"/>
              </a:spcBef>
            </a:pPr>
            <a:r>
              <a:rPr lang="en-US" sz="4200">
                <a:solidFill>
                  <a:srgbClr val="000000"/>
                </a:solidFill>
                <a:latin typeface="Canva Sans"/>
                <a:ea typeface="Canva Sans"/>
                <a:cs typeface="Canva Sans"/>
                <a:sym typeface="Canva Sans"/>
              </a:rPr>
              <a:t>Sources and Acknowledgements</a:t>
            </a:r>
          </a:p>
        </p:txBody>
      </p:sp>
      <p:sp>
        <p:nvSpPr>
          <p:cNvPr id="287" name="TextBox 287"/>
          <p:cNvSpPr txBox="1"/>
          <p:nvPr/>
        </p:nvSpPr>
        <p:spPr>
          <a:xfrm>
            <a:off x="27323078" y="7928994"/>
            <a:ext cx="8420695" cy="962660"/>
          </a:xfrm>
          <a:prstGeom prst="rect">
            <a:avLst/>
          </a:prstGeom>
        </p:spPr>
        <p:txBody>
          <a:bodyPr lIns="0" tIns="0" rIns="0" bIns="0" rtlCol="0" anchor="t">
            <a:spAutoFit/>
          </a:bodyPr>
          <a:lstStyle/>
          <a:p>
            <a:pPr algn="ctr">
              <a:lnSpc>
                <a:spcPts val="7840"/>
              </a:lnSpc>
              <a:spcBef>
                <a:spcPct val="0"/>
              </a:spcBef>
            </a:pPr>
            <a:r>
              <a:rPr lang="en-US" sz="5600">
                <a:solidFill>
                  <a:srgbClr val="000000"/>
                </a:solidFill>
                <a:latin typeface="Canva Sans"/>
                <a:ea typeface="Canva Sans"/>
                <a:cs typeface="Canva Sans"/>
                <a:sym typeface="Canva Sans"/>
              </a:rPr>
              <a:t>No Toxin Data Yet, But... </a:t>
            </a:r>
          </a:p>
        </p:txBody>
      </p:sp>
      <p:sp>
        <p:nvSpPr>
          <p:cNvPr id="288" name="TextBox 288"/>
          <p:cNvSpPr txBox="1"/>
          <p:nvPr/>
        </p:nvSpPr>
        <p:spPr>
          <a:xfrm>
            <a:off x="8869849" y="7928994"/>
            <a:ext cx="4097313" cy="962660"/>
          </a:xfrm>
          <a:prstGeom prst="rect">
            <a:avLst/>
          </a:prstGeom>
        </p:spPr>
        <p:txBody>
          <a:bodyPr lIns="0" tIns="0" rIns="0" bIns="0" rtlCol="0" anchor="t">
            <a:spAutoFit/>
          </a:bodyPr>
          <a:lstStyle/>
          <a:p>
            <a:pPr algn="ctr">
              <a:lnSpc>
                <a:spcPts val="7840"/>
              </a:lnSpc>
              <a:spcBef>
                <a:spcPct val="0"/>
              </a:spcBef>
            </a:pPr>
            <a:r>
              <a:rPr lang="en-US" sz="5600">
                <a:solidFill>
                  <a:srgbClr val="000000"/>
                </a:solidFill>
                <a:latin typeface="Canva Sans"/>
                <a:ea typeface="Canva Sans"/>
                <a:cs typeface="Canva Sans"/>
                <a:sym typeface="Canva Sans"/>
              </a:rPr>
              <a:t>Background</a:t>
            </a:r>
          </a:p>
        </p:txBody>
      </p:sp>
      <p:sp>
        <p:nvSpPr>
          <p:cNvPr id="289" name="TextBox 289"/>
          <p:cNvSpPr txBox="1"/>
          <p:nvPr/>
        </p:nvSpPr>
        <p:spPr>
          <a:xfrm>
            <a:off x="9467968" y="25690191"/>
            <a:ext cx="3035052" cy="962660"/>
          </a:xfrm>
          <a:prstGeom prst="rect">
            <a:avLst/>
          </a:prstGeom>
        </p:spPr>
        <p:txBody>
          <a:bodyPr lIns="0" tIns="0" rIns="0" bIns="0" rtlCol="0" anchor="t">
            <a:spAutoFit/>
          </a:bodyPr>
          <a:lstStyle/>
          <a:p>
            <a:pPr algn="ctr">
              <a:lnSpc>
                <a:spcPts val="7840"/>
              </a:lnSpc>
              <a:spcBef>
                <a:spcPct val="0"/>
              </a:spcBef>
            </a:pPr>
            <a:r>
              <a:rPr lang="en-US" sz="5600">
                <a:solidFill>
                  <a:srgbClr val="000000"/>
                </a:solidFill>
                <a:latin typeface="Canva Sans"/>
                <a:ea typeface="Canva Sans"/>
                <a:cs typeface="Canva Sans"/>
                <a:sym typeface="Canva Sans"/>
              </a:rPr>
              <a:t>Methods</a:t>
            </a:r>
          </a:p>
        </p:txBody>
      </p:sp>
      <p:sp>
        <p:nvSpPr>
          <p:cNvPr id="290" name="TextBox 290"/>
          <p:cNvSpPr txBox="1"/>
          <p:nvPr/>
        </p:nvSpPr>
        <p:spPr>
          <a:xfrm>
            <a:off x="21974507" y="34272729"/>
            <a:ext cx="19019833" cy="3276600"/>
          </a:xfrm>
          <a:prstGeom prst="rect">
            <a:avLst/>
          </a:prstGeom>
        </p:spPr>
        <p:txBody>
          <a:bodyPr lIns="0" tIns="0" rIns="0" bIns="0" rtlCol="0" anchor="t">
            <a:spAutoFit/>
          </a:bodyPr>
          <a:lstStyle/>
          <a:p>
            <a:pPr algn="l">
              <a:lnSpc>
                <a:spcPts val="5250"/>
              </a:lnSpc>
            </a:pPr>
            <a:r>
              <a:rPr lang="en-US" sz="3000" b="1">
                <a:solidFill>
                  <a:srgbClr val="000000"/>
                </a:solidFill>
                <a:latin typeface="Canva Sans Bold"/>
                <a:ea typeface="Canva Sans Bold"/>
                <a:cs typeface="Canva Sans Bold"/>
                <a:sym typeface="Canva Sans Bold"/>
              </a:rPr>
              <a:t>Next Steps</a:t>
            </a:r>
          </a:p>
          <a:p>
            <a:pPr marL="647700" lvl="1" indent="-323850" algn="l">
              <a:lnSpc>
                <a:spcPts val="5250"/>
              </a:lnSpc>
              <a:buFont typeface="Arial"/>
              <a:buChar char="•"/>
            </a:pPr>
            <a:r>
              <a:rPr lang="en-US" sz="3000">
                <a:solidFill>
                  <a:srgbClr val="000000"/>
                </a:solidFill>
                <a:latin typeface="Canva Sans"/>
                <a:ea typeface="Canva Sans"/>
                <a:cs typeface="Canva Sans"/>
                <a:sym typeface="Canva Sans"/>
              </a:rPr>
              <a:t>Complete processing of saxitoxin concentration samples to determine interspecies variability in toxin uptake and depuration as a function of warming/acidification </a:t>
            </a:r>
          </a:p>
          <a:p>
            <a:pPr marL="647700" lvl="1" indent="-323850" algn="l">
              <a:lnSpc>
                <a:spcPts val="5250"/>
              </a:lnSpc>
              <a:buFont typeface="Arial"/>
              <a:buChar char="•"/>
            </a:pPr>
            <a:r>
              <a:rPr lang="en-US" sz="3000">
                <a:solidFill>
                  <a:srgbClr val="000000"/>
                </a:solidFill>
                <a:latin typeface="Canva Sans"/>
                <a:ea typeface="Canva Sans"/>
                <a:cs typeface="Canva Sans"/>
                <a:sym typeface="Canva Sans"/>
              </a:rPr>
              <a:t>Calculate cell ingestion rates from feeding assay to see what was ingested/rejected as pseudofeces, and if there was an impact of warming/acidification on selection</a:t>
            </a:r>
          </a:p>
        </p:txBody>
      </p:sp>
      <p:sp>
        <p:nvSpPr>
          <p:cNvPr id="291" name="TextBox 291"/>
          <p:cNvSpPr txBox="1"/>
          <p:nvPr/>
        </p:nvSpPr>
        <p:spPr>
          <a:xfrm>
            <a:off x="37663463" y="39490866"/>
            <a:ext cx="3902967" cy="1478915"/>
          </a:xfrm>
          <a:prstGeom prst="rect">
            <a:avLst/>
          </a:prstGeom>
        </p:spPr>
        <p:txBody>
          <a:bodyPr lIns="0" tIns="0" rIns="0" bIns="0" rtlCol="0" anchor="t">
            <a:spAutoFit/>
          </a:bodyPr>
          <a:lstStyle/>
          <a:p>
            <a:pPr algn="l">
              <a:lnSpc>
                <a:spcPts val="1960"/>
              </a:lnSpc>
            </a:pPr>
            <a:r>
              <a:rPr lang="en-US" sz="1400">
                <a:solidFill>
                  <a:srgbClr val="000000"/>
                </a:solidFill>
                <a:latin typeface="Canva Sans"/>
                <a:ea typeface="Canva Sans"/>
                <a:cs typeface="Canva Sans"/>
                <a:sym typeface="Canva Sans"/>
              </a:rPr>
              <a:t>Questions? </a:t>
            </a:r>
          </a:p>
          <a:p>
            <a:pPr algn="l">
              <a:lnSpc>
                <a:spcPts val="1960"/>
              </a:lnSpc>
            </a:pPr>
            <a:r>
              <a:rPr lang="en-US" sz="1400">
                <a:solidFill>
                  <a:srgbClr val="000000"/>
                </a:solidFill>
                <a:latin typeface="Canva Sans"/>
                <a:ea typeface="Canva Sans"/>
                <a:cs typeface="Canva Sans"/>
                <a:sym typeface="Canva Sans"/>
              </a:rPr>
              <a:t>Want to chat?</a:t>
            </a:r>
          </a:p>
          <a:p>
            <a:pPr algn="l">
              <a:lnSpc>
                <a:spcPts val="1960"/>
              </a:lnSpc>
            </a:pPr>
            <a:endParaRPr lang="en-US" sz="1400">
              <a:solidFill>
                <a:srgbClr val="000000"/>
              </a:solidFill>
              <a:latin typeface="Canva Sans"/>
              <a:ea typeface="Canva Sans"/>
              <a:cs typeface="Canva Sans"/>
              <a:sym typeface="Canva Sans"/>
            </a:endParaRPr>
          </a:p>
          <a:p>
            <a:pPr algn="l">
              <a:lnSpc>
                <a:spcPts val="1960"/>
              </a:lnSpc>
            </a:pPr>
            <a:endParaRPr lang="en-US" sz="1400">
              <a:solidFill>
                <a:srgbClr val="000000"/>
              </a:solidFill>
              <a:latin typeface="Canva Sans"/>
              <a:ea typeface="Canva Sans"/>
              <a:cs typeface="Canva Sans"/>
              <a:sym typeface="Canva Sans"/>
            </a:endParaRPr>
          </a:p>
          <a:p>
            <a:pPr algn="l">
              <a:lnSpc>
                <a:spcPts val="1960"/>
              </a:lnSpc>
            </a:pPr>
            <a:r>
              <a:rPr lang="en-US" sz="1400">
                <a:solidFill>
                  <a:srgbClr val="000000"/>
                </a:solidFill>
                <a:latin typeface="Canva Sans"/>
                <a:ea typeface="Canva Sans"/>
                <a:cs typeface="Canva Sans"/>
                <a:sym typeface="Canva Sans"/>
              </a:rPr>
              <a:t>Find me here at 2/26 from 4-6pm</a:t>
            </a:r>
          </a:p>
          <a:p>
            <a:pPr algn="l">
              <a:lnSpc>
                <a:spcPts val="1960"/>
              </a:lnSpc>
              <a:spcBef>
                <a:spcPct val="0"/>
              </a:spcBef>
            </a:pPr>
            <a:r>
              <a:rPr lang="en-US" sz="1400">
                <a:solidFill>
                  <a:srgbClr val="000000"/>
                </a:solidFill>
                <a:latin typeface="Canva Sans"/>
                <a:ea typeface="Canva Sans"/>
                <a:cs typeface="Canva Sans"/>
                <a:sym typeface="Canva Sans"/>
              </a:rPr>
              <a:t>Or email: Hannah.gossner@unh.edu</a:t>
            </a:r>
          </a:p>
        </p:txBody>
      </p:sp>
      <p:sp>
        <p:nvSpPr>
          <p:cNvPr id="292" name="TextBox 292"/>
          <p:cNvSpPr txBox="1"/>
          <p:nvPr/>
        </p:nvSpPr>
        <p:spPr>
          <a:xfrm>
            <a:off x="25887057" y="39651821"/>
            <a:ext cx="11018407" cy="1166495"/>
          </a:xfrm>
          <a:prstGeom prst="rect">
            <a:avLst/>
          </a:prstGeom>
        </p:spPr>
        <p:txBody>
          <a:bodyPr lIns="0" tIns="0" rIns="0" bIns="0" rtlCol="0" anchor="t">
            <a:spAutoFit/>
          </a:bodyPr>
          <a:lstStyle/>
          <a:p>
            <a:pPr algn="ctr">
              <a:lnSpc>
                <a:spcPts val="2380"/>
              </a:lnSpc>
            </a:pPr>
            <a:r>
              <a:rPr lang="en-US" sz="1700">
                <a:solidFill>
                  <a:srgbClr val="000000"/>
                </a:solidFill>
                <a:latin typeface="Canva Sans"/>
                <a:ea typeface="Canva Sans"/>
                <a:cs typeface="Canva Sans"/>
                <a:sym typeface="Canva Sans"/>
              </a:rPr>
              <a:t>This work was funded in part by New Hampshire Sea Grant. Thank you to the UNH School of Marine Science and Ocean Engineering for supporting its dissemination. Thank you to Kaitlin Von Volkom, Michaela Edwards, Olivia Boyan, Branaly Varela for helping run this experiment, as well as Nate Rennels and the team at UNH Coastal Marine Lab for your technical support. </a:t>
            </a:r>
          </a:p>
        </p:txBody>
      </p:sp>
      <p:sp>
        <p:nvSpPr>
          <p:cNvPr id="293" name="TextBox 293"/>
          <p:cNvSpPr txBox="1"/>
          <p:nvPr/>
        </p:nvSpPr>
        <p:spPr>
          <a:xfrm>
            <a:off x="21974507" y="16333920"/>
            <a:ext cx="9457725" cy="617220"/>
          </a:xfrm>
          <a:prstGeom prst="rect">
            <a:avLst/>
          </a:prstGeom>
        </p:spPr>
        <p:txBody>
          <a:bodyPr lIns="0" tIns="0" rIns="0" bIns="0" rtlCol="0" anchor="t">
            <a:spAutoFit/>
          </a:bodyPr>
          <a:lstStyle/>
          <a:p>
            <a:pPr algn="l">
              <a:lnSpc>
                <a:spcPts val="1679"/>
              </a:lnSpc>
            </a:pPr>
            <a:r>
              <a:rPr lang="en-US" sz="1200" i="1">
                <a:solidFill>
                  <a:srgbClr val="000000"/>
                </a:solidFill>
                <a:latin typeface="Canva Sans Italics"/>
                <a:ea typeface="Canva Sans Italics"/>
                <a:cs typeface="Canva Sans Italics"/>
                <a:sym typeface="Canva Sans Italics"/>
              </a:rPr>
              <a:t>Fig 1</a:t>
            </a:r>
            <a:r>
              <a:rPr lang="en-US" sz="1200">
                <a:solidFill>
                  <a:srgbClr val="000000"/>
                </a:solidFill>
                <a:latin typeface="Canva Sans"/>
                <a:ea typeface="Canva Sans"/>
                <a:cs typeface="Canva Sans"/>
                <a:sym typeface="Canva Sans"/>
              </a:rPr>
              <a:t>. Change in whole, wet mass (g) of individuals between the start and end of the experiment. Stars at the bottom signify significance level in the difference of the value from zero. </a:t>
            </a:r>
          </a:p>
          <a:p>
            <a:pPr algn="l">
              <a:lnSpc>
                <a:spcPts val="1679"/>
              </a:lnSpc>
              <a:spcBef>
                <a:spcPct val="0"/>
              </a:spcBef>
            </a:pPr>
            <a:endParaRPr lang="en-US" sz="1200">
              <a:solidFill>
                <a:srgbClr val="000000"/>
              </a:solidFill>
              <a:latin typeface="Canva Sans"/>
              <a:ea typeface="Canva Sans"/>
              <a:cs typeface="Canva Sans"/>
              <a:sym typeface="Canva Sans"/>
            </a:endParaRPr>
          </a:p>
        </p:txBody>
      </p:sp>
      <p:sp>
        <p:nvSpPr>
          <p:cNvPr id="294" name="TextBox 294"/>
          <p:cNvSpPr txBox="1"/>
          <p:nvPr/>
        </p:nvSpPr>
        <p:spPr>
          <a:xfrm>
            <a:off x="31708704" y="11925595"/>
            <a:ext cx="9451426" cy="1676400"/>
          </a:xfrm>
          <a:prstGeom prst="rect">
            <a:avLst/>
          </a:prstGeom>
        </p:spPr>
        <p:txBody>
          <a:bodyPr lIns="0" tIns="0" rIns="0" bIns="0" rtlCol="0" anchor="t">
            <a:spAutoFit/>
          </a:bodyPr>
          <a:lstStyle/>
          <a:p>
            <a:pPr algn="ctr">
              <a:lnSpc>
                <a:spcPts val="4500"/>
              </a:lnSpc>
            </a:pPr>
            <a:r>
              <a:rPr lang="en-US" sz="2500">
                <a:solidFill>
                  <a:srgbClr val="000000"/>
                </a:solidFill>
                <a:latin typeface="Canva Sans"/>
                <a:ea typeface="Canva Sans"/>
                <a:cs typeface="Canva Sans"/>
                <a:sym typeface="Canva Sans"/>
              </a:rPr>
              <a:t>There were no significant within-species differences in change to mass or length (not shown) as a function of environmental exposure (Tukey HSD)</a:t>
            </a:r>
          </a:p>
        </p:txBody>
      </p:sp>
      <p:sp>
        <p:nvSpPr>
          <p:cNvPr id="295" name="TextBox 295"/>
          <p:cNvSpPr txBox="1"/>
          <p:nvPr/>
        </p:nvSpPr>
        <p:spPr>
          <a:xfrm>
            <a:off x="30715035" y="25570499"/>
            <a:ext cx="10323058" cy="198120"/>
          </a:xfrm>
          <a:prstGeom prst="rect">
            <a:avLst/>
          </a:prstGeom>
        </p:spPr>
        <p:txBody>
          <a:bodyPr lIns="0" tIns="0" rIns="0" bIns="0" rtlCol="0" anchor="t">
            <a:spAutoFit/>
          </a:bodyPr>
          <a:lstStyle/>
          <a:p>
            <a:pPr algn="l">
              <a:lnSpc>
                <a:spcPts val="1679"/>
              </a:lnSpc>
              <a:spcBef>
                <a:spcPct val="0"/>
              </a:spcBef>
            </a:pPr>
            <a:r>
              <a:rPr lang="en-US" sz="1200" i="1">
                <a:solidFill>
                  <a:srgbClr val="000000"/>
                </a:solidFill>
                <a:latin typeface="Canva Sans Italics"/>
                <a:ea typeface="Canva Sans Italics"/>
                <a:cs typeface="Canva Sans Italics"/>
                <a:sym typeface="Canva Sans Italics"/>
              </a:rPr>
              <a:t>Fig 2. </a:t>
            </a:r>
            <a:r>
              <a:rPr lang="en-US" sz="1200">
                <a:solidFill>
                  <a:srgbClr val="000000"/>
                </a:solidFill>
                <a:latin typeface="Canva Sans"/>
                <a:ea typeface="Canva Sans"/>
                <a:cs typeface="Canva Sans"/>
                <a:sym typeface="Canva Sans"/>
              </a:rPr>
              <a:t>Respiration rates of mussels and scallops as a function of treatment. Letters signify Tukey HSD groupings. </a:t>
            </a:r>
          </a:p>
        </p:txBody>
      </p:sp>
      <p:sp>
        <p:nvSpPr>
          <p:cNvPr id="296" name="TextBox 296"/>
          <p:cNvSpPr txBox="1"/>
          <p:nvPr/>
        </p:nvSpPr>
        <p:spPr>
          <a:xfrm>
            <a:off x="32204590" y="29041995"/>
            <a:ext cx="8576956" cy="4932045"/>
          </a:xfrm>
          <a:prstGeom prst="rect">
            <a:avLst/>
          </a:prstGeom>
        </p:spPr>
        <p:txBody>
          <a:bodyPr lIns="0" tIns="0" rIns="0" bIns="0" rtlCol="0" anchor="t">
            <a:spAutoFit/>
          </a:bodyPr>
          <a:lstStyle/>
          <a:p>
            <a:pPr algn="ctr">
              <a:lnSpc>
                <a:spcPts val="4359"/>
              </a:lnSpc>
            </a:pPr>
            <a:r>
              <a:rPr lang="en-US" sz="2422">
                <a:solidFill>
                  <a:srgbClr val="000000"/>
                </a:solidFill>
                <a:latin typeface="Canva Sans"/>
                <a:ea typeface="Canva Sans"/>
                <a:cs typeface="Canva Sans"/>
                <a:sym typeface="Canva Sans"/>
              </a:rPr>
              <a:t>While there were no significant effects of diet or species*diet on respiration rate (linear mixed effects model with tank as random effect), there were marginal differences in non-toxic vs. high toxic scallops across all four treatments. </a:t>
            </a:r>
          </a:p>
          <a:p>
            <a:pPr algn="ctr">
              <a:lnSpc>
                <a:spcPts val="4359"/>
              </a:lnSpc>
            </a:pPr>
            <a:endParaRPr lang="en-US" sz="2422">
              <a:solidFill>
                <a:srgbClr val="000000"/>
              </a:solidFill>
              <a:latin typeface="Canva Sans"/>
              <a:ea typeface="Canva Sans"/>
              <a:cs typeface="Canva Sans"/>
              <a:sym typeface="Canva Sans"/>
            </a:endParaRPr>
          </a:p>
          <a:p>
            <a:pPr algn="ctr">
              <a:lnSpc>
                <a:spcPts val="4359"/>
              </a:lnSpc>
            </a:pPr>
            <a:r>
              <a:rPr lang="en-US" sz="2422">
                <a:solidFill>
                  <a:srgbClr val="000000"/>
                </a:solidFill>
                <a:latin typeface="Canva Sans"/>
                <a:ea typeface="Canva Sans"/>
                <a:cs typeface="Canva Sans"/>
                <a:sym typeface="Canva Sans"/>
              </a:rPr>
              <a:t>It will be exciting to see how this translates into toxin accumulation and depuration!</a:t>
            </a:r>
          </a:p>
          <a:p>
            <a:pPr algn="ctr">
              <a:lnSpc>
                <a:spcPts val="4359"/>
              </a:lnSpc>
            </a:pPr>
            <a:endParaRPr lang="en-US" sz="2422">
              <a:solidFill>
                <a:srgbClr val="000000"/>
              </a:solidFill>
              <a:latin typeface="Canva Sans"/>
              <a:ea typeface="Canva Sans"/>
              <a:cs typeface="Canva Sans"/>
              <a:sym typeface="Canva Sans"/>
            </a:endParaRPr>
          </a:p>
        </p:txBody>
      </p:sp>
      <p:sp>
        <p:nvSpPr>
          <p:cNvPr id="297" name="TextBox 297"/>
          <p:cNvSpPr txBox="1"/>
          <p:nvPr/>
        </p:nvSpPr>
        <p:spPr>
          <a:xfrm>
            <a:off x="21496783" y="33452069"/>
            <a:ext cx="9720560" cy="617220"/>
          </a:xfrm>
          <a:prstGeom prst="rect">
            <a:avLst/>
          </a:prstGeom>
        </p:spPr>
        <p:txBody>
          <a:bodyPr lIns="0" tIns="0" rIns="0" bIns="0" rtlCol="0" anchor="t">
            <a:spAutoFit/>
          </a:bodyPr>
          <a:lstStyle/>
          <a:p>
            <a:pPr algn="l">
              <a:lnSpc>
                <a:spcPts val="1679"/>
              </a:lnSpc>
            </a:pPr>
            <a:r>
              <a:rPr lang="en-US" sz="1200" i="1">
                <a:solidFill>
                  <a:srgbClr val="000000"/>
                </a:solidFill>
                <a:latin typeface="Canva Sans Italics"/>
                <a:ea typeface="Canva Sans Italics"/>
                <a:cs typeface="Canva Sans Italics"/>
                <a:sym typeface="Canva Sans Italics"/>
              </a:rPr>
              <a:t>Fig 3.  </a:t>
            </a:r>
            <a:r>
              <a:rPr lang="en-US" sz="1200">
                <a:solidFill>
                  <a:srgbClr val="000000"/>
                </a:solidFill>
                <a:latin typeface="Canva Sans"/>
                <a:ea typeface="Canva Sans"/>
                <a:cs typeface="Canva Sans"/>
                <a:sym typeface="Canva Sans"/>
              </a:rPr>
              <a:t>Respiration rate of mussels and scallops as a function of both treatment and diet composition. Brackets signify marginal differences (0.05 &lt; p  &lt; 0.1) between groups (post hoc Tukey test)</a:t>
            </a:r>
          </a:p>
          <a:p>
            <a:pPr algn="l">
              <a:lnSpc>
                <a:spcPts val="1679"/>
              </a:lnSpc>
              <a:spcBef>
                <a:spcPct val="0"/>
              </a:spcBef>
            </a:pPr>
            <a:endParaRPr lang="en-US" sz="1200">
              <a:solidFill>
                <a:srgbClr val="000000"/>
              </a:solidFill>
              <a:latin typeface="Canva Sans"/>
              <a:ea typeface="Canva Sans"/>
              <a:cs typeface="Canva Sans"/>
              <a:sym typeface="Canva Sans"/>
            </a:endParaRPr>
          </a:p>
        </p:txBody>
      </p:sp>
      <p:sp>
        <p:nvSpPr>
          <p:cNvPr id="298" name="TextBox 298"/>
          <p:cNvSpPr txBox="1"/>
          <p:nvPr/>
        </p:nvSpPr>
        <p:spPr>
          <a:xfrm>
            <a:off x="39094486" y="418311"/>
            <a:ext cx="2582310" cy="352771"/>
          </a:xfrm>
          <a:prstGeom prst="rect">
            <a:avLst/>
          </a:prstGeom>
        </p:spPr>
        <p:txBody>
          <a:bodyPr lIns="0" tIns="0" rIns="0" bIns="0" rtlCol="0" anchor="t">
            <a:spAutoFit/>
          </a:bodyPr>
          <a:lstStyle/>
          <a:p>
            <a:pPr algn="ctr">
              <a:lnSpc>
                <a:spcPts val="2810"/>
              </a:lnSpc>
            </a:pPr>
            <a:r>
              <a:rPr lang="en-US" sz="2007">
                <a:solidFill>
                  <a:srgbClr val="000000"/>
                </a:solidFill>
                <a:latin typeface="Canva Sans"/>
                <a:ea typeface="Canva Sans"/>
                <a:cs typeface="Canva Sans"/>
                <a:sym typeface="Canva Sans"/>
              </a:rPr>
              <a:t>Abstract F44A-0068 </a:t>
            </a:r>
          </a:p>
        </p:txBody>
      </p:sp>
      <p:sp>
        <p:nvSpPr>
          <p:cNvPr id="299" name="TextBox 299"/>
          <p:cNvSpPr txBox="1"/>
          <p:nvPr/>
        </p:nvSpPr>
        <p:spPr>
          <a:xfrm>
            <a:off x="15874194" y="4963834"/>
            <a:ext cx="10314012" cy="537846"/>
          </a:xfrm>
          <a:prstGeom prst="rect">
            <a:avLst/>
          </a:prstGeom>
        </p:spPr>
        <p:txBody>
          <a:bodyPr lIns="0" tIns="0" rIns="0" bIns="0" rtlCol="0" anchor="t">
            <a:spAutoFit/>
          </a:bodyPr>
          <a:lstStyle/>
          <a:p>
            <a:pPr algn="ctr">
              <a:lnSpc>
                <a:spcPts val="4479"/>
              </a:lnSpc>
              <a:spcBef>
                <a:spcPct val="0"/>
              </a:spcBef>
            </a:pPr>
            <a:r>
              <a:rPr lang="en-US" sz="3199">
                <a:solidFill>
                  <a:srgbClr val="000000"/>
                </a:solidFill>
                <a:latin typeface="Canva Sans"/>
                <a:ea typeface="Canva Sans"/>
                <a:cs typeface="Canva Sans"/>
                <a:sym typeface="Canva Sans"/>
              </a:rPr>
              <a:t>Hannah Gossner , Elizabeth Harvey, Brittany Jellison </a:t>
            </a:r>
          </a:p>
        </p:txBody>
      </p:sp>
      <p:sp>
        <p:nvSpPr>
          <p:cNvPr id="300" name="TextBox 300"/>
          <p:cNvSpPr txBox="1"/>
          <p:nvPr/>
        </p:nvSpPr>
        <p:spPr>
          <a:xfrm>
            <a:off x="19617497" y="5306726"/>
            <a:ext cx="81111" cy="198120"/>
          </a:xfrm>
          <a:prstGeom prst="rect">
            <a:avLst/>
          </a:prstGeom>
        </p:spPr>
        <p:txBody>
          <a:bodyPr lIns="0" tIns="0" rIns="0" bIns="0" rtlCol="0" anchor="t">
            <a:spAutoFit/>
          </a:bodyPr>
          <a:lstStyle/>
          <a:p>
            <a:pPr algn="ctr">
              <a:lnSpc>
                <a:spcPts val="1679"/>
              </a:lnSpc>
              <a:spcBef>
                <a:spcPct val="0"/>
              </a:spcBef>
            </a:pPr>
            <a:r>
              <a:rPr lang="en-US" sz="1200">
                <a:solidFill>
                  <a:srgbClr val="000000"/>
                </a:solidFill>
                <a:latin typeface="Canva Sans"/>
                <a:ea typeface="Canva Sans"/>
                <a:cs typeface="Canva Sans"/>
                <a:sym typeface="Canva Sans"/>
              </a:rPr>
              <a:t>1</a:t>
            </a:r>
          </a:p>
        </p:txBody>
      </p:sp>
      <p:sp>
        <p:nvSpPr>
          <p:cNvPr id="301" name="TextBox 301"/>
          <p:cNvSpPr txBox="1"/>
          <p:nvPr/>
        </p:nvSpPr>
        <p:spPr>
          <a:xfrm>
            <a:off x="23128296" y="5306726"/>
            <a:ext cx="81111" cy="198120"/>
          </a:xfrm>
          <a:prstGeom prst="rect">
            <a:avLst/>
          </a:prstGeom>
        </p:spPr>
        <p:txBody>
          <a:bodyPr lIns="0" tIns="0" rIns="0" bIns="0" rtlCol="0" anchor="t">
            <a:spAutoFit/>
          </a:bodyPr>
          <a:lstStyle/>
          <a:p>
            <a:pPr algn="ctr">
              <a:lnSpc>
                <a:spcPts val="1679"/>
              </a:lnSpc>
              <a:spcBef>
                <a:spcPct val="0"/>
              </a:spcBef>
            </a:pPr>
            <a:r>
              <a:rPr lang="en-US" sz="1200">
                <a:solidFill>
                  <a:srgbClr val="000000"/>
                </a:solidFill>
                <a:latin typeface="Canva Sans"/>
                <a:ea typeface="Canva Sans"/>
                <a:cs typeface="Canva Sans"/>
                <a:sym typeface="Canva Sans"/>
              </a:rPr>
              <a:t>1</a:t>
            </a:r>
          </a:p>
        </p:txBody>
      </p:sp>
      <p:sp>
        <p:nvSpPr>
          <p:cNvPr id="302" name="TextBox 302"/>
          <p:cNvSpPr txBox="1"/>
          <p:nvPr/>
        </p:nvSpPr>
        <p:spPr>
          <a:xfrm>
            <a:off x="19101913" y="4968593"/>
            <a:ext cx="81111" cy="198120"/>
          </a:xfrm>
          <a:prstGeom prst="rect">
            <a:avLst/>
          </a:prstGeom>
        </p:spPr>
        <p:txBody>
          <a:bodyPr lIns="0" tIns="0" rIns="0" bIns="0" rtlCol="0" anchor="t">
            <a:spAutoFit/>
          </a:bodyPr>
          <a:lstStyle/>
          <a:p>
            <a:pPr algn="ctr">
              <a:lnSpc>
                <a:spcPts val="1679"/>
              </a:lnSpc>
              <a:spcBef>
                <a:spcPct val="0"/>
              </a:spcBef>
            </a:pPr>
            <a:r>
              <a:rPr lang="en-US" sz="1200">
                <a:solidFill>
                  <a:srgbClr val="000000"/>
                </a:solidFill>
                <a:latin typeface="Canva Sans"/>
                <a:ea typeface="Canva Sans"/>
                <a:cs typeface="Canva Sans"/>
                <a:sym typeface="Canva Sans"/>
              </a:rPr>
              <a:t>1</a:t>
            </a:r>
          </a:p>
        </p:txBody>
      </p:sp>
      <p:sp>
        <p:nvSpPr>
          <p:cNvPr id="303" name="TextBox 303"/>
          <p:cNvSpPr txBox="1"/>
          <p:nvPr/>
        </p:nvSpPr>
        <p:spPr>
          <a:xfrm>
            <a:off x="15999544" y="5720843"/>
            <a:ext cx="10063311" cy="323215"/>
          </a:xfrm>
          <a:prstGeom prst="rect">
            <a:avLst/>
          </a:prstGeom>
        </p:spPr>
        <p:txBody>
          <a:bodyPr lIns="0" tIns="0" rIns="0" bIns="0" rtlCol="0" anchor="t">
            <a:spAutoFit/>
          </a:bodyPr>
          <a:lstStyle/>
          <a:p>
            <a:pPr marL="410213" lvl="1" indent="-205106" algn="ctr">
              <a:lnSpc>
                <a:spcPts val="2660"/>
              </a:lnSpc>
              <a:buAutoNum type="arabicPeriod"/>
            </a:pPr>
            <a:r>
              <a:rPr lang="en-US" sz="1900">
                <a:solidFill>
                  <a:srgbClr val="000000"/>
                </a:solidFill>
                <a:latin typeface="Canva Sans"/>
                <a:ea typeface="Canva Sans"/>
                <a:cs typeface="Canva Sans"/>
                <a:sym typeface="Canva Sans"/>
              </a:rPr>
              <a:t>University of New Hampshire, Department of Biological Sciences, Durham, NH, USA</a:t>
            </a:r>
          </a:p>
        </p:txBody>
      </p:sp>
      <p:sp>
        <p:nvSpPr>
          <p:cNvPr id="304" name="TextBox 304"/>
          <p:cNvSpPr txBox="1"/>
          <p:nvPr/>
        </p:nvSpPr>
        <p:spPr>
          <a:xfrm>
            <a:off x="23891216" y="40511868"/>
            <a:ext cx="1313329" cy="701674"/>
          </a:xfrm>
          <a:prstGeom prst="rect">
            <a:avLst/>
          </a:prstGeom>
        </p:spPr>
        <p:txBody>
          <a:bodyPr lIns="0" tIns="0" rIns="0" bIns="0" rtlCol="0" anchor="t">
            <a:spAutoFit/>
          </a:bodyPr>
          <a:lstStyle/>
          <a:p>
            <a:pPr algn="ctr">
              <a:lnSpc>
                <a:spcPts val="2800"/>
              </a:lnSpc>
            </a:pPr>
            <a:r>
              <a:rPr lang="en-US" sz="2000" b="1">
                <a:solidFill>
                  <a:srgbClr val="000000"/>
                </a:solidFill>
                <a:latin typeface="Canva Sans Bold"/>
                <a:ea typeface="Canva Sans Bold"/>
                <a:cs typeface="Canva Sans Bold"/>
                <a:sym typeface="Canva Sans Bold"/>
              </a:rPr>
              <a:t>Works Cited</a:t>
            </a:r>
          </a:p>
        </p:txBody>
      </p:sp>
      <p:sp>
        <p:nvSpPr>
          <p:cNvPr id="305" name="TextBox 305"/>
          <p:cNvSpPr txBox="1"/>
          <p:nvPr/>
        </p:nvSpPr>
        <p:spPr>
          <a:xfrm>
            <a:off x="31708704" y="14198415"/>
            <a:ext cx="9451426" cy="1676400"/>
          </a:xfrm>
          <a:prstGeom prst="rect">
            <a:avLst/>
          </a:prstGeom>
        </p:spPr>
        <p:txBody>
          <a:bodyPr lIns="0" tIns="0" rIns="0" bIns="0" rtlCol="0" anchor="t">
            <a:spAutoFit/>
          </a:bodyPr>
          <a:lstStyle/>
          <a:p>
            <a:pPr algn="ctr">
              <a:lnSpc>
                <a:spcPts val="4500"/>
              </a:lnSpc>
            </a:pPr>
            <a:r>
              <a:rPr lang="en-US" sz="2500">
                <a:solidFill>
                  <a:srgbClr val="000000"/>
                </a:solidFill>
                <a:latin typeface="Canva Sans"/>
                <a:ea typeface="Canva Sans"/>
                <a:cs typeface="Canva Sans"/>
                <a:sym typeface="Canva Sans"/>
              </a:rPr>
              <a:t>This suggests that either a) the length of the experiment was not long enough for conditions to impact growth or b) the stressors were within tolerance ranges of all species</a:t>
            </a:r>
          </a:p>
        </p:txBody>
      </p:sp>
      <p:sp>
        <p:nvSpPr>
          <p:cNvPr id="306" name="TextBox 306"/>
          <p:cNvSpPr txBox="1"/>
          <p:nvPr/>
        </p:nvSpPr>
        <p:spPr>
          <a:xfrm>
            <a:off x="22012059" y="20196494"/>
            <a:ext cx="7749996" cy="4533900"/>
          </a:xfrm>
          <a:prstGeom prst="rect">
            <a:avLst/>
          </a:prstGeom>
        </p:spPr>
        <p:txBody>
          <a:bodyPr lIns="0" tIns="0" rIns="0" bIns="0" rtlCol="0" anchor="t">
            <a:spAutoFit/>
          </a:bodyPr>
          <a:lstStyle/>
          <a:p>
            <a:pPr algn="ctr">
              <a:lnSpc>
                <a:spcPts val="4500"/>
              </a:lnSpc>
            </a:pPr>
            <a:r>
              <a:rPr lang="en-US" sz="2500">
                <a:solidFill>
                  <a:srgbClr val="000000"/>
                </a:solidFill>
                <a:latin typeface="Canva Sans"/>
                <a:ea typeface="Canva Sans"/>
                <a:cs typeface="Canva Sans"/>
                <a:sym typeface="Canva Sans"/>
              </a:rPr>
              <a:t>Across both mussels and scallops, ambient and warm grouped together while acidification showed a slight decrease, and multi-stressor shared components of both. </a:t>
            </a:r>
          </a:p>
          <a:p>
            <a:pPr algn="ctr">
              <a:lnSpc>
                <a:spcPts val="4500"/>
              </a:lnSpc>
            </a:pPr>
            <a:endParaRPr lang="en-US" sz="2500">
              <a:solidFill>
                <a:srgbClr val="000000"/>
              </a:solidFill>
              <a:latin typeface="Canva Sans"/>
              <a:ea typeface="Canva Sans"/>
              <a:cs typeface="Canva Sans"/>
              <a:sym typeface="Canva Sans"/>
            </a:endParaRPr>
          </a:p>
          <a:p>
            <a:pPr algn="ctr">
              <a:lnSpc>
                <a:spcPts val="4500"/>
              </a:lnSpc>
            </a:pPr>
            <a:r>
              <a:rPr lang="en-US" sz="2500">
                <a:solidFill>
                  <a:srgbClr val="000000"/>
                </a:solidFill>
                <a:latin typeface="Canva Sans"/>
                <a:ea typeface="Canva Sans"/>
                <a:cs typeface="Canva Sans"/>
                <a:sym typeface="Canva Sans"/>
              </a:rPr>
              <a:t>This suggests a 2°C offset may be within the realm of regulatory plasticity, while a drop of 0.2 pH units might be challenging physiologically</a:t>
            </a:r>
          </a:p>
        </p:txBody>
      </p:sp>
      <p:sp>
        <p:nvSpPr>
          <p:cNvPr id="307" name="TextBox 307"/>
          <p:cNvSpPr txBox="1"/>
          <p:nvPr/>
        </p:nvSpPr>
        <p:spPr>
          <a:xfrm>
            <a:off x="22201124" y="40511868"/>
            <a:ext cx="1492119" cy="701674"/>
          </a:xfrm>
          <a:prstGeom prst="rect">
            <a:avLst/>
          </a:prstGeom>
        </p:spPr>
        <p:txBody>
          <a:bodyPr lIns="0" tIns="0" rIns="0" bIns="0" rtlCol="0" anchor="t">
            <a:spAutoFit/>
          </a:bodyPr>
          <a:lstStyle/>
          <a:p>
            <a:pPr algn="ctr">
              <a:lnSpc>
                <a:spcPts val="2800"/>
              </a:lnSpc>
            </a:pPr>
            <a:r>
              <a:rPr lang="en-US" sz="2000" b="1">
                <a:solidFill>
                  <a:srgbClr val="000000"/>
                </a:solidFill>
                <a:latin typeface="Canva Sans Bold"/>
                <a:ea typeface="Canva Sans Bold"/>
                <a:cs typeface="Canva Sans Bold"/>
                <a:sym typeface="Canva Sans Bold"/>
              </a:rPr>
              <a:t>Extended Methods</a:t>
            </a:r>
          </a:p>
        </p:txBody>
      </p:sp>
      <p:sp>
        <p:nvSpPr>
          <p:cNvPr id="308" name="TextBox 308"/>
          <p:cNvSpPr txBox="1"/>
          <p:nvPr/>
        </p:nvSpPr>
        <p:spPr>
          <a:xfrm>
            <a:off x="8328723" y="15746912"/>
            <a:ext cx="475476" cy="198120"/>
          </a:xfrm>
          <a:prstGeom prst="rect">
            <a:avLst/>
          </a:prstGeom>
        </p:spPr>
        <p:txBody>
          <a:bodyPr lIns="0" tIns="0" rIns="0" bIns="0" rtlCol="0" anchor="t">
            <a:spAutoFit/>
          </a:bodyPr>
          <a:lstStyle/>
          <a:p>
            <a:pPr algn="ctr">
              <a:lnSpc>
                <a:spcPts val="1680"/>
              </a:lnSpc>
            </a:pPr>
            <a:r>
              <a:rPr lang="en-US" sz="1200">
                <a:solidFill>
                  <a:srgbClr val="000000"/>
                </a:solidFill>
                <a:latin typeface="Canva Sans"/>
                <a:ea typeface="Canva Sans"/>
                <a:cs typeface="Canva Sans"/>
                <a:sym typeface="Canva Sans"/>
              </a:rPr>
              <a:t>8-11</a:t>
            </a:r>
          </a:p>
        </p:txBody>
      </p:sp>
      <p:sp>
        <p:nvSpPr>
          <p:cNvPr id="309" name="TextBox 309"/>
          <p:cNvSpPr txBox="1"/>
          <p:nvPr/>
        </p:nvSpPr>
        <p:spPr>
          <a:xfrm>
            <a:off x="3691641" y="15587160"/>
            <a:ext cx="655891" cy="198120"/>
          </a:xfrm>
          <a:prstGeom prst="rect">
            <a:avLst/>
          </a:prstGeom>
        </p:spPr>
        <p:txBody>
          <a:bodyPr lIns="0" tIns="0" rIns="0" bIns="0" rtlCol="0" anchor="t">
            <a:spAutoFit/>
          </a:bodyPr>
          <a:lstStyle/>
          <a:p>
            <a:pPr algn="ctr">
              <a:lnSpc>
                <a:spcPts val="1680"/>
              </a:lnSpc>
            </a:pPr>
            <a:r>
              <a:rPr lang="en-US" sz="1200">
                <a:solidFill>
                  <a:srgbClr val="000000"/>
                </a:solidFill>
                <a:latin typeface="Canva Sans"/>
                <a:ea typeface="Canva Sans"/>
                <a:cs typeface="Canva Sans"/>
                <a:sym typeface="Canva Sans"/>
              </a:rPr>
              <a:t>11,21-22</a:t>
            </a:r>
          </a:p>
        </p:txBody>
      </p:sp>
      <p:sp>
        <p:nvSpPr>
          <p:cNvPr id="310" name="TextBox 310"/>
          <p:cNvSpPr txBox="1"/>
          <p:nvPr/>
        </p:nvSpPr>
        <p:spPr>
          <a:xfrm>
            <a:off x="22702538" y="5046701"/>
            <a:ext cx="81111" cy="198120"/>
          </a:xfrm>
          <a:prstGeom prst="rect">
            <a:avLst/>
          </a:prstGeom>
        </p:spPr>
        <p:txBody>
          <a:bodyPr lIns="0" tIns="0" rIns="0" bIns="0" rtlCol="0" anchor="t">
            <a:spAutoFit/>
          </a:bodyPr>
          <a:lstStyle/>
          <a:p>
            <a:pPr algn="ctr">
              <a:lnSpc>
                <a:spcPts val="1679"/>
              </a:lnSpc>
              <a:spcBef>
                <a:spcPct val="0"/>
              </a:spcBef>
            </a:pPr>
            <a:r>
              <a:rPr lang="en-US" sz="1200">
                <a:solidFill>
                  <a:srgbClr val="000000"/>
                </a:solidFill>
                <a:latin typeface="Canva Sans"/>
                <a:ea typeface="Canva Sans"/>
                <a:cs typeface="Canva Sans"/>
                <a:sym typeface="Canva Sans"/>
              </a:rPr>
              <a:t>1</a:t>
            </a:r>
          </a:p>
        </p:txBody>
      </p:sp>
      <p:sp>
        <p:nvSpPr>
          <p:cNvPr id="311" name="TextBox 311"/>
          <p:cNvSpPr txBox="1"/>
          <p:nvPr/>
        </p:nvSpPr>
        <p:spPr>
          <a:xfrm>
            <a:off x="26147650" y="5001934"/>
            <a:ext cx="81111" cy="198120"/>
          </a:xfrm>
          <a:prstGeom prst="rect">
            <a:avLst/>
          </a:prstGeom>
        </p:spPr>
        <p:txBody>
          <a:bodyPr lIns="0" tIns="0" rIns="0" bIns="0" rtlCol="0" anchor="t">
            <a:spAutoFit/>
          </a:bodyPr>
          <a:lstStyle/>
          <a:p>
            <a:pPr algn="ctr">
              <a:lnSpc>
                <a:spcPts val="1679"/>
              </a:lnSpc>
              <a:spcBef>
                <a:spcPct val="0"/>
              </a:spcBef>
            </a:pPr>
            <a:r>
              <a:rPr lang="en-US" sz="1200">
                <a:solidFill>
                  <a:srgbClr val="000000"/>
                </a:solidFill>
                <a:latin typeface="Canva Sans"/>
                <a:ea typeface="Canva Sans"/>
                <a:cs typeface="Canva Sans"/>
                <a:sym typeface="Canva Sans"/>
              </a:rPr>
              <a:t>1</a:t>
            </a:r>
          </a:p>
        </p:txBody>
      </p:sp>
      <p:sp>
        <p:nvSpPr>
          <p:cNvPr id="312" name="TextBox 312"/>
          <p:cNvSpPr txBox="1"/>
          <p:nvPr/>
        </p:nvSpPr>
        <p:spPr>
          <a:xfrm>
            <a:off x="12313766" y="11735461"/>
            <a:ext cx="4295568" cy="1104534"/>
          </a:xfrm>
          <a:prstGeom prst="rect">
            <a:avLst/>
          </a:prstGeom>
        </p:spPr>
        <p:txBody>
          <a:bodyPr lIns="0" tIns="0" rIns="0" bIns="0" rtlCol="0" anchor="t">
            <a:spAutoFit/>
          </a:bodyPr>
          <a:lstStyle/>
          <a:p>
            <a:pPr algn="ctr">
              <a:lnSpc>
                <a:spcPts val="2959"/>
              </a:lnSpc>
            </a:pPr>
            <a:r>
              <a:rPr lang="en-US" sz="1885" b="1" u="sng">
                <a:solidFill>
                  <a:srgbClr val="000000"/>
                </a:solidFill>
                <a:latin typeface="Canva Sans Bold"/>
                <a:ea typeface="Canva Sans Bold"/>
                <a:cs typeface="Canva Sans Bold"/>
                <a:sym typeface="Canva Sans Bold"/>
              </a:rPr>
              <a:t>GULF OF MAINE</a:t>
            </a:r>
          </a:p>
          <a:p>
            <a:pPr algn="ctr">
              <a:lnSpc>
                <a:spcPts val="2959"/>
              </a:lnSpc>
            </a:pPr>
            <a:r>
              <a:rPr lang="en-US" sz="1885">
                <a:solidFill>
                  <a:srgbClr val="000000"/>
                </a:solidFill>
                <a:latin typeface="Canva Sans"/>
                <a:ea typeface="Canva Sans"/>
                <a:cs typeface="Canva Sans"/>
                <a:sym typeface="Canva Sans"/>
              </a:rPr>
              <a:t>Changing rapidly</a:t>
            </a:r>
          </a:p>
          <a:p>
            <a:pPr algn="ctr">
              <a:lnSpc>
                <a:spcPts val="2959"/>
              </a:lnSpc>
            </a:pPr>
            <a:r>
              <a:rPr lang="en-US" sz="1885">
                <a:solidFill>
                  <a:srgbClr val="000000"/>
                </a:solidFill>
                <a:latin typeface="Canva Sans"/>
                <a:ea typeface="Canva Sans"/>
                <a:cs typeface="Canva Sans"/>
                <a:sym typeface="Canva Sans"/>
              </a:rPr>
              <a:t>Aquaculture = Important</a:t>
            </a:r>
          </a:p>
        </p:txBody>
      </p:sp>
      <p:sp>
        <p:nvSpPr>
          <p:cNvPr id="313" name="TextBox 313"/>
          <p:cNvSpPr txBox="1"/>
          <p:nvPr/>
        </p:nvSpPr>
        <p:spPr>
          <a:xfrm>
            <a:off x="13073073" y="20234659"/>
            <a:ext cx="4309136" cy="721033"/>
          </a:xfrm>
          <a:prstGeom prst="rect">
            <a:avLst/>
          </a:prstGeom>
        </p:spPr>
        <p:txBody>
          <a:bodyPr lIns="0" tIns="0" rIns="0" bIns="0" rtlCol="0" anchor="t">
            <a:spAutoFit/>
          </a:bodyPr>
          <a:lstStyle/>
          <a:p>
            <a:pPr algn="ctr">
              <a:lnSpc>
                <a:spcPts val="2959"/>
              </a:lnSpc>
            </a:pPr>
            <a:r>
              <a:rPr lang="en-US" sz="1885" i="1">
                <a:solidFill>
                  <a:srgbClr val="000000"/>
                </a:solidFill>
                <a:latin typeface="Canva Sans Italics"/>
                <a:ea typeface="Canva Sans Italics"/>
                <a:cs typeface="Canva Sans Italics"/>
                <a:sym typeface="Canva Sans Italics"/>
              </a:rPr>
              <a:t>Crassostrea virginica</a:t>
            </a:r>
          </a:p>
          <a:p>
            <a:pPr algn="ctr">
              <a:lnSpc>
                <a:spcPts val="2959"/>
              </a:lnSpc>
            </a:pPr>
            <a:r>
              <a:rPr lang="en-US" sz="1885">
                <a:solidFill>
                  <a:srgbClr val="000000"/>
                </a:solidFill>
                <a:latin typeface="Canva Sans"/>
                <a:ea typeface="Canva Sans"/>
                <a:cs typeface="Canva Sans"/>
                <a:sym typeface="Canva Sans"/>
              </a:rPr>
              <a:t>Eastern Oyster</a:t>
            </a:r>
          </a:p>
        </p:txBody>
      </p:sp>
      <p:sp>
        <p:nvSpPr>
          <p:cNvPr id="314" name="TextBox 314"/>
          <p:cNvSpPr txBox="1"/>
          <p:nvPr/>
        </p:nvSpPr>
        <p:spPr>
          <a:xfrm>
            <a:off x="8763937" y="20234659"/>
            <a:ext cx="4309136" cy="721033"/>
          </a:xfrm>
          <a:prstGeom prst="rect">
            <a:avLst/>
          </a:prstGeom>
        </p:spPr>
        <p:txBody>
          <a:bodyPr lIns="0" tIns="0" rIns="0" bIns="0" rtlCol="0" anchor="t">
            <a:spAutoFit/>
          </a:bodyPr>
          <a:lstStyle/>
          <a:p>
            <a:pPr algn="ctr">
              <a:lnSpc>
                <a:spcPts val="2959"/>
              </a:lnSpc>
            </a:pPr>
            <a:r>
              <a:rPr lang="en-US" sz="1885" i="1">
                <a:solidFill>
                  <a:srgbClr val="000000"/>
                </a:solidFill>
                <a:latin typeface="Canva Sans Italics"/>
                <a:ea typeface="Canva Sans Italics"/>
                <a:cs typeface="Canva Sans Italics"/>
                <a:sym typeface="Canva Sans Italics"/>
              </a:rPr>
              <a:t>Placopecten magellanicus</a:t>
            </a:r>
          </a:p>
          <a:p>
            <a:pPr algn="ctr">
              <a:lnSpc>
                <a:spcPts val="2959"/>
              </a:lnSpc>
            </a:pPr>
            <a:r>
              <a:rPr lang="en-US" sz="1885">
                <a:solidFill>
                  <a:srgbClr val="000000"/>
                </a:solidFill>
                <a:latin typeface="Canva Sans"/>
                <a:ea typeface="Canva Sans"/>
                <a:cs typeface="Canva Sans"/>
                <a:sym typeface="Canva Sans"/>
              </a:rPr>
              <a:t>Atlantic Sea Scallop</a:t>
            </a:r>
          </a:p>
        </p:txBody>
      </p:sp>
      <p:sp>
        <p:nvSpPr>
          <p:cNvPr id="315" name="TextBox 315"/>
          <p:cNvSpPr txBox="1"/>
          <p:nvPr/>
        </p:nvSpPr>
        <p:spPr>
          <a:xfrm>
            <a:off x="4019587" y="20234659"/>
            <a:ext cx="4309136" cy="721033"/>
          </a:xfrm>
          <a:prstGeom prst="rect">
            <a:avLst/>
          </a:prstGeom>
        </p:spPr>
        <p:txBody>
          <a:bodyPr lIns="0" tIns="0" rIns="0" bIns="0" rtlCol="0" anchor="t">
            <a:spAutoFit/>
          </a:bodyPr>
          <a:lstStyle/>
          <a:p>
            <a:pPr algn="ctr">
              <a:lnSpc>
                <a:spcPts val="2959"/>
              </a:lnSpc>
            </a:pPr>
            <a:r>
              <a:rPr lang="en-US" sz="1885" i="1">
                <a:solidFill>
                  <a:srgbClr val="000000"/>
                </a:solidFill>
                <a:latin typeface="Canva Sans Italics"/>
                <a:ea typeface="Canva Sans Italics"/>
                <a:cs typeface="Canva Sans Italics"/>
                <a:sym typeface="Canva Sans Italics"/>
              </a:rPr>
              <a:t>Mytilus edulis</a:t>
            </a:r>
          </a:p>
          <a:p>
            <a:pPr algn="ctr">
              <a:lnSpc>
                <a:spcPts val="2959"/>
              </a:lnSpc>
            </a:pPr>
            <a:r>
              <a:rPr lang="en-US" sz="1885">
                <a:solidFill>
                  <a:srgbClr val="000000"/>
                </a:solidFill>
                <a:latin typeface="Canva Sans"/>
                <a:ea typeface="Canva Sans"/>
                <a:cs typeface="Canva Sans"/>
                <a:sym typeface="Canva Sans"/>
              </a:rPr>
              <a:t>Blue Mussel</a:t>
            </a:r>
          </a:p>
        </p:txBody>
      </p:sp>
      <p:sp>
        <p:nvSpPr>
          <p:cNvPr id="316" name="TextBox 316"/>
          <p:cNvSpPr txBox="1"/>
          <p:nvPr/>
        </p:nvSpPr>
        <p:spPr>
          <a:xfrm>
            <a:off x="17602042" y="18667248"/>
            <a:ext cx="2787030" cy="701675"/>
          </a:xfrm>
          <a:prstGeom prst="rect">
            <a:avLst/>
          </a:prstGeom>
        </p:spPr>
        <p:txBody>
          <a:bodyPr lIns="0" tIns="0" rIns="0" bIns="0" rtlCol="0" anchor="t">
            <a:spAutoFit/>
          </a:bodyPr>
          <a:lstStyle/>
          <a:p>
            <a:pPr algn="ctr">
              <a:lnSpc>
                <a:spcPts val="2800"/>
              </a:lnSpc>
            </a:pPr>
            <a:r>
              <a:rPr lang="en-US" sz="2000">
                <a:solidFill>
                  <a:srgbClr val="000000"/>
                </a:solidFill>
                <a:latin typeface="Canva Sans"/>
                <a:ea typeface="Canva Sans"/>
                <a:cs typeface="Canva Sans"/>
                <a:sym typeface="Canva Sans"/>
              </a:rPr>
              <a:t>Warming, acidification,</a:t>
            </a:r>
          </a:p>
          <a:p>
            <a:pPr algn="ctr">
              <a:lnSpc>
                <a:spcPts val="2800"/>
              </a:lnSpc>
            </a:pPr>
            <a:r>
              <a:rPr lang="en-US" sz="2000">
                <a:solidFill>
                  <a:srgbClr val="000000"/>
                </a:solidFill>
                <a:latin typeface="Canva Sans"/>
                <a:ea typeface="Canva Sans"/>
                <a:cs typeface="Canva Sans"/>
                <a:sym typeface="Canva Sans"/>
              </a:rPr>
              <a:t>food availability</a:t>
            </a:r>
          </a:p>
        </p:txBody>
      </p:sp>
      <p:sp>
        <p:nvSpPr>
          <p:cNvPr id="317" name="TextBox 317"/>
          <p:cNvSpPr txBox="1"/>
          <p:nvPr/>
        </p:nvSpPr>
        <p:spPr>
          <a:xfrm>
            <a:off x="8051500" y="29126431"/>
            <a:ext cx="2879987" cy="462874"/>
          </a:xfrm>
          <a:prstGeom prst="rect">
            <a:avLst/>
          </a:prstGeom>
        </p:spPr>
        <p:txBody>
          <a:bodyPr lIns="0" tIns="0" rIns="0" bIns="0" rtlCol="0" anchor="t">
            <a:spAutoFit/>
          </a:bodyPr>
          <a:lstStyle/>
          <a:p>
            <a:pPr algn="ctr">
              <a:lnSpc>
                <a:spcPts val="3887"/>
              </a:lnSpc>
            </a:pPr>
            <a:r>
              <a:rPr lang="en-US" sz="2776" b="1">
                <a:solidFill>
                  <a:srgbClr val="000000"/>
                </a:solidFill>
                <a:latin typeface="Canva Sans Bold"/>
                <a:ea typeface="Canva Sans Bold"/>
                <a:cs typeface="Canva Sans Bold"/>
                <a:sym typeface="Canva Sans Bold"/>
              </a:rPr>
              <a:t>~14°C, pH ~7.7</a:t>
            </a:r>
          </a:p>
        </p:txBody>
      </p:sp>
      <p:sp>
        <p:nvSpPr>
          <p:cNvPr id="318" name="TextBox 318"/>
          <p:cNvSpPr txBox="1"/>
          <p:nvPr/>
        </p:nvSpPr>
        <p:spPr>
          <a:xfrm>
            <a:off x="6873232" y="27705347"/>
            <a:ext cx="1455491" cy="396240"/>
          </a:xfrm>
          <a:prstGeom prst="rect">
            <a:avLst/>
          </a:prstGeom>
        </p:spPr>
        <p:txBody>
          <a:bodyPr lIns="0" tIns="0" rIns="0" bIns="0" rtlCol="0" anchor="t">
            <a:spAutoFit/>
          </a:bodyPr>
          <a:lstStyle/>
          <a:p>
            <a:pPr algn="ctr">
              <a:lnSpc>
                <a:spcPts val="3359"/>
              </a:lnSpc>
            </a:pPr>
            <a:r>
              <a:rPr lang="en-US" sz="2400" b="1">
                <a:solidFill>
                  <a:srgbClr val="000000"/>
                </a:solidFill>
                <a:latin typeface="Canva Sans Bold"/>
                <a:ea typeface="Canva Sans Bold"/>
                <a:cs typeface="Canva Sans Bold"/>
                <a:sym typeface="Canva Sans Bold"/>
              </a:rPr>
              <a:t>n= 180</a:t>
            </a:r>
          </a:p>
        </p:txBody>
      </p:sp>
      <p:sp>
        <p:nvSpPr>
          <p:cNvPr id="319" name="TextBox 319"/>
          <p:cNvSpPr txBox="1"/>
          <p:nvPr/>
        </p:nvSpPr>
        <p:spPr>
          <a:xfrm>
            <a:off x="9148775" y="27705347"/>
            <a:ext cx="1455491" cy="396240"/>
          </a:xfrm>
          <a:prstGeom prst="rect">
            <a:avLst/>
          </a:prstGeom>
        </p:spPr>
        <p:txBody>
          <a:bodyPr lIns="0" tIns="0" rIns="0" bIns="0" rtlCol="0" anchor="t">
            <a:spAutoFit/>
          </a:bodyPr>
          <a:lstStyle/>
          <a:p>
            <a:pPr algn="ctr">
              <a:lnSpc>
                <a:spcPts val="3359"/>
              </a:lnSpc>
            </a:pPr>
            <a:r>
              <a:rPr lang="en-US" sz="2400" b="1">
                <a:solidFill>
                  <a:srgbClr val="000000"/>
                </a:solidFill>
                <a:latin typeface="Canva Sans Bold"/>
                <a:ea typeface="Canva Sans Bold"/>
                <a:cs typeface="Canva Sans Bold"/>
                <a:sym typeface="Canva Sans Bold"/>
              </a:rPr>
              <a:t>n= 180</a:t>
            </a:r>
          </a:p>
        </p:txBody>
      </p:sp>
      <p:sp>
        <p:nvSpPr>
          <p:cNvPr id="320" name="TextBox 320"/>
          <p:cNvSpPr txBox="1"/>
          <p:nvPr/>
        </p:nvSpPr>
        <p:spPr>
          <a:xfrm>
            <a:off x="11147191" y="27705347"/>
            <a:ext cx="1455491" cy="396240"/>
          </a:xfrm>
          <a:prstGeom prst="rect">
            <a:avLst/>
          </a:prstGeom>
        </p:spPr>
        <p:txBody>
          <a:bodyPr lIns="0" tIns="0" rIns="0" bIns="0" rtlCol="0" anchor="t">
            <a:spAutoFit/>
          </a:bodyPr>
          <a:lstStyle/>
          <a:p>
            <a:pPr algn="ctr">
              <a:lnSpc>
                <a:spcPts val="3359"/>
              </a:lnSpc>
            </a:pPr>
            <a:r>
              <a:rPr lang="en-US" sz="2400" b="1">
                <a:solidFill>
                  <a:srgbClr val="000000"/>
                </a:solidFill>
                <a:latin typeface="Canva Sans Bold"/>
                <a:ea typeface="Canva Sans Bold"/>
                <a:cs typeface="Canva Sans Bold"/>
                <a:sym typeface="Canva Sans Bold"/>
              </a:rPr>
              <a:t>n= 180</a:t>
            </a:r>
          </a:p>
        </p:txBody>
      </p:sp>
      <p:sp>
        <p:nvSpPr>
          <p:cNvPr id="321" name="TextBox 321"/>
          <p:cNvSpPr txBox="1"/>
          <p:nvPr/>
        </p:nvSpPr>
        <p:spPr>
          <a:xfrm>
            <a:off x="6660626" y="39579546"/>
            <a:ext cx="5370457" cy="948649"/>
          </a:xfrm>
          <a:prstGeom prst="rect">
            <a:avLst/>
          </a:prstGeom>
        </p:spPr>
        <p:txBody>
          <a:bodyPr lIns="0" tIns="0" rIns="0" bIns="0" rtlCol="0" anchor="t">
            <a:spAutoFit/>
          </a:bodyPr>
          <a:lstStyle/>
          <a:p>
            <a:pPr algn="ctr">
              <a:lnSpc>
                <a:spcPts val="3887"/>
              </a:lnSpc>
            </a:pPr>
            <a:r>
              <a:rPr lang="en-US" sz="2776" b="1">
                <a:solidFill>
                  <a:srgbClr val="000000"/>
                </a:solidFill>
                <a:latin typeface="Canva Sans Bold"/>
                <a:ea typeface="Canva Sans Bold"/>
                <a:cs typeface="Canva Sans Bold"/>
                <a:sym typeface="Canva Sans Bold"/>
              </a:rPr>
              <a:t>Environmental Treatments</a:t>
            </a:r>
          </a:p>
          <a:p>
            <a:pPr algn="ctr">
              <a:lnSpc>
                <a:spcPts val="3887"/>
              </a:lnSpc>
            </a:pPr>
            <a:r>
              <a:rPr lang="en-US" sz="2776" b="1">
                <a:solidFill>
                  <a:srgbClr val="000000"/>
                </a:solidFill>
                <a:latin typeface="Canva Sans Bold"/>
                <a:ea typeface="Canva Sans Bold"/>
                <a:cs typeface="Canva Sans Bold"/>
                <a:sym typeface="Canva Sans Bold"/>
              </a:rPr>
              <a:t>Non-toxic Diet</a:t>
            </a:r>
          </a:p>
        </p:txBody>
      </p:sp>
      <p:sp>
        <p:nvSpPr>
          <p:cNvPr id="322" name="TextBox 322"/>
          <p:cNvSpPr txBox="1"/>
          <p:nvPr/>
        </p:nvSpPr>
        <p:spPr>
          <a:xfrm>
            <a:off x="23321774" y="29753158"/>
            <a:ext cx="60945" cy="198120"/>
          </a:xfrm>
          <a:prstGeom prst="rect">
            <a:avLst/>
          </a:prstGeom>
        </p:spPr>
        <p:txBody>
          <a:bodyPr lIns="0" tIns="0" rIns="0" bIns="0" rtlCol="0" anchor="t">
            <a:spAutoFit/>
          </a:bodyPr>
          <a:lstStyle/>
          <a:p>
            <a:pPr algn="ctr">
              <a:lnSpc>
                <a:spcPts val="1679"/>
              </a:lnSpc>
            </a:pPr>
            <a:r>
              <a:rPr lang="en-US" sz="1200">
                <a:solidFill>
                  <a:srgbClr val="000000"/>
                </a:solidFill>
                <a:latin typeface="Canva Sans"/>
                <a:ea typeface="Canva Sans"/>
                <a:cs typeface="Canva Sans"/>
                <a:sym typeface="Canva Sans"/>
              </a:rPr>
              <a:t>†</a:t>
            </a:r>
          </a:p>
        </p:txBody>
      </p:sp>
      <p:sp>
        <p:nvSpPr>
          <p:cNvPr id="323" name="TextBox 323"/>
          <p:cNvSpPr txBox="1"/>
          <p:nvPr/>
        </p:nvSpPr>
        <p:spPr>
          <a:xfrm>
            <a:off x="25458240" y="30517044"/>
            <a:ext cx="60945" cy="198120"/>
          </a:xfrm>
          <a:prstGeom prst="rect">
            <a:avLst/>
          </a:prstGeom>
        </p:spPr>
        <p:txBody>
          <a:bodyPr lIns="0" tIns="0" rIns="0" bIns="0" rtlCol="0" anchor="t">
            <a:spAutoFit/>
          </a:bodyPr>
          <a:lstStyle/>
          <a:p>
            <a:pPr algn="ctr">
              <a:lnSpc>
                <a:spcPts val="1679"/>
              </a:lnSpc>
            </a:pPr>
            <a:r>
              <a:rPr lang="en-US" sz="1200">
                <a:solidFill>
                  <a:srgbClr val="000000"/>
                </a:solidFill>
                <a:latin typeface="Canva Sans"/>
                <a:ea typeface="Canva Sans"/>
                <a:cs typeface="Canva Sans"/>
                <a:sym typeface="Canva Sans"/>
              </a:rPr>
              <a:t>†</a:t>
            </a:r>
          </a:p>
        </p:txBody>
      </p:sp>
      <p:sp>
        <p:nvSpPr>
          <p:cNvPr id="324" name="TextBox 324"/>
          <p:cNvSpPr txBox="1"/>
          <p:nvPr/>
        </p:nvSpPr>
        <p:spPr>
          <a:xfrm>
            <a:off x="27545475" y="30775544"/>
            <a:ext cx="60945" cy="198120"/>
          </a:xfrm>
          <a:prstGeom prst="rect">
            <a:avLst/>
          </a:prstGeom>
        </p:spPr>
        <p:txBody>
          <a:bodyPr lIns="0" tIns="0" rIns="0" bIns="0" rtlCol="0" anchor="t">
            <a:spAutoFit/>
          </a:bodyPr>
          <a:lstStyle/>
          <a:p>
            <a:pPr algn="ctr">
              <a:lnSpc>
                <a:spcPts val="1679"/>
              </a:lnSpc>
            </a:pPr>
            <a:r>
              <a:rPr lang="en-US" sz="1200">
                <a:solidFill>
                  <a:srgbClr val="000000"/>
                </a:solidFill>
                <a:latin typeface="Canva Sans"/>
                <a:ea typeface="Canva Sans"/>
                <a:cs typeface="Canva Sans"/>
                <a:sym typeface="Canva Sans"/>
              </a:rPr>
              <a:t>†</a:t>
            </a:r>
          </a:p>
        </p:txBody>
      </p:sp>
      <p:sp>
        <p:nvSpPr>
          <p:cNvPr id="325" name="AutoShape 325"/>
          <p:cNvSpPr/>
          <p:nvPr/>
        </p:nvSpPr>
        <p:spPr>
          <a:xfrm flipV="1">
            <a:off x="12503020" y="31931223"/>
            <a:ext cx="821585" cy="2876322"/>
          </a:xfrm>
          <a:prstGeom prst="line">
            <a:avLst/>
          </a:prstGeom>
          <a:ln w="38100" cap="flat">
            <a:solidFill>
              <a:srgbClr val="E8B5A3"/>
            </a:solidFill>
            <a:prstDash val="solid"/>
            <a:headEnd type="none" w="sm" len="sm"/>
            <a:tailEnd type="none" w="sm" len="sm"/>
          </a:ln>
        </p:spPr>
      </p:sp>
      <p:sp>
        <p:nvSpPr>
          <p:cNvPr id="326" name="AutoShape 326"/>
          <p:cNvSpPr/>
          <p:nvPr/>
        </p:nvSpPr>
        <p:spPr>
          <a:xfrm>
            <a:off x="12439778" y="40139326"/>
            <a:ext cx="915285" cy="678989"/>
          </a:xfrm>
          <a:prstGeom prst="line">
            <a:avLst/>
          </a:prstGeom>
          <a:ln w="38100" cap="flat">
            <a:solidFill>
              <a:srgbClr val="E8B5A3"/>
            </a:solidFill>
            <a:prstDash val="solid"/>
            <a:headEnd type="none" w="sm" len="sm"/>
            <a:tailEnd type="none" w="sm" len="sm"/>
          </a:ln>
        </p:spPr>
      </p:sp>
      <p:sp>
        <p:nvSpPr>
          <p:cNvPr id="327" name="TextBox 327"/>
          <p:cNvSpPr txBox="1"/>
          <p:nvPr/>
        </p:nvSpPr>
        <p:spPr>
          <a:xfrm>
            <a:off x="14289911" y="12890095"/>
            <a:ext cx="572593" cy="172509"/>
          </a:xfrm>
          <a:prstGeom prst="rect">
            <a:avLst/>
          </a:prstGeom>
        </p:spPr>
        <p:txBody>
          <a:bodyPr lIns="0" tIns="0" rIns="0" bIns="0" rtlCol="0" anchor="t">
            <a:spAutoFit/>
          </a:bodyPr>
          <a:lstStyle/>
          <a:p>
            <a:pPr algn="ctr">
              <a:lnSpc>
                <a:spcPts val="1439"/>
              </a:lnSpc>
            </a:pPr>
            <a:r>
              <a:rPr lang="en-US" sz="1028">
                <a:solidFill>
                  <a:srgbClr val="000000"/>
                </a:solidFill>
                <a:latin typeface="Canva Sans"/>
                <a:ea typeface="Canva Sans"/>
                <a:cs typeface="Canva Sans"/>
                <a:sym typeface="Canva Sans"/>
              </a:rPr>
              <a:t>23-25, 3</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783</Words>
  <Application>Microsoft Macintosh PowerPoint</Application>
  <PresentationFormat>Custom</PresentationFormat>
  <Paragraphs>142</Paragraphs>
  <Slides>1</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Glacial Indifference</vt:lpstr>
      <vt:lpstr>Canva Sans</vt:lpstr>
      <vt:lpstr>Calibri</vt:lpstr>
      <vt:lpstr>Canva Sans Italics</vt:lpstr>
      <vt:lpstr>Canva Sans Bold</vt:lpstr>
      <vt:lpstr>Arial</vt:lpstr>
      <vt:lpstr>Office Theme</vt:lpstr>
      <vt:lpstr>PowerPoint Presentation</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OSM Poster 2026 Toxin Depuration Methods</dc:title>
  <cp:lastModifiedBy>Hannah Gossner</cp:lastModifiedBy>
  <cp:revision>1</cp:revision>
  <dcterms:created xsi:type="dcterms:W3CDTF">2006-08-16T00:00:00Z</dcterms:created>
  <dcterms:modified xsi:type="dcterms:W3CDTF">2026-04-03T18:03:24Z</dcterms:modified>
  <dc:identifier>DAHBVUUYo-o</dc:identifier>
</cp:coreProperties>
</file>