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9"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487403-A4E4-817B-7F0E-45DF1F653AD0}" name="Brittany White-Mathieu" initials="BW" userId="S::bmf376@usnh.edu::4b6afb6b-b8fe-4716-a0b3-f5660ef03d9e" providerId="AD"/>
  <p188:author id="{156BEE96-FB20-F319-0BCF-0F4741D3F005}" name="Silvia Wright" initials="SW" userId="S::sw1409@usnh.edu::d7e86a3c-49c2-4a61-b534-b1d808eee8d1" providerId="AD"/>
  <p188:author id="{442030D9-560E-4DAE-6428-D82AA1A0FC39}" name="Erin McCarthy" initials="EM" userId="S::eem1079@usnh.edu::e073e020-cd78-48d0-95a1-e27df68c9bc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7E5ED"/>
    <a:srgbClr val="E0F4DA"/>
    <a:srgbClr val="F3DDE8"/>
    <a:srgbClr val="9BC696"/>
    <a:srgbClr val="81B77B"/>
    <a:srgbClr val="6BAC65"/>
    <a:srgbClr val="FAD4F8"/>
    <a:srgbClr val="DEB6D9"/>
    <a:srgbClr val="6548E0"/>
    <a:srgbClr val="2753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7657A9-1F24-88EF-E696-D7C02DCBD678}" v="3" dt="2026-04-09T13:58:32.961"/>
    <p1510:client id="{B5B41A85-64F5-4C59-8D4A-8DF3897C3717}" v="106" dt="2026-04-09T14:13:36.6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71" autoAdjust="0"/>
    <p:restoredTop sz="94660"/>
  </p:normalViewPr>
  <p:slideViewPr>
    <p:cSldViewPr snapToGrid="0">
      <p:cViewPr>
        <p:scale>
          <a:sx n="16" d="100"/>
          <a:sy n="16" d="100"/>
        </p:scale>
        <p:origin x="2011"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microsoft.com/office/2018/10/relationships/authors" Target="authors.xml"/><Relationship Id="rId4" Type="http://schemas.openxmlformats.org/officeDocument/2006/relationships/presProps" Target="presProps.xml"/><Relationship Id="rId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McCarthy" userId="e073e020-cd78-48d0-95a1-e27df68c9bc9" providerId="ADAL" clId="{225EFB74-F0F0-43BF-BE16-F379257F4078}"/>
    <pc:docChg chg="undo redo custSel addSld delSld modSld">
      <pc:chgData name="Erin McCarthy" userId="e073e020-cd78-48d0-95a1-e27df68c9bc9" providerId="ADAL" clId="{225EFB74-F0F0-43BF-BE16-F379257F4078}" dt="2026-04-09T14:13:36.616" v="13178" actId="20577"/>
      <pc:docMkLst>
        <pc:docMk/>
      </pc:docMkLst>
      <pc:sldChg chg="addSp delSp modSp add mod modNotesTx">
        <pc:chgData name="Erin McCarthy" userId="e073e020-cd78-48d0-95a1-e27df68c9bc9" providerId="ADAL" clId="{225EFB74-F0F0-43BF-BE16-F379257F4078}" dt="2026-04-09T14:13:36.616" v="13178" actId="20577"/>
        <pc:sldMkLst>
          <pc:docMk/>
          <pc:sldMk cId="1193604968" sldId="259"/>
        </pc:sldMkLst>
        <pc:spChg chg="add mod">
          <ac:chgData name="Erin McCarthy" userId="e073e020-cd78-48d0-95a1-e27df68c9bc9" providerId="ADAL" clId="{225EFB74-F0F0-43BF-BE16-F379257F4078}" dt="2026-04-09T14:13:36.616" v="13178" actId="20577"/>
          <ac:spMkLst>
            <pc:docMk/>
            <pc:sldMk cId="1193604968" sldId="259"/>
            <ac:spMk id="2" creationId="{F051AD43-13D5-64F7-3514-DA7308F0C726}"/>
          </ac:spMkLst>
        </pc:spChg>
        <pc:spChg chg="mod">
          <ac:chgData name="Erin McCarthy" userId="e073e020-cd78-48d0-95a1-e27df68c9bc9" providerId="ADAL" clId="{225EFB74-F0F0-43BF-BE16-F379257F4078}" dt="2026-04-09T14:08:32.938" v="13086" actId="14100"/>
          <ac:spMkLst>
            <pc:docMk/>
            <pc:sldMk cId="1193604968" sldId="259"/>
            <ac:spMk id="3" creationId="{6EE9CE9D-336E-2AA1-5D34-31F2CDB783B5}"/>
          </ac:spMkLst>
        </pc:spChg>
        <pc:spChg chg="mod topLvl">
          <ac:chgData name="Erin McCarthy" userId="e073e020-cd78-48d0-95a1-e27df68c9bc9" providerId="ADAL" clId="{225EFB74-F0F0-43BF-BE16-F379257F4078}" dt="2026-04-03T16:53:08.622" v="12959" actId="207"/>
          <ac:spMkLst>
            <pc:docMk/>
            <pc:sldMk cId="1193604968" sldId="259"/>
            <ac:spMk id="4" creationId="{F99C6C8F-DEA1-04E4-389F-3E206A7D913F}"/>
          </ac:spMkLst>
        </pc:spChg>
        <pc:spChg chg="mod">
          <ac:chgData name="Erin McCarthy" userId="e073e020-cd78-48d0-95a1-e27df68c9bc9" providerId="ADAL" clId="{225EFB74-F0F0-43BF-BE16-F379257F4078}" dt="2026-04-09T14:08:56.509" v="13099" actId="20577"/>
          <ac:spMkLst>
            <pc:docMk/>
            <pc:sldMk cId="1193604968" sldId="259"/>
            <ac:spMk id="5" creationId="{0A166726-A1D8-E716-6993-374BD1C0E5E9}"/>
          </ac:spMkLst>
        </pc:spChg>
        <pc:spChg chg="mod">
          <ac:chgData name="Erin McCarthy" userId="e073e020-cd78-48d0-95a1-e27df68c9bc9" providerId="ADAL" clId="{225EFB74-F0F0-43BF-BE16-F379257F4078}" dt="2026-04-09T14:13:19.503" v="13177" actId="20577"/>
          <ac:spMkLst>
            <pc:docMk/>
            <pc:sldMk cId="1193604968" sldId="259"/>
            <ac:spMk id="6" creationId="{5D38D556-864A-53E0-501F-FD837EBCE2BF}"/>
          </ac:spMkLst>
        </pc:spChg>
        <pc:spChg chg="mod">
          <ac:chgData name="Erin McCarthy" userId="e073e020-cd78-48d0-95a1-e27df68c9bc9" providerId="ADAL" clId="{225EFB74-F0F0-43BF-BE16-F379257F4078}" dt="2026-04-07T18:17:46.522" v="13042" actId="1076"/>
          <ac:spMkLst>
            <pc:docMk/>
            <pc:sldMk cId="1193604968" sldId="259"/>
            <ac:spMk id="7" creationId="{FB0D4CCA-279A-23AC-F42E-3AB1AA62A880}"/>
          </ac:spMkLst>
        </pc:spChg>
        <pc:spChg chg="mod">
          <ac:chgData name="Erin McCarthy" userId="e073e020-cd78-48d0-95a1-e27df68c9bc9" providerId="ADAL" clId="{225EFB74-F0F0-43BF-BE16-F379257F4078}" dt="2026-04-09T14:12:27.653" v="13163" actId="20577"/>
          <ac:spMkLst>
            <pc:docMk/>
            <pc:sldMk cId="1193604968" sldId="259"/>
            <ac:spMk id="8" creationId="{DC3D50EA-5312-D43C-BB96-4619F97D3A50}"/>
          </ac:spMkLst>
        </pc:spChg>
        <pc:spChg chg="mod">
          <ac:chgData name="Erin McCarthy" userId="e073e020-cd78-48d0-95a1-e27df68c9bc9" providerId="ADAL" clId="{225EFB74-F0F0-43BF-BE16-F379257F4078}" dt="2026-04-03T16:53:14.956" v="12960" actId="207"/>
          <ac:spMkLst>
            <pc:docMk/>
            <pc:sldMk cId="1193604968" sldId="259"/>
            <ac:spMk id="9" creationId="{9018E5BB-C59C-3983-7B50-2338124951D9}"/>
          </ac:spMkLst>
        </pc:spChg>
        <pc:spChg chg="mod">
          <ac:chgData name="Erin McCarthy" userId="e073e020-cd78-48d0-95a1-e27df68c9bc9" providerId="ADAL" clId="{225EFB74-F0F0-43BF-BE16-F379257F4078}" dt="2026-04-03T16:52:40.909" v="12955" actId="207"/>
          <ac:spMkLst>
            <pc:docMk/>
            <pc:sldMk cId="1193604968" sldId="259"/>
            <ac:spMk id="14" creationId="{62A6FD5F-FF9B-07D1-723E-90B182ABB359}"/>
          </ac:spMkLst>
        </pc:spChg>
        <pc:spChg chg="mod">
          <ac:chgData name="Erin McCarthy" userId="e073e020-cd78-48d0-95a1-e27df68c9bc9" providerId="ADAL" clId="{225EFB74-F0F0-43BF-BE16-F379257F4078}" dt="2026-04-07T18:18:14.912" v="13044" actId="1076"/>
          <ac:spMkLst>
            <pc:docMk/>
            <pc:sldMk cId="1193604968" sldId="259"/>
            <ac:spMk id="15" creationId="{E5C4649B-97FB-1520-FCC7-BDA0D78AA09E}"/>
          </ac:spMkLst>
        </pc:spChg>
        <pc:spChg chg="mod">
          <ac:chgData name="Erin McCarthy" userId="e073e020-cd78-48d0-95a1-e27df68c9bc9" providerId="ADAL" clId="{225EFB74-F0F0-43BF-BE16-F379257F4078}" dt="2026-04-03T16:52:47.236" v="12957" actId="207"/>
          <ac:spMkLst>
            <pc:docMk/>
            <pc:sldMk cId="1193604968" sldId="259"/>
            <ac:spMk id="16" creationId="{7DD7E050-EFA9-851A-8606-47D5F4012FEE}"/>
          </ac:spMkLst>
        </pc:spChg>
        <pc:spChg chg="mod">
          <ac:chgData name="Erin McCarthy" userId="e073e020-cd78-48d0-95a1-e27df68c9bc9" providerId="ADAL" clId="{225EFB74-F0F0-43BF-BE16-F379257F4078}" dt="2026-04-03T16:54:50.353" v="12971" actId="207"/>
          <ac:spMkLst>
            <pc:docMk/>
            <pc:sldMk cId="1193604968" sldId="259"/>
            <ac:spMk id="17" creationId="{B15E8FE5-E98A-C867-5A66-F1D2D5557DF0}"/>
          </ac:spMkLst>
        </pc:spChg>
        <pc:spChg chg="mod">
          <ac:chgData name="Erin McCarthy" userId="e073e020-cd78-48d0-95a1-e27df68c9bc9" providerId="ADAL" clId="{225EFB74-F0F0-43BF-BE16-F379257F4078}" dt="2026-04-07T18:15:35.160" v="13034" actId="1076"/>
          <ac:spMkLst>
            <pc:docMk/>
            <pc:sldMk cId="1193604968" sldId="259"/>
            <ac:spMk id="18" creationId="{EA33D122-507D-555B-BD34-111E177413C7}"/>
          </ac:spMkLst>
        </pc:spChg>
        <pc:spChg chg="mod">
          <ac:chgData name="Erin McCarthy" userId="e073e020-cd78-48d0-95a1-e27df68c9bc9" providerId="ADAL" clId="{225EFB74-F0F0-43BF-BE16-F379257F4078}" dt="2026-04-07T18:15:22.767" v="13031" actId="1076"/>
          <ac:spMkLst>
            <pc:docMk/>
            <pc:sldMk cId="1193604968" sldId="259"/>
            <ac:spMk id="20" creationId="{5FDB680A-D588-CBED-AA00-72DD9589ACBA}"/>
          </ac:spMkLst>
        </pc:spChg>
        <pc:spChg chg="mod">
          <ac:chgData name="Erin McCarthy" userId="e073e020-cd78-48d0-95a1-e27df68c9bc9" providerId="ADAL" clId="{225EFB74-F0F0-43BF-BE16-F379257F4078}" dt="2026-04-07T18:15:26.677" v="13032" actId="1076"/>
          <ac:spMkLst>
            <pc:docMk/>
            <pc:sldMk cId="1193604968" sldId="259"/>
            <ac:spMk id="21" creationId="{1D598B74-64CD-FD01-FD63-5AC57866A4F4}"/>
          </ac:spMkLst>
        </pc:spChg>
        <pc:spChg chg="mod">
          <ac:chgData name="Erin McCarthy" userId="e073e020-cd78-48d0-95a1-e27df68c9bc9" providerId="ADAL" clId="{225EFB74-F0F0-43BF-BE16-F379257F4078}" dt="2026-04-03T16:54:47.167" v="12970" actId="207"/>
          <ac:spMkLst>
            <pc:docMk/>
            <pc:sldMk cId="1193604968" sldId="259"/>
            <ac:spMk id="28" creationId="{2819A5CC-8766-D6F1-2B32-44369C972F10}"/>
          </ac:spMkLst>
        </pc:spChg>
        <pc:spChg chg="mod">
          <ac:chgData name="Erin McCarthy" userId="e073e020-cd78-48d0-95a1-e27df68c9bc9" providerId="ADAL" clId="{225EFB74-F0F0-43BF-BE16-F379257F4078}" dt="2026-04-07T18:15:58.140" v="13039" actId="1076"/>
          <ac:spMkLst>
            <pc:docMk/>
            <pc:sldMk cId="1193604968" sldId="259"/>
            <ac:spMk id="29" creationId="{BA809D6F-6BD5-1433-ABDA-943E3C76944F}"/>
          </ac:spMkLst>
        </pc:spChg>
        <pc:spChg chg="mod">
          <ac:chgData name="Erin McCarthy" userId="e073e020-cd78-48d0-95a1-e27df68c9bc9" providerId="ADAL" clId="{225EFB74-F0F0-43BF-BE16-F379257F4078}" dt="2026-04-07T18:20:26.114" v="13047" actId="1035"/>
          <ac:spMkLst>
            <pc:docMk/>
            <pc:sldMk cId="1193604968" sldId="259"/>
            <ac:spMk id="33" creationId="{561BD129-9961-EAC0-46A4-A0DEB67A6FEC}"/>
          </ac:spMkLst>
        </pc:spChg>
        <pc:spChg chg="mod">
          <ac:chgData name="Erin McCarthy" userId="e073e020-cd78-48d0-95a1-e27df68c9bc9" providerId="ADAL" clId="{225EFB74-F0F0-43BF-BE16-F379257F4078}" dt="2026-04-09T14:10:19.043" v="13136" actId="20577"/>
          <ac:spMkLst>
            <pc:docMk/>
            <pc:sldMk cId="1193604968" sldId="259"/>
            <ac:spMk id="35" creationId="{46B9E3BE-4D9B-012C-81A9-0943A11C7F29}"/>
          </ac:spMkLst>
        </pc:spChg>
        <pc:spChg chg="mod">
          <ac:chgData name="Erin McCarthy" userId="e073e020-cd78-48d0-95a1-e27df68c9bc9" providerId="ADAL" clId="{225EFB74-F0F0-43BF-BE16-F379257F4078}" dt="2026-04-02T23:08:25.773" v="12858" actId="20577"/>
          <ac:spMkLst>
            <pc:docMk/>
            <pc:sldMk cId="1193604968" sldId="259"/>
            <ac:spMk id="36" creationId="{437D6BDD-40EF-0382-3A7F-1DE29D9D62D3}"/>
          </ac:spMkLst>
        </pc:spChg>
        <pc:spChg chg="mod">
          <ac:chgData name="Erin McCarthy" userId="e073e020-cd78-48d0-95a1-e27df68c9bc9" providerId="ADAL" clId="{225EFB74-F0F0-43BF-BE16-F379257F4078}" dt="2026-04-02T15:13:05.209" v="12759" actId="20577"/>
          <ac:spMkLst>
            <pc:docMk/>
            <pc:sldMk cId="1193604968" sldId="259"/>
            <ac:spMk id="37" creationId="{150F3E4D-70F7-DE1E-134A-58AF10DB062B}"/>
          </ac:spMkLst>
        </pc:spChg>
        <pc:spChg chg="mod">
          <ac:chgData name="Erin McCarthy" userId="e073e020-cd78-48d0-95a1-e27df68c9bc9" providerId="ADAL" clId="{225EFB74-F0F0-43BF-BE16-F379257F4078}" dt="2026-04-07T15:13:12.489" v="13022" actId="1076"/>
          <ac:spMkLst>
            <pc:docMk/>
            <pc:sldMk cId="1193604968" sldId="259"/>
            <ac:spMk id="42" creationId="{72C8EAAF-E5B2-1F76-8B0B-A0173B0788F5}"/>
          </ac:spMkLst>
        </pc:spChg>
        <pc:spChg chg="mod">
          <ac:chgData name="Erin McCarthy" userId="e073e020-cd78-48d0-95a1-e27df68c9bc9" providerId="ADAL" clId="{225EFB74-F0F0-43BF-BE16-F379257F4078}" dt="2026-04-07T15:10:10.802" v="13018" actId="1076"/>
          <ac:spMkLst>
            <pc:docMk/>
            <pc:sldMk cId="1193604968" sldId="259"/>
            <ac:spMk id="45" creationId="{8E5F844F-D6BA-F4BB-784B-35A5C1BCE1BB}"/>
          </ac:spMkLst>
        </pc:spChg>
        <pc:spChg chg="mod">
          <ac:chgData name="Erin McCarthy" userId="e073e020-cd78-48d0-95a1-e27df68c9bc9" providerId="ADAL" clId="{225EFB74-F0F0-43BF-BE16-F379257F4078}" dt="2026-04-07T18:16:49.999" v="13041" actId="1035"/>
          <ac:spMkLst>
            <pc:docMk/>
            <pc:sldMk cId="1193604968" sldId="259"/>
            <ac:spMk id="54" creationId="{7B1EFEB4-FC96-D3AD-460A-ECD9CE6A6984}"/>
          </ac:spMkLst>
        </pc:spChg>
        <pc:spChg chg="mod">
          <ac:chgData name="Erin McCarthy" userId="e073e020-cd78-48d0-95a1-e27df68c9bc9" providerId="ADAL" clId="{225EFB74-F0F0-43BF-BE16-F379257F4078}" dt="2026-04-07T15:09:56.220" v="13015" actId="1076"/>
          <ac:spMkLst>
            <pc:docMk/>
            <pc:sldMk cId="1193604968" sldId="259"/>
            <ac:spMk id="75" creationId="{77021CE0-017A-3BBA-9107-4CBD9EE9F5F1}"/>
          </ac:spMkLst>
        </pc:spChg>
        <pc:spChg chg="mod topLvl">
          <ac:chgData name="Erin McCarthy" userId="e073e020-cd78-48d0-95a1-e27df68c9bc9" providerId="ADAL" clId="{225EFB74-F0F0-43BF-BE16-F379257F4078}" dt="2026-04-07T18:20:53.517" v="13049" actId="20577"/>
          <ac:spMkLst>
            <pc:docMk/>
            <pc:sldMk cId="1193604968" sldId="259"/>
            <ac:spMk id="82" creationId="{89017F0A-930F-DC7C-FBF8-FDCCE4947BBC}"/>
          </ac:spMkLst>
        </pc:spChg>
        <pc:grpChg chg="mod">
          <ac:chgData name="Erin McCarthy" userId="e073e020-cd78-48d0-95a1-e27df68c9bc9" providerId="ADAL" clId="{225EFB74-F0F0-43BF-BE16-F379257F4078}" dt="2026-04-07T15:09:43.919" v="13013" actId="14100"/>
          <ac:grpSpMkLst>
            <pc:docMk/>
            <pc:sldMk cId="1193604968" sldId="259"/>
            <ac:grpSpMk id="11" creationId="{B10AB6E1-B347-C214-909C-F2609DA72269}"/>
          </ac:grpSpMkLst>
        </pc:grpChg>
        <pc:grpChg chg="add mod">
          <ac:chgData name="Erin McCarthy" userId="e073e020-cd78-48d0-95a1-e27df68c9bc9" providerId="ADAL" clId="{225EFB74-F0F0-43BF-BE16-F379257F4078}" dt="2026-04-02T15:05:00.900" v="12199" actId="1076"/>
          <ac:grpSpMkLst>
            <pc:docMk/>
            <pc:sldMk cId="1193604968" sldId="259"/>
            <ac:grpSpMk id="43" creationId="{DA4E7A2A-EA85-6969-8CF7-3343454BD1D9}"/>
          </ac:grpSpMkLst>
        </pc:grpChg>
        <pc:grpChg chg="mod">
          <ac:chgData name="Erin McCarthy" userId="e073e020-cd78-48d0-95a1-e27df68c9bc9" providerId="ADAL" clId="{225EFB74-F0F0-43BF-BE16-F379257F4078}" dt="2026-04-09T14:08:13.479" v="13085" actId="1038"/>
          <ac:grpSpMkLst>
            <pc:docMk/>
            <pc:sldMk cId="1193604968" sldId="259"/>
            <ac:grpSpMk id="44" creationId="{CCCD936E-D4C0-B3E2-9F70-B40F6074EC44}"/>
          </ac:grpSpMkLst>
        </pc:grpChg>
        <pc:grpChg chg="add mod">
          <ac:chgData name="Erin McCarthy" userId="e073e020-cd78-48d0-95a1-e27df68c9bc9" providerId="ADAL" clId="{225EFB74-F0F0-43BF-BE16-F379257F4078}" dt="2026-04-03T16:53:44.346" v="12961" actId="14100"/>
          <ac:grpSpMkLst>
            <pc:docMk/>
            <pc:sldMk cId="1193604968" sldId="259"/>
            <ac:grpSpMk id="48" creationId="{0DF7C05E-6E24-EA91-2DB1-C4A17AA4D48D}"/>
          </ac:grpSpMkLst>
        </pc:grpChg>
        <pc:grpChg chg="add mod">
          <ac:chgData name="Erin McCarthy" userId="e073e020-cd78-48d0-95a1-e27df68c9bc9" providerId="ADAL" clId="{225EFB74-F0F0-43BF-BE16-F379257F4078}" dt="2026-04-03T17:32:37.289" v="13004" actId="1038"/>
          <ac:grpSpMkLst>
            <pc:docMk/>
            <pc:sldMk cId="1193604968" sldId="259"/>
            <ac:grpSpMk id="66" creationId="{AC21BFE0-89A6-5310-6A90-EA20F8F7508E}"/>
          </ac:grpSpMkLst>
        </pc:grpChg>
        <pc:picChg chg="mod">
          <ac:chgData name="Erin McCarthy" userId="e073e020-cd78-48d0-95a1-e27df68c9bc9" providerId="ADAL" clId="{225EFB74-F0F0-43BF-BE16-F379257F4078}" dt="2026-04-07T15:09:15.207" v="13006"/>
          <ac:picMkLst>
            <pc:docMk/>
            <pc:sldMk cId="1193604968" sldId="259"/>
            <ac:picMk id="13" creationId="{4C9EB01B-3E0E-BA71-1ECB-06B493F64DCE}"/>
          </ac:picMkLst>
        </pc:picChg>
        <pc:picChg chg="mod topLvl">
          <ac:chgData name="Erin McCarthy" userId="e073e020-cd78-48d0-95a1-e27df68c9bc9" providerId="ADAL" clId="{225EFB74-F0F0-43BF-BE16-F379257F4078}" dt="2026-04-03T16:54:21.453" v="12966" actId="1076"/>
          <ac:picMkLst>
            <pc:docMk/>
            <pc:sldMk cId="1193604968" sldId="259"/>
            <ac:picMk id="26" creationId="{0FF36F21-CEC2-A50F-79BB-D82120C8B160}"/>
          </ac:picMkLst>
        </pc:picChg>
        <pc:picChg chg="mod">
          <ac:chgData name="Erin McCarthy" userId="e073e020-cd78-48d0-95a1-e27df68c9bc9" providerId="ADAL" clId="{225EFB74-F0F0-43BF-BE16-F379257F4078}" dt="2026-04-09T14:07:45.780" v="13077" actId="1076"/>
          <ac:picMkLst>
            <pc:docMk/>
            <pc:sldMk cId="1193604968" sldId="259"/>
            <ac:picMk id="30" creationId="{3CC579FA-7B49-A69F-3E46-99530668453D}"/>
          </ac:picMkLst>
        </pc:picChg>
        <pc:picChg chg="add mod modCrop">
          <ac:chgData name="Erin McCarthy" userId="e073e020-cd78-48d0-95a1-e27df68c9bc9" providerId="ADAL" clId="{225EFB74-F0F0-43BF-BE16-F379257F4078}" dt="2026-04-03T16:54:23.533" v="12967" actId="1076"/>
          <ac:picMkLst>
            <pc:docMk/>
            <pc:sldMk cId="1193604968" sldId="259"/>
            <ac:picMk id="55" creationId="{EB34D699-F046-C8C6-6337-8D52EC88C0FD}"/>
          </ac:picMkLst>
        </pc:picChg>
        <pc:picChg chg="add mod">
          <ac:chgData name="Erin McCarthy" userId="e073e020-cd78-48d0-95a1-e27df68c9bc9" providerId="ADAL" clId="{225EFB74-F0F0-43BF-BE16-F379257F4078}" dt="2026-04-03T17:32:37.289" v="13004" actId="1038"/>
          <ac:picMkLst>
            <pc:docMk/>
            <pc:sldMk cId="1193604968" sldId="259"/>
            <ac:picMk id="56" creationId="{1CC13187-757F-3FF3-3E48-2D6AF9A6BB9E}"/>
          </ac:picMkLst>
        </pc:picChg>
        <pc:picChg chg="add mod">
          <ac:chgData name="Erin McCarthy" userId="e073e020-cd78-48d0-95a1-e27df68c9bc9" providerId="ADAL" clId="{225EFB74-F0F0-43BF-BE16-F379257F4078}" dt="2026-04-03T17:32:37.289" v="13004" actId="1038"/>
          <ac:picMkLst>
            <pc:docMk/>
            <pc:sldMk cId="1193604968" sldId="259"/>
            <ac:picMk id="60" creationId="{962D1985-5131-2172-FA60-C396F9C80DEB}"/>
          </ac:picMkLst>
        </pc:picChg>
        <pc:picChg chg="mod">
          <ac:chgData name="Erin McCarthy" userId="e073e020-cd78-48d0-95a1-e27df68c9bc9" providerId="ADAL" clId="{225EFB74-F0F0-43BF-BE16-F379257F4078}" dt="2026-04-07T15:09:15.207" v="13006"/>
          <ac:picMkLst>
            <pc:docMk/>
            <pc:sldMk cId="1193604968" sldId="259"/>
            <ac:picMk id="77" creationId="{13BA0F39-10F4-8788-ADBE-638D95E9A5EA}"/>
          </ac:picMkLst>
        </pc:picChg>
        <pc:cxnChg chg="mod">
          <ac:chgData name="Erin McCarthy" userId="e073e020-cd78-48d0-95a1-e27df68c9bc9" providerId="ADAL" clId="{225EFB74-F0F0-43BF-BE16-F379257F4078}" dt="2026-04-02T14:55:37.216" v="12111" actId="1076"/>
          <ac:cxnSpMkLst>
            <pc:docMk/>
            <pc:sldMk cId="1193604968" sldId="259"/>
            <ac:cxnSpMk id="24" creationId="{F7A66091-497D-866F-5671-698EE9C8839C}"/>
          </ac:cxnSpMkLst>
        </pc:cxnChg>
      </pc:sldChg>
    </pc:docChg>
  </pc:docChgLst>
  <pc:docChgLst>
    <pc:chgData name="Silvia Wright" userId="S::sw1409@usnh.edu::d7e86a3c-49c2-4a61-b534-b1d808eee8d1" providerId="AD" clId="Web-{AF7657A9-1F24-88EF-E696-D7C02DCBD678}"/>
    <pc:docChg chg="mod">
      <pc:chgData name="Silvia Wright" userId="S::sw1409@usnh.edu::d7e86a3c-49c2-4a61-b534-b1d808eee8d1" providerId="AD" clId="Web-{AF7657A9-1F24-88EF-E696-D7C02DCBD678}" dt="2026-04-09T13:56:59.505" v="0"/>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86D259-4070-4E51-BB15-6CF9C36F9B68}" type="datetimeFigureOut">
              <a:rPr lang="en-US" smtClean="0"/>
              <a:t>4/9/2026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A24963-BB7B-4E99-AEED-7D8B4EF7D278}" type="slidenum">
              <a:rPr lang="en-US" smtClean="0"/>
              <a:t>‹#›</a:t>
            </a:fld>
            <a:endParaRPr lang="en-US"/>
          </a:p>
        </p:txBody>
      </p:sp>
    </p:spTree>
    <p:extLst>
      <p:ext uri="{BB962C8B-B14F-4D97-AF65-F5344CB8AC3E}">
        <p14:creationId xmlns:p14="http://schemas.microsoft.com/office/powerpoint/2010/main" val="1631740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2E47C-ADD1-CD55-7B61-BBFD28943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C73CFE-AAD7-ACC5-057C-BD851CAE14B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20F2BB5-F7A7-8833-3D66-8C98B9607D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64B296-6A3B-C759-651D-D64AB0D165AA}"/>
              </a:ext>
            </a:extLst>
          </p:cNvPr>
          <p:cNvSpPr>
            <a:spLocks noGrp="1"/>
          </p:cNvSpPr>
          <p:nvPr>
            <p:ph type="sldNum" sz="quarter" idx="5"/>
          </p:nvPr>
        </p:nvSpPr>
        <p:spPr/>
        <p:txBody>
          <a:bodyPr/>
          <a:lstStyle/>
          <a:p>
            <a:fld id="{E5A24963-BB7B-4E99-AEED-7D8B4EF7D278}" type="slidenum">
              <a:rPr lang="en-US" smtClean="0"/>
              <a:t>1</a:t>
            </a:fld>
            <a:endParaRPr lang="en-US"/>
          </a:p>
        </p:txBody>
      </p:sp>
    </p:spTree>
    <p:extLst>
      <p:ext uri="{BB962C8B-B14F-4D97-AF65-F5344CB8AC3E}">
        <p14:creationId xmlns:p14="http://schemas.microsoft.com/office/powerpoint/2010/main" val="2038170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p>
        </p:txBody>
      </p:sp>
      <p:sp>
        <p:nvSpPr>
          <p:cNvPr id="4" name="Date Placeholder 3"/>
          <p:cNvSpPr>
            <a:spLocks noGrp="1"/>
          </p:cNvSpPr>
          <p:nvPr>
            <p:ph type="dt" sz="half" idx="10"/>
          </p:nvPr>
        </p:nvSpPr>
        <p:spPr/>
        <p:txBody>
          <a:bodyPr/>
          <a:lstStyle/>
          <a:p>
            <a:fld id="{7CE74E47-7FDD-4A98-8AC5-072224E3C45A}"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7C184-6EDF-4286-8B22-D69ED2408E82}" type="slidenum">
              <a:rPr lang="en-US" smtClean="0"/>
              <a:t>‹#›</a:t>
            </a:fld>
            <a:endParaRPr lang="en-US"/>
          </a:p>
        </p:txBody>
      </p:sp>
    </p:spTree>
    <p:extLst>
      <p:ext uri="{BB962C8B-B14F-4D97-AF65-F5344CB8AC3E}">
        <p14:creationId xmlns:p14="http://schemas.microsoft.com/office/powerpoint/2010/main" val="2934699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E74E47-7FDD-4A98-8AC5-072224E3C45A}"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7C184-6EDF-4286-8B22-D69ED2408E82}" type="slidenum">
              <a:rPr lang="en-US" smtClean="0"/>
              <a:t>‹#›</a:t>
            </a:fld>
            <a:endParaRPr lang="en-US"/>
          </a:p>
        </p:txBody>
      </p:sp>
    </p:spTree>
    <p:extLst>
      <p:ext uri="{BB962C8B-B14F-4D97-AF65-F5344CB8AC3E}">
        <p14:creationId xmlns:p14="http://schemas.microsoft.com/office/powerpoint/2010/main" val="1091550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E74E47-7FDD-4A98-8AC5-072224E3C45A}"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7C184-6EDF-4286-8B22-D69ED2408E82}" type="slidenum">
              <a:rPr lang="en-US" smtClean="0"/>
              <a:t>‹#›</a:t>
            </a:fld>
            <a:endParaRPr lang="en-US"/>
          </a:p>
        </p:txBody>
      </p:sp>
    </p:spTree>
    <p:extLst>
      <p:ext uri="{BB962C8B-B14F-4D97-AF65-F5344CB8AC3E}">
        <p14:creationId xmlns:p14="http://schemas.microsoft.com/office/powerpoint/2010/main" val="1378646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E74E47-7FDD-4A98-8AC5-072224E3C45A}"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7C184-6EDF-4286-8B22-D69ED2408E82}" type="slidenum">
              <a:rPr lang="en-US" smtClean="0"/>
              <a:t>‹#›</a:t>
            </a:fld>
            <a:endParaRPr lang="en-US"/>
          </a:p>
        </p:txBody>
      </p:sp>
    </p:spTree>
    <p:extLst>
      <p:ext uri="{BB962C8B-B14F-4D97-AF65-F5344CB8AC3E}">
        <p14:creationId xmlns:p14="http://schemas.microsoft.com/office/powerpoint/2010/main" val="1817530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tint val="82000"/>
                  </a:schemeClr>
                </a:solidFill>
              </a:defRPr>
            </a:lvl1pPr>
            <a:lvl2pPr marL="2194560" indent="0">
              <a:buNone/>
              <a:defRPr sz="9600">
                <a:solidFill>
                  <a:schemeClr val="tx1">
                    <a:tint val="82000"/>
                  </a:schemeClr>
                </a:solidFill>
              </a:defRPr>
            </a:lvl2pPr>
            <a:lvl3pPr marL="4389120" indent="0">
              <a:buNone/>
              <a:defRPr sz="8640">
                <a:solidFill>
                  <a:schemeClr val="tx1">
                    <a:tint val="82000"/>
                  </a:schemeClr>
                </a:solidFill>
              </a:defRPr>
            </a:lvl3pPr>
            <a:lvl4pPr marL="6583680" indent="0">
              <a:buNone/>
              <a:defRPr sz="7680">
                <a:solidFill>
                  <a:schemeClr val="tx1">
                    <a:tint val="82000"/>
                  </a:schemeClr>
                </a:solidFill>
              </a:defRPr>
            </a:lvl4pPr>
            <a:lvl5pPr marL="8778240" indent="0">
              <a:buNone/>
              <a:defRPr sz="7680">
                <a:solidFill>
                  <a:schemeClr val="tx1">
                    <a:tint val="82000"/>
                  </a:schemeClr>
                </a:solidFill>
              </a:defRPr>
            </a:lvl5pPr>
            <a:lvl6pPr marL="10972800" indent="0">
              <a:buNone/>
              <a:defRPr sz="7680">
                <a:solidFill>
                  <a:schemeClr val="tx1">
                    <a:tint val="82000"/>
                  </a:schemeClr>
                </a:solidFill>
              </a:defRPr>
            </a:lvl6pPr>
            <a:lvl7pPr marL="13167360" indent="0">
              <a:buNone/>
              <a:defRPr sz="7680">
                <a:solidFill>
                  <a:schemeClr val="tx1">
                    <a:tint val="82000"/>
                  </a:schemeClr>
                </a:solidFill>
              </a:defRPr>
            </a:lvl7pPr>
            <a:lvl8pPr marL="15361920" indent="0">
              <a:buNone/>
              <a:defRPr sz="7680">
                <a:solidFill>
                  <a:schemeClr val="tx1">
                    <a:tint val="82000"/>
                  </a:schemeClr>
                </a:solidFill>
              </a:defRPr>
            </a:lvl8pPr>
            <a:lvl9pPr marL="17556480" indent="0">
              <a:buNone/>
              <a:defRPr sz="768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E74E47-7FDD-4A98-8AC5-072224E3C45A}"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7C184-6EDF-4286-8B22-D69ED2408E82}" type="slidenum">
              <a:rPr lang="en-US" smtClean="0"/>
              <a:t>‹#›</a:t>
            </a:fld>
            <a:endParaRPr lang="en-US"/>
          </a:p>
        </p:txBody>
      </p:sp>
    </p:spTree>
    <p:extLst>
      <p:ext uri="{BB962C8B-B14F-4D97-AF65-F5344CB8AC3E}">
        <p14:creationId xmlns:p14="http://schemas.microsoft.com/office/powerpoint/2010/main" val="740337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E74E47-7FDD-4A98-8AC5-072224E3C45A}" type="datetimeFigureOut">
              <a:rPr lang="en-US" smtClean="0"/>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7C184-6EDF-4286-8B22-D69ED2408E82}" type="slidenum">
              <a:rPr lang="en-US" smtClean="0"/>
              <a:t>‹#›</a:t>
            </a:fld>
            <a:endParaRPr lang="en-US"/>
          </a:p>
        </p:txBody>
      </p:sp>
    </p:spTree>
    <p:extLst>
      <p:ext uri="{BB962C8B-B14F-4D97-AF65-F5344CB8AC3E}">
        <p14:creationId xmlns:p14="http://schemas.microsoft.com/office/powerpoint/2010/main" val="2239192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E74E47-7FDD-4A98-8AC5-072224E3C45A}" type="datetimeFigureOut">
              <a:rPr lang="en-US" smtClean="0"/>
              <a:t>4/9/2026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37C184-6EDF-4286-8B22-D69ED2408E82}" type="slidenum">
              <a:rPr lang="en-US" smtClean="0"/>
              <a:t>‹#›</a:t>
            </a:fld>
            <a:endParaRPr lang="en-US"/>
          </a:p>
        </p:txBody>
      </p:sp>
    </p:spTree>
    <p:extLst>
      <p:ext uri="{BB962C8B-B14F-4D97-AF65-F5344CB8AC3E}">
        <p14:creationId xmlns:p14="http://schemas.microsoft.com/office/powerpoint/2010/main" val="168256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E74E47-7FDD-4A98-8AC5-072224E3C45A}" type="datetimeFigureOut">
              <a:rPr lang="en-US" smtClean="0"/>
              <a:t>4/9/2026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37C184-6EDF-4286-8B22-D69ED2408E82}" type="slidenum">
              <a:rPr lang="en-US" smtClean="0"/>
              <a:t>‹#›</a:t>
            </a:fld>
            <a:endParaRPr lang="en-US"/>
          </a:p>
        </p:txBody>
      </p:sp>
    </p:spTree>
    <p:extLst>
      <p:ext uri="{BB962C8B-B14F-4D97-AF65-F5344CB8AC3E}">
        <p14:creationId xmlns:p14="http://schemas.microsoft.com/office/powerpoint/2010/main" val="2912113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74E47-7FDD-4A98-8AC5-072224E3C45A}" type="datetimeFigureOut">
              <a:rPr lang="en-US" smtClean="0"/>
              <a:t>4/9/2026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37C184-6EDF-4286-8B22-D69ED2408E82}" type="slidenum">
              <a:rPr lang="en-US" smtClean="0"/>
              <a:t>‹#›</a:t>
            </a:fld>
            <a:endParaRPr lang="en-US"/>
          </a:p>
        </p:txBody>
      </p:sp>
    </p:spTree>
    <p:extLst>
      <p:ext uri="{BB962C8B-B14F-4D97-AF65-F5344CB8AC3E}">
        <p14:creationId xmlns:p14="http://schemas.microsoft.com/office/powerpoint/2010/main" val="2985068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7CE74E47-7FDD-4A98-8AC5-072224E3C45A}" type="datetimeFigureOut">
              <a:rPr lang="en-US" smtClean="0"/>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7C184-6EDF-4286-8B22-D69ED2408E82}" type="slidenum">
              <a:rPr lang="en-US" smtClean="0"/>
              <a:t>‹#›</a:t>
            </a:fld>
            <a:endParaRPr lang="en-US"/>
          </a:p>
        </p:txBody>
      </p:sp>
    </p:spTree>
    <p:extLst>
      <p:ext uri="{BB962C8B-B14F-4D97-AF65-F5344CB8AC3E}">
        <p14:creationId xmlns:p14="http://schemas.microsoft.com/office/powerpoint/2010/main" val="1085293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7CE74E47-7FDD-4A98-8AC5-072224E3C45A}" type="datetimeFigureOut">
              <a:rPr lang="en-US" smtClean="0"/>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7C184-6EDF-4286-8B22-D69ED2408E82}" type="slidenum">
              <a:rPr lang="en-US" smtClean="0"/>
              <a:t>‹#›</a:t>
            </a:fld>
            <a:endParaRPr lang="en-US"/>
          </a:p>
        </p:txBody>
      </p:sp>
    </p:spTree>
    <p:extLst>
      <p:ext uri="{BB962C8B-B14F-4D97-AF65-F5344CB8AC3E}">
        <p14:creationId xmlns:p14="http://schemas.microsoft.com/office/powerpoint/2010/main" val="2719954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82000"/>
                  </a:schemeClr>
                </a:solidFill>
              </a:defRPr>
            </a:lvl1pPr>
          </a:lstStyle>
          <a:p>
            <a:fld id="{7CE74E47-7FDD-4A98-8AC5-072224E3C45A}" type="datetimeFigureOut">
              <a:rPr lang="en-US" smtClean="0"/>
              <a:t>4/9/2026</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82000"/>
                  </a:schemeClr>
                </a:solidFill>
              </a:defRPr>
            </a:lvl1pPr>
          </a:lstStyle>
          <a:p>
            <a:fld id="{9437C184-6EDF-4286-8B22-D69ED2408E82}" type="slidenum">
              <a:rPr lang="en-US" smtClean="0"/>
              <a:t>‹#›</a:t>
            </a:fld>
            <a:endParaRPr lang="en-US"/>
          </a:p>
        </p:txBody>
      </p:sp>
    </p:spTree>
    <p:extLst>
      <p:ext uri="{BB962C8B-B14F-4D97-AF65-F5344CB8AC3E}">
        <p14:creationId xmlns:p14="http://schemas.microsoft.com/office/powerpoint/2010/main" val="39143107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71868-FBF0-23B7-2878-E48BD9903A0F}"/>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99A55BB8-28EC-2BA7-5665-566E7E68B8C7}"/>
              </a:ext>
            </a:extLst>
          </p:cNvPr>
          <p:cNvSpPr txBox="1"/>
          <p:nvPr/>
        </p:nvSpPr>
        <p:spPr>
          <a:xfrm>
            <a:off x="633035" y="6367719"/>
            <a:ext cx="13577745" cy="7171194"/>
          </a:xfrm>
          <a:prstGeom prst="rect">
            <a:avLst/>
          </a:prstGeom>
          <a:noFill/>
          <a:ln>
            <a:noFill/>
          </a:ln>
        </p:spPr>
        <p:txBody>
          <a:bodyPr wrap="square" lIns="274320" rtlCol="0">
            <a:spAutoFit/>
          </a:bodyPr>
          <a:lstStyle/>
          <a:p>
            <a:endParaRPr lang="en-US" sz="3200" dirty="0">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a:p>
            <a:endParaRPr lang="en-US" sz="3600" dirty="0">
              <a:latin typeface="Cambria" panose="02040503050406030204" pitchFamily="18" charset="0"/>
              <a:ea typeface="Cambria" panose="02040503050406030204" pitchFamily="18" charset="0"/>
            </a:endParaRPr>
          </a:p>
          <a:p>
            <a:endParaRPr lang="en-US" sz="3600" dirty="0">
              <a:latin typeface="Cambria" panose="02040503050406030204" pitchFamily="18" charset="0"/>
              <a:ea typeface="Cambria" panose="02040503050406030204" pitchFamily="18" charset="0"/>
            </a:endParaRPr>
          </a:p>
          <a:p>
            <a:endParaRPr lang="en-US" sz="36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6EE9CE9D-336E-2AA1-5D34-31F2CDB783B5}"/>
              </a:ext>
            </a:extLst>
          </p:cNvPr>
          <p:cNvSpPr txBox="1"/>
          <p:nvPr/>
        </p:nvSpPr>
        <p:spPr>
          <a:xfrm>
            <a:off x="14770145" y="6274827"/>
            <a:ext cx="14193103" cy="7063472"/>
          </a:xfrm>
          <a:prstGeom prst="rect">
            <a:avLst/>
          </a:prstGeom>
          <a:noFill/>
          <a:ln>
            <a:noFill/>
          </a:ln>
        </p:spPr>
        <p:txBody>
          <a:bodyPr wrap="square" lIns="274320" rtlCol="0">
            <a:spAutoFit/>
          </a:bodyPr>
          <a:lstStyle/>
          <a:p>
            <a:pPr marL="571500" indent="-571500">
              <a:spcAft>
                <a:spcPts val="2400"/>
              </a:spcAft>
              <a:buFont typeface="Wingdings" panose="05000000000000000000" pitchFamily="2" charset="2"/>
              <a:buChar char="v"/>
            </a:pPr>
            <a:r>
              <a:rPr lang="en-US" sz="3600" dirty="0">
                <a:latin typeface="Cambria" panose="02040503050406030204" pitchFamily="18" charset="0"/>
                <a:ea typeface="Cambria" panose="02040503050406030204" pitchFamily="18" charset="0"/>
              </a:rPr>
              <a:t>3-month-old newts were subject to lens removal and were exposed to one of 22 pharmaceutical compounds for 16 days.</a:t>
            </a:r>
          </a:p>
          <a:p>
            <a:pPr marL="571500" indent="-571500">
              <a:spcAft>
                <a:spcPts val="2400"/>
              </a:spcAft>
              <a:buFont typeface="Wingdings" panose="05000000000000000000" pitchFamily="2" charset="2"/>
              <a:buChar char="v"/>
            </a:pPr>
            <a:r>
              <a:rPr lang="en-US" sz="3600" dirty="0">
                <a:latin typeface="Cambria" panose="02040503050406030204" pitchFamily="18" charset="0"/>
                <a:ea typeface="Cambria" panose="02040503050406030204" pitchFamily="18" charset="0"/>
              </a:rPr>
              <a:t>Whole eyes were collected, dehydrated, and embedded in paraffin for histology. Slides were stained to highlight lens vesicles.</a:t>
            </a:r>
          </a:p>
          <a:p>
            <a:pPr marL="571500" indent="-571500">
              <a:spcAft>
                <a:spcPts val="2400"/>
              </a:spcAft>
              <a:buFont typeface="Wingdings" panose="05000000000000000000" pitchFamily="2" charset="2"/>
              <a:buChar char="v"/>
            </a:pPr>
            <a:r>
              <a:rPr lang="en-US" sz="3600" dirty="0">
                <a:latin typeface="Cambria" panose="02040503050406030204" pitchFamily="18" charset="0"/>
                <a:ea typeface="Cambria" panose="02040503050406030204" pitchFamily="18" charset="0"/>
              </a:rPr>
              <a:t>Eyes exposed to inhibitors were compared to untreated (DMSO) eyes to identify proteins essential in lens regeneration.</a:t>
            </a:r>
          </a:p>
          <a:p>
            <a:pPr marL="571500" indent="-571500">
              <a:spcAft>
                <a:spcPts val="120"/>
              </a:spcAft>
              <a:buFont typeface="Wingdings" panose="05000000000000000000" pitchFamily="2" charset="2"/>
              <a:buChar char="v"/>
            </a:pPr>
            <a:endParaRPr lang="en-US" sz="3600" dirty="0">
              <a:latin typeface="Cambria" panose="02040503050406030204" pitchFamily="18" charset="0"/>
              <a:ea typeface="Cambria" panose="02040503050406030204" pitchFamily="18" charset="0"/>
            </a:endParaRPr>
          </a:p>
          <a:p>
            <a:pPr marL="571500" indent="-571500">
              <a:spcAft>
                <a:spcPts val="120"/>
              </a:spcAft>
              <a:buFont typeface="Wingdings" panose="05000000000000000000" pitchFamily="2" charset="2"/>
              <a:buChar char="v"/>
            </a:pPr>
            <a:endParaRPr lang="en-US" sz="3600" dirty="0">
              <a:latin typeface="Cambria" panose="02040503050406030204" pitchFamily="18" charset="0"/>
              <a:ea typeface="Cambria" panose="02040503050406030204" pitchFamily="18" charset="0"/>
            </a:endParaRPr>
          </a:p>
          <a:p>
            <a:pPr>
              <a:spcAft>
                <a:spcPts val="120"/>
              </a:spcAft>
            </a:pPr>
            <a:endParaRPr lang="en-US" sz="2000" dirty="0">
              <a:latin typeface="Cambria" panose="02040503050406030204" pitchFamily="18" charset="0"/>
              <a:ea typeface="Cambria" panose="02040503050406030204" pitchFamily="18" charset="0"/>
            </a:endParaRPr>
          </a:p>
          <a:p>
            <a:pPr>
              <a:spcAft>
                <a:spcPts val="120"/>
              </a:spcAft>
            </a:pPr>
            <a:endParaRPr lang="en-US" sz="2000" dirty="0">
              <a:latin typeface="Cambria" panose="02040503050406030204" pitchFamily="18" charset="0"/>
              <a:ea typeface="Cambria" panose="02040503050406030204" pitchFamily="18" charset="0"/>
            </a:endParaRPr>
          </a:p>
          <a:p>
            <a:pPr>
              <a:spcAft>
                <a:spcPts val="120"/>
              </a:spcAft>
            </a:pPr>
            <a:endParaRPr lang="en-US" sz="2000" dirty="0">
              <a:latin typeface="Cambria" panose="02040503050406030204" pitchFamily="18" charset="0"/>
              <a:ea typeface="Cambria" panose="02040503050406030204" pitchFamily="18" charset="0"/>
            </a:endParaRPr>
          </a:p>
          <a:p>
            <a:pPr>
              <a:spcAft>
                <a:spcPts val="120"/>
              </a:spcAft>
            </a:pPr>
            <a:endParaRPr lang="en-US" sz="2000" dirty="0">
              <a:latin typeface="Cambria" panose="02040503050406030204" pitchFamily="18" charset="0"/>
              <a:ea typeface="Cambria" panose="02040503050406030204" pitchFamily="18" charset="0"/>
            </a:endParaRPr>
          </a:p>
          <a:p>
            <a:pPr>
              <a:spcAft>
                <a:spcPts val="120"/>
              </a:spcAft>
            </a:pPr>
            <a:endParaRPr lang="en-US" sz="2000" dirty="0">
              <a:latin typeface="Cambria" panose="02040503050406030204" pitchFamily="18" charset="0"/>
              <a:ea typeface="Cambria" panose="02040503050406030204" pitchFamily="18" charset="0"/>
            </a:endParaRPr>
          </a:p>
        </p:txBody>
      </p:sp>
      <p:sp>
        <p:nvSpPr>
          <p:cNvPr id="5" name="Title 1">
            <a:extLst>
              <a:ext uri="{FF2B5EF4-FFF2-40B4-BE49-F238E27FC236}">
                <a16:creationId xmlns:a16="http://schemas.microsoft.com/office/drawing/2014/main" id="{0A166726-A1D8-E716-6993-374BD1C0E5E9}"/>
              </a:ext>
            </a:extLst>
          </p:cNvPr>
          <p:cNvSpPr>
            <a:spLocks noGrp="1"/>
          </p:cNvSpPr>
          <p:nvPr>
            <p:ph type="ctrTitle"/>
          </p:nvPr>
        </p:nvSpPr>
        <p:spPr>
          <a:xfrm>
            <a:off x="-1" y="0"/>
            <a:ext cx="43891200" cy="4606876"/>
          </a:xfrm>
          <a:solidFill>
            <a:srgbClr val="F3DDE8"/>
          </a:solidFill>
          <a:ln w="101600">
            <a:noFill/>
          </a:ln>
        </p:spPr>
        <p:style>
          <a:lnRef idx="2">
            <a:schemeClr val="dk1"/>
          </a:lnRef>
          <a:fillRef idx="1">
            <a:schemeClr val="lt1"/>
          </a:fillRef>
          <a:effectRef idx="0">
            <a:schemeClr val="dk1"/>
          </a:effectRef>
          <a:fontRef idx="minor">
            <a:schemeClr val="dk1"/>
          </a:fontRef>
        </p:style>
        <p:txBody>
          <a:bodyPr anchor="ctr">
            <a:normAutofit/>
          </a:bodyPr>
          <a:lstStyle/>
          <a:p>
            <a:r>
              <a:rPr lang="en-US" sz="8400" dirty="0">
                <a:solidFill>
                  <a:schemeClr val="tx1"/>
                </a:solidFill>
                <a:latin typeface="Cambria" panose="02040503050406030204" pitchFamily="18" charset="0"/>
                <a:cs typeface="Arial" panose="020B0604020202020204" pitchFamily="34" charset="0"/>
              </a:rPr>
              <a:t>ATR Inhibition Blocks Newt Lens Regeneration</a:t>
            </a:r>
            <a:br>
              <a:rPr lang="en-US" sz="8400" dirty="0">
                <a:solidFill>
                  <a:schemeClr val="tx1"/>
                </a:solidFill>
                <a:latin typeface="Cambria" panose="02040503050406030204" pitchFamily="18" charset="0"/>
                <a:cs typeface="Arial" panose="020B0604020202020204" pitchFamily="34" charset="0"/>
              </a:rPr>
            </a:br>
            <a:r>
              <a:rPr lang="en-US" sz="6000" b="1" u="sng" dirty="0">
                <a:solidFill>
                  <a:schemeClr val="tx1"/>
                </a:solidFill>
                <a:latin typeface="Cambria" panose="02040503050406030204" pitchFamily="18" charset="0"/>
                <a:cs typeface="Arial" panose="020B0604020202020204" pitchFamily="34" charset="0"/>
              </a:rPr>
              <a:t>Erin McCarthy,</a:t>
            </a:r>
            <a:r>
              <a:rPr lang="en-US" sz="6000" dirty="0">
                <a:solidFill>
                  <a:schemeClr val="tx1"/>
                </a:solidFill>
                <a:latin typeface="Cambria" panose="02040503050406030204" pitchFamily="18" charset="0"/>
                <a:cs typeface="Arial" panose="020B0604020202020204" pitchFamily="34" charset="0"/>
              </a:rPr>
              <a:t> Emmie Duval, Kostas Sousounis</a:t>
            </a:r>
            <a:br>
              <a:rPr lang="en-US" sz="5600" dirty="0">
                <a:solidFill>
                  <a:schemeClr val="tx1"/>
                </a:solidFill>
                <a:latin typeface="Cambria" panose="02040503050406030204" pitchFamily="18" charset="0"/>
                <a:cs typeface="Arial" panose="020B0604020202020204" pitchFamily="34" charset="0"/>
              </a:rPr>
            </a:br>
            <a:r>
              <a:rPr lang="en-US" sz="5600" i="1" dirty="0">
                <a:solidFill>
                  <a:schemeClr val="tx1"/>
                </a:solidFill>
                <a:latin typeface="Cambria" panose="02040503050406030204" pitchFamily="18" charset="0"/>
                <a:cs typeface="Arial" panose="020B0604020202020204" pitchFamily="34" charset="0"/>
              </a:rPr>
              <a:t>MCBS, University of New Hampshire</a:t>
            </a:r>
            <a:endParaRPr lang="en-US" sz="9300" i="1" dirty="0">
              <a:solidFill>
                <a:schemeClr val="tx1"/>
              </a:solidFill>
              <a:latin typeface="Cambria" panose="02040503050406030204" pitchFamily="18" charset="0"/>
              <a:cs typeface="Arial" panose="020B0604020202020204" pitchFamily="34" charset="0"/>
            </a:endParaRPr>
          </a:p>
        </p:txBody>
      </p:sp>
      <p:sp>
        <p:nvSpPr>
          <p:cNvPr id="14" name="Subtitle 2">
            <a:extLst>
              <a:ext uri="{FF2B5EF4-FFF2-40B4-BE49-F238E27FC236}">
                <a16:creationId xmlns:a16="http://schemas.microsoft.com/office/drawing/2014/main" id="{62A6FD5F-FF9B-07D1-723E-90B182ABB359}"/>
              </a:ext>
            </a:extLst>
          </p:cNvPr>
          <p:cNvSpPr txBox="1">
            <a:spLocks/>
          </p:cNvSpPr>
          <p:nvPr/>
        </p:nvSpPr>
        <p:spPr>
          <a:xfrm>
            <a:off x="14969606" y="5082040"/>
            <a:ext cx="13951986" cy="913158"/>
          </a:xfrm>
          <a:prstGeom prst="rect">
            <a:avLst/>
          </a:prstGeom>
          <a:solidFill>
            <a:srgbClr val="F3DDE8"/>
          </a:solidFill>
          <a:ln>
            <a:no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latin typeface="Cambria" panose="02040503050406030204" pitchFamily="18" charset="0"/>
              </a:rPr>
              <a:t>Methodology</a:t>
            </a:r>
          </a:p>
        </p:txBody>
      </p:sp>
      <p:sp>
        <p:nvSpPr>
          <p:cNvPr id="15" name="Subtitle 2">
            <a:extLst>
              <a:ext uri="{FF2B5EF4-FFF2-40B4-BE49-F238E27FC236}">
                <a16:creationId xmlns:a16="http://schemas.microsoft.com/office/drawing/2014/main" id="{E5C4649B-97FB-1520-FCC7-BDA0D78AA09E}"/>
              </a:ext>
            </a:extLst>
          </p:cNvPr>
          <p:cNvSpPr txBox="1">
            <a:spLocks/>
          </p:cNvSpPr>
          <p:nvPr/>
        </p:nvSpPr>
        <p:spPr>
          <a:xfrm>
            <a:off x="712217" y="5082040"/>
            <a:ext cx="13555727" cy="913158"/>
          </a:xfrm>
          <a:prstGeom prst="rect">
            <a:avLst/>
          </a:prstGeom>
          <a:solidFill>
            <a:srgbClr val="F3DDE8"/>
          </a:solidFill>
          <a:ln>
            <a:no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latin typeface="Cambria" panose="02040503050406030204" pitchFamily="18" charset="0"/>
              </a:rPr>
              <a:t>Background</a:t>
            </a:r>
          </a:p>
        </p:txBody>
      </p:sp>
      <p:sp>
        <p:nvSpPr>
          <p:cNvPr id="17" name="Subtitle 2">
            <a:extLst>
              <a:ext uri="{FF2B5EF4-FFF2-40B4-BE49-F238E27FC236}">
                <a16:creationId xmlns:a16="http://schemas.microsoft.com/office/drawing/2014/main" id="{B15E8FE5-E98A-C867-5A66-F1D2D5557DF0}"/>
              </a:ext>
            </a:extLst>
          </p:cNvPr>
          <p:cNvSpPr txBox="1">
            <a:spLocks/>
          </p:cNvSpPr>
          <p:nvPr/>
        </p:nvSpPr>
        <p:spPr>
          <a:xfrm>
            <a:off x="651944" y="26498072"/>
            <a:ext cx="13539928" cy="913158"/>
          </a:xfrm>
          <a:prstGeom prst="rect">
            <a:avLst/>
          </a:prstGeom>
          <a:solidFill>
            <a:srgbClr val="F3DDE8"/>
          </a:solidFill>
          <a:ln>
            <a:no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latin typeface="Cambria" panose="02040503050406030204" pitchFamily="18" charset="0"/>
              </a:rPr>
              <a:t>Project Introduction</a:t>
            </a:r>
          </a:p>
        </p:txBody>
      </p:sp>
      <p:cxnSp>
        <p:nvCxnSpPr>
          <p:cNvPr id="23" name="Straight Connector 22">
            <a:extLst>
              <a:ext uri="{FF2B5EF4-FFF2-40B4-BE49-F238E27FC236}">
                <a16:creationId xmlns:a16="http://schemas.microsoft.com/office/drawing/2014/main" id="{2F5240F2-8580-E608-C0CA-615D719DC6B6}"/>
              </a:ext>
            </a:extLst>
          </p:cNvPr>
          <p:cNvCxnSpPr>
            <a:cxnSpLocks/>
          </p:cNvCxnSpPr>
          <p:nvPr/>
        </p:nvCxnSpPr>
        <p:spPr>
          <a:xfrm>
            <a:off x="14610843" y="6122894"/>
            <a:ext cx="0" cy="26116734"/>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F7A66091-497D-866F-5671-698EE9C8839C}"/>
              </a:ext>
            </a:extLst>
          </p:cNvPr>
          <p:cNvCxnSpPr>
            <a:cxnSpLocks/>
          </p:cNvCxnSpPr>
          <p:nvPr/>
        </p:nvCxnSpPr>
        <p:spPr>
          <a:xfrm>
            <a:off x="29241713" y="6122894"/>
            <a:ext cx="0" cy="26116734"/>
          </a:xfrm>
          <a:prstGeom prst="line">
            <a:avLst/>
          </a:prstGeom>
        </p:spPr>
        <p:style>
          <a:lnRef idx="2">
            <a:schemeClr val="dk1"/>
          </a:lnRef>
          <a:fillRef idx="0">
            <a:schemeClr val="dk1"/>
          </a:fillRef>
          <a:effectRef idx="1">
            <a:schemeClr val="dk1"/>
          </a:effectRef>
          <a:fontRef idx="minor">
            <a:schemeClr val="tx1"/>
          </a:fontRef>
        </p:style>
      </p:cxnSp>
      <p:sp>
        <p:nvSpPr>
          <p:cNvPr id="35" name="TextBox 34">
            <a:extLst>
              <a:ext uri="{FF2B5EF4-FFF2-40B4-BE49-F238E27FC236}">
                <a16:creationId xmlns:a16="http://schemas.microsoft.com/office/drawing/2014/main" id="{46B9E3BE-4D9B-012C-81A9-0943A11C7F29}"/>
              </a:ext>
            </a:extLst>
          </p:cNvPr>
          <p:cNvSpPr txBox="1"/>
          <p:nvPr/>
        </p:nvSpPr>
        <p:spPr>
          <a:xfrm>
            <a:off x="573686" y="27653963"/>
            <a:ext cx="13539929" cy="4893647"/>
          </a:xfrm>
          <a:prstGeom prst="rect">
            <a:avLst/>
          </a:prstGeom>
          <a:noFill/>
          <a:ln>
            <a:noFill/>
          </a:ln>
        </p:spPr>
        <p:txBody>
          <a:bodyPr wrap="square" lIns="274320" rtlCol="0">
            <a:spAutoFit/>
          </a:bodyPr>
          <a:lstStyle/>
          <a:p>
            <a:pPr algn="just">
              <a:spcAft>
                <a:spcPts val="2400"/>
              </a:spcAft>
            </a:pPr>
            <a:r>
              <a:rPr lang="en-US" sz="3400" b="1" dirty="0">
                <a:latin typeface="Cambria" panose="02040503050406030204" pitchFamily="18" charset="0"/>
                <a:ea typeface="Cambria" panose="02040503050406030204" pitchFamily="18" charset="0"/>
              </a:rPr>
              <a:t>This project aims to identify proteins key in DNA damage response (DDR) </a:t>
            </a:r>
            <a:r>
              <a:rPr lang="en-US" sz="3400" dirty="0">
                <a:latin typeface="Cambria" panose="02040503050406030204" pitchFamily="18" charset="0"/>
                <a:ea typeface="Cambria" panose="02040503050406030204" pitchFamily="18" charset="0"/>
              </a:rPr>
              <a:t>via pharmacological inhibition. Lens regeneration was used to measure success. </a:t>
            </a:r>
          </a:p>
          <a:p>
            <a:pPr marL="457200" indent="-457200" algn="just">
              <a:spcAft>
                <a:spcPts val="2400"/>
              </a:spcAft>
              <a:buFont typeface="Wingdings" panose="05000000000000000000" pitchFamily="2" charset="2"/>
              <a:buChar char="v"/>
            </a:pPr>
            <a:r>
              <a:rPr lang="en-US" sz="3400" b="1" dirty="0">
                <a:latin typeface="Cambria" panose="02040503050406030204" pitchFamily="18" charset="0"/>
                <a:ea typeface="Cambria" panose="02040503050406030204" pitchFamily="18" charset="0"/>
              </a:rPr>
              <a:t>Hypothesis: </a:t>
            </a:r>
            <a:r>
              <a:rPr lang="en-US" sz="3400" dirty="0">
                <a:latin typeface="Cambria" panose="02040503050406030204" pitchFamily="18" charset="0"/>
                <a:ea typeface="Cambria" panose="02040503050406030204" pitchFamily="18" charset="0"/>
              </a:rPr>
              <a:t>Inhibiting an essential protein would prevent DNA damage response and repair, preventing further replication and therefore regeneration.</a:t>
            </a:r>
          </a:p>
          <a:p>
            <a:pPr algn="just">
              <a:spcAft>
                <a:spcPts val="120"/>
              </a:spcAft>
            </a:pPr>
            <a:r>
              <a:rPr lang="en-US" sz="3400" dirty="0">
                <a:latin typeface="Cambria" panose="02040503050406030204" pitchFamily="18" charset="0"/>
                <a:ea typeface="Cambria" panose="02040503050406030204" pitchFamily="18" charset="0"/>
              </a:rPr>
              <a:t>Pharmacological compounds with high specificity for their targets were used to identify proteins essential for this process.</a:t>
            </a:r>
          </a:p>
        </p:txBody>
      </p:sp>
      <p:sp>
        <p:nvSpPr>
          <p:cNvPr id="37" name="TextBox 36">
            <a:extLst>
              <a:ext uri="{FF2B5EF4-FFF2-40B4-BE49-F238E27FC236}">
                <a16:creationId xmlns:a16="http://schemas.microsoft.com/office/drawing/2014/main" id="{150F3E4D-70F7-DE1E-134A-58AF10DB062B}"/>
              </a:ext>
            </a:extLst>
          </p:cNvPr>
          <p:cNvSpPr txBox="1"/>
          <p:nvPr/>
        </p:nvSpPr>
        <p:spPr>
          <a:xfrm>
            <a:off x="633035" y="6367719"/>
            <a:ext cx="13577745" cy="9353843"/>
          </a:xfrm>
          <a:prstGeom prst="rect">
            <a:avLst/>
          </a:prstGeom>
          <a:noFill/>
          <a:ln>
            <a:noFill/>
          </a:ln>
        </p:spPr>
        <p:txBody>
          <a:bodyPr wrap="square" lIns="274320" rtlCol="0">
            <a:spAutoFit/>
          </a:bodyPr>
          <a:lstStyle/>
          <a:p>
            <a:pPr algn="just">
              <a:spcAft>
                <a:spcPts val="120"/>
              </a:spcAft>
            </a:pPr>
            <a:r>
              <a:rPr lang="en-US" sz="3600" dirty="0">
                <a:latin typeface="Cambria" panose="02040503050406030204" pitchFamily="18" charset="0"/>
                <a:ea typeface="Cambria" panose="02040503050406030204" pitchFamily="18" charset="0"/>
              </a:rPr>
              <a:t>The Iberian Ribbed Newt (</a:t>
            </a:r>
            <a:r>
              <a:rPr lang="en-US" sz="3600" i="1" dirty="0" err="1">
                <a:latin typeface="Cambria" panose="02040503050406030204" pitchFamily="18" charset="0"/>
                <a:ea typeface="Cambria" panose="02040503050406030204" pitchFamily="18" charset="0"/>
              </a:rPr>
              <a:t>Pleurodeles</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waltl</a:t>
            </a:r>
            <a:r>
              <a:rPr lang="en-US" sz="3600" i="1" dirty="0">
                <a:latin typeface="Cambria" panose="02040503050406030204" pitchFamily="18" charset="0"/>
                <a:ea typeface="Cambria" panose="02040503050406030204" pitchFamily="18" charset="0"/>
              </a:rPr>
              <a:t>) </a:t>
            </a:r>
            <a:r>
              <a:rPr lang="en-US" sz="3600" dirty="0">
                <a:latin typeface="Cambria" panose="02040503050406030204" pitchFamily="18" charset="0"/>
                <a:ea typeface="Cambria" panose="02040503050406030204" pitchFamily="18" charset="0"/>
              </a:rPr>
              <a:t>is studied for its regenerative abilities. Throughout life, </a:t>
            </a:r>
            <a:r>
              <a:rPr lang="en-US" sz="3600" b="1" dirty="0">
                <a:latin typeface="Cambria" panose="02040503050406030204" pitchFamily="18" charset="0"/>
                <a:ea typeface="Cambria" panose="02040503050406030204" pitchFamily="18" charset="0"/>
              </a:rPr>
              <a:t>newts can regenerate</a:t>
            </a:r>
            <a:r>
              <a:rPr lang="en-US" sz="3600" dirty="0">
                <a:latin typeface="Cambria" panose="02040503050406030204" pitchFamily="18" charset="0"/>
                <a:ea typeface="Cambria" panose="02040503050406030204" pitchFamily="18" charset="0"/>
              </a:rPr>
              <a:t> limbs, portions of several organs, and the entire eye lens, a rare case of whole-organ regeneration.</a:t>
            </a:r>
            <a:r>
              <a:rPr lang="en-US" sz="3600" baseline="30000" dirty="0">
                <a:latin typeface="Cambria" panose="02040503050406030204" pitchFamily="18" charset="0"/>
                <a:ea typeface="Cambria" panose="02040503050406030204" pitchFamily="18" charset="0"/>
              </a:rPr>
              <a:t>1</a:t>
            </a:r>
            <a:endParaRPr lang="en-US" sz="3400" dirty="0">
              <a:latin typeface="Cambria" panose="02040503050406030204" pitchFamily="18" charset="0"/>
              <a:ea typeface="Cambria" panose="02040503050406030204" pitchFamily="18" charset="0"/>
            </a:endParaRPr>
          </a:p>
          <a:p>
            <a:endParaRPr lang="en-US" sz="3600" dirty="0">
              <a:latin typeface="Cambria" panose="02040503050406030204" pitchFamily="18" charset="0"/>
              <a:ea typeface="Cambria" panose="02040503050406030204" pitchFamily="18" charset="0"/>
            </a:endParaRPr>
          </a:p>
          <a:p>
            <a:pPr marL="571500" indent="-571500">
              <a:spcAft>
                <a:spcPts val="600"/>
              </a:spcAft>
              <a:buFont typeface="Wingdings" panose="05000000000000000000" pitchFamily="2" charset="2"/>
              <a:buChar char="v"/>
            </a:pPr>
            <a:r>
              <a:rPr lang="en-US" sz="3600" dirty="0">
                <a:latin typeface="Cambria" panose="02040503050406030204" pitchFamily="18" charset="0"/>
                <a:ea typeface="Cambria" panose="02040503050406030204" pitchFamily="18" charset="0"/>
              </a:rPr>
              <a:t>During cell division, DNA damage can accumulate. Proteins can sense and repair this damage.</a:t>
            </a:r>
          </a:p>
          <a:p>
            <a:pPr marL="1028700" lvl="1" indent="-571500">
              <a:spcAft>
                <a:spcPts val="600"/>
              </a:spcAft>
              <a:buFont typeface="Wingdings" panose="05000000000000000000" pitchFamily="2" charset="2"/>
              <a:buChar char="v"/>
            </a:pPr>
            <a:r>
              <a:rPr lang="en-US" sz="3600" dirty="0">
                <a:latin typeface="Cambria" panose="02040503050406030204" pitchFamily="18" charset="0"/>
                <a:ea typeface="Cambria" panose="02040503050406030204" pitchFamily="18" charset="0"/>
              </a:rPr>
              <a:t>This system is not perfect, and unrepaired damage can lead to cancer.</a:t>
            </a:r>
          </a:p>
          <a:p>
            <a:pPr marL="571500" indent="-571500">
              <a:spcAft>
                <a:spcPts val="600"/>
              </a:spcAft>
              <a:buFont typeface="Wingdings" panose="05000000000000000000" pitchFamily="2" charset="2"/>
              <a:buChar char="v"/>
            </a:pPr>
            <a:r>
              <a:rPr lang="en-US" sz="3600" dirty="0">
                <a:latin typeface="Cambria" panose="02040503050406030204" pitchFamily="18" charset="0"/>
                <a:ea typeface="Cambria" panose="02040503050406030204" pitchFamily="18" charset="0"/>
              </a:rPr>
              <a:t>Regeneration requires rapid cell division, introducing more of this damage. Contrary to expectation, however, </a:t>
            </a:r>
            <a:r>
              <a:rPr lang="en-US" sz="3600" b="1" dirty="0">
                <a:latin typeface="Cambria" panose="02040503050406030204" pitchFamily="18" charset="0"/>
                <a:ea typeface="Cambria" panose="02040503050406030204" pitchFamily="18" charset="0"/>
              </a:rPr>
              <a:t>newts show high resistance to cancer.</a:t>
            </a:r>
            <a:r>
              <a:rPr lang="en-US" sz="3600" baseline="30000" dirty="0">
                <a:latin typeface="Cambria" panose="02040503050406030204" pitchFamily="18" charset="0"/>
                <a:ea typeface="Cambria" panose="02040503050406030204" pitchFamily="18" charset="0"/>
              </a:rPr>
              <a:t>2</a:t>
            </a:r>
            <a:r>
              <a:rPr lang="en-US" sz="3600" b="1" dirty="0">
                <a:latin typeface="Cambria" panose="02040503050406030204" pitchFamily="18" charset="0"/>
                <a:ea typeface="Cambria" panose="02040503050406030204" pitchFamily="18" charset="0"/>
              </a:rPr>
              <a:t> </a:t>
            </a:r>
          </a:p>
          <a:p>
            <a:pPr>
              <a:spcAft>
                <a:spcPts val="600"/>
              </a:spcAft>
            </a:pPr>
            <a:endParaRPr lang="en-US" sz="3600" b="1" dirty="0">
              <a:latin typeface="Cambria" panose="02040503050406030204" pitchFamily="18" charset="0"/>
              <a:ea typeface="Cambria" panose="02040503050406030204" pitchFamily="18" charset="0"/>
            </a:endParaRPr>
          </a:p>
          <a:p>
            <a:pPr>
              <a:spcAft>
                <a:spcPts val="600"/>
              </a:spcAft>
            </a:pPr>
            <a:r>
              <a:rPr lang="en-US" sz="3600" dirty="0">
                <a:latin typeface="Cambria" panose="02040503050406030204" pitchFamily="18" charset="0"/>
                <a:ea typeface="Cambria" panose="02040503050406030204" pitchFamily="18" charset="0"/>
              </a:rPr>
              <a:t>This suggests that </a:t>
            </a:r>
            <a:r>
              <a:rPr lang="en-US" sz="3600" b="1" dirty="0">
                <a:latin typeface="Cambria" panose="02040503050406030204" pitchFamily="18" charset="0"/>
                <a:ea typeface="Cambria" panose="02040503050406030204" pitchFamily="18" charset="0"/>
              </a:rPr>
              <a:t>newts have an uncharacterized, high-fidelity DNA repair mechanism</a:t>
            </a:r>
            <a:r>
              <a:rPr lang="en-US" sz="3600" dirty="0">
                <a:latin typeface="Cambria" panose="02040503050406030204" pitchFamily="18" charset="0"/>
                <a:ea typeface="Cambria" panose="02040503050406030204" pitchFamily="18" charset="0"/>
              </a:rPr>
              <a:t> that may also allow for regeneration.</a:t>
            </a:r>
          </a:p>
          <a:p>
            <a:endParaRPr lang="en-US" sz="3600" dirty="0">
              <a:latin typeface="Cambria" panose="02040503050406030204" pitchFamily="18" charset="0"/>
              <a:ea typeface="Cambria" panose="02040503050406030204" pitchFamily="18" charset="0"/>
            </a:endParaRPr>
          </a:p>
        </p:txBody>
      </p:sp>
      <p:grpSp>
        <p:nvGrpSpPr>
          <p:cNvPr id="48" name="Group 47">
            <a:extLst>
              <a:ext uri="{FF2B5EF4-FFF2-40B4-BE49-F238E27FC236}">
                <a16:creationId xmlns:a16="http://schemas.microsoft.com/office/drawing/2014/main" id="{0DF7C05E-6E24-EA91-2DB1-C4A17AA4D48D}"/>
              </a:ext>
            </a:extLst>
          </p:cNvPr>
          <p:cNvGrpSpPr/>
          <p:nvPr/>
        </p:nvGrpSpPr>
        <p:grpSpPr>
          <a:xfrm>
            <a:off x="29514135" y="12221566"/>
            <a:ext cx="13622045" cy="7558851"/>
            <a:chOff x="29613319" y="16483351"/>
            <a:chExt cx="13622045" cy="8139770"/>
          </a:xfrm>
          <a:solidFill>
            <a:srgbClr val="F3DDE8"/>
          </a:solidFill>
        </p:grpSpPr>
        <p:sp>
          <p:nvSpPr>
            <p:cNvPr id="16" name="Subtitle 2">
              <a:extLst>
                <a:ext uri="{FF2B5EF4-FFF2-40B4-BE49-F238E27FC236}">
                  <a16:creationId xmlns:a16="http://schemas.microsoft.com/office/drawing/2014/main" id="{7DD7E050-EFA9-851A-8606-47D5F4012FEE}"/>
                </a:ext>
              </a:extLst>
            </p:cNvPr>
            <p:cNvSpPr txBox="1">
              <a:spLocks/>
            </p:cNvSpPr>
            <p:nvPr/>
          </p:nvSpPr>
          <p:spPr>
            <a:xfrm>
              <a:off x="29619363" y="16483351"/>
              <a:ext cx="13616001" cy="882945"/>
            </a:xfrm>
            <a:prstGeom prst="rect">
              <a:avLst/>
            </a:prstGeom>
            <a:grpFill/>
            <a:ln>
              <a:noFill/>
            </a:ln>
          </p:spPr>
          <p:txBody>
            <a:bodyPr vert="horz" lIns="106674" tIns="53337" rIns="106674" bIns="53337"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latin typeface="Cambria" panose="02040503050406030204" pitchFamily="18" charset="0"/>
                </a:rPr>
                <a:t>Applications</a:t>
              </a:r>
            </a:p>
          </p:txBody>
        </p:sp>
        <p:sp>
          <p:nvSpPr>
            <p:cNvPr id="6" name="TextBox 5">
              <a:extLst>
                <a:ext uri="{FF2B5EF4-FFF2-40B4-BE49-F238E27FC236}">
                  <a16:creationId xmlns:a16="http://schemas.microsoft.com/office/drawing/2014/main" id="{5D38D556-864A-53E0-501F-FD837EBCE2BF}"/>
                </a:ext>
              </a:extLst>
            </p:cNvPr>
            <p:cNvSpPr txBox="1"/>
            <p:nvPr/>
          </p:nvSpPr>
          <p:spPr>
            <a:xfrm>
              <a:off x="29613319" y="17522232"/>
              <a:ext cx="13555726" cy="7100889"/>
            </a:xfrm>
            <a:prstGeom prst="rect">
              <a:avLst/>
            </a:prstGeom>
            <a:noFill/>
          </p:spPr>
          <p:txBody>
            <a:bodyPr wrap="square">
              <a:spAutoFit/>
            </a:bodyPr>
            <a:lstStyle/>
            <a:p>
              <a:pPr algn="just">
                <a:spcBef>
                  <a:spcPts val="100"/>
                </a:spcBef>
                <a:spcAft>
                  <a:spcPts val="2400"/>
                </a:spcAft>
              </a:pPr>
              <a:r>
                <a:rPr lang="en-US" sz="3600" dirty="0">
                  <a:latin typeface="Cambria" panose="02040503050406030204" pitchFamily="18" charset="0"/>
                  <a:ea typeface="Cambria" panose="02040503050406030204" pitchFamily="18" charset="0"/>
                </a:rPr>
                <a:t>Understanding the mechanisms that allow newts to overcome cancer brings us one step closer to identifying solutions in humans.</a:t>
              </a:r>
              <a:endParaRPr lang="en-US" sz="3600" b="1" dirty="0">
                <a:latin typeface="Cambria" panose="02040503050406030204" pitchFamily="18" charset="0"/>
                <a:ea typeface="Cambria" panose="02040503050406030204" pitchFamily="18" charset="0"/>
              </a:endParaRPr>
            </a:p>
            <a:p>
              <a:pPr algn="just">
                <a:spcBef>
                  <a:spcPts val="100"/>
                </a:spcBef>
                <a:spcAft>
                  <a:spcPts val="2400"/>
                </a:spcAft>
              </a:pPr>
              <a:r>
                <a:rPr lang="en-US" sz="3600" dirty="0">
                  <a:latin typeface="Cambria" panose="02040503050406030204" pitchFamily="18" charset="0"/>
                  <a:ea typeface="Cambria" panose="02040503050406030204" pitchFamily="18" charset="0"/>
                </a:rPr>
                <a:t>This project identifies key proteins that grant newts these abilities, opening doors for further research into these targets. These results may provide insight into new interactions between already characterized proteins. </a:t>
              </a:r>
              <a:endParaRPr lang="en-US" sz="3600" b="1" dirty="0">
                <a:latin typeface="Cambria" panose="02040503050406030204" pitchFamily="18" charset="0"/>
                <a:ea typeface="Cambria" panose="02040503050406030204" pitchFamily="18" charset="0"/>
              </a:endParaRPr>
            </a:p>
            <a:p>
              <a:pPr algn="just">
                <a:spcBef>
                  <a:spcPts val="100"/>
                </a:spcBef>
                <a:spcAft>
                  <a:spcPts val="2400"/>
                </a:spcAft>
              </a:pPr>
              <a:r>
                <a:rPr lang="en-US" sz="3600" dirty="0">
                  <a:latin typeface="Cambria" panose="02040503050406030204" pitchFamily="18" charset="0"/>
                  <a:ea typeface="Cambria" panose="02040503050406030204" pitchFamily="18" charset="0"/>
                </a:rPr>
                <a:t>While the multitude of protein targets tested in this study were largely unsuccessful, this work has narrowed down the very broad list of potential targets.</a:t>
              </a:r>
            </a:p>
            <a:p>
              <a:pPr algn="just">
                <a:spcBef>
                  <a:spcPts val="100"/>
                </a:spcBef>
                <a:spcAft>
                  <a:spcPts val="120"/>
                </a:spcAft>
              </a:pPr>
              <a:endParaRPr lang="en-US" sz="3600" b="1" dirty="0">
                <a:latin typeface="Cambria" panose="02040503050406030204" pitchFamily="18" charset="0"/>
                <a:ea typeface="Cambria" panose="02040503050406030204" pitchFamily="18" charset="0"/>
              </a:endParaRPr>
            </a:p>
          </p:txBody>
        </p:sp>
      </p:grpSp>
      <p:sp>
        <p:nvSpPr>
          <p:cNvPr id="7" name="Subtitle 2">
            <a:extLst>
              <a:ext uri="{FF2B5EF4-FFF2-40B4-BE49-F238E27FC236}">
                <a16:creationId xmlns:a16="http://schemas.microsoft.com/office/drawing/2014/main" id="{FB0D4CCA-279A-23AC-F42E-3AB1AA62A880}"/>
              </a:ext>
            </a:extLst>
          </p:cNvPr>
          <p:cNvSpPr txBox="1">
            <a:spLocks/>
          </p:cNvSpPr>
          <p:nvPr/>
        </p:nvSpPr>
        <p:spPr>
          <a:xfrm>
            <a:off x="29562982" y="5082040"/>
            <a:ext cx="13616001" cy="913158"/>
          </a:xfrm>
          <a:prstGeom prst="rect">
            <a:avLst/>
          </a:prstGeom>
          <a:solidFill>
            <a:srgbClr val="F3DDE8"/>
          </a:solidFill>
          <a:ln>
            <a:no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latin typeface="Cambria" panose="02040503050406030204" pitchFamily="18" charset="0"/>
              </a:rPr>
              <a:t>Future Work</a:t>
            </a:r>
          </a:p>
        </p:txBody>
      </p:sp>
      <p:sp>
        <p:nvSpPr>
          <p:cNvPr id="8" name="TextBox 7">
            <a:extLst>
              <a:ext uri="{FF2B5EF4-FFF2-40B4-BE49-F238E27FC236}">
                <a16:creationId xmlns:a16="http://schemas.microsoft.com/office/drawing/2014/main" id="{DC3D50EA-5312-D43C-BB96-4619F97D3A50}"/>
              </a:ext>
            </a:extLst>
          </p:cNvPr>
          <p:cNvSpPr txBox="1"/>
          <p:nvPr/>
        </p:nvSpPr>
        <p:spPr>
          <a:xfrm>
            <a:off x="29562982" y="6332205"/>
            <a:ext cx="13555726" cy="5586145"/>
          </a:xfrm>
          <a:prstGeom prst="rect">
            <a:avLst/>
          </a:prstGeom>
          <a:noFill/>
        </p:spPr>
        <p:txBody>
          <a:bodyPr wrap="square">
            <a:spAutoFit/>
          </a:bodyPr>
          <a:lstStyle/>
          <a:p>
            <a:pPr algn="just">
              <a:spcBef>
                <a:spcPts val="100"/>
              </a:spcBef>
              <a:spcAft>
                <a:spcPts val="120"/>
              </a:spcAft>
            </a:pPr>
            <a:r>
              <a:rPr lang="en-US" sz="3400" dirty="0">
                <a:latin typeface="Cambria" panose="02040503050406030204" pitchFamily="18" charset="0"/>
                <a:ea typeface="Cambria" panose="02040503050406030204" pitchFamily="18" charset="0"/>
              </a:rPr>
              <a:t>Future investigations into ATR will:</a:t>
            </a:r>
          </a:p>
          <a:p>
            <a:pPr marL="457200" indent="-457200" algn="just">
              <a:spcBef>
                <a:spcPts val="100"/>
              </a:spcBef>
              <a:spcAft>
                <a:spcPts val="2400"/>
              </a:spcAft>
              <a:buFont typeface="Wingdings" panose="05000000000000000000" pitchFamily="2" charset="2"/>
              <a:buChar char="v"/>
            </a:pPr>
            <a:r>
              <a:rPr lang="en-US" sz="3400" dirty="0">
                <a:latin typeface="Cambria" panose="02040503050406030204" pitchFamily="18" charset="0"/>
                <a:ea typeface="Cambria" panose="02040503050406030204" pitchFamily="18" charset="0"/>
              </a:rPr>
              <a:t>Identify the mechanism behind regeneration inhibition via ATR.</a:t>
            </a:r>
          </a:p>
          <a:p>
            <a:pPr marL="457200" indent="-457200" algn="just">
              <a:spcBef>
                <a:spcPts val="100"/>
              </a:spcBef>
              <a:spcAft>
                <a:spcPts val="2400"/>
              </a:spcAft>
              <a:buFont typeface="Wingdings" panose="05000000000000000000" pitchFamily="2" charset="2"/>
              <a:buChar char="v"/>
            </a:pPr>
            <a:r>
              <a:rPr lang="en-US" sz="3400" dirty="0">
                <a:latin typeface="Cambria" panose="02040503050406030204" pitchFamily="18" charset="0"/>
                <a:ea typeface="Cambria" panose="02040503050406030204" pitchFamily="18" charset="0"/>
              </a:rPr>
              <a:t>Ensure the compound inhibited ATR with limited off-target effects.</a:t>
            </a:r>
          </a:p>
          <a:p>
            <a:pPr marL="457200" indent="-457200" algn="just">
              <a:spcBef>
                <a:spcPts val="100"/>
              </a:spcBef>
              <a:spcAft>
                <a:spcPts val="2400"/>
              </a:spcAft>
              <a:buFont typeface="Wingdings" panose="05000000000000000000" pitchFamily="2" charset="2"/>
              <a:buChar char="v"/>
            </a:pPr>
            <a:r>
              <a:rPr lang="en-US" sz="3400" dirty="0">
                <a:latin typeface="Cambria" panose="02040503050406030204" pitchFamily="18" charset="0"/>
                <a:ea typeface="Cambria" panose="02040503050406030204" pitchFamily="18" charset="0"/>
              </a:rPr>
              <a:t>Identify how downstream targets are affected by ATR inhibition.</a:t>
            </a:r>
          </a:p>
          <a:p>
            <a:pPr marL="457200" indent="-457200" algn="just">
              <a:spcBef>
                <a:spcPts val="100"/>
              </a:spcBef>
              <a:spcAft>
                <a:spcPts val="2400"/>
              </a:spcAft>
              <a:buFont typeface="Wingdings" panose="05000000000000000000" pitchFamily="2" charset="2"/>
              <a:buChar char="v"/>
            </a:pPr>
            <a:r>
              <a:rPr lang="en-US" sz="3400" dirty="0">
                <a:latin typeface="Cambria" panose="02040503050406030204" pitchFamily="18" charset="0"/>
                <a:ea typeface="Cambria" panose="02040503050406030204" pitchFamily="18" charset="0"/>
              </a:rPr>
              <a:t>Analyze newts’ ability to regain regenerative function after Elimusertib treatment stops.</a:t>
            </a:r>
          </a:p>
          <a:p>
            <a:pPr algn="just">
              <a:spcBef>
                <a:spcPts val="100"/>
              </a:spcBef>
              <a:spcAft>
                <a:spcPts val="2400"/>
              </a:spcAft>
            </a:pPr>
            <a:r>
              <a:rPr lang="en-US" sz="3400" dirty="0">
                <a:latin typeface="Cambria" panose="02040503050406030204" pitchFamily="18" charset="0"/>
                <a:ea typeface="Cambria" panose="02040503050406030204" pitchFamily="18" charset="0"/>
              </a:rPr>
              <a:t>These methods will also be applied to detect proteins essential in telomere elongation. </a:t>
            </a:r>
            <a:endParaRPr lang="en-US" sz="3600" dirty="0">
              <a:latin typeface="Cambria" panose="02040503050406030204" pitchFamily="18" charset="0"/>
              <a:ea typeface="Cambria" panose="02040503050406030204" pitchFamily="18" charset="0"/>
            </a:endParaRPr>
          </a:p>
        </p:txBody>
      </p:sp>
      <p:pic>
        <p:nvPicPr>
          <p:cNvPr id="32" name="Picture 31" descr="Blue text on a black background&#10;&#10;AI-generated content may be incorrect.">
            <a:extLst>
              <a:ext uri="{FF2B5EF4-FFF2-40B4-BE49-F238E27FC236}">
                <a16:creationId xmlns:a16="http://schemas.microsoft.com/office/drawing/2014/main" id="{417D3B22-D5B3-4CBC-7571-BBDB149D8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035" y="771804"/>
            <a:ext cx="11277919" cy="2987396"/>
          </a:xfrm>
          <a:prstGeom prst="rect">
            <a:avLst/>
          </a:prstGeom>
        </p:spPr>
      </p:pic>
      <p:pic>
        <p:nvPicPr>
          <p:cNvPr id="52" name="Picture 51">
            <a:extLst>
              <a:ext uri="{FF2B5EF4-FFF2-40B4-BE49-F238E27FC236}">
                <a16:creationId xmlns:a16="http://schemas.microsoft.com/office/drawing/2014/main" id="{F7A1ACBF-7363-F144-DC3F-17471966B480}"/>
              </a:ext>
            </a:extLst>
          </p:cNvPr>
          <p:cNvPicPr>
            <a:picLocks noChangeAspect="1"/>
          </p:cNvPicPr>
          <p:nvPr/>
        </p:nvPicPr>
        <p:blipFill>
          <a:blip r:embed="rId4"/>
          <a:stretch>
            <a:fillRect/>
          </a:stretch>
        </p:blipFill>
        <p:spPr>
          <a:xfrm>
            <a:off x="15685397" y="10530086"/>
            <a:ext cx="12471316" cy="5060823"/>
          </a:xfrm>
          <a:prstGeom prst="rect">
            <a:avLst/>
          </a:prstGeom>
        </p:spPr>
      </p:pic>
      <p:sp>
        <p:nvSpPr>
          <p:cNvPr id="53" name="TextBox 52">
            <a:extLst>
              <a:ext uri="{FF2B5EF4-FFF2-40B4-BE49-F238E27FC236}">
                <a16:creationId xmlns:a16="http://schemas.microsoft.com/office/drawing/2014/main" id="{C658EB09-9D28-C5E0-694C-4E40A3F1A152}"/>
              </a:ext>
            </a:extLst>
          </p:cNvPr>
          <p:cNvSpPr txBox="1"/>
          <p:nvPr/>
        </p:nvSpPr>
        <p:spPr>
          <a:xfrm>
            <a:off x="20525786" y="14512292"/>
            <a:ext cx="2977097"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16-day treatment</a:t>
            </a:r>
          </a:p>
        </p:txBody>
      </p:sp>
      <p:sp>
        <p:nvSpPr>
          <p:cNvPr id="4" name="Subtitle 2">
            <a:extLst>
              <a:ext uri="{FF2B5EF4-FFF2-40B4-BE49-F238E27FC236}">
                <a16:creationId xmlns:a16="http://schemas.microsoft.com/office/drawing/2014/main" id="{F99C6C8F-DEA1-04E4-389F-3E206A7D913F}"/>
              </a:ext>
            </a:extLst>
          </p:cNvPr>
          <p:cNvSpPr txBox="1">
            <a:spLocks/>
          </p:cNvSpPr>
          <p:nvPr/>
        </p:nvSpPr>
        <p:spPr>
          <a:xfrm>
            <a:off x="14993801" y="15824591"/>
            <a:ext cx="13951986" cy="913158"/>
          </a:xfrm>
          <a:prstGeom prst="rect">
            <a:avLst/>
          </a:prstGeom>
          <a:solidFill>
            <a:srgbClr val="F3DDE8"/>
          </a:solidFill>
          <a:ln>
            <a:no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latin typeface="Cambria" panose="02040503050406030204" pitchFamily="18" charset="0"/>
              </a:rPr>
              <a:t>Results</a:t>
            </a:r>
          </a:p>
        </p:txBody>
      </p:sp>
      <p:sp>
        <p:nvSpPr>
          <p:cNvPr id="82" name="TextBox 81">
            <a:extLst>
              <a:ext uri="{FF2B5EF4-FFF2-40B4-BE49-F238E27FC236}">
                <a16:creationId xmlns:a16="http://schemas.microsoft.com/office/drawing/2014/main" id="{89017F0A-930F-DC7C-FBF8-FDCCE4947BBC}"/>
              </a:ext>
            </a:extLst>
          </p:cNvPr>
          <p:cNvSpPr txBox="1"/>
          <p:nvPr/>
        </p:nvSpPr>
        <p:spPr>
          <a:xfrm>
            <a:off x="14929424" y="23746895"/>
            <a:ext cx="13810334" cy="4832092"/>
          </a:xfrm>
          <a:prstGeom prst="rect">
            <a:avLst/>
          </a:prstGeom>
          <a:noFill/>
        </p:spPr>
        <p:txBody>
          <a:bodyPr wrap="square">
            <a:spAutoFit/>
          </a:bodyPr>
          <a:lstStyle/>
          <a:p>
            <a:pPr>
              <a:spcAft>
                <a:spcPts val="2400"/>
              </a:spcAft>
            </a:pPr>
            <a:r>
              <a:rPr lang="en-US" sz="3600" dirty="0">
                <a:latin typeface="Cambria" panose="02040503050406030204" pitchFamily="18" charset="0"/>
                <a:ea typeface="Cambria" panose="02040503050406030204" pitchFamily="18" charset="0"/>
              </a:rPr>
              <a:t>ATR inhibitor Elimusertib completely blocked regeneration, suggesting the ATR DNA damage response pathway</a:t>
            </a:r>
            <a:r>
              <a:rPr lang="en-US" sz="3600" baseline="30000" dirty="0">
                <a:latin typeface="Cambria" panose="02040503050406030204" pitchFamily="18" charset="0"/>
                <a:ea typeface="Cambria" panose="02040503050406030204" pitchFamily="18" charset="0"/>
              </a:rPr>
              <a:t>3,4</a:t>
            </a:r>
            <a:r>
              <a:rPr lang="en-US" sz="3600" dirty="0">
                <a:latin typeface="Cambria" panose="02040503050406030204" pitchFamily="18" charset="0"/>
                <a:ea typeface="Cambria" panose="02040503050406030204" pitchFamily="18" charset="0"/>
              </a:rPr>
              <a:t> is essential.</a:t>
            </a:r>
          </a:p>
          <a:p>
            <a:pPr marL="571500" indent="-571500">
              <a:buFont typeface="Wingdings" panose="05000000000000000000" pitchFamily="2" charset="2"/>
              <a:buChar char="v"/>
            </a:pPr>
            <a:r>
              <a:rPr lang="en-US" sz="3600" dirty="0">
                <a:latin typeface="Cambria" panose="02040503050406030204" pitchFamily="18" charset="0"/>
                <a:ea typeface="Cambria" panose="02040503050406030204" pitchFamily="18" charset="0"/>
              </a:rPr>
              <a:t>ATR activates MCM proteins to open the DNA for access to the damage. Without access, damage is not repaired, and replication stalls.</a:t>
            </a:r>
          </a:p>
          <a:p>
            <a:pPr lvl="1"/>
            <a:endParaRPr lang="en-US" sz="3600" dirty="0">
              <a:latin typeface="Cambria" panose="02040503050406030204" pitchFamily="18" charset="0"/>
              <a:ea typeface="Cambria" panose="02040503050406030204" pitchFamily="18" charset="0"/>
            </a:endParaRPr>
          </a:p>
          <a:p>
            <a:pPr lvl="1"/>
            <a:r>
              <a:rPr lang="en-US" sz="3600" dirty="0">
                <a:latin typeface="Cambria" panose="02040503050406030204" pitchFamily="18" charset="0"/>
                <a:ea typeface="Cambria" panose="02040503050406030204" pitchFamily="18" charset="0"/>
              </a:rPr>
              <a:t>It is hypothesized that cells enter S-phase stasis, where they sit, unable to repair damage and unable to continue replication.</a:t>
            </a:r>
            <a:r>
              <a:rPr lang="en-US" sz="3600" baseline="30000" dirty="0">
                <a:latin typeface="Cambria" panose="02040503050406030204" pitchFamily="18" charset="0"/>
                <a:ea typeface="Cambria" panose="02040503050406030204" pitchFamily="18" charset="0"/>
              </a:rPr>
              <a:t>5</a:t>
            </a:r>
            <a:endParaRPr lang="en-US" sz="3600" dirty="0">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0FF36F21-CEC2-A50F-79BB-D82120C8B160}"/>
              </a:ext>
            </a:extLst>
          </p:cNvPr>
          <p:cNvPicPr>
            <a:picLocks noChangeAspect="1"/>
          </p:cNvPicPr>
          <p:nvPr/>
        </p:nvPicPr>
        <p:blipFill>
          <a:blip r:embed="rId5">
            <a:extLst>
              <a:ext uri="{28A0092B-C50C-407E-A947-70E740481C1C}">
                <a14:useLocalDpi xmlns:a14="http://schemas.microsoft.com/office/drawing/2010/main" val="0"/>
              </a:ext>
            </a:extLst>
          </a:blip>
          <a:srcRect l="17555" t="1649" r="990" b="1642"/>
          <a:stretch>
            <a:fillRect/>
          </a:stretch>
        </p:blipFill>
        <p:spPr>
          <a:xfrm>
            <a:off x="29514135" y="19309810"/>
            <a:ext cx="5931312" cy="3696359"/>
          </a:xfrm>
          <a:prstGeom prst="rect">
            <a:avLst/>
          </a:prstGeom>
        </p:spPr>
      </p:pic>
      <p:sp>
        <p:nvSpPr>
          <p:cNvPr id="36" name="TextBox 35">
            <a:extLst>
              <a:ext uri="{FF2B5EF4-FFF2-40B4-BE49-F238E27FC236}">
                <a16:creationId xmlns:a16="http://schemas.microsoft.com/office/drawing/2014/main" id="{437D6BDD-40EF-0382-3A7F-1DE29D9D62D3}"/>
              </a:ext>
            </a:extLst>
          </p:cNvPr>
          <p:cNvSpPr txBox="1"/>
          <p:nvPr/>
        </p:nvSpPr>
        <p:spPr>
          <a:xfrm>
            <a:off x="9231076" y="24918451"/>
            <a:ext cx="4996804" cy="1077218"/>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cs typeface="Times New Roman" panose="02020603050405020304" pitchFamily="18" charset="0"/>
              </a:rPr>
              <a:t>2. Proteins sense and localize to the damage</a:t>
            </a:r>
          </a:p>
        </p:txBody>
      </p:sp>
      <p:grpSp>
        <p:nvGrpSpPr>
          <p:cNvPr id="44" name="Group 43">
            <a:extLst>
              <a:ext uri="{FF2B5EF4-FFF2-40B4-BE49-F238E27FC236}">
                <a16:creationId xmlns:a16="http://schemas.microsoft.com/office/drawing/2014/main" id="{CCCD936E-D4C0-B3E2-9F70-B40F6074EC44}"/>
              </a:ext>
            </a:extLst>
          </p:cNvPr>
          <p:cNvGrpSpPr/>
          <p:nvPr/>
        </p:nvGrpSpPr>
        <p:grpSpPr>
          <a:xfrm>
            <a:off x="182911" y="15342018"/>
            <a:ext cx="13807718" cy="10161208"/>
            <a:chOff x="313638" y="15230126"/>
            <a:chExt cx="13807718" cy="10161208"/>
          </a:xfrm>
        </p:grpSpPr>
        <p:pic>
          <p:nvPicPr>
            <p:cNvPr id="30" name="Picture 29">
              <a:extLst>
                <a:ext uri="{FF2B5EF4-FFF2-40B4-BE49-F238E27FC236}">
                  <a16:creationId xmlns:a16="http://schemas.microsoft.com/office/drawing/2014/main" id="{3CC579FA-7B49-A69F-3E46-99530668453D}"/>
                </a:ext>
              </a:extLst>
            </p:cNvPr>
            <p:cNvPicPr>
              <a:picLocks noChangeAspect="1"/>
            </p:cNvPicPr>
            <p:nvPr/>
          </p:nvPicPr>
          <p:blipFill>
            <a:blip r:embed="rId6"/>
            <a:stretch>
              <a:fillRect/>
            </a:stretch>
          </p:blipFill>
          <p:spPr>
            <a:xfrm>
              <a:off x="1009906" y="15230126"/>
              <a:ext cx="12585342" cy="9576433"/>
            </a:xfrm>
            <a:prstGeom prst="rect">
              <a:avLst/>
            </a:prstGeom>
          </p:spPr>
        </p:pic>
        <p:sp>
          <p:nvSpPr>
            <p:cNvPr id="31" name="TextBox 30">
              <a:extLst>
                <a:ext uri="{FF2B5EF4-FFF2-40B4-BE49-F238E27FC236}">
                  <a16:creationId xmlns:a16="http://schemas.microsoft.com/office/drawing/2014/main" id="{D2E84CCF-64CA-786F-F272-650C2FF648AB}"/>
                </a:ext>
              </a:extLst>
            </p:cNvPr>
            <p:cNvSpPr txBox="1"/>
            <p:nvPr/>
          </p:nvSpPr>
          <p:spPr>
            <a:xfrm>
              <a:off x="9700552" y="16237992"/>
              <a:ext cx="4420804" cy="1077218"/>
            </a:xfrm>
            <a:prstGeom prst="rect">
              <a:avLst/>
            </a:prstGeom>
            <a:noFill/>
          </p:spPr>
          <p:txBody>
            <a:bodyPr wrap="square" rtlCol="0">
              <a:spAutoFit/>
            </a:bodyPr>
            <a:lstStyle/>
            <a:p>
              <a:pPr algn="r"/>
              <a:r>
                <a:rPr lang="en-US" sz="3200" dirty="0">
                  <a:latin typeface="Cambria" panose="02040503050406030204" pitchFamily="18" charset="0"/>
                  <a:ea typeface="Cambria" panose="02040503050406030204" pitchFamily="18" charset="0"/>
                  <a:cs typeface="Times New Roman" panose="02020603050405020304" pitchFamily="18" charset="0"/>
                </a:rPr>
                <a:t>1. Cell encounters DNA damage</a:t>
              </a:r>
            </a:p>
          </p:txBody>
        </p:sp>
        <p:sp>
          <p:nvSpPr>
            <p:cNvPr id="38" name="TextBox 37">
              <a:extLst>
                <a:ext uri="{FF2B5EF4-FFF2-40B4-BE49-F238E27FC236}">
                  <a16:creationId xmlns:a16="http://schemas.microsoft.com/office/drawing/2014/main" id="{A34B694C-49C8-DB87-12E4-A49341FF8F6B}"/>
                </a:ext>
              </a:extLst>
            </p:cNvPr>
            <p:cNvSpPr txBox="1"/>
            <p:nvPr/>
          </p:nvSpPr>
          <p:spPr>
            <a:xfrm>
              <a:off x="2838948" y="24806559"/>
              <a:ext cx="3971728" cy="584775"/>
            </a:xfrm>
            <a:prstGeom prst="rect">
              <a:avLst/>
            </a:prstGeom>
            <a:noFill/>
          </p:spPr>
          <p:txBody>
            <a:bodyPr wrap="none" rtlCol="0">
              <a:spAutoFit/>
            </a:bodyPr>
            <a:lstStyle/>
            <a:p>
              <a:r>
                <a:rPr lang="en-US" sz="3200" dirty="0">
                  <a:latin typeface="Cambria" panose="02040503050406030204" pitchFamily="18" charset="0"/>
                  <a:ea typeface="Cambria" panose="02040503050406030204" pitchFamily="18" charset="0"/>
                  <a:cs typeface="Times New Roman" panose="02020603050405020304" pitchFamily="18" charset="0"/>
                </a:rPr>
                <a:t>3. Damage is repaired</a:t>
              </a:r>
            </a:p>
          </p:txBody>
        </p:sp>
        <p:sp>
          <p:nvSpPr>
            <p:cNvPr id="41" name="TextBox 40">
              <a:extLst>
                <a:ext uri="{FF2B5EF4-FFF2-40B4-BE49-F238E27FC236}">
                  <a16:creationId xmlns:a16="http://schemas.microsoft.com/office/drawing/2014/main" id="{888BDFF6-70BB-6440-233B-5A922EB051C1}"/>
                </a:ext>
              </a:extLst>
            </p:cNvPr>
            <p:cNvSpPr txBox="1"/>
            <p:nvPr/>
          </p:nvSpPr>
          <p:spPr>
            <a:xfrm>
              <a:off x="313638" y="17210425"/>
              <a:ext cx="3917252" cy="1077218"/>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cs typeface="Times New Roman" panose="02020603050405020304" pitchFamily="18" charset="0"/>
                </a:rPr>
                <a:t>4. Cells can proceed to division</a:t>
              </a:r>
            </a:p>
          </p:txBody>
        </p:sp>
      </p:grpSp>
      <p:grpSp>
        <p:nvGrpSpPr>
          <p:cNvPr id="51" name="Group 50">
            <a:extLst>
              <a:ext uri="{FF2B5EF4-FFF2-40B4-BE49-F238E27FC236}">
                <a16:creationId xmlns:a16="http://schemas.microsoft.com/office/drawing/2014/main" id="{5E77404A-A343-9922-5E06-5C50D3E3354E}"/>
              </a:ext>
            </a:extLst>
          </p:cNvPr>
          <p:cNvGrpSpPr/>
          <p:nvPr/>
        </p:nvGrpSpPr>
        <p:grpSpPr>
          <a:xfrm>
            <a:off x="15198271" y="28822567"/>
            <a:ext cx="13495294" cy="3599841"/>
            <a:chOff x="15216559" y="28947769"/>
            <a:chExt cx="13495294" cy="3599841"/>
          </a:xfrm>
        </p:grpSpPr>
        <p:pic>
          <p:nvPicPr>
            <p:cNvPr id="46" name="Picture 45">
              <a:extLst>
                <a:ext uri="{FF2B5EF4-FFF2-40B4-BE49-F238E27FC236}">
                  <a16:creationId xmlns:a16="http://schemas.microsoft.com/office/drawing/2014/main" id="{457ADDE5-4119-1F68-F805-1D95C6FD5579}"/>
                </a:ext>
              </a:extLst>
            </p:cNvPr>
            <p:cNvPicPr>
              <a:picLocks noChangeAspect="1"/>
            </p:cNvPicPr>
            <p:nvPr/>
          </p:nvPicPr>
          <p:blipFill>
            <a:blip r:embed="rId7"/>
            <a:stretch>
              <a:fillRect/>
            </a:stretch>
          </p:blipFill>
          <p:spPr>
            <a:xfrm>
              <a:off x="15216559" y="28947769"/>
              <a:ext cx="13495294" cy="3599841"/>
            </a:xfrm>
            <a:prstGeom prst="rect">
              <a:avLst/>
            </a:prstGeom>
          </p:spPr>
        </p:pic>
        <p:sp>
          <p:nvSpPr>
            <p:cNvPr id="47" name="TextBox 46">
              <a:extLst>
                <a:ext uri="{FF2B5EF4-FFF2-40B4-BE49-F238E27FC236}">
                  <a16:creationId xmlns:a16="http://schemas.microsoft.com/office/drawing/2014/main" id="{8C4230F9-BE2F-6E28-EE17-079041A9DD48}"/>
                </a:ext>
              </a:extLst>
            </p:cNvPr>
            <p:cNvSpPr txBox="1"/>
            <p:nvPr/>
          </p:nvSpPr>
          <p:spPr>
            <a:xfrm>
              <a:off x="19687461" y="29220593"/>
              <a:ext cx="2357048"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cs typeface="Times New Roman" panose="02020603050405020304" pitchFamily="18" charset="0"/>
                </a:rPr>
                <a:t>Elimusertib</a:t>
              </a:r>
            </a:p>
          </p:txBody>
        </p:sp>
        <p:sp>
          <p:nvSpPr>
            <p:cNvPr id="49" name="TextBox 48">
              <a:extLst>
                <a:ext uri="{FF2B5EF4-FFF2-40B4-BE49-F238E27FC236}">
                  <a16:creationId xmlns:a16="http://schemas.microsoft.com/office/drawing/2014/main" id="{B26DE98C-184F-FD71-4F66-550B5F9066B2}"/>
                </a:ext>
              </a:extLst>
            </p:cNvPr>
            <p:cNvSpPr txBox="1"/>
            <p:nvPr/>
          </p:nvSpPr>
          <p:spPr>
            <a:xfrm>
              <a:off x="16320363" y="29225636"/>
              <a:ext cx="997728"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cs typeface="Times New Roman" panose="02020603050405020304" pitchFamily="18" charset="0"/>
                </a:rPr>
                <a:t>ATR</a:t>
              </a:r>
            </a:p>
          </p:txBody>
        </p:sp>
        <p:sp>
          <p:nvSpPr>
            <p:cNvPr id="50" name="TextBox 49">
              <a:extLst>
                <a:ext uri="{FF2B5EF4-FFF2-40B4-BE49-F238E27FC236}">
                  <a16:creationId xmlns:a16="http://schemas.microsoft.com/office/drawing/2014/main" id="{CF379A49-4AE2-7EA5-0866-2BA7E4ED7B13}"/>
                </a:ext>
              </a:extLst>
            </p:cNvPr>
            <p:cNvSpPr txBox="1"/>
            <p:nvPr/>
          </p:nvSpPr>
          <p:spPr>
            <a:xfrm>
              <a:off x="15986156" y="31075448"/>
              <a:ext cx="1666141" cy="584775"/>
            </a:xfrm>
            <a:prstGeom prst="rect">
              <a:avLst/>
            </a:prstGeom>
            <a:noFill/>
          </p:spPr>
          <p:txBody>
            <a:bodyPr wrap="square" rtlCol="0">
              <a:spAutoFit/>
            </a:bodyP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MCM</a:t>
              </a:r>
            </a:p>
          </p:txBody>
        </p:sp>
      </p:grpSp>
      <p:grpSp>
        <p:nvGrpSpPr>
          <p:cNvPr id="43" name="Group 42">
            <a:extLst>
              <a:ext uri="{FF2B5EF4-FFF2-40B4-BE49-F238E27FC236}">
                <a16:creationId xmlns:a16="http://schemas.microsoft.com/office/drawing/2014/main" id="{DA4E7A2A-EA85-6969-8CF7-3343454BD1D9}"/>
              </a:ext>
            </a:extLst>
          </p:cNvPr>
          <p:cNvGrpSpPr/>
          <p:nvPr/>
        </p:nvGrpSpPr>
        <p:grpSpPr>
          <a:xfrm>
            <a:off x="29532844" y="23504275"/>
            <a:ext cx="13706412" cy="8843075"/>
            <a:chOff x="29532844" y="21341576"/>
            <a:chExt cx="13706412" cy="8843075"/>
          </a:xfrm>
        </p:grpSpPr>
        <p:sp>
          <p:nvSpPr>
            <p:cNvPr id="9" name="Subtitle 2">
              <a:extLst>
                <a:ext uri="{FF2B5EF4-FFF2-40B4-BE49-F238E27FC236}">
                  <a16:creationId xmlns:a16="http://schemas.microsoft.com/office/drawing/2014/main" id="{9018E5BB-C59C-3983-7B50-2338124951D9}"/>
                </a:ext>
              </a:extLst>
            </p:cNvPr>
            <p:cNvSpPr txBox="1">
              <a:spLocks/>
            </p:cNvSpPr>
            <p:nvPr/>
          </p:nvSpPr>
          <p:spPr>
            <a:xfrm>
              <a:off x="29532844" y="21341576"/>
              <a:ext cx="13616001" cy="913158"/>
            </a:xfrm>
            <a:prstGeom prst="rect">
              <a:avLst/>
            </a:prstGeom>
            <a:solidFill>
              <a:srgbClr val="F3DDE8"/>
            </a:solidFill>
            <a:ln>
              <a:no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latin typeface="Cambria" panose="02040503050406030204" pitchFamily="18" charset="0"/>
                </a:rPr>
                <a:t>References</a:t>
              </a:r>
            </a:p>
          </p:txBody>
        </p:sp>
        <p:sp>
          <p:nvSpPr>
            <p:cNvPr id="28" name="Subtitle 2">
              <a:extLst>
                <a:ext uri="{FF2B5EF4-FFF2-40B4-BE49-F238E27FC236}">
                  <a16:creationId xmlns:a16="http://schemas.microsoft.com/office/drawing/2014/main" id="{2819A5CC-8766-D6F1-2B32-44369C972F10}"/>
                </a:ext>
              </a:extLst>
            </p:cNvPr>
            <p:cNvSpPr txBox="1">
              <a:spLocks/>
            </p:cNvSpPr>
            <p:nvPr/>
          </p:nvSpPr>
          <p:spPr>
            <a:xfrm>
              <a:off x="29623255" y="26588158"/>
              <a:ext cx="13616001" cy="913158"/>
            </a:xfrm>
            <a:prstGeom prst="rect">
              <a:avLst/>
            </a:prstGeom>
            <a:solidFill>
              <a:srgbClr val="F3DDE8"/>
            </a:solidFill>
            <a:ln>
              <a:no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latin typeface="Cambria" panose="02040503050406030204" pitchFamily="18" charset="0"/>
                </a:rPr>
                <a:t>Acknowledgements</a:t>
              </a:r>
            </a:p>
          </p:txBody>
        </p:sp>
        <p:sp>
          <p:nvSpPr>
            <p:cNvPr id="54" name="TextBox 53">
              <a:extLst>
                <a:ext uri="{FF2B5EF4-FFF2-40B4-BE49-F238E27FC236}">
                  <a16:creationId xmlns:a16="http://schemas.microsoft.com/office/drawing/2014/main" id="{7B1EFEB4-FC96-D3AD-460A-ECD9CE6A6984}"/>
                </a:ext>
              </a:extLst>
            </p:cNvPr>
            <p:cNvSpPr txBox="1"/>
            <p:nvPr/>
          </p:nvSpPr>
          <p:spPr>
            <a:xfrm>
              <a:off x="29628117" y="22444486"/>
              <a:ext cx="13550863" cy="4278094"/>
            </a:xfrm>
            <a:prstGeom prst="rect">
              <a:avLst/>
            </a:prstGeom>
            <a:noFill/>
          </p:spPr>
          <p:txBody>
            <a:bodyPr wrap="square" rtlCol="0">
              <a:spAutoFit/>
            </a:bodyPr>
            <a:lstStyle/>
            <a:p>
              <a:pPr marL="457200" indent="-457200" algn="just">
                <a:buAutoNum type="arabicPeriod"/>
              </a:pPr>
              <a:r>
                <a:rPr lang="en-US" sz="2500" dirty="0">
                  <a:latin typeface="Times New Roman" panose="02020603050405020304" pitchFamily="18" charset="0"/>
                  <a:cs typeface="Times New Roman" panose="02020603050405020304" pitchFamily="18" charset="0"/>
                </a:rPr>
                <a:t>Sousounis. K. et al, 2015. A robust transcriptional program in newts undergoing multiple events of lens regeneration throughout their lifespan </a:t>
              </a:r>
              <a:r>
                <a:rPr lang="en-US" sz="2500" i="1" dirty="0">
                  <a:latin typeface="Times New Roman" panose="02020603050405020304" pitchFamily="18" charset="0"/>
                  <a:cs typeface="Times New Roman" panose="02020603050405020304" pitchFamily="18" charset="0"/>
                </a:rPr>
                <a:t>Elife</a:t>
              </a:r>
              <a:r>
                <a:rPr lang="en-US" sz="2500" dirty="0">
                  <a:latin typeface="Times New Roman" panose="02020603050405020304" pitchFamily="18" charset="0"/>
                  <a:cs typeface="Times New Roman" panose="02020603050405020304" pitchFamily="18" charset="0"/>
                </a:rPr>
                <a:t>, </a:t>
              </a:r>
              <a:r>
                <a:rPr lang="en-US" sz="2500" i="1" dirty="0">
                  <a:latin typeface="Times New Roman" panose="02020603050405020304" pitchFamily="18" charset="0"/>
                  <a:cs typeface="Times New Roman" panose="02020603050405020304" pitchFamily="18" charset="0"/>
                </a:rPr>
                <a:t>4</a:t>
              </a:r>
              <a:r>
                <a:rPr lang="en-US" sz="2500" dirty="0">
                  <a:latin typeface="Times New Roman" panose="02020603050405020304" pitchFamily="18" charset="0"/>
                  <a:cs typeface="Times New Roman" panose="02020603050405020304" pitchFamily="18" charset="0"/>
                </a:rPr>
                <a:t>, e09594 </a:t>
              </a:r>
              <a:r>
                <a:rPr lang="en-US" sz="2500" dirty="0" err="1">
                  <a:latin typeface="Times New Roman" panose="02020603050405020304" pitchFamily="18" charset="0"/>
                  <a:cs typeface="Times New Roman" panose="02020603050405020304" pitchFamily="18" charset="0"/>
                </a:rPr>
                <a:t>doi</a:t>
              </a:r>
              <a:r>
                <a:rPr lang="en-US" sz="2500" dirty="0">
                  <a:latin typeface="Times New Roman" panose="02020603050405020304" pitchFamily="18" charset="0"/>
                  <a:cs typeface="Times New Roman" panose="02020603050405020304" pitchFamily="18" charset="0"/>
                </a:rPr>
                <a:t>: 10.7554/eLife.09594</a:t>
              </a:r>
            </a:p>
            <a:p>
              <a:pPr marL="457200" indent="-457200" algn="just">
                <a:buFontTx/>
                <a:buAutoNum type="arabicPeriod"/>
              </a:pPr>
              <a:r>
                <a:rPr lang="en-US" sz="2500" dirty="0" err="1">
                  <a:latin typeface="Times New Roman" panose="02020603050405020304" pitchFamily="18" charset="0"/>
                  <a:cs typeface="Times New Roman" panose="02020603050405020304" pitchFamily="18" charset="0"/>
                </a:rPr>
                <a:t>Kitsoulis</a:t>
              </a:r>
              <a:r>
                <a:rPr lang="en-US" sz="2500" dirty="0">
                  <a:latin typeface="Times New Roman" panose="02020603050405020304" pitchFamily="18" charset="0"/>
                  <a:cs typeface="Times New Roman" panose="02020603050405020304" pitchFamily="18" charset="0"/>
                </a:rPr>
                <a:t>, C.V., et al, 2020. The occurrence of cancer in vertebrates: a mini review. </a:t>
              </a:r>
              <a:r>
                <a:rPr lang="en-US" sz="2500" i="1" dirty="0">
                  <a:latin typeface="Times New Roman" panose="02020603050405020304" pitchFamily="18" charset="0"/>
                  <a:cs typeface="Times New Roman" panose="02020603050405020304" pitchFamily="18" charset="0"/>
                </a:rPr>
                <a:t>Biomed. Res. </a:t>
              </a:r>
              <a:r>
                <a:rPr lang="en-US" sz="2500" dirty="0" err="1">
                  <a:latin typeface="Times New Roman" panose="02020603050405020304" pitchFamily="18" charset="0"/>
                  <a:cs typeface="Times New Roman" panose="02020603050405020304" pitchFamily="18" charset="0"/>
                </a:rPr>
                <a:t>doi</a:t>
              </a:r>
              <a:r>
                <a:rPr lang="en-US" sz="2500" dirty="0">
                  <a:latin typeface="Times New Roman" panose="02020603050405020304" pitchFamily="18" charset="0"/>
                  <a:cs typeface="Times New Roman" panose="02020603050405020304" pitchFamily="18" charset="0"/>
                </a:rPr>
                <a:t>: 10.1186/s40709-020-00119-0</a:t>
              </a:r>
            </a:p>
            <a:p>
              <a:pPr marL="457200" indent="-457200" algn="just">
                <a:buFontTx/>
                <a:buAutoNum type="arabicPeriod"/>
              </a:pPr>
              <a:r>
                <a:rPr lang="en-US" sz="2500" dirty="0">
                  <a:solidFill>
                    <a:srgbClr val="222222"/>
                  </a:solidFill>
                  <a:latin typeface="Times New Roman" panose="02020603050405020304" pitchFamily="18" charset="0"/>
                  <a:cs typeface="Times New Roman" panose="02020603050405020304" pitchFamily="18" charset="0"/>
                </a:rPr>
                <a:t>Biswas, H., et al, 2023. </a:t>
              </a:r>
              <a:r>
                <a:rPr lang="en-US" sz="2500" dirty="0">
                  <a:latin typeface="Times New Roman" panose="02020603050405020304" pitchFamily="18" charset="0"/>
                  <a:cs typeface="Times New Roman" panose="02020603050405020304" pitchFamily="18" charset="0"/>
                </a:rPr>
                <a:t>Novel Cellular Functions of ATR for Therapeutic Targeting: Embryogenesis to Tumorigenesis. </a:t>
              </a:r>
              <a:r>
                <a:rPr lang="en-US" sz="2500" i="1" dirty="0">
                  <a:solidFill>
                    <a:srgbClr val="222222"/>
                  </a:solidFill>
                  <a:latin typeface="Times New Roman" panose="02020603050405020304" pitchFamily="18" charset="0"/>
                  <a:cs typeface="Times New Roman" panose="02020603050405020304" pitchFamily="18" charset="0"/>
                </a:rPr>
                <a:t>Int. J Mol Sci.</a:t>
              </a:r>
              <a:r>
                <a:rPr lang="en-US" sz="2500" dirty="0">
                  <a:solidFill>
                    <a:srgbClr val="222222"/>
                  </a:solidFill>
                  <a:latin typeface="Times New Roman" panose="02020603050405020304" pitchFamily="18" charset="0"/>
                  <a:cs typeface="Times New Roman" panose="02020603050405020304" pitchFamily="18" charset="0"/>
                </a:rPr>
                <a:t>, </a:t>
              </a:r>
              <a:r>
                <a:rPr lang="en-US" sz="2500" i="1" dirty="0">
                  <a:solidFill>
                    <a:srgbClr val="222222"/>
                  </a:solidFill>
                  <a:latin typeface="Times New Roman" panose="02020603050405020304" pitchFamily="18" charset="0"/>
                  <a:cs typeface="Times New Roman" panose="02020603050405020304" pitchFamily="18" charset="0"/>
                </a:rPr>
                <a:t>24</a:t>
              </a:r>
              <a:r>
                <a:rPr lang="en-US" sz="2500" dirty="0">
                  <a:solidFill>
                    <a:srgbClr val="222222"/>
                  </a:solidFill>
                  <a:latin typeface="Times New Roman" panose="02020603050405020304" pitchFamily="18" charset="0"/>
                  <a:cs typeface="Times New Roman" panose="02020603050405020304" pitchFamily="18" charset="0"/>
                </a:rPr>
                <a:t>(14), 11684. </a:t>
              </a:r>
              <a:r>
                <a:rPr lang="en-US" sz="2500" dirty="0" err="1">
                  <a:solidFill>
                    <a:srgbClr val="222222"/>
                  </a:solidFill>
                  <a:latin typeface="Times New Roman" panose="02020603050405020304" pitchFamily="18" charset="0"/>
                  <a:cs typeface="Times New Roman" panose="02020603050405020304" pitchFamily="18" charset="0"/>
                </a:rPr>
                <a:t>doi</a:t>
              </a:r>
              <a:r>
                <a:rPr lang="en-US" sz="2500" dirty="0">
                  <a:solidFill>
                    <a:srgbClr val="222222"/>
                  </a:solidFill>
                  <a:latin typeface="Times New Roman" panose="02020603050405020304" pitchFamily="18" charset="0"/>
                  <a:cs typeface="Times New Roman" panose="02020603050405020304" pitchFamily="18" charset="0"/>
                </a:rPr>
                <a:t>: 10.3390/ijms241411684</a:t>
              </a:r>
              <a:endParaRPr lang="en-US" sz="2500" dirty="0">
                <a:latin typeface="Times New Roman" panose="02020603050405020304" pitchFamily="18" charset="0"/>
                <a:cs typeface="Times New Roman" panose="02020603050405020304" pitchFamily="18" charset="0"/>
              </a:endParaRPr>
            </a:p>
            <a:p>
              <a:pPr marL="457200" indent="-457200" algn="just">
                <a:buFontTx/>
                <a:buAutoNum type="arabicPeriod"/>
              </a:pPr>
              <a:r>
                <a:rPr lang="en-US" sz="2500" dirty="0">
                  <a:latin typeface="Times New Roman" panose="02020603050405020304" pitchFamily="18" charset="0"/>
                  <a:cs typeface="Times New Roman" panose="02020603050405020304" pitchFamily="18" charset="0"/>
                </a:rPr>
                <a:t>Nam, E. A., &amp; Cortez, D., 2011. ATR signaling: More than meeting at the fork. </a:t>
              </a:r>
              <a:r>
                <a:rPr lang="en-US" sz="2500" i="1" dirty="0">
                  <a:latin typeface="Times New Roman" panose="02020603050405020304" pitchFamily="18" charset="0"/>
                  <a:cs typeface="Times New Roman" panose="02020603050405020304" pitchFamily="18" charset="0"/>
                </a:rPr>
                <a:t>The Biochemical Journal</a:t>
              </a:r>
              <a:r>
                <a:rPr lang="en-US" sz="2500" dirty="0">
                  <a:latin typeface="Times New Roman" panose="02020603050405020304" pitchFamily="18" charset="0"/>
                  <a:cs typeface="Times New Roman" panose="02020603050405020304" pitchFamily="18" charset="0"/>
                </a:rPr>
                <a:t>, </a:t>
              </a:r>
              <a:r>
                <a:rPr lang="en-US" sz="2500" i="1" dirty="0">
                  <a:latin typeface="Times New Roman" panose="02020603050405020304" pitchFamily="18" charset="0"/>
                  <a:cs typeface="Times New Roman" panose="02020603050405020304" pitchFamily="18" charset="0"/>
                </a:rPr>
                <a:t>436</a:t>
              </a:r>
              <a:r>
                <a:rPr lang="en-US" sz="2500" dirty="0">
                  <a:latin typeface="Times New Roman" panose="02020603050405020304" pitchFamily="18" charset="0"/>
                  <a:cs typeface="Times New Roman" panose="02020603050405020304" pitchFamily="18" charset="0"/>
                </a:rPr>
                <a:t>(3), 527–536. </a:t>
              </a:r>
              <a:r>
                <a:rPr lang="en-US" sz="2500" dirty="0" err="1">
                  <a:latin typeface="Times New Roman" panose="02020603050405020304" pitchFamily="18" charset="0"/>
                  <a:cs typeface="Times New Roman" panose="02020603050405020304" pitchFamily="18" charset="0"/>
                </a:rPr>
                <a:t>doi</a:t>
              </a:r>
              <a:r>
                <a:rPr lang="en-US" sz="2500" dirty="0">
                  <a:latin typeface="Times New Roman" panose="02020603050405020304" pitchFamily="18" charset="0"/>
                  <a:cs typeface="Times New Roman" panose="02020603050405020304" pitchFamily="18" charset="0"/>
                </a:rPr>
                <a:t>: 10.1042/BJ20102162</a:t>
              </a:r>
            </a:p>
            <a:p>
              <a:pPr marL="457200" indent="-457200" algn="just">
                <a:buFontTx/>
                <a:buAutoNum type="arabicPeriod"/>
              </a:pPr>
              <a:r>
                <a:rPr lang="en-US" sz="2500" dirty="0">
                  <a:latin typeface="Times New Roman" panose="02020603050405020304" pitchFamily="18" charset="0"/>
                  <a:cs typeface="Times New Roman" panose="02020603050405020304" pitchFamily="18" charset="0"/>
                </a:rPr>
                <a:t> Hurley, P. J., &amp; Bunz, F., 2007. ATM and ATR: Components of an integrated circuit. </a:t>
              </a:r>
              <a:r>
                <a:rPr lang="en-US" sz="2500" i="1" dirty="0">
                  <a:latin typeface="Times New Roman" panose="02020603050405020304" pitchFamily="18" charset="0"/>
                  <a:cs typeface="Times New Roman" panose="02020603050405020304" pitchFamily="18" charset="0"/>
                </a:rPr>
                <a:t>Cell Cycle (Georgetown, Tex.)</a:t>
              </a:r>
              <a:r>
                <a:rPr lang="en-US" sz="2500" dirty="0">
                  <a:latin typeface="Times New Roman" panose="02020603050405020304" pitchFamily="18" charset="0"/>
                  <a:cs typeface="Times New Roman" panose="02020603050405020304" pitchFamily="18" charset="0"/>
                </a:rPr>
                <a:t>, </a:t>
              </a:r>
              <a:r>
                <a:rPr lang="en-US" sz="2500" i="1" dirty="0">
                  <a:latin typeface="Times New Roman" panose="02020603050405020304" pitchFamily="18" charset="0"/>
                  <a:cs typeface="Times New Roman" panose="02020603050405020304" pitchFamily="18" charset="0"/>
                </a:rPr>
                <a:t>6</a:t>
              </a:r>
              <a:r>
                <a:rPr lang="en-US" sz="2500" dirty="0">
                  <a:latin typeface="Times New Roman" panose="02020603050405020304" pitchFamily="18" charset="0"/>
                  <a:cs typeface="Times New Roman" panose="02020603050405020304" pitchFamily="18" charset="0"/>
                </a:rPr>
                <a:t>(4), 414–417. https://doi.org/10.4161/cc.6.4.3886</a:t>
              </a:r>
              <a:endParaRPr lang="en-US" sz="24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F051AD43-13D5-64F7-3514-DA7308F0C726}"/>
                </a:ext>
              </a:extLst>
            </p:cNvPr>
            <p:cNvSpPr txBox="1"/>
            <p:nvPr/>
          </p:nvSpPr>
          <p:spPr>
            <a:xfrm>
              <a:off x="29642164" y="27783994"/>
              <a:ext cx="13597092" cy="2400657"/>
            </a:xfrm>
            <a:prstGeom prst="rect">
              <a:avLst/>
            </a:prstGeom>
            <a:noFill/>
          </p:spPr>
          <p:txBody>
            <a:bodyPr wrap="square" rtlCol="0">
              <a:spAutoFit/>
            </a:bodyPr>
            <a:lstStyle/>
            <a:p>
              <a:pPr algn="just"/>
              <a:r>
                <a:rPr lang="en-US" sz="2500" dirty="0">
                  <a:latin typeface="Cambria" panose="02040503050406030204" pitchFamily="18" charset="0"/>
                  <a:ea typeface="Cambria" panose="02040503050406030204" pitchFamily="18" charset="0"/>
                </a:rPr>
                <a:t>The Sousounis Lab, with special thanks to Emmie Duval, Olivia Williams, Silvia Wright, and Lili Cook for their assistance, and the UNH Animal Resource Office (ARO) for animal care. Thank you to Dr. Kostas Sousounis for guidance and project concept. </a:t>
              </a:r>
            </a:p>
            <a:p>
              <a:pPr algn="just"/>
              <a:endParaRPr lang="en-US" sz="2500" b="1" dirty="0">
                <a:latin typeface="Cambria" panose="02040503050406030204" pitchFamily="18" charset="0"/>
                <a:ea typeface="Cambria" panose="02040503050406030204" pitchFamily="18" charset="0"/>
              </a:endParaRPr>
            </a:p>
            <a:p>
              <a:pPr algn="just"/>
              <a:r>
                <a:rPr lang="en-US" sz="2500" dirty="0">
                  <a:latin typeface="Cambria" panose="02040503050406030204" pitchFamily="18" charset="0"/>
                  <a:ea typeface="Cambria" panose="02040503050406030204" pitchFamily="18" charset="0"/>
                </a:rPr>
                <a:t>Supported by University of New Hampshire's CIBBR through a grant from NIH/NIGMS under Award Number P20GM113131 to KS. Supported by NIH/NEI R00 EY029361.</a:t>
              </a:r>
            </a:p>
          </p:txBody>
        </p:sp>
      </p:grpSp>
      <p:pic>
        <p:nvPicPr>
          <p:cNvPr id="55" name="Picture 54">
            <a:extLst>
              <a:ext uri="{FF2B5EF4-FFF2-40B4-BE49-F238E27FC236}">
                <a16:creationId xmlns:a16="http://schemas.microsoft.com/office/drawing/2014/main" id="{EB34D699-F046-C8C6-6337-8D52EC88C0FD}"/>
              </a:ext>
            </a:extLst>
          </p:cNvPr>
          <p:cNvPicPr>
            <a:picLocks noChangeAspect="1"/>
          </p:cNvPicPr>
          <p:nvPr/>
        </p:nvPicPr>
        <p:blipFill>
          <a:blip r:embed="rId8">
            <a:extLst>
              <a:ext uri="{28A0092B-C50C-407E-A947-70E740481C1C}">
                <a14:useLocalDpi xmlns:a14="http://schemas.microsoft.com/office/drawing/2010/main" val="0"/>
              </a:ext>
            </a:extLst>
          </a:blip>
          <a:srcRect l="91" t="613" r="6679" b="16427"/>
          <a:stretch>
            <a:fillRect/>
          </a:stretch>
        </p:blipFill>
        <p:spPr>
          <a:xfrm>
            <a:off x="35713269" y="19301658"/>
            <a:ext cx="7356592" cy="3730113"/>
          </a:xfrm>
          <a:prstGeom prst="rect">
            <a:avLst/>
          </a:prstGeom>
        </p:spPr>
      </p:pic>
      <p:grpSp>
        <p:nvGrpSpPr>
          <p:cNvPr id="66" name="Group 65">
            <a:extLst>
              <a:ext uri="{FF2B5EF4-FFF2-40B4-BE49-F238E27FC236}">
                <a16:creationId xmlns:a16="http://schemas.microsoft.com/office/drawing/2014/main" id="{AC21BFE0-89A6-5310-6A90-EA20F8F7508E}"/>
              </a:ext>
            </a:extLst>
          </p:cNvPr>
          <p:cNvGrpSpPr/>
          <p:nvPr/>
        </p:nvGrpSpPr>
        <p:grpSpPr>
          <a:xfrm>
            <a:off x="33757171" y="502161"/>
            <a:ext cx="9215244" cy="3738200"/>
            <a:chOff x="33573621" y="239637"/>
            <a:chExt cx="9215244" cy="3738200"/>
          </a:xfrm>
        </p:grpSpPr>
        <p:pic>
          <p:nvPicPr>
            <p:cNvPr id="56" name="Picture 4" descr="CIBBR logo with networking icon">
              <a:extLst>
                <a:ext uri="{FF2B5EF4-FFF2-40B4-BE49-F238E27FC236}">
                  <a16:creationId xmlns:a16="http://schemas.microsoft.com/office/drawing/2014/main" id="{1CC13187-757F-3FF3-3E48-2D6AF9A6BB9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195"/>
            <a:stretch>
              <a:fillRect/>
            </a:stretch>
          </p:blipFill>
          <p:spPr bwMode="auto">
            <a:xfrm>
              <a:off x="36440710" y="239637"/>
              <a:ext cx="6348155" cy="37382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CIBBR logo with networking icon">
              <a:extLst>
                <a:ext uri="{FF2B5EF4-FFF2-40B4-BE49-F238E27FC236}">
                  <a16:creationId xmlns:a16="http://schemas.microsoft.com/office/drawing/2014/main" id="{962D1985-5131-2172-FA60-C396F9C80DE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72031"/>
            <a:stretch>
              <a:fillRect/>
            </a:stretch>
          </p:blipFill>
          <p:spPr bwMode="auto">
            <a:xfrm>
              <a:off x="33573621" y="239637"/>
              <a:ext cx="2698177" cy="3738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B10AB6E1-B347-C214-909C-F2609DA72269}"/>
              </a:ext>
            </a:extLst>
          </p:cNvPr>
          <p:cNvGrpSpPr>
            <a:grpSpLocks noChangeAspect="1"/>
          </p:cNvGrpSpPr>
          <p:nvPr/>
        </p:nvGrpSpPr>
        <p:grpSpPr>
          <a:xfrm>
            <a:off x="14473163" y="17386588"/>
            <a:ext cx="14675913" cy="6245685"/>
            <a:chOff x="-72165" y="1405703"/>
            <a:chExt cx="12264165" cy="4806567"/>
          </a:xfrm>
        </p:grpSpPr>
        <p:pic>
          <p:nvPicPr>
            <p:cNvPr id="13" name="Picture 12">
              <a:extLst>
                <a:ext uri="{FF2B5EF4-FFF2-40B4-BE49-F238E27FC236}">
                  <a16:creationId xmlns:a16="http://schemas.microsoft.com/office/drawing/2014/main" id="{4C9EB01B-3E0E-BA71-1ECB-06B493F64DCE}"/>
                </a:ext>
              </a:extLst>
            </p:cNvPr>
            <p:cNvPicPr>
              <a:picLocks noChangeAspect="1"/>
            </p:cNvPicPr>
            <p:nvPr/>
          </p:nvPicPr>
          <p:blipFill>
            <a:blip r:embed="rId10">
              <a:alphaModFix/>
              <a:extLst>
                <a:ext uri="{BEBA8EAE-BF5A-486C-A8C5-ECC9F3942E4B}">
                  <a14:imgProps xmlns:a14="http://schemas.microsoft.com/office/drawing/2010/main">
                    <a14:imgLayer r:embed="rId11">
                      <a14:imgEffect>
                        <a14:brightnessContrast contrast="49000"/>
                      </a14:imgEffect>
                    </a14:imgLayer>
                  </a14:imgProps>
                </a:ext>
                <a:ext uri="{28A0092B-C50C-407E-A947-70E740481C1C}">
                  <a14:useLocalDpi xmlns:a14="http://schemas.microsoft.com/office/drawing/2010/main" val="0"/>
                </a:ext>
              </a:extLst>
            </a:blip>
            <a:srcRect l="25928" t="18171" b="10439"/>
            <a:stretch>
              <a:fillRect/>
            </a:stretch>
          </p:blipFill>
          <p:spPr>
            <a:xfrm rot="10800000" flipH="1">
              <a:off x="367990" y="1871088"/>
              <a:ext cx="5424210" cy="3891149"/>
            </a:xfrm>
            <a:prstGeom prst="rect">
              <a:avLst/>
            </a:prstGeom>
            <a:effectLst/>
          </p:spPr>
        </p:pic>
        <p:sp>
          <p:nvSpPr>
            <p:cNvPr id="18" name="TextBox 17">
              <a:extLst>
                <a:ext uri="{FF2B5EF4-FFF2-40B4-BE49-F238E27FC236}">
                  <a16:creationId xmlns:a16="http://schemas.microsoft.com/office/drawing/2014/main" id="{EA33D122-507D-555B-BD34-111E177413C7}"/>
                </a:ext>
              </a:extLst>
            </p:cNvPr>
            <p:cNvSpPr txBox="1"/>
            <p:nvPr/>
          </p:nvSpPr>
          <p:spPr>
            <a:xfrm>
              <a:off x="3463912" y="2078061"/>
              <a:ext cx="935292" cy="450032"/>
            </a:xfrm>
            <a:prstGeom prst="rect">
              <a:avLst/>
            </a:prstGeom>
            <a:noFill/>
          </p:spPr>
          <p:txBody>
            <a:bodyPr wrap="none" rtlCol="0">
              <a:spAutoFit/>
            </a:bodyPr>
            <a:lstStyle/>
            <a:p>
              <a:r>
                <a:rPr lang="en-US" sz="3200" dirty="0">
                  <a:latin typeface="Times New Roman" panose="02020603050405020304" pitchFamily="18" charset="0"/>
                  <a:ea typeface="Cambria" panose="02040503050406030204" pitchFamily="18" charset="0"/>
                  <a:cs typeface="Times New Roman" panose="02020603050405020304" pitchFamily="18" charset="0"/>
                </a:rPr>
                <a:t>retina</a:t>
              </a:r>
            </a:p>
          </p:txBody>
        </p:sp>
        <p:cxnSp>
          <p:nvCxnSpPr>
            <p:cNvPr id="19" name="Straight Connector 18">
              <a:extLst>
                <a:ext uri="{FF2B5EF4-FFF2-40B4-BE49-F238E27FC236}">
                  <a16:creationId xmlns:a16="http://schemas.microsoft.com/office/drawing/2014/main" id="{399C1B28-DF7B-B77D-284B-C2652E0A3B10}"/>
                </a:ext>
              </a:extLst>
            </p:cNvPr>
            <p:cNvCxnSpPr>
              <a:cxnSpLocks/>
            </p:cNvCxnSpPr>
            <p:nvPr/>
          </p:nvCxnSpPr>
          <p:spPr>
            <a:xfrm flipV="1">
              <a:off x="707082" y="4416007"/>
              <a:ext cx="236717" cy="972339"/>
            </a:xfrm>
            <a:prstGeom prst="line">
              <a:avLst/>
            </a:prstGeom>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id="{5FDB680A-D588-CBED-AA00-72DD9589ACBA}"/>
                </a:ext>
              </a:extLst>
            </p:cNvPr>
            <p:cNvSpPr txBox="1"/>
            <p:nvPr/>
          </p:nvSpPr>
          <p:spPr>
            <a:xfrm>
              <a:off x="176013" y="5256753"/>
              <a:ext cx="1069249" cy="450032"/>
            </a:xfrm>
            <a:prstGeom prst="rect">
              <a:avLst/>
            </a:prstGeom>
            <a:noFill/>
          </p:spPr>
          <p:txBody>
            <a:bodyPr wrap="none" rtlCol="0">
              <a:spAutoFit/>
            </a:bodyPr>
            <a:lstStyle/>
            <a:p>
              <a:r>
                <a:rPr lang="en-US" sz="3200" dirty="0">
                  <a:latin typeface="Times New Roman" panose="02020603050405020304" pitchFamily="18" charset="0"/>
                  <a:ea typeface="Cambria" panose="02040503050406030204" pitchFamily="18" charset="0"/>
                  <a:cs typeface="Times New Roman" panose="02020603050405020304" pitchFamily="18" charset="0"/>
                </a:rPr>
                <a:t>cornea</a:t>
              </a:r>
            </a:p>
          </p:txBody>
        </p:sp>
        <p:sp>
          <p:nvSpPr>
            <p:cNvPr id="21" name="TextBox 20">
              <a:extLst>
                <a:ext uri="{FF2B5EF4-FFF2-40B4-BE49-F238E27FC236}">
                  <a16:creationId xmlns:a16="http://schemas.microsoft.com/office/drawing/2014/main" id="{1D598B74-64CD-FD01-FD63-5AC57866A4F4}"/>
                </a:ext>
              </a:extLst>
            </p:cNvPr>
            <p:cNvSpPr txBox="1"/>
            <p:nvPr/>
          </p:nvSpPr>
          <p:spPr>
            <a:xfrm>
              <a:off x="960048" y="5762238"/>
              <a:ext cx="592360" cy="450032"/>
            </a:xfrm>
            <a:prstGeom prst="rect">
              <a:avLst/>
            </a:prstGeom>
            <a:noFill/>
          </p:spPr>
          <p:txBody>
            <a:bodyPr wrap="none" rtlCol="0">
              <a:spAutoFit/>
            </a:bodyPr>
            <a:lstStyle/>
            <a:p>
              <a:r>
                <a:rPr lang="en-US" sz="3200" dirty="0">
                  <a:latin typeface="Times New Roman" panose="02020603050405020304" pitchFamily="18" charset="0"/>
                  <a:ea typeface="Cambria" panose="02040503050406030204" pitchFamily="18" charset="0"/>
                  <a:cs typeface="Times New Roman" panose="02020603050405020304" pitchFamily="18" charset="0"/>
                </a:rPr>
                <a:t>iris</a:t>
              </a:r>
            </a:p>
          </p:txBody>
        </p:sp>
        <p:cxnSp>
          <p:nvCxnSpPr>
            <p:cNvPr id="25" name="Straight Connector 24">
              <a:extLst>
                <a:ext uri="{FF2B5EF4-FFF2-40B4-BE49-F238E27FC236}">
                  <a16:creationId xmlns:a16="http://schemas.microsoft.com/office/drawing/2014/main" id="{BF3DFF74-F5C5-694D-7D24-1FF973C528DE}"/>
                </a:ext>
              </a:extLst>
            </p:cNvPr>
            <p:cNvCxnSpPr>
              <a:cxnSpLocks/>
            </p:cNvCxnSpPr>
            <p:nvPr/>
          </p:nvCxnSpPr>
          <p:spPr>
            <a:xfrm flipH="1">
              <a:off x="2822390" y="2490533"/>
              <a:ext cx="773664" cy="779925"/>
            </a:xfrm>
            <a:prstGeom prst="line">
              <a:avLst/>
            </a:prstGeom>
          </p:spPr>
          <p:style>
            <a:lnRef idx="2">
              <a:schemeClr val="dk1"/>
            </a:lnRef>
            <a:fillRef idx="0">
              <a:schemeClr val="dk1"/>
            </a:fillRef>
            <a:effectRef idx="1">
              <a:schemeClr val="dk1"/>
            </a:effectRef>
            <a:fontRef idx="minor">
              <a:schemeClr val="tx1"/>
            </a:fontRef>
          </p:style>
        </p:cxnSp>
        <p:sp>
          <p:nvSpPr>
            <p:cNvPr id="29" name="TextBox 28">
              <a:extLst>
                <a:ext uri="{FF2B5EF4-FFF2-40B4-BE49-F238E27FC236}">
                  <a16:creationId xmlns:a16="http://schemas.microsoft.com/office/drawing/2014/main" id="{BA809D6F-6BD5-1433-ABDA-943E3C76944F}"/>
                </a:ext>
              </a:extLst>
            </p:cNvPr>
            <p:cNvSpPr txBox="1"/>
            <p:nvPr/>
          </p:nvSpPr>
          <p:spPr>
            <a:xfrm>
              <a:off x="-72165" y="1826311"/>
              <a:ext cx="2266518" cy="829008"/>
            </a:xfrm>
            <a:prstGeom prst="rect">
              <a:avLst/>
            </a:prstGeom>
            <a:noFill/>
          </p:spPr>
          <p:txBody>
            <a:bodyPr wrap="square" rtlCol="0">
              <a:spAutoFit/>
            </a:bodyPr>
            <a:lstStyle/>
            <a:p>
              <a:pPr algn="ctr"/>
              <a:r>
                <a:rPr lang="en-US" sz="3200" dirty="0">
                  <a:latin typeface="Times New Roman" panose="02020603050405020304" pitchFamily="18" charset="0"/>
                  <a:ea typeface="Cambria" panose="02040503050406030204" pitchFamily="18" charset="0"/>
                  <a:cs typeface="Times New Roman" panose="02020603050405020304" pitchFamily="18" charset="0"/>
                </a:rPr>
                <a:t>Regenerated lens</a:t>
              </a:r>
            </a:p>
          </p:txBody>
        </p:sp>
        <p:sp>
          <p:nvSpPr>
            <p:cNvPr id="33" name="TextBox 32">
              <a:extLst>
                <a:ext uri="{FF2B5EF4-FFF2-40B4-BE49-F238E27FC236}">
                  <a16:creationId xmlns:a16="http://schemas.microsoft.com/office/drawing/2014/main" id="{561BD129-9961-EAC0-46A4-A0DEB67A6FEC}"/>
                </a:ext>
              </a:extLst>
            </p:cNvPr>
            <p:cNvSpPr txBox="1"/>
            <p:nvPr/>
          </p:nvSpPr>
          <p:spPr>
            <a:xfrm>
              <a:off x="1913391" y="1441731"/>
              <a:ext cx="1311712" cy="497405"/>
            </a:xfrm>
            <a:prstGeom prst="rect">
              <a:avLst/>
            </a:prstGeom>
            <a:noFill/>
          </p:spPr>
          <p:txBody>
            <a:bodyPr wrap="none" rtlCol="0">
              <a:spAutoFit/>
            </a:bodyPr>
            <a:lstStyle/>
            <a:p>
              <a:pPr algn="ctr"/>
              <a:r>
                <a:rPr lang="en-US" sz="3600" b="1" dirty="0">
                  <a:latin typeface="Times New Roman" panose="02020603050405020304" pitchFamily="18" charset="0"/>
                  <a:ea typeface="Cambria" panose="02040503050406030204" pitchFamily="18" charset="0"/>
                  <a:cs typeface="Times New Roman" panose="02020603050405020304" pitchFamily="18" charset="0"/>
                </a:rPr>
                <a:t>DMSO</a:t>
              </a:r>
            </a:p>
          </p:txBody>
        </p:sp>
        <p:cxnSp>
          <p:nvCxnSpPr>
            <p:cNvPr id="34" name="Straight Connector 33">
              <a:extLst>
                <a:ext uri="{FF2B5EF4-FFF2-40B4-BE49-F238E27FC236}">
                  <a16:creationId xmlns:a16="http://schemas.microsoft.com/office/drawing/2014/main" id="{B26194E8-28AC-E8F1-1459-27F556A4AEEE}"/>
                </a:ext>
              </a:extLst>
            </p:cNvPr>
            <p:cNvCxnSpPr>
              <a:cxnSpLocks/>
            </p:cNvCxnSpPr>
            <p:nvPr/>
          </p:nvCxnSpPr>
          <p:spPr>
            <a:xfrm>
              <a:off x="1254441" y="2639461"/>
              <a:ext cx="233020" cy="1339291"/>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Connector 39">
              <a:extLst>
                <a:ext uri="{FF2B5EF4-FFF2-40B4-BE49-F238E27FC236}">
                  <a16:creationId xmlns:a16="http://schemas.microsoft.com/office/drawing/2014/main" id="{333B97B1-188B-ACD6-6789-9237362C482B}"/>
                </a:ext>
              </a:extLst>
            </p:cNvPr>
            <p:cNvCxnSpPr>
              <a:cxnSpLocks/>
            </p:cNvCxnSpPr>
            <p:nvPr/>
          </p:nvCxnSpPr>
          <p:spPr>
            <a:xfrm flipV="1">
              <a:off x="1228520" y="4998947"/>
              <a:ext cx="347303" cy="864087"/>
            </a:xfrm>
            <a:prstGeom prst="line">
              <a:avLst/>
            </a:prstGeom>
          </p:spPr>
          <p:style>
            <a:lnRef idx="2">
              <a:schemeClr val="dk1"/>
            </a:lnRef>
            <a:fillRef idx="0">
              <a:schemeClr val="dk1"/>
            </a:fillRef>
            <a:effectRef idx="1">
              <a:schemeClr val="dk1"/>
            </a:effectRef>
            <a:fontRef idx="minor">
              <a:schemeClr val="tx1"/>
            </a:fontRef>
          </p:style>
        </p:cxnSp>
        <p:sp>
          <p:nvSpPr>
            <p:cNvPr id="42" name="TextBox 41">
              <a:extLst>
                <a:ext uri="{FF2B5EF4-FFF2-40B4-BE49-F238E27FC236}">
                  <a16:creationId xmlns:a16="http://schemas.microsoft.com/office/drawing/2014/main" id="{72C8EAAF-E5B2-1F76-8B0B-A0173B0788F5}"/>
                </a:ext>
              </a:extLst>
            </p:cNvPr>
            <p:cNvSpPr txBox="1"/>
            <p:nvPr/>
          </p:nvSpPr>
          <p:spPr>
            <a:xfrm>
              <a:off x="5781039" y="1405703"/>
              <a:ext cx="4576847" cy="497405"/>
            </a:xfrm>
            <a:prstGeom prst="rect">
              <a:avLst/>
            </a:prstGeom>
            <a:noFill/>
          </p:spPr>
          <p:txBody>
            <a:bodyPr wrap="none" rtlCol="0">
              <a:spAutoFit/>
            </a:bodyPr>
            <a:lstStyle/>
            <a:p>
              <a:pPr algn="ctr"/>
              <a:r>
                <a:rPr lang="en-US" sz="3600" b="1" dirty="0">
                  <a:latin typeface="Times New Roman" panose="02020603050405020304" pitchFamily="18" charset="0"/>
                  <a:ea typeface="Cambria" panose="02040503050406030204" pitchFamily="18" charset="0"/>
                  <a:cs typeface="Times New Roman" panose="02020603050405020304" pitchFamily="18" charset="0"/>
                </a:rPr>
                <a:t>ATR Inhibitor Elimusertib</a:t>
              </a:r>
            </a:p>
          </p:txBody>
        </p:sp>
        <p:sp>
          <p:nvSpPr>
            <p:cNvPr id="45" name="TextBox 44">
              <a:extLst>
                <a:ext uri="{FF2B5EF4-FFF2-40B4-BE49-F238E27FC236}">
                  <a16:creationId xmlns:a16="http://schemas.microsoft.com/office/drawing/2014/main" id="{8E5F844F-D6BA-F4BB-784B-35A5C1BCE1BB}"/>
                </a:ext>
              </a:extLst>
            </p:cNvPr>
            <p:cNvSpPr txBox="1"/>
            <p:nvPr/>
          </p:nvSpPr>
          <p:spPr>
            <a:xfrm>
              <a:off x="11072184" y="1495838"/>
              <a:ext cx="783621" cy="549814"/>
            </a:xfrm>
            <a:prstGeom prst="rect">
              <a:avLst/>
            </a:prstGeom>
            <a:noFill/>
          </p:spPr>
          <p:txBody>
            <a:bodyPr wrap="none" rtlCol="0">
              <a:spAutoFit/>
            </a:bodyPr>
            <a:lstStyle/>
            <a:p>
              <a:pPr algn="r"/>
              <a:r>
                <a:rPr lang="en-US" sz="2800" dirty="0">
                  <a:latin typeface="Times New Roman" panose="02020603050405020304" pitchFamily="18" charset="0"/>
                  <a:ea typeface="Cambria" panose="02040503050406030204" pitchFamily="18" charset="0"/>
                  <a:cs typeface="Times New Roman" panose="02020603050405020304" pitchFamily="18" charset="0"/>
                </a:rPr>
                <a:t>n=6</a:t>
              </a:r>
            </a:p>
          </p:txBody>
        </p:sp>
        <p:pic>
          <p:nvPicPr>
            <p:cNvPr id="69" name="Picture 68">
              <a:extLst>
                <a:ext uri="{FF2B5EF4-FFF2-40B4-BE49-F238E27FC236}">
                  <a16:creationId xmlns:a16="http://schemas.microsoft.com/office/drawing/2014/main" id="{90CD317A-DCE6-37E9-27B4-0149D8BAA70B}"/>
                </a:ext>
              </a:extLst>
            </p:cNvPr>
            <p:cNvPicPr>
              <a:picLocks noChangeAspect="1"/>
            </p:cNvPicPr>
            <p:nvPr/>
          </p:nvPicPr>
          <p:blipFill>
            <a:blip r:embed="rId12">
              <a:alphaModFix/>
            </a:blip>
            <a:srcRect t="-1" b="430"/>
            <a:stretch>
              <a:fillRect/>
            </a:stretch>
          </p:blipFill>
          <p:spPr>
            <a:xfrm>
              <a:off x="4418858" y="1871088"/>
              <a:ext cx="3961887" cy="3914627"/>
            </a:xfrm>
            <a:prstGeom prst="rect">
              <a:avLst/>
            </a:prstGeom>
          </p:spPr>
        </p:pic>
        <p:cxnSp>
          <p:nvCxnSpPr>
            <p:cNvPr id="70" name="Straight Connector 69">
              <a:extLst>
                <a:ext uri="{FF2B5EF4-FFF2-40B4-BE49-F238E27FC236}">
                  <a16:creationId xmlns:a16="http://schemas.microsoft.com/office/drawing/2014/main" id="{28E518B4-3227-4D1B-6D91-72CFAD0A514F}"/>
                </a:ext>
              </a:extLst>
            </p:cNvPr>
            <p:cNvCxnSpPr>
              <a:cxnSpLocks/>
            </p:cNvCxnSpPr>
            <p:nvPr/>
          </p:nvCxnSpPr>
          <p:spPr>
            <a:xfrm flipV="1">
              <a:off x="5137645" y="5531607"/>
              <a:ext cx="165902" cy="1"/>
            </a:xfrm>
            <a:prstGeom prst="line">
              <a:avLst/>
            </a:prstGeom>
            <a:ln w="28575"/>
          </p:spPr>
          <p:style>
            <a:lnRef idx="2">
              <a:schemeClr val="dk1"/>
            </a:lnRef>
            <a:fillRef idx="0">
              <a:schemeClr val="dk1"/>
            </a:fillRef>
            <a:effectRef idx="1">
              <a:schemeClr val="dk1"/>
            </a:effectRef>
            <a:fontRef idx="minor">
              <a:schemeClr val="tx1"/>
            </a:fontRef>
          </p:style>
        </p:cxnSp>
        <p:cxnSp>
          <p:nvCxnSpPr>
            <p:cNvPr id="71" name="Straight Connector 70">
              <a:extLst>
                <a:ext uri="{FF2B5EF4-FFF2-40B4-BE49-F238E27FC236}">
                  <a16:creationId xmlns:a16="http://schemas.microsoft.com/office/drawing/2014/main" id="{9975BE63-D767-FE92-B6F3-AE469600FAFE}"/>
                </a:ext>
              </a:extLst>
            </p:cNvPr>
            <p:cNvCxnSpPr>
              <a:cxnSpLocks/>
            </p:cNvCxnSpPr>
            <p:nvPr/>
          </p:nvCxnSpPr>
          <p:spPr>
            <a:xfrm flipV="1">
              <a:off x="5151470" y="5495893"/>
              <a:ext cx="0" cy="71430"/>
            </a:xfrm>
            <a:prstGeom prst="line">
              <a:avLst/>
            </a:prstGeom>
            <a:ln w="28575"/>
          </p:spPr>
          <p:style>
            <a:lnRef idx="2">
              <a:schemeClr val="dk1"/>
            </a:lnRef>
            <a:fillRef idx="0">
              <a:schemeClr val="dk1"/>
            </a:fillRef>
            <a:effectRef idx="1">
              <a:schemeClr val="dk1"/>
            </a:effectRef>
            <a:fontRef idx="minor">
              <a:schemeClr val="tx1"/>
            </a:fontRef>
          </p:style>
        </p:cxnSp>
        <p:cxnSp>
          <p:nvCxnSpPr>
            <p:cNvPr id="73" name="Straight Connector 72">
              <a:extLst>
                <a:ext uri="{FF2B5EF4-FFF2-40B4-BE49-F238E27FC236}">
                  <a16:creationId xmlns:a16="http://schemas.microsoft.com/office/drawing/2014/main" id="{6AD97CE3-F964-1007-64E5-0486F202C9CB}"/>
                </a:ext>
              </a:extLst>
            </p:cNvPr>
            <p:cNvCxnSpPr>
              <a:cxnSpLocks/>
            </p:cNvCxnSpPr>
            <p:nvPr/>
          </p:nvCxnSpPr>
          <p:spPr>
            <a:xfrm flipV="1">
              <a:off x="5317372" y="5495893"/>
              <a:ext cx="0" cy="71430"/>
            </a:xfrm>
            <a:prstGeom prst="line">
              <a:avLst/>
            </a:prstGeom>
            <a:ln w="28575"/>
          </p:spPr>
          <p:style>
            <a:lnRef idx="2">
              <a:schemeClr val="dk1"/>
            </a:lnRef>
            <a:fillRef idx="0">
              <a:schemeClr val="dk1"/>
            </a:fillRef>
            <a:effectRef idx="1">
              <a:schemeClr val="dk1"/>
            </a:effectRef>
            <a:fontRef idx="minor">
              <a:schemeClr val="tx1"/>
            </a:fontRef>
          </p:style>
        </p:cxnSp>
        <p:sp>
          <p:nvSpPr>
            <p:cNvPr id="75" name="TextBox 74">
              <a:extLst>
                <a:ext uri="{FF2B5EF4-FFF2-40B4-BE49-F238E27FC236}">
                  <a16:creationId xmlns:a16="http://schemas.microsoft.com/office/drawing/2014/main" id="{77021CE0-017A-3BBA-9107-4CBD9EE9F5F1}"/>
                </a:ext>
              </a:extLst>
            </p:cNvPr>
            <p:cNvSpPr txBox="1"/>
            <p:nvPr/>
          </p:nvSpPr>
          <p:spPr>
            <a:xfrm>
              <a:off x="4868518" y="5525170"/>
              <a:ext cx="712923" cy="260545"/>
            </a:xfrm>
            <a:prstGeom prst="rect">
              <a:avLst/>
            </a:prstGeom>
            <a:noFill/>
          </p:spPr>
          <p:txBody>
            <a:bodyPr wrap="none" rtlCol="0">
              <a:spAutoFit/>
            </a:bodyPr>
            <a:lstStyle/>
            <a:p>
              <a:r>
                <a:rPr lang="en-US" sz="1600" dirty="0"/>
                <a:t>0.1 mm</a:t>
              </a:r>
            </a:p>
          </p:txBody>
        </p:sp>
        <p:pic>
          <p:nvPicPr>
            <p:cNvPr id="77" name="Picture 76">
              <a:extLst>
                <a:ext uri="{FF2B5EF4-FFF2-40B4-BE49-F238E27FC236}">
                  <a16:creationId xmlns:a16="http://schemas.microsoft.com/office/drawing/2014/main" id="{13BA0F39-10F4-8788-ADBE-638D95E9A5EA}"/>
                </a:ext>
              </a:extLst>
            </p:cNvPr>
            <p:cNvPicPr>
              <a:picLocks noChangeAspect="1"/>
            </p:cNvPicPr>
            <p:nvPr/>
          </p:nvPicPr>
          <p:blipFill>
            <a:blip r:embed="rId13"/>
            <a:stretch>
              <a:fillRect/>
            </a:stretch>
          </p:blipFill>
          <p:spPr>
            <a:xfrm>
              <a:off x="8069462" y="1864373"/>
              <a:ext cx="4122538" cy="3921342"/>
            </a:xfrm>
            <a:prstGeom prst="rect">
              <a:avLst/>
            </a:prstGeom>
          </p:spPr>
        </p:pic>
      </p:grpSp>
    </p:spTree>
    <p:extLst>
      <p:ext uri="{BB962C8B-B14F-4D97-AF65-F5344CB8AC3E}">
        <p14:creationId xmlns:p14="http://schemas.microsoft.com/office/powerpoint/2010/main" val="11936049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4308</TotalTime>
  <Words>798</Words>
  <Application>Microsoft Office PowerPoint</Application>
  <PresentationFormat>Custom</PresentationFormat>
  <Paragraphs>77</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Aptos</vt:lpstr>
      <vt:lpstr>Aptos Display</vt:lpstr>
      <vt:lpstr>Arial</vt:lpstr>
      <vt:lpstr>Cambria</vt:lpstr>
      <vt:lpstr>Times New Roman</vt:lpstr>
      <vt:lpstr>Wingdings</vt:lpstr>
      <vt:lpstr>Office Theme</vt:lpstr>
      <vt:lpstr>ATR Inhibition Blocks Newt Lens Regeneration Erin McCarthy, Emmie Duval, Kostas Sousounis MCBS, University of New Hampshire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Place Your Poster Title Here Erin McCarthy Chemistry, University of New Hampshire, Durham, NH 03824</dc:title>
  <dc:creator>Erin McCarthy</dc:creator>
  <cp:lastModifiedBy>Erin McCarthy</cp:lastModifiedBy>
  <cp:revision>30</cp:revision>
  <dcterms:created xsi:type="dcterms:W3CDTF">2024-04-02T18:06:35Z</dcterms:created>
  <dcterms:modified xsi:type="dcterms:W3CDTF">2026-04-09T14:16:35Z</dcterms:modified>
</cp:coreProperties>
</file>