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A4C4AA3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9"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2AAFB-CC66-1877-2C42-9CA7A33AD317}" name="Nick Olibrice" initials="NO" userId="S::nvo1000@usnh.edu::3b688d26-e06a-4b08-b22e-2d339f811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DEC8EE"/>
    <a:srgbClr val="FFC9C9"/>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92DCB-14A9-EC64-0D24-2B3E232D88D7}" v="15" dt="2025-05-28T18:50:06.353"/>
    <p1510:client id="{52D79A3F-60A8-B111-D114-F944DA092ED1}" v="2" dt="2025-05-28T16:20:30.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612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comments/modernComment_103_A4C4AA3D.xml><?xml version="1.0" encoding="utf-8"?>
<p188:cmLst xmlns:a="http://schemas.openxmlformats.org/drawingml/2006/main" xmlns:r="http://schemas.openxmlformats.org/officeDocument/2006/relationships" xmlns:p188="http://schemas.microsoft.com/office/powerpoint/2018/8/main">
  <p188:cm id="{BA3AFF7E-C203-3241-8890-F80F34157573}" authorId="{D2A2AAFB-CC66-1877-2C42-9CA7A33AD317}" status="resolved" created="2025-04-20T23:39:48.318" complete="100000">
    <ac:txMkLst xmlns:ac="http://schemas.microsoft.com/office/drawing/2013/main/command">
      <pc:docMk xmlns:pc="http://schemas.microsoft.com/office/powerpoint/2013/main/command"/>
      <pc:sldMk xmlns:pc="http://schemas.microsoft.com/office/powerpoint/2013/main/command" cId="376030445" sldId="256"/>
      <ac:spMk id="47" creationId="{CA641EB2-22B4-866A-39C1-98B7857313CF}"/>
      <ac:txMk cp="0">
        <ac:context len="499" hash="1476725779"/>
      </ac:txMk>
    </ac:txMkLst>
    <p188:pos x="4926157" y="1957270"/>
    <p188:txBody>
      <a:bodyPr/>
      <a:lstStyle/>
      <a:p>
        <a:r>
          <a:rPr lang="en-US"/>
          <a:t>Possibky add: (1) percent off each material in spray, (2) rationale, (3) relevant thermal properties of all materials being used</a:t>
        </a:r>
      </a:p>
    </p188:txBody>
  </p188:cm>
  <p188:cm id="{A7C97C79-B212-2E48-B08A-F13F4FC7570D}" authorId="{D2A2AAFB-CC66-1877-2C42-9CA7A33AD317}" status="resolved" created="2025-04-20T23:42:59.618" complete="100000">
    <ac:txMkLst xmlns:ac="http://schemas.microsoft.com/office/drawing/2013/main/command">
      <pc:docMk xmlns:pc="http://schemas.microsoft.com/office/powerpoint/2013/main/command"/>
      <pc:sldMk xmlns:pc="http://schemas.microsoft.com/office/powerpoint/2013/main/command" cId="376030445" sldId="256"/>
      <ac:spMk id="47" creationId="{CA641EB2-22B4-866A-39C1-98B7857313CF}"/>
      <ac:txMk cp="0">
        <ac:context len="499" hash="1476725779"/>
      </ac:txMk>
    </ac:txMkLst>
    <p188:pos x="4926157" y="1480192"/>
    <p188:txBody>
      <a:bodyPr/>
      <a:lstStyle/>
      <a:p>
        <a:r>
          <a:rPr lang="en-US"/>
          <a:t>Outer Emissive UHTC Layer (80–200 µm thick): Material: A Ultra-High-Temperature Ceramic coating, e.g. HfO₂- and SiO₂-doped ZrB₂ composite, or HfC with a silicon-based additive. This could be applied by plasma spray or by cold spraying a Ta–ZrB₂ composite powder and heat-treating to oxidize the Ta binder on the surface. The layer should form a continuous ceramic skin. Function: This layer directly faces the reentry airflow, taking the brunt of the convective heat. It withstands 2400–2500 K without melting or ablating, and has high emissivity to radiate away as much heat as possible. For example, zirconia or hafnia have emissivities around 0.8–0.9 at high T with the proper surface finish ￼, so they will re-radiate a significant fraction of the heat flux. The thinness of this layer minimizes added weight (a 0.1 mm ZrO₂ layer over 1 m² is ~0.57 kg). It also reduces thermal stresses – thin coatings can better tolerate mismatch with the substrate. Cold Spray integration: While a pure ceramic might be applied via plasma spray (post-process), an equivalent approach within Cold Spray is to deposit a cermet layer (metal + ceramic) that serves the same purpose. For instance, cold-spraying a 80%ZrO₂–20%Ta powder can create a partially ceramic layer; a subsequent oxidation heat cycle can consume some Ta, leaving a ceramic-rich surface anchored by residual Ta. This achieves a tightly bonded emissive layer. If cracks form during thermal cycles, the metal phase (Ta or similar) can help “self-heal” by oxidizing and filling gaps (Ta₂O₅ flow) ￼. In essence, the outer layer in our design is akin to the TUFROC HETC coating ￼ but formulated for even higher temperature. It provides the primary thermal and oxidation shield for the TPS.</a:t>
        </a:r>
      </a:p>
    </p188:txBody>
  </p188:cm>
  <p188:cm id="{873DF423-0742-E64F-A001-0B062DB8B49B}" authorId="{D2A2AAFB-CC66-1877-2C42-9CA7A33AD317}" status="resolved" created="2025-04-20T23:43:18.911" complete="100000">
    <ac:txMkLst xmlns:ac="http://schemas.microsoft.com/office/drawing/2013/main/command">
      <pc:docMk xmlns:pc="http://schemas.microsoft.com/office/powerpoint/2013/main/command"/>
      <pc:sldMk xmlns:pc="http://schemas.microsoft.com/office/powerpoint/2013/main/command" cId="376030445" sldId="256"/>
      <ac:spMk id="47" creationId="{CA641EB2-22B4-866A-39C1-98B7857313CF}"/>
      <ac:txMk cp="0">
        <ac:context len="499" hash="1476725779"/>
      </ac:txMk>
    </ac:txMkLst>
    <p188:pos x="5323722" y="3428261"/>
    <p188:txBody>
      <a:bodyPr/>
      <a:lstStyle/>
      <a:p>
        <a:r>
          <a:rPr lang="en-US"/>
          <a:t>Refractory Metal Intermediate Layer (100–500 µm thick): Material: A ductile refractory metal or alloy, such as Tantalum or Tantalum-Alloy (for example, Ta alloyed with a bit of W or Hf for strength). Alternatively, Molybdenum or a Mo–Ta alloy could be used if properly protected. Function: This metallic layer lies immediately beneath the ceramic coat (or is co-deposited with it in a graded fashion). It serves multiple purposes: (a) Structural support – it’s a tough, crack-arresting layer that can carry in-plane loads and keep the ceramic layer from shattering. If the ceramic sees impact or thermal shock, the metal beneath blunts crack propagation. (b) Thermal spreading – its high thermal conductivity spreads localized hot spots, reducing thermal gradients. (c) Oxygen barrier – in the event of any pinhole or crack through the ceramic, this metal layer is the next line of defense. Tantalum in particular will form Ta₂O₅ in such a scenario, which can tolerate short exposure to ~2000 °C before melting, meaning the metal layer would oxidize slowly rather than immediately evaporating, hopefully holding the fort until reentry heating subsides. Cold Spray integration: This layer is ideal for Cold Spray – Ta can be readily cold-sprayed into a dense coating. We can deposit it directly onto the substrate or co-spray it with the ceramic (functioning as the binder as mentioned). Cold Spray allows precise thickness control to stay within mass limits. We may also grade the interface between this metal and the ceramic above to mitigate thermal expansion mismatch (a graded Ta–Ta₂O₅–ZrO₂ transition, for example). The metal layer can be sprayed in such a way that it also forms anchoring features – e.g. small Ta nubs or ridges that protrude into the insulation layer behind to lock layers together. In final assembly, this refractory metal layer will be mostly safely encased (ceramic on top, insulation on bottom), so it won’t see oxygen except possibly at microscopic cracks.
</a:t>
        </a:r>
      </a:p>
    </p188:txBody>
    <p188:extLst>
      <p:ext xmlns:p="http://schemas.openxmlformats.org/presentationml/2006/main" uri="{57CB4572-C831-44C2-8A1C-0ADB6CCDFE69}">
        <p223:reactions xmlns:p223="http://schemas.microsoft.com/office/powerpoint/2022/03/main">
          <p223:rxn type="👍">
            <p223:instance time="2025-05-08T17:45:35.437" authorId="{D2A2AAFB-CC66-1877-2C42-9CA7A33AD317}"/>
          </p223:rxn>
        </p223:reactions>
      </p:ext>
    </p188:extLst>
  </p188:cm>
  <p188:cm id="{AF4D1039-4278-0743-A8BD-7FD3EFB5FFF8}" authorId="{D2A2AAFB-CC66-1877-2C42-9CA7A33AD317}" status="resolved" created="2025-04-20T23:43:41.796" complete="100000">
    <ac:txMkLst xmlns:ac="http://schemas.microsoft.com/office/drawing/2013/main/command">
      <pc:docMk xmlns:pc="http://schemas.microsoft.com/office/powerpoint/2013/main/command"/>
      <pc:sldMk xmlns:pc="http://schemas.microsoft.com/office/powerpoint/2013/main/command" cId="376030445" sldId="256"/>
      <ac:spMk id="47" creationId="{CA641EB2-22B4-866A-39C1-98B7857313CF}"/>
      <ac:txMk cp="0">
        <ac:context len="499" hash="1476725779"/>
      </ac:txMk>
    </ac:txMkLst>
    <p188:pos x="4290052" y="5376331"/>
    <p188:txBody>
      <a:bodyPr/>
      <a:lstStyle/>
      <a:p>
        <a:r>
          <a:rPr lang="en-US"/>
          <a:t>Lightweight Insulating Layer (~1–3 cm thick): Material: A porous ceramic insulator, likely a silica-based fibrous tile (LI-900/AETB class) or an alumina-silica blanket, or potentially an advanced ceramic foam. It could also be a layered stack of thin ceramic papers or foils separated by air gaps (radiation barriers), but a monolithic tile is simpler. Function: This is the thermal soak layer – it absorbs and attenuates the conducted heat from the hot face, protecting the vehicle structure. Under the extreme heat flux, even with radiation, a lot of energy will conduct inward; this layer’s job is to ensure the back-surface temperature stays within allowable limits (e.g. &lt;~200 °C for typical aluminum or &lt;~400 °C for composite structures). A 2–3 cm thick silica tile can typically keep the cold face under 200 °C when the hot face is ~1200 °C for several minutes ￼; for our higher hot-face temperature, one might need a bit more thickness or a more efficient reradiation from the intermediate layer. The intermediate metal layer will heat up and reradiate some energy back out through the ceramic (which is translucent to IR), improving efficiency ￼. The insulation layer also capacitively absorbs heat (heat soak), delaying its transit. Cold Spray integration: This layer is not deposited by cold spray (to preserve low density), but it can be integrated during the fabrication. One approach: Spray the refractory metal layer onto one side of a pre-made silica tile. Due to the tile’s porosity, sprayed metal particles will embed slightly, creating a strong mechanical key. This was demonstrated conceptually by attaching metal coatings to ceramic insulators; the cold spray process can create enough local pressure to “grip” a porous surface. Another approach is to spray a thin face-sheet and then bond an insulation tile to it with a high-temp adhesive or mechanical retainers. Cold-sprayed pins or hooks could be created on the metal layer that latch into the insulation layer (much like Starship’s pin attachment, but in reverse orientation). If we wanted a fully continuous build, we might cold-spray a metal “wall” around the edges of a tile, encapsulating it. The bottom line is that the insulating layer will be a separate piece (for maximum performance) but the cold spray process is used to secure it in place and to integrate it with the surrounding layers. For instance, our refractory metal layer can be extended to also coat the sides of the tile, sealing it and providing attachment points to the structural frame.</a:t>
        </a:r>
      </a:p>
    </p188:txBody>
  </p188:cm>
  <p188:cm id="{7B305AA9-708A-254D-A47B-A1DA04819BB8}" authorId="{D2A2AAFB-CC66-1877-2C42-9CA7A33AD317}" created="2025-04-20T23:47:13.188">
    <ac:txMkLst xmlns:ac="http://schemas.microsoft.com/office/drawing/2013/main/command">
      <pc:docMk xmlns:pc="http://schemas.microsoft.com/office/powerpoint/2013/main/command"/>
      <pc:sldMk xmlns:pc="http://schemas.microsoft.com/office/powerpoint/2013/main/command" cId="376030445" sldId="256"/>
      <ac:spMk id="47" creationId="{CA641EB2-22B4-866A-39C1-98B7857313CF}"/>
      <ac:txMk cp="0">
        <ac:context len="499" hash="1476725779"/>
      </ac:txMk>
    </ac:txMkLst>
    <p188:pos x="4170783" y="7324400"/>
    <p188:txBody>
      <a:bodyPr/>
      <a:lstStyle/>
      <a:p>
        <a:r>
          <a:rPr lang="en-US"/>
          <a:t>4. Structural Base/Substrate Layer: Material: This would be the load-carrying panel or skin that the TPS tile attaches to. It could be the airframe material itself (e.g. a titanium or steel alloy if the TPS is applied directly to the hull), or a cold-sprayed structure designed to bolt onto the vehicle. In a cold-spray context, we could fabricate metallic panel segments by spraying aluminum or titanium alloy onto forms, including ribs or bosses for mounting. For example, a Cold Spray additive-manufactured aluminum panel (with internal lattice for weight savings) could serve as the substrate – the insulation tile would be bonded to this panel via the sprayed metal layer above. Function: The substrate provides mechanical integrity and mounts the TPS to the vehicle. It sees only moderate temperatures thanks to the insulation (ideally &lt;200 °C), so it can be a high-strength lightweight alloy. Aluminum is light but loses strength above ~150 °C, so if it’s aluminum, back-face temps must be kept low. Titanium or Inconel could handle a few hundred °C if slightly heavier. Integration: If cold-sprayed, features like interlocking grooves or posts can be built into the substrate surface so that when the insulation layer and its attached hot-face are placed, they lock in (e.g. dovetail slots). Alternatively, if the substrate is not manufactured via cold spray, one can still cold-spray a bond coat on it (like a MCrAlY or Al layer) to protect it from any residual oxidation and to form a chemical bond with the insulation or adhesive.</a:t>
        </a:r>
      </a:p>
    </p188:txBody>
  </p188:cm>
  <p188:cm id="{EC96D22A-AC5E-2245-8130-3721289627A6}" authorId="{D2A2AAFB-CC66-1877-2C42-9CA7A33AD317}" created="2025-04-21T03:05:22.951">
    <ac:tx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txMk cp="1298">
        <ac:context len="1644" hash="1856452413"/>
      </ac:txMk>
    </ac:txMkLst>
    <p188:pos x="12534836" y="11310467"/>
    <p188:txBody>
      <a:bodyPr/>
      <a:lstStyle/>
      <a:p>
        <a:r>
          <a:rPr lang="en-US"/>
          <a:t>Investigating the encapsulation of ceramics with metal shells to have the metal deform on impact and added heat treatment can promote solid-state diffusion between metal and ceramic for better adhesion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C3EC06C-04BB-724B-B251-6175D6367180}" type="datetimeFigureOut">
              <a:rPr lang="en-US" smtClean="0"/>
              <a:t>5/28/2025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B02B1BB-F111-3C41-9744-E0C86782DC2B}" type="slidenum">
              <a:rPr lang="en-US" smtClean="0"/>
              <a:t>‹#›</a:t>
            </a:fld>
            <a:endParaRPr lang="en-US"/>
          </a:p>
        </p:txBody>
      </p:sp>
    </p:spTree>
    <p:extLst>
      <p:ext uri="{BB962C8B-B14F-4D97-AF65-F5344CB8AC3E}">
        <p14:creationId xmlns:p14="http://schemas.microsoft.com/office/powerpoint/2010/main" val="230081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The generalized layer formulation was determined using the initially provided values of heat flux and temperature values at the nose of the vehicle during peak heating conditions.</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The idealized material thickness was determined using the heat flux and temperature values provided by industry collaborators. </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The final proposed material selection was determined using the heat flux and temperature values obtained from the CFD analysis. Explain a how I scaled values up for side panel heat flux and temp from Mach 6 to Mach 12 </a:t>
            </a:r>
            <a:br>
              <a:rPr lang="en-US" sz="1200">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in-between approach columns, add equations for temp scaling and input temps for side panels for research</a:t>
            </a:r>
            <a:br>
              <a:rPr lang="en-US" sz="1200">
                <a:latin typeface="Arial" panose="020B0604020202020204" pitchFamily="34" charset="0"/>
                <a:cs typeface="Arial" panose="020B0604020202020204" pitchFamily="34" charset="0"/>
              </a:rPr>
            </a:br>
            <a:endParaRPr lang="en-US"/>
          </a:p>
        </p:txBody>
      </p:sp>
      <p:sp>
        <p:nvSpPr>
          <p:cNvPr id="4" name="Slide Number Placeholder 3"/>
          <p:cNvSpPr>
            <a:spLocks noGrp="1"/>
          </p:cNvSpPr>
          <p:nvPr>
            <p:ph type="sldNum" sz="quarter" idx="5"/>
          </p:nvPr>
        </p:nvSpPr>
        <p:spPr/>
        <p:txBody>
          <a:bodyPr/>
          <a:lstStyle/>
          <a:p>
            <a:fld id="{CB02B1BB-F111-3C41-9744-E0C86782DC2B}" type="slidenum">
              <a:rPr lang="en-US" smtClean="0"/>
              <a:t>1</a:t>
            </a:fld>
            <a:endParaRPr lang="en-US"/>
          </a:p>
        </p:txBody>
      </p:sp>
    </p:spTree>
    <p:extLst>
      <p:ext uri="{BB962C8B-B14F-4D97-AF65-F5344CB8AC3E}">
        <p14:creationId xmlns:p14="http://schemas.microsoft.com/office/powerpoint/2010/main" val="92019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5"/>
            <a:ext cx="43525440" cy="1337056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6400800" y="20171415"/>
            <a:ext cx="38404800" cy="927226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2" y="2044702"/>
            <a:ext cx="11041380" cy="32546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2" y="2044702"/>
            <a:ext cx="32484060" cy="32546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2" y="9574544"/>
            <a:ext cx="44165520" cy="1597532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3493772" y="25701005"/>
            <a:ext cx="44165520" cy="840104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9"/>
            <a:ext cx="44165520" cy="7423154"/>
          </a:xfrm>
        </p:spPr>
        <p:txBody>
          <a:bodyPr/>
          <a:lstStyle/>
          <a:p>
            <a:r>
              <a:rPr lang="en-US"/>
              <a:t>Click to edit Master title style</a:t>
            </a:r>
          </a:p>
        </p:txBody>
      </p:sp>
      <p:sp>
        <p:nvSpPr>
          <p:cNvPr id="3" name="Text Placeholder 2"/>
          <p:cNvSpPr>
            <a:spLocks noGrp="1"/>
          </p:cNvSpPr>
          <p:nvPr>
            <p:ph type="body" idx="1"/>
          </p:nvPr>
        </p:nvSpPr>
        <p:spPr>
          <a:xfrm>
            <a:off x="3527116" y="9414517"/>
            <a:ext cx="21662704"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527116" y="14028420"/>
            <a:ext cx="21662704"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3" y="9414517"/>
            <a:ext cx="21769390"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5923243" y="14028420"/>
            <a:ext cx="21769390"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21769390" y="5529589"/>
            <a:ext cx="25923240" cy="272923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21769390" y="5529589"/>
            <a:ext cx="25923240" cy="272923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9"/>
            <a:ext cx="44165520" cy="7423154"/>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520440" y="10223503"/>
            <a:ext cx="44165520" cy="24367494"/>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5595569"/>
            <a:ext cx="11521440" cy="20447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5/28/2025</a:t>
            </a:fld>
            <a:endParaRPr lang="en-US"/>
          </a:p>
        </p:txBody>
      </p:sp>
      <p:sp>
        <p:nvSpPr>
          <p:cNvPr id="5" name="Footer Placeholder 4"/>
          <p:cNvSpPr>
            <a:spLocks noGrp="1"/>
          </p:cNvSpPr>
          <p:nvPr>
            <p:ph type="ftr" sz="quarter" idx="3"/>
          </p:nvPr>
        </p:nvSpPr>
        <p:spPr>
          <a:xfrm>
            <a:off x="16962120" y="35595569"/>
            <a:ext cx="17282160" cy="20447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9"/>
            <a:ext cx="11521440" cy="20447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image" Target="../media/image19.png"/><Relationship Id="rId3" Type="http://schemas.microsoft.com/office/2018/10/relationships/comments" Target="../comments/modernComment_103_A4C4AA3D.xml"/><Relationship Id="rId21" Type="http://schemas.openxmlformats.org/officeDocument/2006/relationships/image" Target="../media/image14.png"/><Relationship Id="rId7" Type="http://schemas.openxmlformats.org/officeDocument/2006/relationships/image" Target="../media/image3.jpeg"/><Relationship Id="rId12" Type="http://schemas.openxmlformats.org/officeDocument/2006/relationships/image" Target="../media/image7.png"/><Relationship Id="rId17" Type="http://schemas.microsoft.com/office/2007/relationships/hdphoto" Target="../media/hdphoto4.wdp"/><Relationship Id="rId25"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png"/><Relationship Id="rId24" Type="http://schemas.openxmlformats.org/officeDocument/2006/relationships/image" Target="../media/image17.png"/><Relationship Id="rId5" Type="http://schemas.openxmlformats.org/officeDocument/2006/relationships/image" Target="../media/image2.png"/><Relationship Id="rId15" Type="http://schemas.microsoft.com/office/2007/relationships/hdphoto" Target="../media/hdphoto3.wdp"/><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image" Target="../media/image5.jpeg"/><Relationship Id="rId19" Type="http://schemas.openxmlformats.org/officeDocument/2006/relationships/image" Target="../media/image12.png"/><Relationship Id="rId31" Type="http://schemas.openxmlformats.org/officeDocument/2006/relationships/image" Target="../media/image24.png"/><Relationship Id="rId4" Type="http://schemas.openxmlformats.org/officeDocument/2006/relationships/image" Target="../media/image1.png"/><Relationship Id="rId9" Type="http://schemas.microsoft.com/office/2007/relationships/hdphoto" Target="../media/hdphoto2.wdp"/><Relationship Id="rId14" Type="http://schemas.openxmlformats.org/officeDocument/2006/relationships/image" Target="../media/image9.png"/><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97" y="609601"/>
            <a:ext cx="50326026" cy="4605867"/>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fontScale="90000"/>
          </a:bodyPr>
          <a:lstStyle/>
          <a:p>
            <a:r>
              <a:rPr lang="en-US" sz="8400">
                <a:solidFill>
                  <a:schemeClr val="bg1"/>
                </a:solidFill>
                <a:latin typeface="Cambria" panose="02040503050406030204" pitchFamily="18" charset="0"/>
                <a:cs typeface="Arial" panose="020B0604020202020204" pitchFamily="34" charset="0"/>
              </a:rPr>
              <a:t>Investigating Multi-Layered Cold Spray Technology for </a:t>
            </a:r>
            <a:br>
              <a:rPr lang="en-US" sz="8400">
                <a:solidFill>
                  <a:schemeClr val="bg1"/>
                </a:solidFill>
                <a:latin typeface="Cambria" panose="02040503050406030204" pitchFamily="18" charset="0"/>
                <a:cs typeface="Arial" panose="020B0604020202020204" pitchFamily="34" charset="0"/>
              </a:rPr>
            </a:br>
            <a:r>
              <a:rPr lang="en-US" sz="8400">
                <a:solidFill>
                  <a:schemeClr val="bg1"/>
                </a:solidFill>
                <a:latin typeface="Cambria" panose="02040503050406030204" pitchFamily="18" charset="0"/>
                <a:cs typeface="Arial" panose="020B0604020202020204" pitchFamily="34" charset="0"/>
              </a:rPr>
              <a:t>Spacecraft Thermal Protection Systems</a:t>
            </a:r>
            <a:br>
              <a:rPr lang="en-US" sz="8400">
                <a:solidFill>
                  <a:schemeClr val="bg1"/>
                </a:solidFill>
                <a:latin typeface="Cambria" panose="02040503050406030204" pitchFamily="18" charset="0"/>
                <a:cs typeface="Arial" panose="020B0604020202020204" pitchFamily="34" charset="0"/>
              </a:rPr>
            </a:br>
            <a:r>
              <a:rPr lang="en-US" sz="5600">
                <a:solidFill>
                  <a:schemeClr val="bg1"/>
                </a:solidFill>
                <a:latin typeface="Cambria" panose="02040503050406030204" pitchFamily="18" charset="0"/>
                <a:cs typeface="Arial" panose="020B0604020202020204" pitchFamily="34" charset="0"/>
              </a:rPr>
              <a:t>Nick Olibrice</a:t>
            </a:r>
            <a:br>
              <a:rPr lang="en-US" sz="5600">
                <a:solidFill>
                  <a:schemeClr val="bg1"/>
                </a:solidFill>
                <a:latin typeface="Cambria" panose="02040503050406030204" pitchFamily="18" charset="0"/>
                <a:cs typeface="Arial" panose="020B0604020202020204" pitchFamily="34" charset="0"/>
              </a:rPr>
            </a:br>
            <a:r>
              <a:rPr lang="en-US" sz="5600">
                <a:solidFill>
                  <a:schemeClr val="bg1"/>
                </a:solidFill>
                <a:latin typeface="Cambria" panose="02040503050406030204" pitchFamily="18" charset="0"/>
                <a:cs typeface="Arial" panose="020B0604020202020204" pitchFamily="34" charset="0"/>
              </a:rPr>
              <a:t>Project Advisor: John Roth</a:t>
            </a:r>
            <a:br>
              <a:rPr lang="en-US" sz="5600">
                <a:solidFill>
                  <a:schemeClr val="bg1"/>
                </a:solidFill>
                <a:latin typeface="Cambria" panose="02040503050406030204" pitchFamily="18" charset="0"/>
                <a:cs typeface="Arial" panose="020B0604020202020204" pitchFamily="34" charset="0"/>
              </a:rPr>
            </a:br>
            <a:r>
              <a:rPr lang="en-US" sz="5600" i="1">
                <a:solidFill>
                  <a:schemeClr val="bg1"/>
                </a:solidFill>
                <a:latin typeface="Cambria" panose="02040503050406030204" pitchFamily="18" charset="0"/>
                <a:cs typeface="Arial" panose="020B0604020202020204" pitchFamily="34" charset="0"/>
              </a:rPr>
              <a:t>Department of Mechanical Engineering, University of New Hampshire, Durham, NH 03824</a:t>
            </a:r>
            <a:endParaRPr lang="en-US" sz="9300" i="1">
              <a:solidFill>
                <a:schemeClr val="bg1"/>
              </a:solidFill>
              <a:latin typeface="Cambria" panose="0204050305040603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Subtitle 2"/>
              <p:cNvSpPr txBox="1">
                <a:spLocks/>
              </p:cNvSpPr>
              <p:nvPr/>
            </p:nvSpPr>
            <p:spPr>
              <a:xfrm>
                <a:off x="431195" y="6828050"/>
                <a:ext cx="12733867" cy="16088516"/>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lnSpc>
                    <a:spcPct val="100000"/>
                  </a:lnSpc>
                  <a:spcBef>
                    <a:spcPts val="0"/>
                  </a:spcBef>
                </a:pPr>
                <a:r>
                  <a:rPr lang="en-US" sz="2800" u="none" strike="noStrike">
                    <a:solidFill>
                      <a:srgbClr val="000000"/>
                    </a:solidFill>
                    <a:effectLst/>
                    <a:latin typeface="Arial" panose="020B0604020202020204" pitchFamily="34" charset="0"/>
                    <a:cs typeface="Arial" panose="020B0604020202020204" pitchFamily="34" charset="0"/>
                  </a:rPr>
                  <a:t>As spacecraft reusability becomes a top priority in modern spaceflight, developing advanced thermal protection systems (TPS) that are also reusable becomes critical. Traditional TPS solutions - such as ablative heat shields and brittle ceramic tiles -  often suffer limited to no reuse and costly maintenance time.</a:t>
                </a:r>
              </a:p>
              <a:p>
                <a:pPr algn="l" rtl="0">
                  <a:lnSpc>
                    <a:spcPct val="100000"/>
                  </a:lnSpc>
                  <a:spcBef>
                    <a:spcPts val="0"/>
                  </a:spcBef>
                </a:pPr>
                <a:br>
                  <a:rPr lang="en-US" sz="2800" u="none" strike="noStrike">
                    <a:solidFill>
                      <a:srgbClr val="000000"/>
                    </a:solidFill>
                    <a:effectLst/>
                    <a:latin typeface="Arial" panose="020B0604020202020204" pitchFamily="34" charset="0"/>
                    <a:cs typeface="Arial" panose="020B0604020202020204" pitchFamily="34" charset="0"/>
                  </a:rPr>
                </a:br>
                <a:r>
                  <a:rPr lang="en-US" sz="2800" u="none" strike="noStrike">
                    <a:solidFill>
                      <a:srgbClr val="000000"/>
                    </a:solidFill>
                    <a:effectLst/>
                    <a:latin typeface="Arial" panose="020B0604020202020204" pitchFamily="34" charset="0"/>
                    <a:cs typeface="Arial" panose="020B0604020202020204" pitchFamily="34" charset="0"/>
                  </a:rPr>
                  <a:t>This project evaluates the feasibility of using cold spray technology to fabricate layers of a thermal protection system for atmospheric reentry. Rather than aiming to design an optimized final system, the research focuses on:</a:t>
                </a:r>
              </a:p>
              <a:p>
                <a:pPr algn="l" rtl="0">
                  <a:lnSpc>
                    <a:spcPct val="100000"/>
                  </a:lnSpc>
                  <a:spcBef>
                    <a:spcPts val="0"/>
                  </a:spcBef>
                </a:pPr>
                <a:endParaRPr lang="en-US" sz="2800" u="none" strike="noStrike">
                  <a:solidFill>
                    <a:srgbClr val="000000"/>
                  </a:solidFill>
                  <a:effectLst/>
                  <a:latin typeface="Arial" panose="020B0604020202020204" pitchFamily="34" charset="0"/>
                  <a:cs typeface="Arial" panose="020B0604020202020204" pitchFamily="34" charset="0"/>
                </a:endParaRPr>
              </a:p>
              <a:p>
                <a:pPr marL="457200" indent="-457200" algn="l" rtl="0">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Understanding the thermal environment during reentry</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Evaluating material functional requirements for each layer</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Determining whether cold spray is a viable fabrication method for any of these layers</a:t>
                </a:r>
              </a:p>
              <a:p>
                <a:pPr algn="l" rtl="0" fontAlgn="base">
                  <a:lnSpc>
                    <a:spcPct val="100000"/>
                  </a:lnSpc>
                </a:pPr>
                <a:r>
                  <a:rPr lang="en-US" sz="2800" b="1" u="none" strike="noStrike">
                    <a:solidFill>
                      <a:srgbClr val="000000"/>
                    </a:solidFill>
                    <a:effectLst/>
                    <a:latin typeface="Arial" panose="020B0604020202020204" pitchFamily="34" charset="0"/>
                    <a:cs typeface="Arial" panose="020B0604020202020204" pitchFamily="34" charset="0"/>
                  </a:rPr>
                  <a:t>Objectives</a:t>
                </a:r>
                <a:r>
                  <a:rPr lang="en-US" sz="2800" u="none" strike="noStrike">
                    <a:solidFill>
                      <a:srgbClr val="000000"/>
                    </a:solidFill>
                    <a:effectLst/>
                    <a:latin typeface="Arial" panose="020B0604020202020204" pitchFamily="34" charset="0"/>
                    <a:cs typeface="Arial" panose="020B0604020202020204" pitchFamily="34" charset="0"/>
                  </a:rPr>
                  <a:t>:</a:t>
                </a:r>
              </a:p>
              <a:p>
                <a:pPr algn="l" rtl="0" fontAlgn="base">
                  <a:lnSpc>
                    <a:spcPct val="100000"/>
                  </a:lnSpc>
                  <a:spcBef>
                    <a:spcPts val="0"/>
                  </a:spcBef>
                </a:pPr>
                <a:endParaRPr lang="en-US" sz="2800" u="none" strike="noStrike">
                  <a:solidFill>
                    <a:srgbClr val="000000"/>
                  </a:solidFill>
                  <a:effectLst/>
                  <a:latin typeface="Arial" panose="020B0604020202020204" pitchFamily="34" charset="0"/>
                  <a:cs typeface="Arial" panose="020B0604020202020204" pitchFamily="34" charset="0"/>
                </a:endParaRP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Establish if multilayer cold spray can be used as a thermal protection system (TPS) on a reentry spacecraft.</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TPS is to be designed for the -Y side of the Hermes Alpha during peak reentry heating.</a:t>
                </a:r>
              </a:p>
              <a:p>
                <a:pPr algn="l" rtl="0">
                  <a:lnSpc>
                    <a:spcPct val="100000"/>
                  </a:lnSpc>
                </a:pPr>
                <a:r>
                  <a:rPr lang="en-US" sz="2800" b="1" u="none" strike="noStrike">
                    <a:solidFill>
                      <a:srgbClr val="000000"/>
                    </a:solidFill>
                    <a:effectLst/>
                    <a:latin typeface="Arial" panose="020B0604020202020204" pitchFamily="34" charset="0"/>
                    <a:cs typeface="Arial" panose="020B0604020202020204" pitchFamily="34" charset="0"/>
                  </a:rPr>
                  <a:t>Requirements</a:t>
                </a:r>
                <a:r>
                  <a:rPr lang="en-US" sz="2800" u="none" strike="noStrike">
                    <a:solidFill>
                      <a:srgbClr val="000000"/>
                    </a:solidFill>
                    <a:effectLst/>
                    <a:latin typeface="Arial" panose="020B0604020202020204" pitchFamily="34" charset="0"/>
                    <a:cs typeface="Arial" panose="020B0604020202020204" pitchFamily="34" charset="0"/>
                  </a:rPr>
                  <a:t>:</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The heat shield shall withstand </a:t>
                </a:r>
                <a14:m>
                  <m:oMath xmlns:m="http://schemas.openxmlformats.org/officeDocument/2006/math">
                    <m:r>
                      <a:rPr lang="en-US" sz="2800" b="0" i="1" u="none" strike="noStrike" dirty="0" smtClean="0">
                        <a:solidFill>
                          <a:srgbClr val="000000"/>
                        </a:solidFill>
                        <a:effectLst/>
                        <a:latin typeface="Cambria Math" panose="02040503050406030204" pitchFamily="18" charset="0"/>
                        <a:cs typeface="Arial" panose="020B0604020202020204" pitchFamily="34" charset="0"/>
                      </a:rPr>
                      <m:t>1.2 </m:t>
                    </m:r>
                    <m:r>
                      <a:rPr lang="en-US" sz="2800" b="0" i="1" u="none" strike="noStrike" dirty="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2800" b="0" i="1" u="none" strike="noStrike" dirty="0" smtClean="0">
                        <a:solidFill>
                          <a:srgbClr val="000000"/>
                        </a:solidFill>
                        <a:effectLst/>
                        <a:latin typeface="Cambria Math" panose="02040503050406030204" pitchFamily="18" charset="0"/>
                        <a:cs typeface="Arial" panose="020B0604020202020204" pitchFamily="34" charset="0"/>
                      </a:rPr>
                      <m:t> </m:t>
                    </m:r>
                    <m:sSup>
                      <m:sSupPr>
                        <m:ctrlPr>
                          <a:rPr lang="en-US" sz="2800" b="0" i="1" u="none" strike="noStrike" dirty="0" smtClean="0">
                            <a:solidFill>
                              <a:srgbClr val="000000"/>
                            </a:solidFill>
                            <a:effectLst/>
                            <a:latin typeface="Cambria Math" panose="02040503050406030204" pitchFamily="18" charset="0"/>
                            <a:cs typeface="Arial" panose="020B0604020202020204" pitchFamily="34" charset="0"/>
                          </a:rPr>
                        </m:ctrlPr>
                      </m:sSupPr>
                      <m:e>
                        <m:r>
                          <a:rPr lang="en-US" sz="2800" b="0" i="1" u="none" strike="noStrike" dirty="0" smtClean="0">
                            <a:solidFill>
                              <a:srgbClr val="000000"/>
                            </a:solidFill>
                            <a:effectLst/>
                            <a:latin typeface="Cambria Math" panose="02040503050406030204" pitchFamily="18" charset="0"/>
                            <a:cs typeface="Arial" panose="020B0604020202020204" pitchFamily="34" charset="0"/>
                          </a:rPr>
                          <m:t>10</m:t>
                        </m:r>
                      </m:e>
                      <m:sup>
                        <m:r>
                          <a:rPr lang="en-US" sz="2800" b="0" i="1" u="none" strike="noStrike" dirty="0" smtClean="0">
                            <a:solidFill>
                              <a:srgbClr val="000000"/>
                            </a:solidFill>
                            <a:effectLst/>
                            <a:latin typeface="Cambria Math" panose="02040503050406030204" pitchFamily="18" charset="0"/>
                            <a:cs typeface="Arial" panose="020B0604020202020204" pitchFamily="34" charset="0"/>
                          </a:rPr>
                          <m:t>6</m:t>
                        </m:r>
                      </m:sup>
                    </m:sSup>
                    <m:f>
                      <m:fPr>
                        <m:ctrlPr>
                          <a:rPr lang="en-US" sz="2800" i="1" u="none" strike="noStrike" dirty="0" smtClean="0">
                            <a:solidFill>
                              <a:srgbClr val="000000"/>
                            </a:solidFill>
                            <a:effectLst/>
                            <a:latin typeface="Cambria Math" panose="02040503050406030204" pitchFamily="18" charset="0"/>
                            <a:cs typeface="Arial" panose="020B0604020202020204" pitchFamily="34" charset="0"/>
                          </a:rPr>
                        </m:ctrlPr>
                      </m:fPr>
                      <m:num>
                        <m:r>
                          <a:rPr lang="en-US" sz="2800" b="0" i="1" u="none" strike="noStrike" dirty="0" smtClean="0">
                            <a:solidFill>
                              <a:srgbClr val="000000"/>
                            </a:solidFill>
                            <a:effectLst/>
                            <a:latin typeface="Cambria Math" panose="02040503050406030204" pitchFamily="18" charset="0"/>
                            <a:cs typeface="Arial" panose="020B0604020202020204" pitchFamily="34" charset="0"/>
                          </a:rPr>
                          <m:t>𝑊</m:t>
                        </m:r>
                      </m:num>
                      <m:den>
                        <m:sSup>
                          <m:sSupPr>
                            <m:ctrlPr>
                              <a:rPr lang="en-US" sz="2800" i="1" u="none" strike="noStrike" dirty="0" smtClean="0">
                                <a:solidFill>
                                  <a:srgbClr val="000000"/>
                                </a:solidFill>
                                <a:effectLst/>
                                <a:latin typeface="Cambria Math" panose="02040503050406030204" pitchFamily="18" charset="0"/>
                                <a:cs typeface="Arial" panose="020B0604020202020204" pitchFamily="34" charset="0"/>
                              </a:rPr>
                            </m:ctrlPr>
                          </m:sSupPr>
                          <m:e>
                            <m:r>
                              <a:rPr lang="en-US" sz="2800" b="0" i="1" u="none" strike="noStrike" dirty="0" smtClean="0">
                                <a:solidFill>
                                  <a:srgbClr val="000000"/>
                                </a:solidFill>
                                <a:effectLst/>
                                <a:latin typeface="Cambria Math" panose="02040503050406030204" pitchFamily="18" charset="0"/>
                                <a:cs typeface="Arial" panose="020B0604020202020204" pitchFamily="34" charset="0"/>
                              </a:rPr>
                              <m:t>𝑚</m:t>
                            </m:r>
                          </m:e>
                          <m:sup>
                            <m:r>
                              <a:rPr lang="en-US" sz="2800" b="0" i="1" u="none" strike="noStrike" dirty="0" smtClean="0">
                                <a:solidFill>
                                  <a:srgbClr val="000000"/>
                                </a:solidFill>
                                <a:effectLst/>
                                <a:latin typeface="Cambria Math" panose="02040503050406030204" pitchFamily="18" charset="0"/>
                                <a:cs typeface="Arial" panose="020B0604020202020204" pitchFamily="34" charset="0"/>
                              </a:rPr>
                              <m:t>2</m:t>
                            </m:r>
                          </m:sup>
                        </m:sSup>
                      </m:den>
                    </m:f>
                    <m:r>
                      <a:rPr lang="en-US" sz="2800" i="1" u="none" strike="noStrike" dirty="0" smtClean="0">
                        <a:solidFill>
                          <a:srgbClr val="000000"/>
                        </a:solidFill>
                        <a:effectLst/>
                        <a:latin typeface="Cambria Math" panose="02040503050406030204" pitchFamily="18" charset="0"/>
                        <a:cs typeface="Arial" panose="020B0604020202020204" pitchFamily="34" charset="0"/>
                      </a:rPr>
                      <m:t> </m:t>
                    </m:r>
                  </m:oMath>
                </a14:m>
                <a:r>
                  <a:rPr lang="en-US" sz="2800" u="none" strike="noStrike">
                    <a:solidFill>
                      <a:srgbClr val="000000"/>
                    </a:solidFill>
                    <a:effectLst/>
                    <a:latin typeface="Arial" panose="020B0604020202020204" pitchFamily="34" charset="0"/>
                    <a:cs typeface="Arial" panose="020B0604020202020204" pitchFamily="34" charset="0"/>
                  </a:rPr>
                  <a:t>heat flux</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Shall withstand 2500°C heating conditions</a:t>
                </a:r>
              </a:p>
              <a:p>
                <a:pPr marL="457200" indent="-457200" algn="l" rtl="0" fontAlgn="base">
                  <a:lnSpc>
                    <a:spcPct val="100000"/>
                  </a:lnSpc>
                  <a:spcBef>
                    <a:spcPts val="0"/>
                  </a:spcBef>
                  <a:buFont typeface="Arial" panose="020B0604020202020204" pitchFamily="34" charset="0"/>
                  <a:buChar char="•"/>
                </a:pPr>
                <a:r>
                  <a:rPr lang="en-US" sz="2800" u="none" strike="noStrike">
                    <a:solidFill>
                      <a:srgbClr val="000000"/>
                    </a:solidFill>
                    <a:effectLst/>
                    <a:latin typeface="Arial" panose="020B0604020202020204" pitchFamily="34" charset="0"/>
                    <a:cs typeface="Arial" panose="020B0604020202020204" pitchFamily="34" charset="0"/>
                  </a:rPr>
                  <a:t>Shall be under ¼ total TPS mass (2.12 kg per side panel)</a:t>
                </a:r>
              </a:p>
              <a:p>
                <a:pPr marL="457200" indent="-457200" algn="l" rtl="0" fontAlgn="base">
                  <a:lnSpc>
                    <a:spcPct val="100000"/>
                  </a:lnSpc>
                  <a:buFont typeface="Arial" panose="020B0604020202020204" pitchFamily="34" charset="0"/>
                  <a:buChar char="•"/>
                </a:pPr>
                <a:endParaRPr lang="en-US" sz="2800">
                  <a:solidFill>
                    <a:srgbClr val="000000"/>
                  </a:solidFill>
                  <a:latin typeface="Arial" panose="020B0604020202020204" pitchFamily="34" charset="0"/>
                  <a:cs typeface="Arial" panose="020B0604020202020204" pitchFamily="34" charset="0"/>
                </a:endParaRPr>
              </a:p>
              <a:p>
                <a:pPr marL="457200" indent="-457200" algn="l" rtl="0" fontAlgn="base">
                  <a:lnSpc>
                    <a:spcPct val="100000"/>
                  </a:lnSpc>
                  <a:buFont typeface="Arial" panose="020B0604020202020204" pitchFamily="34" charset="0"/>
                  <a:buChar char="•"/>
                </a:pPr>
                <a:endParaRPr lang="en-US" sz="3700" b="1" u="sng">
                  <a:latin typeface="Arial" panose="020B0604020202020204" pitchFamily="34" charset="0"/>
                  <a:cs typeface="Arial" panose="020B0604020202020204" pitchFamily="34" charset="0"/>
                </a:endParaRPr>
              </a:p>
            </p:txBody>
          </p:sp>
        </mc:Choice>
        <mc:Fallback>
          <p:sp>
            <p:nvSpPr>
              <p:cNvPr id="6" name="Subtitle 2"/>
              <p:cNvSpPr txBox="1">
                <a:spLocks noRot="1" noChangeAspect="1" noMove="1" noResize="1" noEditPoints="1" noAdjustHandles="1" noChangeArrowheads="1" noChangeShapeType="1" noTextEdit="1"/>
              </p:cNvSpPr>
              <p:nvPr/>
            </p:nvSpPr>
            <p:spPr>
              <a:xfrm>
                <a:off x="431195" y="6828050"/>
                <a:ext cx="12733867" cy="16088516"/>
              </a:xfrm>
              <a:prstGeom prst="rect">
                <a:avLst/>
              </a:prstGeom>
              <a:blipFill>
                <a:blip r:embed="rId4"/>
                <a:stretch>
                  <a:fillRect l="-862" t="-341" r="-1580"/>
                </a:stretch>
              </a:blipFill>
              <a:ln>
                <a:noFill/>
              </a:ln>
            </p:spPr>
            <p:txBody>
              <a:bodyPr/>
              <a:lstStyle/>
              <a:p>
                <a:r>
                  <a:rPr lang="en-US">
                    <a:noFill/>
                  </a:rPr>
                  <a:t> </a:t>
                </a:r>
              </a:p>
            </p:txBody>
          </p:sp>
        </mc:Fallback>
      </mc:AlternateContent>
      <p:sp>
        <p:nvSpPr>
          <p:cNvPr id="8" name="Subtitle 2"/>
          <p:cNvSpPr txBox="1">
            <a:spLocks/>
          </p:cNvSpPr>
          <p:nvPr/>
        </p:nvSpPr>
        <p:spPr>
          <a:xfrm>
            <a:off x="475797" y="23922058"/>
            <a:ext cx="12733867" cy="10233565"/>
          </a:xfrm>
          <a:prstGeom prst="rect">
            <a:avLst/>
          </a:prstGeom>
          <a:ln>
            <a:noFill/>
          </a:ln>
        </p:spPr>
        <p:txBody>
          <a:bodyPr vert="horz" lIns="106674" tIns="53337" rIns="106674" bIns="53337" rtlCol="0" anchor="t">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lnSpc>
                <a:spcPct val="100000"/>
              </a:lnSpc>
              <a:spcBef>
                <a:spcPts val="600"/>
              </a:spcBef>
            </a:pPr>
            <a:r>
              <a:rPr lang="en-US" sz="3200" b="0" i="0" u="none" strike="noStrike">
                <a:solidFill>
                  <a:srgbClr val="000000"/>
                </a:solidFill>
                <a:effectLst/>
                <a:latin typeface="Arial" panose="020B0604020202020204" pitchFamily="34" charset="0"/>
                <a:cs typeface="Arial" panose="020B0604020202020204" pitchFamily="34" charset="0"/>
              </a:rPr>
              <a:t>Traditional thermal protection systems utilize ablation to dissipate the thermal energy built up during atmospheric reentry. These systems face challenges with reusability and require time-intensive fabrication that results in an undesired increase in time between missions. Reentry bodies encounter temperatures exceeding 1500°C and dynamic mechanical stresses, necessitating multi-functional materials.</a:t>
            </a:r>
          </a:p>
          <a:p>
            <a:pPr algn="l" rtl="0">
              <a:lnSpc>
                <a:spcPct val="100000"/>
              </a:lnSpc>
              <a:spcBef>
                <a:spcPts val="600"/>
              </a:spcBef>
            </a:pPr>
            <a:br>
              <a:rPr lang="en-US" sz="3200" b="0" i="0" u="none" strike="noStrike">
                <a:solidFill>
                  <a:srgbClr val="000000"/>
                </a:solidFill>
                <a:effectLst/>
                <a:latin typeface="Arial" panose="020B0604020202020204" pitchFamily="34" charset="0"/>
                <a:cs typeface="Arial" panose="020B0604020202020204" pitchFamily="34" charset="0"/>
              </a:rPr>
            </a:br>
            <a:r>
              <a:rPr lang="en-US" sz="3200" b="0" i="0" u="none" strike="noStrike">
                <a:solidFill>
                  <a:srgbClr val="000000"/>
                </a:solidFill>
                <a:effectLst/>
                <a:latin typeface="Arial" panose="020B0604020202020204" pitchFamily="34" charset="0"/>
                <a:cs typeface="Arial" panose="020B0604020202020204" pitchFamily="34" charset="0"/>
              </a:rPr>
              <a:t>Cold Spray is a promising solid-state deposition method that accelerates powdered materials to high velocity and bonds them to a substrate without melting. Its low-thermal approach may make it suitable for:</a:t>
            </a:r>
          </a:p>
          <a:p>
            <a:pPr marL="457200" indent="-457200" algn="l" rtl="0" fontAlgn="base">
              <a:lnSpc>
                <a:spcPct val="100000"/>
              </a:lnSpc>
              <a:spcBef>
                <a:spcPts val="1200"/>
              </a:spcBef>
              <a:buFont typeface="Arial" panose="020B0604020202020204" pitchFamily="34" charset="0"/>
              <a:buChar char="•"/>
            </a:pPr>
            <a:r>
              <a:rPr lang="en-US" sz="3200" b="0" i="0" u="none" strike="noStrike">
                <a:solidFill>
                  <a:srgbClr val="000000"/>
                </a:solidFill>
                <a:effectLst/>
                <a:latin typeface="Arial" panose="020B0604020202020204" pitchFamily="34" charset="0"/>
                <a:cs typeface="Arial" panose="020B0604020202020204" pitchFamily="34" charset="0"/>
              </a:rPr>
              <a:t>Building high-temperature resistant layers without heat damage.</a:t>
            </a:r>
          </a:p>
          <a:p>
            <a:pPr marL="457200" indent="-457200" algn="l" rtl="0" fontAlgn="base">
              <a:lnSpc>
                <a:spcPct val="100000"/>
              </a:lnSpc>
              <a:spcBef>
                <a:spcPts val="0"/>
              </a:spcBef>
              <a:buFont typeface="Arial" panose="020B0604020202020204" pitchFamily="34" charset="0"/>
              <a:buChar char="•"/>
            </a:pPr>
            <a:r>
              <a:rPr lang="en-US" sz="3200" b="0" i="0" u="none" strike="noStrike">
                <a:solidFill>
                  <a:srgbClr val="000000"/>
                </a:solidFill>
                <a:effectLst/>
                <a:latin typeface="Arial" panose="020B0604020202020204" pitchFamily="34" charset="0"/>
                <a:cs typeface="Arial" panose="020B0604020202020204" pitchFamily="34" charset="0"/>
              </a:rPr>
              <a:t>Enabling rapid, low-cost refurbishment between missions.</a:t>
            </a:r>
          </a:p>
          <a:p>
            <a:pPr marL="457200" indent="-457200" algn="l" rtl="0" fontAlgn="base">
              <a:lnSpc>
                <a:spcPct val="100000"/>
              </a:lnSpc>
              <a:spcBef>
                <a:spcPts val="0"/>
              </a:spcBef>
              <a:buFont typeface="Arial" panose="020B0604020202020204" pitchFamily="34" charset="0"/>
              <a:buChar char="•"/>
            </a:pPr>
            <a:r>
              <a:rPr lang="en-US" sz="3200" b="0" i="0" u="none" strike="noStrike">
                <a:solidFill>
                  <a:srgbClr val="000000"/>
                </a:solidFill>
                <a:effectLst/>
                <a:latin typeface="Arial" panose="020B0604020202020204" pitchFamily="34" charset="0"/>
                <a:cs typeface="Arial" panose="020B0604020202020204" pitchFamily="34" charset="0"/>
              </a:rPr>
              <a:t>Customizing TPS systems for different mission profiles.</a:t>
            </a:r>
          </a:p>
          <a:p>
            <a:pPr algn="l" rtl="0" fontAlgn="base">
              <a:lnSpc>
                <a:spcPct val="100000"/>
              </a:lnSpc>
            </a:pPr>
            <a:r>
              <a:rPr lang="en-US" sz="3200" b="0" i="0" u="none" strike="noStrike">
                <a:solidFill>
                  <a:srgbClr val="000000"/>
                </a:solidFill>
                <a:effectLst/>
                <a:latin typeface="Arial" panose="020B0604020202020204" pitchFamily="34" charset="0"/>
                <a:cs typeface="Arial" panose="020B0604020202020204" pitchFamily="34" charset="0"/>
              </a:rPr>
              <a:t>This project builds upon existing TPS architectures by integrating various layers with independent purposes while exploring whether cold spray is compatible with the temperature and structural requirements identified through aerodynamic and thermal simulation.</a:t>
            </a:r>
          </a:p>
        </p:txBody>
      </p:sp>
      <p:sp>
        <p:nvSpPr>
          <p:cNvPr id="9" name="Subtitle 2"/>
          <p:cNvSpPr txBox="1">
            <a:spLocks/>
          </p:cNvSpPr>
          <p:nvPr/>
        </p:nvSpPr>
        <p:spPr>
          <a:xfrm>
            <a:off x="13749838" y="5760899"/>
            <a:ext cx="23532015" cy="106535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Approach and Simulation</a:t>
            </a:r>
          </a:p>
        </p:txBody>
      </p:sp>
      <p:sp>
        <p:nvSpPr>
          <p:cNvPr id="12" name="Subtitle 2"/>
          <p:cNvSpPr txBox="1">
            <a:spLocks/>
          </p:cNvSpPr>
          <p:nvPr/>
        </p:nvSpPr>
        <p:spPr>
          <a:xfrm>
            <a:off x="37935769" y="21850852"/>
            <a:ext cx="12688441" cy="8222229"/>
          </a:xfrm>
          <a:prstGeom prst="rect">
            <a:avLst/>
          </a:prstGeom>
          <a:noFill/>
          <a:ln>
            <a:no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2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Material Validation: </a:t>
            </a:r>
            <a:r>
              <a:rPr lang="en-US" sz="3200">
                <a:latin typeface="Arial" panose="020B0604020202020204" pitchFamily="34" charset="0"/>
                <a:cs typeface="Arial" panose="020B0604020202020204" pitchFamily="34" charset="0"/>
              </a:rPr>
              <a:t>Closer collaboration with SPE3D to investigate the use of ceramic-metallic powders, as mentioned, for this use-case.</a:t>
            </a:r>
            <a:endParaRPr lang="en-US" sz="3200" b="1">
              <a:latin typeface="Arial" panose="020B0604020202020204" pitchFamily="34" charset="0"/>
              <a:cs typeface="Arial" panose="020B0604020202020204" pitchFamily="34" charset="0"/>
            </a:endParaRPr>
          </a:p>
          <a:p>
            <a:pPr marL="457200" indent="-457200" algn="l">
              <a:lnSpc>
                <a:spcPct val="12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Sample Fabrication: </a:t>
            </a:r>
            <a:r>
              <a:rPr lang="en-US" sz="3200">
                <a:latin typeface="Arial" panose="020B0604020202020204" pitchFamily="34" charset="0"/>
                <a:cs typeface="Arial" panose="020B0604020202020204" pitchFamily="34" charset="0"/>
              </a:rPr>
              <a:t>Manufacture multi-layered cold spray TPS using SPE3D’s machinery and test deposition on capsule-representative curvature.</a:t>
            </a:r>
          </a:p>
          <a:p>
            <a:pPr marL="457200" indent="-457200" algn="l">
              <a:lnSpc>
                <a:spcPct val="12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Thermal Testing: </a:t>
            </a:r>
            <a:r>
              <a:rPr lang="en-US" sz="3200">
                <a:latin typeface="Arial" panose="020B0604020202020204" pitchFamily="34" charset="0"/>
                <a:cs typeface="Arial" panose="020B0604020202020204" pitchFamily="34" charset="0"/>
              </a:rPr>
              <a:t>Conduct thermal cycle testing on small-scale samples to assess durability of bonded and sprayed layers.</a:t>
            </a:r>
          </a:p>
          <a:p>
            <a:pPr marL="457200" indent="-457200" algn="l">
              <a:lnSpc>
                <a:spcPct val="12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Aerodynamic Validation: </a:t>
            </a:r>
            <a:r>
              <a:rPr lang="en-US" sz="3200">
                <a:latin typeface="Arial" panose="020B0604020202020204" pitchFamily="34" charset="0"/>
                <a:cs typeface="Arial" panose="020B0604020202020204" pitchFamily="34" charset="0"/>
              </a:rPr>
              <a:t>Conduct wind tunnel tests to investigate the effects on drag from the TPS and determine if a finishing coat is required to prevent undesired aerodynamic effects.</a:t>
            </a:r>
          </a:p>
          <a:p>
            <a:pPr marL="457200" indent="-457200" algn="l">
              <a:lnSpc>
                <a:spcPct val="12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Simulation Improvement: </a:t>
            </a:r>
            <a:r>
              <a:rPr lang="en-US" sz="3200">
                <a:latin typeface="Arial" panose="020B0604020202020204" pitchFamily="34" charset="0"/>
                <a:cs typeface="Arial" panose="020B0604020202020204" pitchFamily="34" charset="0"/>
              </a:rPr>
              <a:t>Refine simulations to be time-dependent  at mission-specific flow conditions, including thermal load prediction.</a:t>
            </a:r>
          </a:p>
        </p:txBody>
      </p:sp>
      <p:sp>
        <p:nvSpPr>
          <p:cNvPr id="13" name="Subtitle 2"/>
          <p:cNvSpPr txBox="1">
            <a:spLocks/>
          </p:cNvSpPr>
          <p:nvPr/>
        </p:nvSpPr>
        <p:spPr>
          <a:xfrm>
            <a:off x="431198" y="5748895"/>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Project Overview &amp; Objectives</a:t>
            </a:r>
          </a:p>
        </p:txBody>
      </p:sp>
      <p:sp>
        <p:nvSpPr>
          <p:cNvPr id="15" name="Subtitle 2"/>
          <p:cNvSpPr txBox="1">
            <a:spLocks/>
          </p:cNvSpPr>
          <p:nvPr/>
        </p:nvSpPr>
        <p:spPr>
          <a:xfrm>
            <a:off x="37925009" y="5698134"/>
            <a:ext cx="12716539"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Conclusions</a:t>
            </a:r>
          </a:p>
        </p:txBody>
      </p:sp>
      <p:sp>
        <p:nvSpPr>
          <p:cNvPr id="16" name="Subtitle 2"/>
          <p:cNvSpPr txBox="1">
            <a:spLocks/>
          </p:cNvSpPr>
          <p:nvPr/>
        </p:nvSpPr>
        <p:spPr>
          <a:xfrm>
            <a:off x="13756930" y="6814246"/>
            <a:ext cx="14009230" cy="6386358"/>
          </a:xfrm>
          <a:prstGeom prst="rect">
            <a:avLst/>
          </a:prstGeom>
          <a:ln>
            <a:noFill/>
          </a:ln>
        </p:spPr>
        <p:txBody>
          <a:bodyPr vert="horz" wrap="square" lIns="106674" tIns="53337" rIns="106674" bIns="53337" rtlCol="0" anchor="t">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Industry collaborators supplied heat flux estimates at the nose, which were scaled to estimate the heating from circulated flow on side panels</a:t>
            </a:r>
          </a:p>
          <a:p>
            <a:pPr marL="457200"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Industry Provided 2D axisymmetric computational fluid dynamics (CFD) simulation of capsule to capture heating distribution map and verify geometry before higher Mach cases</a:t>
            </a:r>
          </a:p>
          <a:p>
            <a:pPr marL="457200"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Developing Mach 2 case with focus on side panel heating with adiabatic surface conditions.</a:t>
            </a:r>
          </a:p>
          <a:p>
            <a:pPr marL="457200"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After values are obtained for Mach 2, they will be scaled up to expected peak heating conditions at Mach 12 (~60 km altitude)</a:t>
            </a:r>
          </a:p>
          <a:p>
            <a:pPr marL="457200"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Scaled results from the industry provided values informed material selection and feasibility assessment for cold spray integration.</a:t>
            </a:r>
          </a:p>
          <a:p>
            <a:pPr marL="457200" indent="-457200" algn="l">
              <a:lnSpc>
                <a:spcPct val="100000"/>
              </a:lnSpc>
              <a:spcBef>
                <a:spcPts val="0"/>
              </a:spcBef>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
        <p:nvSpPr>
          <p:cNvPr id="17" name="Subtitle 2"/>
          <p:cNvSpPr txBox="1">
            <a:spLocks/>
          </p:cNvSpPr>
          <p:nvPr/>
        </p:nvSpPr>
        <p:spPr>
          <a:xfrm>
            <a:off x="37942480" y="20633991"/>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cs typeface="Arial" panose="020B0604020202020204" pitchFamily="34" charset="0"/>
              </a:rPr>
              <a:t>Future Work</a:t>
            </a:r>
          </a:p>
        </p:txBody>
      </p:sp>
      <p:sp>
        <p:nvSpPr>
          <p:cNvPr id="18" name="Subtitle 2"/>
          <p:cNvSpPr txBox="1">
            <a:spLocks/>
          </p:cNvSpPr>
          <p:nvPr/>
        </p:nvSpPr>
        <p:spPr>
          <a:xfrm>
            <a:off x="37907681" y="29579378"/>
            <a:ext cx="12733867" cy="73922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cs typeface="Arial" panose="020B0604020202020204" pitchFamily="34" charset="0"/>
              </a:rPr>
              <a:t>Acknowledgements</a:t>
            </a:r>
          </a:p>
        </p:txBody>
      </p:sp>
      <p:sp>
        <p:nvSpPr>
          <p:cNvPr id="19" name="Subtitle 2"/>
          <p:cNvSpPr txBox="1">
            <a:spLocks/>
          </p:cNvSpPr>
          <p:nvPr/>
        </p:nvSpPr>
        <p:spPr>
          <a:xfrm>
            <a:off x="37953107" y="6814247"/>
            <a:ext cx="12733867" cy="11938108"/>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Although the goal is to utilize cold spray for the entire TPS,  additional non-cold spray layers are recommended due mainly to insulation requirements</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Cold spray is most feasible for the substrate and intermediate metallic layer, especially in low-curvature regions like the capsule sides.</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Preliminary cycle-count projections show acceptable performance for the metallic layers, but oxidation and micro cracking in the UHTC could limit service life.</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Mass requirements prohibit the ability to increase non-insulation layer thicknesses to account for expected unwanted prices of pure ceramic insulation layer. A hybrid cold spray-insulation blanket layer is advised.</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Preliminary results support the viability of a partially cold-sprayed TPS for the –Y side panel of the Hermes Alpha by utilizing proven ceramics used in similar applications, but the current ideal needed powders for cold spray deposition do not exist for commercial use. </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This implies that current Cold Spray technology does not meet the requirements to develop the needed TPS mainly due to the lack of the existence or commercial availability of the required metallic-ceramic powders and would require the development of such powder(s) to properly integrate.</a:t>
            </a:r>
          </a:p>
          <a:p>
            <a:pPr marL="457200" indent="-457200" algn="l">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Cold Spray may be a viable solution if the following are done: </a:t>
            </a:r>
          </a:p>
          <a:p>
            <a:pPr marL="1828800" lvl="1" indent="-457200" algn="l">
              <a:spcBef>
                <a:spcPts val="0"/>
              </a:spcBef>
              <a:buFont typeface="Courier New" panose="02070309020205020404" pitchFamily="49" charset="0"/>
              <a:buChar char="o"/>
            </a:pPr>
            <a:r>
              <a:rPr lang="en-US" sz="3200">
                <a:latin typeface="Arial" panose="020B0604020202020204" pitchFamily="34" charset="0"/>
                <a:cs typeface="Arial" panose="020B0604020202020204" pitchFamily="34" charset="0"/>
              </a:rPr>
              <a:t>Research efforts are made in developing a metal-ceramic composite powder than can survive deposition.</a:t>
            </a:r>
          </a:p>
          <a:p>
            <a:pPr marL="1828800" lvl="1" indent="-457200" algn="l">
              <a:spcBef>
                <a:spcPts val="0"/>
              </a:spcBef>
              <a:buFont typeface="Courier New" panose="02070309020205020404" pitchFamily="49" charset="0"/>
              <a:buChar char="o"/>
            </a:pPr>
            <a:r>
              <a:rPr lang="en-US" sz="3200">
                <a:latin typeface="Arial" panose="020B0604020202020204" pitchFamily="34" charset="0"/>
                <a:cs typeface="Arial" panose="020B0604020202020204" pitchFamily="34" charset="0"/>
              </a:rPr>
              <a:t>The chosen insulation layer’s porosity does not affect its usefulness when depositing the other layers onto it. </a:t>
            </a:r>
          </a:p>
          <a:p>
            <a:pPr marL="457200" indent="-457200" algn="l">
              <a:spcBef>
                <a:spcPts val="0"/>
              </a:spcBef>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algn="l">
              <a:spcBef>
                <a:spcPts val="0"/>
              </a:spcBef>
            </a:pPr>
            <a:r>
              <a:rPr lang="en-US" sz="3200" b="1">
                <a:latin typeface="Arial" panose="020B0604020202020204" pitchFamily="34" charset="0"/>
                <a:cs typeface="Arial" panose="020B0604020202020204" pitchFamily="34" charset="0"/>
              </a:rPr>
              <a:t>This investigation establishes a foundation for further development and testing of cold spray-based TPS solutions in reentry applications.</a:t>
            </a:r>
            <a:endParaRPr lang="en-US" sz="3200">
              <a:latin typeface="Arial" panose="020B0604020202020204" pitchFamily="34" charset="0"/>
              <a:cs typeface="Arial" panose="020B0604020202020204" pitchFamily="34" charset="0"/>
            </a:endParaRPr>
          </a:p>
        </p:txBody>
      </p:sp>
      <p:sp>
        <p:nvSpPr>
          <p:cNvPr id="30" name="Subtitle 2"/>
          <p:cNvSpPr txBox="1">
            <a:spLocks/>
          </p:cNvSpPr>
          <p:nvPr/>
        </p:nvSpPr>
        <p:spPr>
          <a:xfrm>
            <a:off x="13739881" y="13117545"/>
            <a:ext cx="23541960" cy="10130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Arial" panose="020B0604020202020204" pitchFamily="34" charset="0"/>
                <a:cs typeface="Arial" panose="020B0604020202020204" pitchFamily="34" charset="0"/>
              </a:rPr>
              <a:t> </a:t>
            </a:r>
            <a:r>
              <a:rPr lang="en-US" sz="5800">
                <a:solidFill>
                  <a:schemeClr val="bg1"/>
                </a:solidFill>
                <a:latin typeface="Cambria" panose="02040503050406030204" pitchFamily="18" charset="0"/>
                <a:cs typeface="Arial" panose="020B0604020202020204" pitchFamily="34" charset="0"/>
              </a:rPr>
              <a:t>Layering Strategy</a:t>
            </a:r>
          </a:p>
        </p:txBody>
      </p:sp>
      <p:sp>
        <p:nvSpPr>
          <p:cNvPr id="33" name="Subtitle 2"/>
          <p:cNvSpPr txBox="1">
            <a:spLocks/>
          </p:cNvSpPr>
          <p:nvPr/>
        </p:nvSpPr>
        <p:spPr>
          <a:xfrm>
            <a:off x="14432749" y="33615648"/>
            <a:ext cx="22849092" cy="4605867"/>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Cold Spray Material Compatibility: </a:t>
            </a:r>
            <a:r>
              <a:rPr lang="en-US" sz="3200">
                <a:latin typeface="Arial" panose="020B0604020202020204" pitchFamily="34" charset="0"/>
                <a:cs typeface="Arial" panose="020B0604020202020204" pitchFamily="34" charset="0"/>
              </a:rPr>
              <a:t>Some idealized materials, such as UHTCs, are brittle and may fracture on high-velocity impact if proper percentage of each material within the composite is not properly addressed.</a:t>
            </a:r>
            <a:endParaRPr lang="en-US" sz="3200" b="1">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Layer-to-Layer Interactions: </a:t>
            </a:r>
            <a:r>
              <a:rPr lang="en-US" sz="3200">
                <a:latin typeface="Arial" panose="020B0604020202020204" pitchFamily="34" charset="0"/>
                <a:cs typeface="Arial" panose="020B0604020202020204" pitchFamily="34" charset="0"/>
              </a:rPr>
              <a:t>The investigation of the layer-to-layer interaction was not considered for this study and would advise, at minimum, the addition of a thermal barrier coating interface that is designed to handle thermal expansion differences between layers to prevent delamination.</a:t>
            </a:r>
          </a:p>
          <a:p>
            <a:pPr marL="457200" indent="-457200" algn="l">
              <a:lnSpc>
                <a:spcPct val="10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Thermal Cycling &amp; Oxidation:  </a:t>
            </a:r>
            <a:r>
              <a:rPr lang="en-US" sz="3200">
                <a:latin typeface="Arial" panose="020B0604020202020204" pitchFamily="34" charset="0"/>
                <a:cs typeface="Arial" panose="020B0604020202020204" pitchFamily="34" charset="0"/>
              </a:rPr>
              <a:t>Repeated reentry cycles increases likelihood of cracking and oxidation in exposed layers (outermost layer).</a:t>
            </a:r>
          </a:p>
          <a:p>
            <a:pPr marL="457200" indent="-457200" algn="l">
              <a:lnSpc>
                <a:spcPct val="100000"/>
              </a:lnSpc>
              <a:spcBef>
                <a:spcPts val="0"/>
              </a:spcBef>
              <a:buFont typeface="Arial" panose="020B0604020202020204" pitchFamily="34" charset="0"/>
              <a:buChar char="•"/>
            </a:pPr>
            <a:r>
              <a:rPr lang="en-US" sz="3200" b="1">
                <a:latin typeface="Arial" panose="020B0604020202020204" pitchFamily="34" charset="0"/>
                <a:cs typeface="Arial" panose="020B0604020202020204" pitchFamily="34" charset="0"/>
              </a:rPr>
              <a:t>Modeling vs. Reality</a:t>
            </a:r>
            <a:r>
              <a:rPr lang="en-US" sz="3200">
                <a:latin typeface="Arial" panose="020B0604020202020204" pitchFamily="34" charset="0"/>
                <a:cs typeface="Arial" panose="020B0604020202020204" pitchFamily="34" charset="0"/>
              </a:rPr>
              <a:t>: While 2D CFD at lower flow velocity conditions provides valuable insights, full 3D transient simulations would provide higher fidelity for complex geometries. </a:t>
            </a:r>
            <a:endParaRPr lang="en-US" sz="3200" b="1">
              <a:latin typeface="Arial" panose="020B0604020202020204" pitchFamily="34" charset="0"/>
              <a:cs typeface="Arial" panose="020B0604020202020204" pitchFamily="34" charset="0"/>
            </a:endParaRPr>
          </a:p>
        </p:txBody>
      </p:sp>
      <p:sp>
        <p:nvSpPr>
          <p:cNvPr id="149" name="Subtitle 2"/>
          <p:cNvSpPr txBox="1">
            <a:spLocks/>
          </p:cNvSpPr>
          <p:nvPr/>
        </p:nvSpPr>
        <p:spPr>
          <a:xfrm>
            <a:off x="13749838" y="32717953"/>
            <a:ext cx="23523168" cy="81770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cs typeface="Arial" panose="020B0604020202020204" pitchFamily="34" charset="0"/>
              </a:rPr>
              <a:t>Challenges and Considerations</a:t>
            </a:r>
          </a:p>
        </p:txBody>
      </p:sp>
      <p:sp>
        <p:nvSpPr>
          <p:cNvPr id="31" name="Subtitle 2"/>
          <p:cNvSpPr txBox="1">
            <a:spLocks/>
          </p:cNvSpPr>
          <p:nvPr/>
        </p:nvSpPr>
        <p:spPr>
          <a:xfrm>
            <a:off x="13527294" y="14201625"/>
            <a:ext cx="23529957" cy="5080798"/>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65760" algn="l">
              <a:lnSpc>
                <a:spcPct val="100000"/>
              </a:lnSpc>
              <a:spcBef>
                <a:spcPts val="0"/>
              </a:spcBef>
            </a:pPr>
            <a:r>
              <a:rPr lang="en-US" sz="3200">
                <a:latin typeface="Arial" panose="020B0604020202020204" pitchFamily="34" charset="0"/>
                <a:cs typeface="Arial" panose="020B0604020202020204" pitchFamily="34" charset="0"/>
              </a:rPr>
              <a:t>Each TPS layer was assigned a specific role based on its location in the heat path and thermal environment. Considering the idea of a multi-layer approach, it was beneficial to define the functionality of each layer, based on the thermal environment being studied. This was done by using the initially provided values of heat flux and temperatures provided by industry collaborators.</a:t>
            </a:r>
          </a:p>
          <a:p>
            <a:pPr marL="365760" algn="l">
              <a:lnSpc>
                <a:spcPct val="100000"/>
              </a:lnSpc>
              <a:spcBef>
                <a:spcPts val="0"/>
              </a:spcBef>
            </a:pPr>
            <a:endParaRPr lang="en-US" sz="1400" b="1">
              <a:latin typeface="Arial" panose="020B0604020202020204" pitchFamily="34" charset="0"/>
              <a:cs typeface="Arial" panose="020B0604020202020204" pitchFamily="34" charset="0"/>
            </a:endParaRPr>
          </a:p>
          <a:p>
            <a:pPr marL="365760" algn="l">
              <a:lnSpc>
                <a:spcPct val="100000"/>
              </a:lnSpc>
              <a:spcBef>
                <a:spcPts val="0"/>
              </a:spcBef>
            </a:pPr>
            <a:endParaRPr lang="en-US" sz="1600" b="1">
              <a:latin typeface="Arial" panose="020B0604020202020204" pitchFamily="34" charset="0"/>
              <a:cs typeface="Arial" panose="020B0604020202020204" pitchFamily="34" charset="0"/>
            </a:endParaRPr>
          </a:p>
          <a:p>
            <a:pPr marL="365760" algn="l">
              <a:lnSpc>
                <a:spcPct val="100000"/>
              </a:lnSpc>
              <a:spcBef>
                <a:spcPts val="0"/>
              </a:spcBef>
            </a:pPr>
            <a:endParaRPr lang="en-US" sz="1600" b="1">
              <a:latin typeface="Arial" panose="020B0604020202020204" pitchFamily="34" charset="0"/>
              <a:cs typeface="Arial" panose="020B0604020202020204" pitchFamily="34" charset="0"/>
            </a:endParaRPr>
          </a:p>
          <a:p>
            <a:pPr marL="365760" algn="l">
              <a:lnSpc>
                <a:spcPct val="100000"/>
              </a:lnSpc>
              <a:spcBef>
                <a:spcPts val="0"/>
              </a:spcBef>
            </a:pPr>
            <a:endParaRPr lang="en-US" sz="1600" b="1">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Surface Layer</a:t>
            </a:r>
            <a:r>
              <a:rPr lang="en-US" sz="3200">
                <a:latin typeface="Arial" panose="020B0604020202020204" pitchFamily="34" charset="0"/>
                <a:cs typeface="Arial" panose="020B0604020202020204" pitchFamily="34" charset="0"/>
              </a:rPr>
              <a:t>: Withstand aerodynamic heating without melting or ablating and radiate absorbed heat outward. </a:t>
            </a: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Intermediate Layer</a:t>
            </a:r>
            <a:r>
              <a:rPr lang="en-US" sz="3200">
                <a:latin typeface="Arial" panose="020B0604020202020204" pitchFamily="34" charset="0"/>
                <a:cs typeface="Arial" panose="020B0604020202020204" pitchFamily="34" charset="0"/>
              </a:rPr>
              <a:t>: Spread and buffer thermal loads, provide structural support, and resist oxidation.</a:t>
            </a: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Insulation Layer:</a:t>
            </a:r>
            <a:r>
              <a:rPr lang="en-US" sz="3200">
                <a:latin typeface="Arial" panose="020B0604020202020204" pitchFamily="34" charset="0"/>
                <a:cs typeface="Arial" panose="020B0604020202020204" pitchFamily="34" charset="0"/>
              </a:rPr>
              <a:t> Block and slow heat conduction to the vehicle body.</a:t>
            </a: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Substrate Layer</a:t>
            </a:r>
            <a:r>
              <a:rPr lang="en-US" sz="3200">
                <a:latin typeface="Arial" panose="020B0604020202020204" pitchFamily="34" charset="0"/>
                <a:cs typeface="Arial" panose="020B0604020202020204" pitchFamily="34" charset="0"/>
              </a:rPr>
              <a:t>: Provide structural integrity and mechanical attachment of TPS to the spacecraft.</a:t>
            </a:r>
          </a:p>
          <a:p>
            <a:pPr marL="365760" algn="l">
              <a:lnSpc>
                <a:spcPct val="100000"/>
              </a:lnSpc>
              <a:spcBef>
                <a:spcPts val="0"/>
              </a:spcBef>
            </a:pPr>
            <a:endParaRPr lang="en-US" sz="2800" b="1" u="sng">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a:latin typeface="Arial" panose="020B0604020202020204" pitchFamily="34" charset="0"/>
              <a:cs typeface="Arial" panose="020B0604020202020204" pitchFamily="34" charset="0"/>
            </a:endParaRPr>
          </a:p>
        </p:txBody>
      </p:sp>
      <p:sp>
        <p:nvSpPr>
          <p:cNvPr id="93" name="Subtitle 2"/>
          <p:cNvSpPr txBox="1">
            <a:spLocks/>
          </p:cNvSpPr>
          <p:nvPr/>
        </p:nvSpPr>
        <p:spPr>
          <a:xfrm>
            <a:off x="37907671" y="31152583"/>
            <a:ext cx="12716539" cy="73922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cs typeface="Arial" panose="020B0604020202020204" pitchFamily="34" charset="0"/>
              </a:rPr>
              <a:t>References</a:t>
            </a:r>
          </a:p>
        </p:txBody>
      </p:sp>
      <p:sp>
        <p:nvSpPr>
          <p:cNvPr id="98" name="Subtitle 2"/>
          <p:cNvSpPr txBox="1">
            <a:spLocks/>
          </p:cNvSpPr>
          <p:nvPr/>
        </p:nvSpPr>
        <p:spPr>
          <a:xfrm>
            <a:off x="465853" y="22859424"/>
            <a:ext cx="12699210"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 Background</a:t>
            </a:r>
          </a:p>
        </p:txBody>
      </p:sp>
      <p:sp>
        <p:nvSpPr>
          <p:cNvPr id="108" name="Subtitle 2"/>
          <p:cNvSpPr txBox="1">
            <a:spLocks/>
          </p:cNvSpPr>
          <p:nvPr/>
        </p:nvSpPr>
        <p:spPr>
          <a:xfrm>
            <a:off x="37996736" y="30466586"/>
            <a:ext cx="12733867" cy="685997"/>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a:latin typeface="Arial" panose="020B0604020202020204" pitchFamily="34" charset="0"/>
                <a:cs typeface="Arial" panose="020B0604020202020204" pitchFamily="34" charset="0"/>
              </a:rPr>
              <a:t>Prof. John Roth, Space Phoenix, SPE3D, Victor Champagne</a:t>
            </a:r>
          </a:p>
        </p:txBody>
      </p:sp>
      <p:pic>
        <p:nvPicPr>
          <p:cNvPr id="3" name="Picture 2">
            <a:extLst>
              <a:ext uri="{FF2B5EF4-FFF2-40B4-BE49-F238E27FC236}">
                <a16:creationId xmlns:a16="http://schemas.microsoft.com/office/drawing/2014/main" id="{94BB2771-DFAD-D019-B7C6-AEC70B53FB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9" b="89872" l="3027" r="89606">
                        <a14:foregroundMark x1="23915" y1="67986" x2="16549" y2="72759"/>
                        <a14:foregroundMark x1="5954" y1="72875" x2="8577" y2="76251"/>
                        <a14:foregroundMark x1="8577" y1="76251" x2="8577" y2="76484"/>
                        <a14:foregroundMark x1="4238" y1="73807" x2="4339" y2="76251"/>
                        <a14:foregroundMark x1="3330" y1="74971" x2="4945" y2="75087"/>
                        <a14:foregroundMark x1="3734" y1="74971" x2="4339" y2="76019"/>
                        <a14:foregroundMark x1="3027" y1="75320" x2="3229" y2="74622"/>
                        <a14:foregroundMark x1="4036" y1="74622" x2="5752" y2="74854"/>
                        <a14:foregroundMark x1="4945" y1="74854" x2="5045" y2="75902"/>
                      </a14:backgroundRemoval>
                    </a14:imgEffect>
                  </a14:imgLayer>
                </a14:imgProps>
              </a:ext>
            </a:extLst>
          </a:blip>
          <a:stretch>
            <a:fillRect/>
          </a:stretch>
        </p:blipFill>
        <p:spPr>
          <a:xfrm>
            <a:off x="6574961" y="17559524"/>
            <a:ext cx="6439495" cy="5581391"/>
          </a:xfrm>
          <a:prstGeom prst="rect">
            <a:avLst/>
          </a:prstGeom>
        </p:spPr>
      </p:pic>
      <p:pic>
        <p:nvPicPr>
          <p:cNvPr id="14" name="Picture 13">
            <a:extLst>
              <a:ext uri="{FF2B5EF4-FFF2-40B4-BE49-F238E27FC236}">
                <a16:creationId xmlns:a16="http://schemas.microsoft.com/office/drawing/2014/main" id="{CE4C4B78-3598-AD8C-0135-FF0538B231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192" y="34223465"/>
            <a:ext cx="5742225" cy="3998050"/>
          </a:xfrm>
          <a:prstGeom prst="rect">
            <a:avLst/>
          </a:prstGeom>
        </p:spPr>
      </p:pic>
      <p:pic>
        <p:nvPicPr>
          <p:cNvPr id="20" name="Picture 2">
            <a:extLst>
              <a:ext uri="{FF2B5EF4-FFF2-40B4-BE49-F238E27FC236}">
                <a16:creationId xmlns:a16="http://schemas.microsoft.com/office/drawing/2014/main" id="{B7C77A8E-8DD5-C516-3C01-F9D1B861526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514" b="89899" l="9639" r="92771">
                        <a14:foregroundMark x1="78112" y1="20924" x2="81325" y2="32179"/>
                        <a14:foregroundMark x1="81325" y1="32179" x2="80321" y2="26407"/>
                        <a14:foregroundMark x1="80321" y1="26407" x2="77108" y2="21212"/>
                        <a14:foregroundMark x1="77108" y1="21212" x2="82932" y2="33045"/>
                        <a14:foregroundMark x1="25703" y1="19048" x2="21486" y2="34488"/>
                        <a14:foregroundMark x1="47189" y1="8658" x2="56225" y2="8947"/>
                        <a14:foregroundMark x1="89357" y1="56854" x2="90763" y2="68975"/>
                        <a14:foregroundMark x1="90763" y1="68975" x2="92771" y2="72583"/>
                        <a14:backgroundMark x1="83936" y1="23665" x2="83936" y2="27725"/>
                      </a14:backgroundRemoval>
                    </a14:imgEffect>
                  </a14:imgLayer>
                </a14:imgProps>
              </a:ext>
              <a:ext uri="{28A0092B-C50C-407E-A947-70E740481C1C}">
                <a14:useLocalDpi xmlns:a14="http://schemas.microsoft.com/office/drawing/2010/main" val="0"/>
              </a:ext>
            </a:extLst>
          </a:blip>
          <a:srcRect/>
          <a:stretch>
            <a:fillRect/>
          </a:stretch>
        </p:blipFill>
        <p:spPr bwMode="auto">
          <a:xfrm>
            <a:off x="1078481" y="18445223"/>
            <a:ext cx="3116052" cy="43361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E98DEBE-D3D7-31D4-6EC4-EB0CDAF261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3417" y="34223465"/>
            <a:ext cx="6991647" cy="3998050"/>
          </a:xfrm>
          <a:prstGeom prst="rect">
            <a:avLst/>
          </a:prstGeom>
        </p:spPr>
      </p:pic>
      <p:pic>
        <p:nvPicPr>
          <p:cNvPr id="23" name="Picture 22">
            <a:extLst>
              <a:ext uri="{FF2B5EF4-FFF2-40B4-BE49-F238E27FC236}">
                <a16:creationId xmlns:a16="http://schemas.microsoft.com/office/drawing/2014/main" id="{8612F4CF-2DEA-4E54-5D36-6989124C38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39686" y="6913286"/>
            <a:ext cx="8995101" cy="6138005"/>
          </a:xfrm>
          <a:prstGeom prst="rect">
            <a:avLst/>
          </a:prstGeom>
        </p:spPr>
      </p:pic>
      <p:sp>
        <p:nvSpPr>
          <p:cNvPr id="26" name="Rectangle 25">
            <a:extLst>
              <a:ext uri="{FF2B5EF4-FFF2-40B4-BE49-F238E27FC236}">
                <a16:creationId xmlns:a16="http://schemas.microsoft.com/office/drawing/2014/main" id="{F5DC52E0-C925-9F9D-61D3-BDFC17A7A6FE}"/>
              </a:ext>
            </a:extLst>
          </p:cNvPr>
          <p:cNvSpPr/>
          <p:nvPr/>
        </p:nvSpPr>
        <p:spPr>
          <a:xfrm>
            <a:off x="431195" y="5748895"/>
            <a:ext cx="12733867" cy="3247262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79896866-B74C-3861-F3C0-569CD5A1F31B}"/>
              </a:ext>
            </a:extLst>
          </p:cNvPr>
          <p:cNvSpPr/>
          <p:nvPr/>
        </p:nvSpPr>
        <p:spPr>
          <a:xfrm>
            <a:off x="13739893" y="5760899"/>
            <a:ext cx="23541948" cy="324606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2115765E-8830-41D5-2A01-70F4FC1B44A7}"/>
              </a:ext>
            </a:extLst>
          </p:cNvPr>
          <p:cNvSpPr/>
          <p:nvPr/>
        </p:nvSpPr>
        <p:spPr>
          <a:xfrm>
            <a:off x="37907671" y="5698134"/>
            <a:ext cx="12733878" cy="3252338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background with white text&#10;&#10;Description automatically generated">
            <a:extLst>
              <a:ext uri="{FF2B5EF4-FFF2-40B4-BE49-F238E27FC236}">
                <a16:creationId xmlns:a16="http://schemas.microsoft.com/office/drawing/2014/main" id="{5F71C902-48DF-073A-8429-DD6BC0269D19}"/>
              </a:ext>
            </a:extLst>
          </p:cNvPr>
          <p:cNvPicPr>
            <a:picLocks noChangeAspect="1"/>
          </p:cNvPicPr>
          <p:nvPr/>
        </p:nvPicPr>
        <p:blipFill>
          <a:blip r:embed="rId12"/>
          <a:stretch>
            <a:fillRect/>
          </a:stretch>
        </p:blipFill>
        <p:spPr>
          <a:xfrm>
            <a:off x="1211568" y="1816073"/>
            <a:ext cx="9923697" cy="2397109"/>
          </a:xfrm>
          <a:prstGeom prst="rect">
            <a:avLst/>
          </a:prstGeom>
        </p:spPr>
      </p:pic>
      <p:grpSp>
        <p:nvGrpSpPr>
          <p:cNvPr id="42" name="Group 41">
            <a:extLst>
              <a:ext uri="{FF2B5EF4-FFF2-40B4-BE49-F238E27FC236}">
                <a16:creationId xmlns:a16="http://schemas.microsoft.com/office/drawing/2014/main" id="{205B847E-F79E-3F3C-8941-4D1E4D1B7041}"/>
              </a:ext>
            </a:extLst>
          </p:cNvPr>
          <p:cNvGrpSpPr/>
          <p:nvPr/>
        </p:nvGrpSpPr>
        <p:grpSpPr>
          <a:xfrm>
            <a:off x="41430845" y="-707670"/>
            <a:ext cx="7772400" cy="4361490"/>
            <a:chOff x="38515394" y="-710822"/>
            <a:chExt cx="7772400" cy="4361490"/>
          </a:xfrm>
        </p:grpSpPr>
        <p:pic>
          <p:nvPicPr>
            <p:cNvPr id="40" name="Picture 39" descr="A red and black logo&#10;&#10;Description automatically generated">
              <a:extLst>
                <a:ext uri="{FF2B5EF4-FFF2-40B4-BE49-F238E27FC236}">
                  <a16:creationId xmlns:a16="http://schemas.microsoft.com/office/drawing/2014/main" id="{22D04EAC-A7E4-6BB6-C30E-3239B5AC8A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15394" y="-710822"/>
              <a:ext cx="7772400" cy="4361490"/>
            </a:xfrm>
            <a:prstGeom prst="rect">
              <a:avLst/>
            </a:prstGeom>
          </p:spPr>
        </p:pic>
        <p:pic>
          <p:nvPicPr>
            <p:cNvPr id="41" name="Picture 40" descr="A red and white logo&#10;&#10;Description automatically generated">
              <a:extLst>
                <a:ext uri="{FF2B5EF4-FFF2-40B4-BE49-F238E27FC236}">
                  <a16:creationId xmlns:a16="http://schemas.microsoft.com/office/drawing/2014/main" id="{A2932D2F-20FA-B08F-2B28-8A0E76E80733}"/>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9353" r="90504">
                          <a14:foregroundMark x1="73307" y1="47786" x2="74245" y2="47436"/>
                          <a14:foregroundMark x1="73916" y1="47573" x2="73388" y2="47793"/>
                          <a14:foregroundMark x1="74245" y1="47436" x2="74361" y2="47387"/>
                          <a14:foregroundMark x1="73859" y1="47832" x2="73103" y2="46935"/>
                          <a14:foregroundMark x1="72174" y1="41091" x2="74964" y2="40513"/>
                          <a14:foregroundMark x1="69827" y1="40726" x2="69575" y2="40736"/>
                          <a14:foregroundMark x1="74964" y1="40513" x2="71662" y2="40649"/>
                          <a14:foregroundMark x1="74281" y1="41661" x2="75108" y2="41795"/>
                          <a14:foregroundMark x1="72500" y1="41372" x2="73153" y2="41478"/>
                          <a14:foregroundMark x1="75108" y1="41795" x2="76166" y2="48231"/>
                          <a14:foregroundMark x1="75893" y1="53590" x2="75622" y2="53960"/>
                          <a14:foregroundMark x1="76424" y1="52867" x2="76082" y2="53333"/>
                          <a14:foregroundMark x1="76424" y1="52868" x2="76083" y2="53333"/>
                          <a14:foregroundMark x1="65180" y1="57179" x2="71367" y2="56667"/>
                          <a14:foregroundMark x1="71367" y1="56667" x2="67914" y2="57692"/>
                          <a14:foregroundMark x1="72177" y1="49886" x2="66906" y2="49231"/>
                          <a14:foregroundMark x1="66906" y1="49231" x2="71748" y2="48428"/>
                          <a14:foregroundMark x1="71683" y1="48205" x2="68777" y2="48205"/>
                          <a14:foregroundMark x1="65180" y1="40256" x2="69209" y2="40769"/>
                          <a14:backgroundMark x1="10360" y1="43590" x2="12518" y2="44872"/>
                          <a14:backgroundMark x1="14101" y1="45897" x2="12374" y2="45641"/>
                          <a14:backgroundMark x1="12230" y1="46154" x2="11511" y2="46154"/>
                          <a14:backgroundMark x1="9928" y1="44615" x2="9928" y2="44103"/>
                          <a14:backgroundMark x1="10072" y1="44103" x2="10216" y2="44359"/>
                          <a14:backgroundMark x1="10072" y1="43846" x2="9928" y2="43590"/>
                          <a14:backgroundMark x1="18417" y1="43590" x2="19281" y2="43590"/>
                          <a14:backgroundMark x1="19137" y1="43333" x2="18705" y2="43333"/>
                          <a14:backgroundMark x1="9209" y1="55128" x2="15396" y2="55128"/>
                          <a14:backgroundMark x1="15396" y1="55128" x2="12950" y2="53590"/>
                          <a14:backgroundMark x1="15108" y1="54359" x2="15971" y2="54872"/>
                          <a14:backgroundMark x1="15252" y1="52308" x2="12518" y2="52051"/>
                          <a14:backgroundMark x1="12518" y1="52051" x2="12086" y2="52051"/>
                          <a14:backgroundMark x1="27482" y1="43846" x2="31511" y2="44103"/>
                          <a14:backgroundMark x1="27770" y1="43590" x2="27482" y2="43846"/>
                          <a14:backgroundMark x1="31799" y1="44359" x2="32518" y2="46667"/>
                          <a14:backgroundMark x1="32374" y1="46154" x2="30504" y2="51026"/>
                          <a14:backgroundMark x1="30791" y1="50769" x2="30504" y2="51026"/>
                          <a14:backgroundMark x1="29640" y1="50513" x2="30791" y2="51026"/>
                          <a14:backgroundMark x1="33813" y1="40513" x2="35683" y2="42051"/>
                          <a14:backgroundMark x1="34676" y1="42051" x2="35252" y2="43846"/>
                          <a14:backgroundMark x1="34964" y1="43077" x2="35252" y2="44103"/>
                          <a14:backgroundMark x1="34820" y1="43590" x2="35108" y2="44359"/>
                          <a14:backgroundMark x1="12806" y1="38462" x2="12662" y2="38462"/>
                          <a14:backgroundMark x1="8921" y1="55128" x2="8777" y2="55385"/>
                          <a14:backgroundMark x1="13669" y1="60000" x2="13957" y2="60000"/>
                          <a14:backgroundMark x1="30647" y1="51026" x2="30791" y2="51282"/>
                          <a14:backgroundMark x1="21007" y1="38462" x2="21295" y2="41538"/>
                          <a14:backgroundMark x1="38705" y1="51538" x2="40863" y2="51795"/>
                          <a14:backgroundMark x1="39424" y1="52564" x2="41007" y2="52821"/>
                          <a14:backgroundMark x1="40288" y1="54103" x2="40863" y2="52821"/>
                          <a14:backgroundMark x1="40863" y1="53333" x2="41295" y2="54103"/>
                          <a14:backgroundMark x1="41295" y1="53846" x2="41727" y2="54359"/>
                          <a14:backgroundMark x1="41727" y1="54359" x2="42158" y2="54872"/>
                          <a14:backgroundMark x1="38705" y1="46410" x2="40719" y2="43846"/>
                          <a14:backgroundMark x1="40144" y1="45897" x2="40144" y2="45897"/>
                          <a14:backgroundMark x1="40000" y1="46154" x2="40000" y2="46154"/>
                          <a14:backgroundMark x1="40576" y1="46154" x2="40719" y2="46154"/>
                          <a14:backgroundMark x1="41007" y1="46154" x2="41295" y2="46154"/>
                          <a14:backgroundMark x1="40000" y1="46410" x2="40000" y2="46410"/>
                          <a14:backgroundMark x1="40144" y1="46410" x2="40288" y2="46410"/>
                          <a14:backgroundMark x1="40432" y1="45897" x2="40863" y2="45897"/>
                          <a14:backgroundMark x1="41295" y1="44359" x2="41583" y2="44359"/>
                          <a14:backgroundMark x1="40863" y1="43846" x2="41583" y2="44103"/>
                          <a14:backgroundMark x1="41583" y1="43846" x2="42302" y2="44103"/>
                          <a14:backgroundMark x1="72012" y1="54807" x2="72230" y2="54872"/>
                          <a14:backgroundMark x1="72374" y1="54872" x2="73094" y2="54872"/>
                          <a14:backgroundMark x1="72381" y1="54528" x2="72089" y2="54586"/>
                          <a14:backgroundMark x1="70504" y1="43333" x2="69496" y2="43333"/>
                          <a14:backgroundMark x1="77122" y1="50000" x2="77554" y2="51026"/>
                          <a14:backgroundMark x1="81295" y1="38205" x2="87626" y2="38718"/>
                          <a14:backgroundMark x1="87626" y1="38718" x2="86331" y2="37949"/>
                          <a14:backgroundMark x1="87482" y1="38462" x2="88058" y2="38718"/>
                          <a14:backgroundMark x1="80863" y1="43846" x2="81727" y2="54615"/>
                          <a14:backgroundMark x1="81727" y1="54615" x2="87770" y2="54103"/>
                          <a14:backgroundMark x1="87770" y1="54103" x2="84460" y2="43590"/>
                          <a14:backgroundMark x1="84460" y1="43590" x2="81583" y2="53333"/>
                          <a14:backgroundMark x1="81583" y1="53333" x2="87770" y2="52564"/>
                          <a14:backgroundMark x1="87770" y1="52564" x2="83165" y2="44615"/>
                          <a14:backgroundMark x1="83165" y1="44615" x2="89065" y2="47949"/>
                          <a14:backgroundMark x1="89065" y1="47949" x2="85036" y2="54615"/>
                          <a14:backgroundMark x1="89496" y1="48974" x2="89496" y2="49487"/>
                          <a14:backgroundMark x1="88921" y1="47692" x2="89496" y2="48974"/>
                          <a14:backgroundMark x1="89209" y1="48205" x2="89496" y2="48974"/>
                          <a14:backgroundMark x1="89353" y1="48462" x2="89496" y2="48974"/>
                          <a14:backgroundMark x1="89496" y1="48462" x2="89640" y2="48974"/>
                          <a14:backgroundMark x1="83741" y1="43333" x2="83453" y2="43333"/>
                          <a14:backgroundMark x1="81151" y1="54615" x2="81007" y2="54872"/>
                          <a14:backgroundMark x1="82302" y1="59744" x2="85324" y2="60000"/>
                          <a14:backgroundMark x1="9065" y1="37179" x2="5755" y2="60000"/>
                          <a14:backgroundMark x1="5755" y1="60000" x2="10216" y2="50769"/>
                          <a14:backgroundMark x1="10216" y1="50769" x2="11223" y2="38205"/>
                          <a14:backgroundMark x1="11223" y1="38205" x2="7050" y2="54615"/>
                          <a14:backgroundMark x1="7050" y1="54615" x2="8489" y2="42564"/>
                          <a14:backgroundMark x1="8489" y1="42564" x2="6906" y2="53846"/>
                          <a14:backgroundMark x1="6906" y1="53846" x2="9496" y2="36923"/>
                          <a14:backgroundMark x1="9496" y1="36923" x2="6619" y2="53333"/>
                          <a14:backgroundMark x1="6619" y1="53333" x2="10504" y2="42051"/>
                          <a14:backgroundMark x1="10504" y1="42051" x2="9496" y2="57179"/>
                          <a14:backgroundMark x1="9496" y1="57179" x2="12086" y2="41282"/>
                          <a14:backgroundMark x1="12086" y1="41282" x2="10216" y2="52821"/>
                          <a14:backgroundMark x1="10216" y1="52821" x2="14964" y2="42051"/>
                          <a14:backgroundMark x1="14964" y1="42051" x2="13094" y2="55641"/>
                          <a14:backgroundMark x1="13094" y1="55641" x2="16691" y2="40000"/>
                          <a14:backgroundMark x1="16691" y1="40000" x2="15108" y2="52564"/>
                          <a14:backgroundMark x1="15108" y1="52564" x2="16835" y2="39487"/>
                          <a14:backgroundMark x1="16835" y1="39487" x2="15396" y2="52821"/>
                          <a14:backgroundMark x1="15396" y1="52821" x2="13094" y2="41538"/>
                          <a14:backgroundMark x1="13094" y1="41538" x2="11799" y2="53590"/>
                          <a14:backgroundMark x1="11799" y1="53590" x2="15540" y2="38718"/>
                          <a14:backgroundMark x1="15540" y1="38718" x2="14245" y2="55128"/>
                          <a14:backgroundMark x1="14245" y1="55128" x2="18705" y2="39744"/>
                          <a14:backgroundMark x1="18705" y1="39744" x2="17698" y2="54103"/>
                          <a14:backgroundMark x1="17698" y1="54103" x2="19856" y2="40513"/>
                          <a14:backgroundMark x1="19856" y1="40513" x2="18705" y2="57949"/>
                          <a14:backgroundMark x1="18705" y1="57949" x2="20719" y2="42564"/>
                          <a14:backgroundMark x1="20719" y1="42564" x2="18993" y2="53590"/>
                          <a14:backgroundMark x1="18993" y1="53590" x2="18705" y2="42051"/>
                          <a14:backgroundMark x1="18705" y1="42051" x2="16835" y2="54359"/>
                          <a14:backgroundMark x1="16835" y1="54359" x2="17410" y2="42821"/>
                          <a14:backgroundMark x1="17410" y1="42821" x2="14676" y2="55128"/>
                          <a14:backgroundMark x1="14676" y1="55128" x2="12230" y2="42821"/>
                          <a14:backgroundMark x1="12230" y1="42821" x2="18705" y2="47179"/>
                          <a14:backgroundMark x1="18705" y1="47179" x2="12374" y2="42308"/>
                          <a14:backgroundMark x1="12374" y1="42308" x2="18849" y2="43590"/>
                          <a14:backgroundMark x1="18849" y1="43590" x2="10504" y2="40513"/>
                          <a14:backgroundMark x1="10504" y1="40513" x2="23165" y2="41538"/>
                          <a14:backgroundMark x1="23165" y1="41538" x2="6906" y2="38205"/>
                          <a14:backgroundMark x1="6906" y1="38205" x2="19712" y2="37436"/>
                          <a14:backgroundMark x1="19712" y1="37436" x2="26619" y2="38462"/>
                          <a14:backgroundMark x1="26619" y1="38462" x2="14820" y2="40256"/>
                          <a14:backgroundMark x1="14820" y1="40256" x2="24604" y2="37949"/>
                          <a14:backgroundMark x1="24604" y1="37949" x2="8058" y2="39744"/>
                          <a14:backgroundMark x1="8058" y1="39744" x2="35108" y2="42821"/>
                          <a14:backgroundMark x1="35108" y1="42821" x2="8489" y2="42564"/>
                          <a14:backgroundMark x1="8489" y1="42564" x2="30072" y2="40513"/>
                          <a14:backgroundMark x1="30072" y1="40513" x2="9928" y2="45641"/>
                          <a14:backgroundMark x1="9928" y1="45641" x2="21151" y2="44872"/>
                          <a14:backgroundMark x1="21151" y1="44872" x2="33813" y2="46154"/>
                          <a14:backgroundMark x1="33813" y1="46154" x2="20432" y2="55128"/>
                          <a14:backgroundMark x1="20432" y1="55128" x2="29640" y2="53333"/>
                          <a14:backgroundMark x1="29640" y1="53333" x2="10216" y2="56154"/>
                          <a14:backgroundMark x1="10216" y1="56154" x2="18993" y2="54615"/>
                          <a14:backgroundMark x1="18993" y1="54615" x2="9065" y2="57949"/>
                          <a14:backgroundMark x1="9065" y1="57949" x2="23165" y2="58462"/>
                          <a14:backgroundMark x1="23165" y1="58462" x2="4029" y2="61026"/>
                          <a14:backgroundMark x1="4029" y1="61026" x2="19568" y2="57949"/>
                          <a14:backgroundMark x1="19568" y1="57949" x2="8777" y2="58974"/>
                          <a14:backgroundMark x1="8777" y1="58974" x2="25468" y2="57436"/>
                          <a14:backgroundMark x1="25468" y1="57436" x2="4317" y2="60256"/>
                          <a14:backgroundMark x1="4317" y1="60256" x2="26906" y2="57949"/>
                          <a14:backgroundMark x1="26906" y1="57949" x2="6763" y2="60513"/>
                          <a14:backgroundMark x1="6763" y1="60513" x2="32374" y2="56410"/>
                          <a14:backgroundMark x1="32374" y1="56410" x2="4460" y2="56667"/>
                          <a14:backgroundMark x1="4460" y1="56667" x2="22590" y2="51795"/>
                          <a14:backgroundMark x1="22590" y1="51795" x2="4604" y2="55385"/>
                          <a14:backgroundMark x1="4604" y1="55385" x2="22446" y2="52051"/>
                          <a14:backgroundMark x1="22446" y1="52051" x2="10360" y2="57436"/>
                          <a14:backgroundMark x1="10360" y1="57436" x2="29209" y2="51795"/>
                          <a14:backgroundMark x1="29209" y1="51795" x2="14101" y2="57692"/>
                          <a14:backgroundMark x1="14101" y1="57692" x2="22590" y2="54615"/>
                          <a14:backgroundMark x1="22590" y1="54615" x2="7626" y2="58205"/>
                          <a14:backgroundMark x1="7626" y1="58205" x2="37410" y2="53333"/>
                          <a14:backgroundMark x1="37410" y1="53333" x2="5180" y2="62051"/>
                          <a14:backgroundMark x1="5180" y1="62051" x2="32086" y2="52564"/>
                          <a14:backgroundMark x1="32086" y1="52564" x2="10504" y2="55641"/>
                          <a14:backgroundMark x1="10504" y1="55641" x2="33669" y2="48205"/>
                          <a14:backgroundMark x1="33669" y1="48205" x2="8201" y2="51795"/>
                          <a14:backgroundMark x1="8201" y1="51795" x2="35108" y2="42564"/>
                          <a14:backgroundMark x1="35108" y1="42564" x2="12086" y2="47949"/>
                          <a14:backgroundMark x1="12086" y1="47949" x2="38993" y2="40513"/>
                          <a14:backgroundMark x1="38993" y1="40513" x2="20000" y2="47179"/>
                          <a14:backgroundMark x1="20000" y1="47179" x2="38273" y2="39231"/>
                          <a14:backgroundMark x1="38273" y1="39231" x2="6763" y2="49231"/>
                          <a14:backgroundMark x1="6763" y1="49231" x2="28921" y2="40513"/>
                          <a14:backgroundMark x1="28921" y1="40513" x2="22878" y2="45385"/>
                          <a14:backgroundMark x1="22878" y1="45385" x2="39568" y2="41538"/>
                          <a14:backgroundMark x1="39568" y1="41538" x2="22014" y2="50513"/>
                          <a14:backgroundMark x1="22014" y1="50513" x2="36547" y2="44359"/>
                          <a14:backgroundMark x1="36547" y1="44359" x2="21439" y2="50000"/>
                          <a14:backgroundMark x1="21439" y1="50000" x2="33525" y2="44615"/>
                          <a14:backgroundMark x1="33525" y1="44615" x2="18993" y2="49744"/>
                          <a14:backgroundMark x1="18993" y1="49744" x2="29209" y2="44359"/>
                          <a14:backgroundMark x1="29209" y1="44359" x2="15540" y2="48974"/>
                          <a14:backgroundMark x1="15540" y1="48974" x2="38273" y2="41026"/>
                          <a14:backgroundMark x1="38273" y1="41026" x2="24892" y2="48718"/>
                          <a14:backgroundMark x1="24892" y1="48718" x2="38273" y2="42821"/>
                          <a14:backgroundMark x1="38273" y1="42821" x2="20432" y2="51282"/>
                          <a14:backgroundMark x1="20432" y1="51282" x2="50072" y2="40256"/>
                          <a14:backgroundMark x1="50072" y1="40256" x2="23741" y2="53077"/>
                          <a14:backgroundMark x1="23741" y1="53077" x2="39856" y2="44872"/>
                          <a14:backgroundMark x1="39856" y1="44872" x2="28345" y2="51282"/>
                          <a14:backgroundMark x1="28345" y1="51282" x2="37986" y2="45897"/>
                          <a14:backgroundMark x1="37986" y1="45897" x2="19568" y2="53333"/>
                          <a14:backgroundMark x1="19568" y1="53333" x2="37410" y2="45128"/>
                          <a14:backgroundMark x1="37410" y1="45128" x2="30935" y2="49231"/>
                          <a14:backgroundMark x1="30935" y1="49231" x2="40863" y2="45897"/>
                          <a14:backgroundMark x1="40863" y1="45897" x2="19137" y2="55128"/>
                          <a14:backgroundMark x1="19137" y1="55128" x2="36403" y2="44615"/>
                          <a14:backgroundMark x1="36403" y1="44615" x2="22158" y2="50513"/>
                          <a14:backgroundMark x1="22158" y1="50513" x2="30791" y2="44615"/>
                          <a14:backgroundMark x1="30791" y1="44615" x2="5899" y2="54615"/>
                          <a14:backgroundMark x1="5899" y1="54615" x2="40288" y2="41538"/>
                          <a14:backgroundMark x1="40288" y1="41538" x2="5899" y2="56154"/>
                          <a14:backgroundMark x1="5899" y1="56154" x2="43165" y2="39744"/>
                          <a14:backgroundMark x1="43165" y1="39744" x2="32374" y2="47179"/>
                          <a14:backgroundMark x1="32374" y1="47179" x2="41295" y2="41795"/>
                          <a14:backgroundMark x1="41295" y1="41795" x2="32230" y2="48718"/>
                          <a14:backgroundMark x1="32230" y1="48718" x2="45036" y2="42308"/>
                          <a14:backgroundMark x1="45036" y1="42308" x2="36403" y2="50000"/>
                          <a14:backgroundMark x1="36403" y1="50000" x2="44460" y2="45641"/>
                          <a14:backgroundMark x1="44460" y1="45641" x2="27338" y2="55897"/>
                          <a14:backgroundMark x1="27338" y1="55897" x2="43309" y2="43590"/>
                          <a14:backgroundMark x1="43309" y1="43590" x2="35540" y2="49744"/>
                          <a14:backgroundMark x1="35540" y1="49744" x2="42734" y2="44359"/>
                          <a14:backgroundMark x1="42734" y1="44359" x2="30072" y2="53077"/>
                          <a14:backgroundMark x1="30072" y1="53077" x2="38993" y2="45385"/>
                          <a14:backgroundMark x1="38993" y1="45385" x2="32374" y2="52821"/>
                          <a14:backgroundMark x1="32374" y1="52821" x2="43885" y2="45641"/>
                          <a14:backgroundMark x1="43885" y1="45641" x2="33381" y2="56923"/>
                          <a14:backgroundMark x1="33381" y1="56923" x2="45612" y2="46923"/>
                          <a14:backgroundMark x1="45612" y1="46923" x2="36691" y2="56154"/>
                          <a14:backgroundMark x1="36691" y1="56154" x2="46619" y2="47949"/>
                          <a14:backgroundMark x1="46619" y1="47949" x2="38849" y2="54103"/>
                          <a14:backgroundMark x1="38849" y1="54103" x2="45180" y2="50769"/>
                          <a14:backgroundMark x1="45180" y1="50769" x2="38417" y2="59744"/>
                          <a14:backgroundMark x1="38417" y1="59744" x2="48345" y2="51795"/>
                          <a14:backgroundMark x1="48345" y1="51795" x2="42878" y2="59487"/>
                          <a14:backgroundMark x1="42878" y1="59487" x2="47770" y2="49744"/>
                          <a14:backgroundMark x1="47770" y1="49744" x2="41583" y2="54872"/>
                          <a14:backgroundMark x1="41583" y1="54872" x2="32662" y2="55641"/>
                          <a14:backgroundMark x1="32662" y1="55641" x2="38561" y2="48974"/>
                          <a14:backgroundMark x1="38561" y1="48974" x2="30072" y2="54872"/>
                          <a14:backgroundMark x1="30072" y1="54872" x2="39424" y2="48462"/>
                          <a14:backgroundMark x1="39424" y1="48462" x2="31799" y2="54872"/>
                          <a14:backgroundMark x1="31799" y1="54872" x2="45755" y2="44615"/>
                          <a14:backgroundMark x1="45755" y1="44615" x2="31511" y2="55385"/>
                          <a14:backgroundMark x1="31511" y1="55385" x2="46619" y2="45641"/>
                          <a14:backgroundMark x1="46619" y1="45641" x2="31655" y2="56154"/>
                          <a14:backgroundMark x1="31655" y1="56154" x2="53525" y2="42051"/>
                          <a14:backgroundMark x1="53525" y1="42051" x2="43165" y2="50769"/>
                          <a14:backgroundMark x1="43165" y1="50769" x2="52086" y2="43846"/>
                          <a14:backgroundMark x1="52086" y1="43846" x2="42734" y2="51795"/>
                          <a14:backgroundMark x1="42734" y1="51795" x2="55827" y2="42821"/>
                          <a14:backgroundMark x1="55827" y1="42821" x2="42158" y2="53846"/>
                          <a14:backgroundMark x1="42158" y1="53846" x2="56115" y2="41795"/>
                          <a14:backgroundMark x1="56115" y1="41795" x2="42878" y2="52308"/>
                          <a14:backgroundMark x1="42878" y1="52308" x2="55108" y2="41282"/>
                          <a14:backgroundMark x1="55108" y1="41282" x2="43741" y2="51026"/>
                          <a14:backgroundMark x1="43741" y1="51026" x2="53237" y2="41026"/>
                          <a14:backgroundMark x1="53237" y1="41026" x2="41727" y2="49231"/>
                          <a14:backgroundMark x1="41727" y1="49231" x2="50791" y2="41282"/>
                          <a14:backgroundMark x1="50791" y1="41282" x2="40863" y2="48462"/>
                          <a14:backgroundMark x1="40863" y1="48462" x2="50935" y2="40256"/>
                          <a14:backgroundMark x1="50935" y1="40256" x2="37554" y2="48974"/>
                          <a14:backgroundMark x1="37554" y1="48974" x2="44173" y2="43590"/>
                          <a14:backgroundMark x1="44173" y1="43590" x2="38273" y2="47692"/>
                          <a14:backgroundMark x1="38273" y1="47692" x2="48489" y2="38205"/>
                          <a14:backgroundMark x1="48489" y1="38205" x2="41871" y2="44103"/>
                          <a14:backgroundMark x1="41871" y1="44103" x2="56403" y2="34615"/>
                          <a14:backgroundMark x1="56403" y1="34615" x2="43022" y2="44872"/>
                          <a14:backgroundMark x1="43022" y1="44872" x2="52518" y2="36923"/>
                          <a14:backgroundMark x1="52518" y1="36923" x2="43741" y2="42308"/>
                          <a14:backgroundMark x1="43741" y1="42308" x2="50935" y2="35385"/>
                          <a14:backgroundMark x1="50935" y1="35385" x2="43453" y2="40769"/>
                          <a14:backgroundMark x1="43453" y1="40769" x2="55396" y2="31282"/>
                          <a14:backgroundMark x1="55396" y1="31282" x2="39137" y2="42564"/>
                          <a14:backgroundMark x1="39137" y1="42564" x2="50791" y2="33077"/>
                          <a14:backgroundMark x1="50791" y1="33077" x2="40432" y2="39744"/>
                          <a14:backgroundMark x1="40432" y1="39744" x2="47770" y2="32821"/>
                          <a14:backgroundMark x1="47770" y1="32821" x2="37554" y2="40513"/>
                          <a14:backgroundMark x1="37554" y1="40513" x2="45468" y2="34103"/>
                          <a14:backgroundMark x1="45468" y1="34103" x2="27770" y2="45641"/>
                          <a14:backgroundMark x1="27770" y1="45641" x2="32950" y2="38974"/>
                          <a14:backgroundMark x1="32950" y1="38974" x2="24604" y2="44103"/>
                          <a14:backgroundMark x1="24604" y1="44103" x2="38417" y2="37692"/>
                          <a14:backgroundMark x1="38417" y1="37692" x2="21583" y2="47692"/>
                          <a14:backgroundMark x1="21583" y1="47692" x2="36115" y2="41282"/>
                          <a14:backgroundMark x1="36115" y1="41282" x2="25036" y2="47179"/>
                          <a14:backgroundMark x1="25036" y1="47179" x2="32662" y2="42564"/>
                          <a14:backgroundMark x1="32662" y1="42564" x2="23885" y2="46154"/>
                          <a14:backgroundMark x1="23885" y1="46154" x2="29784" y2="41026"/>
                          <a14:backgroundMark x1="29784" y1="41026" x2="17986" y2="47692"/>
                          <a14:backgroundMark x1="17986" y1="47692" x2="27626" y2="42821"/>
                          <a14:backgroundMark x1="27626" y1="42821" x2="19424" y2="48974"/>
                          <a14:backgroundMark x1="19424" y1="48974" x2="30360" y2="43333"/>
                          <a14:backgroundMark x1="30360" y1="43333" x2="18273" y2="51026"/>
                          <a14:backgroundMark x1="18273" y1="51026" x2="34532" y2="42051"/>
                          <a14:backgroundMark x1="34532" y1="42051" x2="21871" y2="49487"/>
                          <a14:backgroundMark x1="21871" y1="49487" x2="30504" y2="44103"/>
                          <a14:backgroundMark x1="30504" y1="44103" x2="13094" y2="52308"/>
                          <a14:backgroundMark x1="13094" y1="52308" x2="28201" y2="42564"/>
                          <a14:backgroundMark x1="28201" y1="42564" x2="6619" y2="51282"/>
                          <a14:backgroundMark x1="6619" y1="51282" x2="14245" y2="46667"/>
                          <a14:backgroundMark x1="14245" y1="46667" x2="2302" y2="51282"/>
                          <a14:backgroundMark x1="2302" y1="51282" x2="14388" y2="44872"/>
                          <a14:backgroundMark x1="14388" y1="44872" x2="7050" y2="49231"/>
                          <a14:backgroundMark x1="7050" y1="49231" x2="17554" y2="44103"/>
                          <a14:backgroundMark x1="17554" y1="44103" x2="7626" y2="50513"/>
                          <a14:backgroundMark x1="7626" y1="50513" x2="18561" y2="46154"/>
                          <a14:backgroundMark x1="18561" y1="46154" x2="10791" y2="53077"/>
                          <a14:backgroundMark x1="10791" y1="53077" x2="19568" y2="47179"/>
                          <a14:backgroundMark x1="19568" y1="47179" x2="10791" y2="52821"/>
                          <a14:backgroundMark x1="10791" y1="52821" x2="22878" y2="44615"/>
                          <a14:backgroundMark x1="22878" y1="44615" x2="7626" y2="55385"/>
                          <a14:backgroundMark x1="7626" y1="55385" x2="26331" y2="41538"/>
                          <a14:backgroundMark x1="26331" y1="41538" x2="9784" y2="54103"/>
                          <a14:backgroundMark x1="9784" y1="54103" x2="33669" y2="37436"/>
                          <a14:backgroundMark x1="33669" y1="37436" x2="14532" y2="51026"/>
                          <a14:backgroundMark x1="14532" y1="51026" x2="36835" y2="34103"/>
                          <a14:backgroundMark x1="36835" y1="34103" x2="23597" y2="43846"/>
                          <a14:backgroundMark x1="23597" y1="43846" x2="31367" y2="36410"/>
                          <a14:backgroundMark x1="31367" y1="36410" x2="17410" y2="44103"/>
                          <a14:backgroundMark x1="17410" y1="44103" x2="31942" y2="33077"/>
                          <a14:backgroundMark x1="31942" y1="33077" x2="6187" y2="49744"/>
                          <a14:backgroundMark x1="6187" y1="49744" x2="36115" y2="33333"/>
                          <a14:backgroundMark x1="36115" y1="33333" x2="12086" y2="45128"/>
                          <a14:backgroundMark x1="12086" y1="45128" x2="35396" y2="32821"/>
                          <a14:backgroundMark x1="35396" y1="32821" x2="22734" y2="39231"/>
                          <a14:backgroundMark x1="22734" y1="39231" x2="38705" y2="31538"/>
                          <a14:backgroundMark x1="38705" y1="31538" x2="15540" y2="41795"/>
                          <a14:backgroundMark x1="15540" y1="41795" x2="34676" y2="32051"/>
                          <a14:backgroundMark x1="34676" y1="32051" x2="20432" y2="38974"/>
                          <a14:backgroundMark x1="20432" y1="38974" x2="36978" y2="30769"/>
                          <a14:backgroundMark x1="36978" y1="30769" x2="12806" y2="41282"/>
                          <a14:backgroundMark x1="12806" y1="41282" x2="30072" y2="31538"/>
                          <a14:backgroundMark x1="30072" y1="31538" x2="18993" y2="38462"/>
                          <a14:backgroundMark x1="18993" y1="38462" x2="35396" y2="31795"/>
                          <a14:backgroundMark x1="35396" y1="31795" x2="14245" y2="44872"/>
                          <a14:backgroundMark x1="14245" y1="44872" x2="50504" y2="28974"/>
                          <a14:backgroundMark x1="50504" y1="28974" x2="27338" y2="45128"/>
                          <a14:backgroundMark x1="27338" y1="45128" x2="57410" y2="29744"/>
                          <a14:backgroundMark x1="57410" y1="29744" x2="32518" y2="45897"/>
                          <a14:backgroundMark x1="32518" y1="45897" x2="50504" y2="34872"/>
                          <a14:backgroundMark x1="50504" y1="34872" x2="35683" y2="43333"/>
                          <a14:backgroundMark x1="35683" y1="43333" x2="45468" y2="36410"/>
                          <a14:backgroundMark x1="45468" y1="36410" x2="35252" y2="42821"/>
                          <a14:backgroundMark x1="35252" y1="42821" x2="46043" y2="36154"/>
                          <a14:backgroundMark x1="46043" y1="36154" x2="34245" y2="44359"/>
                          <a14:backgroundMark x1="34245" y1="44359" x2="44892" y2="37949"/>
                          <a14:backgroundMark x1="44892" y1="37949" x2="33813" y2="47436"/>
                          <a14:backgroundMark x1="33813" y1="47436" x2="43453" y2="42564"/>
                          <a14:backgroundMark x1="43453" y1="42564" x2="37698" y2="51026"/>
                          <a14:backgroundMark x1="37698" y1="51026" x2="45612" y2="46923"/>
                          <a14:backgroundMark x1="45612" y1="46923" x2="36835" y2="59487"/>
                          <a14:backgroundMark x1="36835" y1="59487" x2="50072" y2="47436"/>
                          <a14:backgroundMark x1="50072" y1="47436" x2="44892" y2="56667"/>
                          <a14:backgroundMark x1="44892" y1="56667" x2="59712" y2="43590"/>
                          <a14:backgroundMark x1="59712" y1="43590" x2="50647" y2="54359"/>
                          <a14:backgroundMark x1="50647" y1="54359" x2="56835" y2="46667"/>
                          <a14:backgroundMark x1="56835" y1="46667" x2="49928" y2="54615"/>
                          <a14:backgroundMark x1="49928" y1="54615" x2="53813" y2="44615"/>
                          <a14:backgroundMark x1="53813" y1="44615" x2="48633" y2="51282"/>
                          <a14:backgroundMark x1="48633" y1="51282" x2="56978" y2="40513"/>
                          <a14:backgroundMark x1="56978" y1="40513" x2="44317" y2="55128"/>
                          <a14:backgroundMark x1="44317" y1="55128" x2="53669" y2="44103"/>
                          <a14:backgroundMark x1="53669" y1="44103" x2="44460" y2="53590"/>
                          <a14:backgroundMark x1="44460" y1="53590" x2="50647" y2="46410"/>
                          <a14:backgroundMark x1="50647" y1="46410" x2="43165" y2="53846"/>
                          <a14:backgroundMark x1="43165" y1="53846" x2="50504" y2="46923"/>
                          <a14:backgroundMark x1="50504" y1="46923" x2="45755" y2="53846"/>
                          <a14:backgroundMark x1="45755" y1="53846" x2="57122" y2="43333"/>
                          <a14:backgroundMark x1="57122" y1="43333" x2="46043" y2="59487"/>
                          <a14:backgroundMark x1="46043" y1="59487" x2="52374" y2="52821"/>
                          <a14:backgroundMark x1="52374" y1="52821" x2="46187" y2="58974"/>
                          <a14:backgroundMark x1="46187" y1="58974" x2="55683" y2="51795"/>
                          <a14:backgroundMark x1="55683" y1="51795" x2="45324" y2="62821"/>
                          <a14:backgroundMark x1="45324" y1="62821" x2="54101" y2="53846"/>
                          <a14:backgroundMark x1="54101" y1="53846" x2="48489" y2="59487"/>
                          <a14:backgroundMark x1="48489" y1="59487" x2="55683" y2="51795"/>
                          <a14:backgroundMark x1="55683" y1="51795" x2="46187" y2="61795"/>
                          <a14:backgroundMark x1="46187" y1="61795" x2="59281" y2="48974"/>
                          <a14:backgroundMark x1="59281" y1="48974" x2="49928" y2="57949"/>
                          <a14:backgroundMark x1="49928" y1="57949" x2="58273" y2="47179"/>
                          <a14:backgroundMark x1="58273" y1="47179" x2="51367" y2="53590"/>
                          <a14:backgroundMark x1="51367" y1="53590" x2="57986" y2="45641"/>
                          <a14:backgroundMark x1="57986" y1="45641" x2="48201" y2="55128"/>
                          <a14:backgroundMark x1="48201" y1="55128" x2="58273" y2="43333"/>
                          <a14:backgroundMark x1="58273" y1="43333" x2="49353" y2="52821"/>
                          <a14:backgroundMark x1="49353" y1="52821" x2="55971" y2="43333"/>
                          <a14:backgroundMark x1="55971" y1="43333" x2="49784" y2="49231"/>
                          <a14:backgroundMark x1="49784" y1="49231" x2="57842" y2="39231"/>
                          <a14:backgroundMark x1="57842" y1="39231" x2="46763" y2="49487"/>
                          <a14:backgroundMark x1="46763" y1="49487" x2="55971" y2="38718"/>
                          <a14:backgroundMark x1="55971" y1="38718" x2="43741" y2="48462"/>
                          <a14:backgroundMark x1="43741" y1="48462" x2="56691" y2="36410"/>
                          <a14:backgroundMark x1="56691" y1="36410" x2="49209" y2="43333"/>
                          <a14:backgroundMark x1="49209" y1="43333" x2="54676" y2="36154"/>
                          <a14:backgroundMark x1="54676" y1="36154" x2="49353" y2="41795"/>
                          <a14:backgroundMark x1="49353" y1="41795" x2="56259" y2="35897"/>
                          <a14:backgroundMark x1="56259" y1="35897" x2="50935" y2="42821"/>
                          <a14:backgroundMark x1="50935" y1="42821" x2="56547" y2="37692"/>
                          <a14:backgroundMark x1="56547" y1="37692" x2="50791" y2="44615"/>
                          <a14:backgroundMark x1="50791" y1="44615" x2="57122" y2="38205"/>
                          <a14:backgroundMark x1="57122" y1="38205" x2="50360" y2="47179"/>
                          <a14:backgroundMark x1="50360" y1="47179" x2="59856" y2="37692"/>
                          <a14:backgroundMark x1="59856" y1="37692" x2="52374" y2="46667"/>
                          <a14:backgroundMark x1="52374" y1="46667" x2="61151" y2="37179"/>
                          <a14:backgroundMark x1="61151" y1="37179" x2="54964" y2="44872"/>
                          <a14:backgroundMark x1="54964" y1="44872" x2="61439" y2="37436"/>
                          <a14:backgroundMark x1="61439" y1="37436" x2="55108" y2="45385"/>
                          <a14:backgroundMark x1="55108" y1="45385" x2="61871" y2="37949"/>
                          <a14:backgroundMark x1="61871" y1="37949" x2="55540" y2="45897"/>
                          <a14:backgroundMark x1="55540" y1="45897" x2="61007" y2="39744"/>
                          <a14:backgroundMark x1="61007" y1="39744" x2="63885" y2="49744"/>
                          <a14:backgroundMark x1="63885" y1="49744" x2="62158" y2="60513"/>
                          <a14:backgroundMark x1="62158" y1="60513" x2="56403" y2="64359"/>
                          <a14:backgroundMark x1="56403" y1="64359" x2="48921" y2="65385"/>
                          <a14:backgroundMark x1="48921" y1="65385" x2="53813" y2="56923"/>
                          <a14:backgroundMark x1="53813" y1="56923" x2="43309" y2="65128"/>
                          <a14:backgroundMark x1="43309" y1="65128" x2="59281" y2="47949"/>
                          <a14:backgroundMark x1="59281" y1="47949" x2="51511" y2="55385"/>
                          <a14:backgroundMark x1="51511" y1="55385" x2="58417" y2="49231"/>
                          <a14:backgroundMark x1="58417" y1="49231" x2="51799" y2="56410"/>
                          <a14:backgroundMark x1="51799" y1="56410" x2="58993" y2="49487"/>
                          <a14:backgroundMark x1="58993" y1="49487" x2="63453" y2="36154"/>
                          <a14:backgroundMark x1="63453" y1="36154" x2="61295" y2="46410"/>
                          <a14:backgroundMark x1="61295" y1="46410" x2="63022" y2="58205"/>
                          <a14:backgroundMark x1="63022" y1="58205" x2="61727" y2="47179"/>
                          <a14:backgroundMark x1="61727" y1="47179" x2="62590" y2="58205"/>
                          <a14:backgroundMark x1="62590" y1="58205" x2="61007" y2="47179"/>
                          <a14:backgroundMark x1="61007" y1="47179" x2="58273" y2="57436"/>
                          <a14:backgroundMark x1="58273" y1="57436" x2="52950" y2="55385"/>
                          <a14:backgroundMark x1="79281" y1="40000" x2="78561" y2="62821"/>
                          <a14:backgroundMark x1="78561" y1="62821" x2="79712" y2="51282"/>
                          <a14:backgroundMark x1="79712" y1="51282" x2="78705" y2="66667"/>
                          <a14:backgroundMark x1="78705" y1="66667" x2="79712" y2="52821"/>
                          <a14:backgroundMark x1="79712" y1="52821" x2="79137" y2="69744"/>
                          <a14:backgroundMark x1="79137" y1="69744" x2="81295" y2="45128"/>
                          <a14:backgroundMark x1="81295" y1="45128" x2="80719" y2="57179"/>
                          <a14:backgroundMark x1="80719" y1="57179" x2="83309" y2="46667"/>
                          <a14:backgroundMark x1="83309" y1="46667" x2="82014" y2="60256"/>
                          <a14:backgroundMark x1="82014" y1="60256" x2="91367" y2="46154"/>
                          <a14:backgroundMark x1="91367" y1="46154" x2="89209" y2="34359"/>
                          <a14:backgroundMark x1="89209" y1="34359" x2="88777" y2="48974"/>
                          <a14:backgroundMark x1="88777" y1="48974" x2="88489" y2="37692"/>
                          <a14:backgroundMark x1="88489" y1="37692" x2="87626" y2="49231"/>
                          <a14:backgroundMark x1="87626" y1="49231" x2="86906" y2="37179"/>
                          <a14:backgroundMark x1="86906" y1="37179" x2="82878" y2="45897"/>
                          <a14:backgroundMark x1="82878" y1="45897" x2="78705" y2="35897"/>
                          <a14:backgroundMark x1="78705" y1="35897" x2="81439" y2="49744"/>
                          <a14:backgroundMark x1="81439" y1="49744" x2="85324" y2="47692"/>
                          <a14:backgroundMark x1="85180" y1="51026" x2="86906" y2="61795"/>
                          <a14:backgroundMark x1="86906" y1="61795" x2="88777" y2="49487"/>
                          <a14:backgroundMark x1="88777" y1="49487" x2="87482" y2="60513"/>
                          <a14:backgroundMark x1="87482" y1="60513" x2="88921" y2="48718"/>
                          <a14:backgroundMark x1="88921" y1="48718" x2="88633" y2="60000"/>
                          <a14:backgroundMark x1="88633" y1="60000" x2="89353" y2="47179"/>
                          <a14:backgroundMark x1="89353" y1="47179" x2="89353" y2="62821"/>
                          <a14:backgroundMark x1="89353" y1="62821" x2="89784" y2="50513"/>
                          <a14:backgroundMark x1="89784" y1="50513" x2="89928" y2="62308"/>
                          <a14:backgroundMark x1="89928" y1="62308" x2="90072" y2="50513"/>
                          <a14:backgroundMark x1="90072" y1="50513" x2="90216" y2="62308"/>
                          <a14:backgroundMark x1="90216" y1="62308" x2="90216" y2="50256"/>
                          <a14:backgroundMark x1="90216" y1="50256" x2="90360" y2="63333"/>
                          <a14:backgroundMark x1="90360" y1="63333" x2="90791" y2="48205"/>
                          <a14:backgroundMark x1="90791" y1="48205" x2="90504" y2="59231"/>
                          <a14:backgroundMark x1="90504" y1="59231" x2="90216" y2="47692"/>
                          <a14:backgroundMark x1="90216" y1="47692" x2="90647" y2="60000"/>
                          <a14:backgroundMark x1="90647" y1="60000" x2="91367" y2="45641"/>
                          <a14:backgroundMark x1="91367" y1="45641" x2="91511" y2="59744"/>
                          <a14:backgroundMark x1="91511" y1="59744" x2="91511" y2="48205"/>
                          <a14:backgroundMark x1="91511" y1="48205" x2="92086" y2="45641"/>
                          <a14:backgroundMark x1="68921" y1="43590" x2="70163" y2="44526"/>
                          <a14:backgroundMark x1="68777" y1="42821" x2="70754" y2="44526"/>
                          <a14:backgroundMark x1="76115" y1="48462" x2="76978" y2="46154"/>
                          <a14:backgroundMark x1="72950" y1="60000" x2="70171" y2="60112"/>
                          <a14:backgroundMark x1="73381" y1="51538" x2="74820" y2="52564"/>
                          <a14:backgroundMark x1="72518" y1="51282" x2="74964" y2="53590"/>
                          <a14:backgroundMark x1="75108" y1="53590" x2="73381" y2="51282"/>
                          <a14:backgroundMark x1="72518" y1="51026" x2="75108" y2="53333"/>
                          <a14:backgroundMark x1="75108" y1="53077" x2="72662" y2="51538"/>
                          <a14:backgroundMark x1="74532" y1="52308" x2="75108" y2="53590"/>
                          <a14:backgroundMark x1="75108" y1="53333" x2="75108" y2="53590"/>
                          <a14:backgroundMark x1="72950" y1="45897" x2="72950" y2="46410"/>
                          <a14:backgroundMark x1="73237" y1="46667" x2="73237" y2="46923"/>
                          <a14:backgroundMark x1="69065" y1="42821" x2="68777" y2="42821"/>
                          <a14:backgroundMark x1="69209" y1="42564" x2="69065" y2="42564"/>
                        </a14:backgroundRemoval>
                      </a14:imgEffect>
                    </a14:imgLayer>
                  </a14:imgProps>
                </a:ext>
                <a:ext uri="{28A0092B-C50C-407E-A947-70E740481C1C}">
                  <a14:useLocalDpi xmlns:a14="http://schemas.microsoft.com/office/drawing/2010/main" val="0"/>
                </a:ext>
              </a:extLst>
            </a:blip>
            <a:stretch>
              <a:fillRect/>
            </a:stretch>
          </p:blipFill>
          <p:spPr>
            <a:xfrm>
              <a:off x="38515394" y="-710822"/>
              <a:ext cx="7772400" cy="4361490"/>
            </a:xfrm>
            <a:prstGeom prst="rect">
              <a:avLst/>
            </a:prstGeom>
          </p:spPr>
        </p:pic>
      </p:grpSp>
      <p:grpSp>
        <p:nvGrpSpPr>
          <p:cNvPr id="44" name="Group 43">
            <a:extLst>
              <a:ext uri="{FF2B5EF4-FFF2-40B4-BE49-F238E27FC236}">
                <a16:creationId xmlns:a16="http://schemas.microsoft.com/office/drawing/2014/main" id="{8ACE31EC-E3F6-0684-9631-1AB365145FBC}"/>
              </a:ext>
            </a:extLst>
          </p:cNvPr>
          <p:cNvGrpSpPr/>
          <p:nvPr/>
        </p:nvGrpSpPr>
        <p:grpSpPr>
          <a:xfrm>
            <a:off x="42647968" y="1857916"/>
            <a:ext cx="5338154" cy="3293757"/>
            <a:chOff x="26604639" y="24474318"/>
            <a:chExt cx="7772400" cy="3965113"/>
          </a:xfrm>
        </p:grpSpPr>
        <p:pic>
          <p:nvPicPr>
            <p:cNvPr id="45" name="Picture 44" descr="A logo of a phoenix&#10;&#10;Description automatically generated">
              <a:extLst>
                <a:ext uri="{FF2B5EF4-FFF2-40B4-BE49-F238E27FC236}">
                  <a16:creationId xmlns:a16="http://schemas.microsoft.com/office/drawing/2014/main" id="{E1E23751-897C-452F-2E7B-37CE0037D389}"/>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81942" y="24474318"/>
              <a:ext cx="3632200" cy="31242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B08ABF37-28D3-436D-B4EF-4E745CAE7D5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604639" y="27100794"/>
              <a:ext cx="7772400" cy="1338637"/>
            </a:xfrm>
            <a:prstGeom prst="rect">
              <a:avLst/>
            </a:prstGeom>
          </p:spPr>
        </p:pic>
      </p:grpSp>
      <p:sp>
        <p:nvSpPr>
          <p:cNvPr id="54" name="Subtitle 2">
            <a:extLst>
              <a:ext uri="{FF2B5EF4-FFF2-40B4-BE49-F238E27FC236}">
                <a16:creationId xmlns:a16="http://schemas.microsoft.com/office/drawing/2014/main" id="{3A8F72B2-C84A-B898-55EA-60207C987DE3}"/>
              </a:ext>
            </a:extLst>
          </p:cNvPr>
          <p:cNvSpPr txBox="1">
            <a:spLocks/>
          </p:cNvSpPr>
          <p:nvPr/>
        </p:nvSpPr>
        <p:spPr>
          <a:xfrm>
            <a:off x="13739880" y="15689310"/>
            <a:ext cx="23541948" cy="1013051"/>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rgbClr val="2E0957"/>
                </a:solidFill>
                <a:latin typeface="Arial" panose="020B0604020202020204" pitchFamily="34" charset="0"/>
                <a:cs typeface="Arial" panose="020B0604020202020204" pitchFamily="34" charset="0"/>
              </a:rPr>
              <a:t> </a:t>
            </a:r>
            <a:r>
              <a:rPr lang="en-US" sz="5100">
                <a:solidFill>
                  <a:srgbClr val="2E0957"/>
                </a:solidFill>
                <a:latin typeface="Cambria" panose="02040503050406030204" pitchFamily="18" charset="0"/>
                <a:cs typeface="Arial" panose="020B0604020202020204" pitchFamily="34" charset="0"/>
              </a:rPr>
              <a:t>Generalized 4-Layer Approach</a:t>
            </a:r>
          </a:p>
        </p:txBody>
      </p:sp>
      <p:sp>
        <p:nvSpPr>
          <p:cNvPr id="55" name="Subtitle 2">
            <a:extLst>
              <a:ext uri="{FF2B5EF4-FFF2-40B4-BE49-F238E27FC236}">
                <a16:creationId xmlns:a16="http://schemas.microsoft.com/office/drawing/2014/main" id="{BF86A350-A4EF-E721-41A5-5AACB4887C65}"/>
              </a:ext>
            </a:extLst>
          </p:cNvPr>
          <p:cNvSpPr txBox="1">
            <a:spLocks/>
          </p:cNvSpPr>
          <p:nvPr/>
        </p:nvSpPr>
        <p:spPr>
          <a:xfrm>
            <a:off x="13958191" y="18780315"/>
            <a:ext cx="11230501" cy="1013050"/>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rgbClr val="2E0957"/>
                </a:solidFill>
                <a:latin typeface="Cambria" panose="02040503050406030204" pitchFamily="18" charset="0"/>
                <a:cs typeface="Arial" panose="020B0604020202020204" pitchFamily="34" charset="0"/>
              </a:rPr>
              <a:t> Idealized 4-Layer Approach</a:t>
            </a:r>
          </a:p>
        </p:txBody>
      </p:sp>
      <p:sp>
        <p:nvSpPr>
          <p:cNvPr id="56" name="Subtitle 2">
            <a:extLst>
              <a:ext uri="{FF2B5EF4-FFF2-40B4-BE49-F238E27FC236}">
                <a16:creationId xmlns:a16="http://schemas.microsoft.com/office/drawing/2014/main" id="{426C5C89-1E9E-258F-74B3-F5298EB7F4C4}"/>
              </a:ext>
            </a:extLst>
          </p:cNvPr>
          <p:cNvSpPr txBox="1">
            <a:spLocks/>
          </p:cNvSpPr>
          <p:nvPr/>
        </p:nvSpPr>
        <p:spPr>
          <a:xfrm>
            <a:off x="26017710" y="18769220"/>
            <a:ext cx="11095775" cy="1032889"/>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rgbClr val="2E0957"/>
                </a:solidFill>
                <a:latin typeface="Cambria" panose="02040503050406030204" pitchFamily="18" charset="0"/>
                <a:cs typeface="Arial" panose="020B0604020202020204" pitchFamily="34" charset="0"/>
              </a:rPr>
              <a:t> Preliminary 4-Layer Approach</a:t>
            </a:r>
          </a:p>
        </p:txBody>
      </p:sp>
      <mc:AlternateContent xmlns:mc="http://schemas.openxmlformats.org/markup-compatibility/2006">
        <mc:Choice xmlns:a14="http://schemas.microsoft.com/office/drawing/2010/main" Requires="a14">
          <p:sp>
            <p:nvSpPr>
              <p:cNvPr id="60" name="Subtitle 2">
                <a:extLst>
                  <a:ext uri="{FF2B5EF4-FFF2-40B4-BE49-F238E27FC236}">
                    <a16:creationId xmlns:a16="http://schemas.microsoft.com/office/drawing/2014/main" id="{11CEE1CF-4118-644F-D5DF-1B53D3F0C9E9}"/>
                  </a:ext>
                </a:extLst>
              </p:cNvPr>
              <p:cNvSpPr txBox="1">
                <a:spLocks/>
              </p:cNvSpPr>
              <p:nvPr/>
            </p:nvSpPr>
            <p:spPr>
              <a:xfrm>
                <a:off x="26017687" y="19802109"/>
                <a:ext cx="11095797" cy="12750704"/>
              </a:xfrm>
              <a:prstGeom prst="rect">
                <a:avLst/>
              </a:prstGeom>
              <a:ln>
                <a:solidFill>
                  <a:schemeClr val="tx1"/>
                </a:solidFill>
              </a:ln>
            </p:spPr>
            <p:txBody>
              <a:bodyPr vert="horz" wrap="square" lIns="106674" tIns="53337" rIns="106674" bIns="53337" numCol="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UHTC Outer Layer</a:t>
                </a:r>
                <a:r>
                  <a:rPr lang="en-US" sz="320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Silicon-Carbide (</a:t>
                </a:r>
                <a:r>
                  <a:rPr lang="en-US" sz="3200" err="1">
                    <a:latin typeface="Arial" panose="020B0604020202020204" pitchFamily="34" charset="0"/>
                    <a:cs typeface="Arial" panose="020B0604020202020204" pitchFamily="34" charset="0"/>
                  </a:rPr>
                  <a:t>SiC</a:t>
                </a:r>
                <a:r>
                  <a:rPr lang="en-US" sz="3200">
                    <a:latin typeface="Arial" panose="020B0604020202020204" pitchFamily="34" charset="0"/>
                    <a:cs typeface="Arial" panose="020B0604020202020204" pitchFamily="34" charset="0"/>
                  </a:rPr>
                  <a:t>) encapsulated in Nickel (Ni) and co-sprayed with Ta, coated with Ta</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0" i="1" dirty="0" smtClean="0">
                            <a:latin typeface="Cambria Math" panose="02040503050406030204" pitchFamily="18" charset="0"/>
                            <a:cs typeface="Arial" panose="020B0604020202020204" pitchFamily="34" charset="0"/>
                          </a:rPr>
                          <m:t>1</m:t>
                        </m:r>
                      </m:sub>
                    </m:sSub>
                    <m:r>
                      <a:rPr lang="en-US" sz="3200" i="1" dirty="0" smtClean="0">
                        <a:latin typeface="Cambria Math" panose="02040503050406030204" pitchFamily="18" charset="0"/>
                        <a:cs typeface="Arial" panose="020B0604020202020204" pitchFamily="34" charset="0"/>
                      </a:rPr>
                      <m:t>= 0.11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𝑡𝑜𝑡𝑎𝑙</m:t>
                    </m:r>
                    <m:r>
                      <a:rPr lang="en-US" sz="3200" i="1" dirty="0" smtClean="0">
                        <a:latin typeface="Cambria Math" panose="02040503050406030204" pitchFamily="18" charset="0"/>
                        <a:cs typeface="Arial" panose="020B0604020202020204" pitchFamily="34" charset="0"/>
                      </a:rPr>
                      <m:t> (≈4.33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Refractory Metal Layer</a:t>
                </a:r>
                <a:r>
                  <a:rPr lang="en-US" sz="320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316L Stainless Steel </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𝟐</m:t>
                        </m:r>
                      </m:sub>
                    </m:sSub>
                    <m:r>
                      <a:rPr lang="en-US" sz="3200" i="1" dirty="0" smtClean="0">
                        <a:latin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0.100 </m:t>
                    </m:r>
                    <m:r>
                      <a:rPr lang="en-US" sz="3200" b="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3.94 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Insulating Layer</a:t>
                </a:r>
                <a:r>
                  <a:rPr lang="en-US" sz="320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Ceramic Fiber Insulation Board (</a:t>
                </a:r>
                <a:r>
                  <a:rPr lang="en-US" sz="3200" err="1">
                    <a:latin typeface="Arial" panose="020B0604020202020204" pitchFamily="34" charset="0"/>
                    <a:cs typeface="Arial" panose="020B0604020202020204" pitchFamily="34" charset="0"/>
                  </a:rPr>
                  <a:t>i.e</a:t>
                </a:r>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Duraboard</a:t>
                </a:r>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Cerakwool</a:t>
                </a:r>
                <a:r>
                  <a:rPr lang="en-US" sz="320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0" i="1" dirty="0" smtClean="0">
                            <a:latin typeface="Cambria Math" panose="02040503050406030204" pitchFamily="18" charset="0"/>
                            <a:cs typeface="Arial" panose="020B0604020202020204" pitchFamily="34" charset="0"/>
                          </a:rPr>
                          <m:t>3</m:t>
                        </m:r>
                      </m:sub>
                    </m:sSub>
                    <m:r>
                      <a:rPr lang="en-US" sz="3200" i="1" dirty="0" smtClean="0">
                        <a:latin typeface="Cambria Math" panose="02040503050406030204" pitchFamily="18" charset="0"/>
                        <a:cs typeface="Arial" panose="020B0604020202020204" pitchFamily="34" charset="0"/>
                      </a:rPr>
                      <m:t>= 7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(≈0.276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Substrate Layer</a:t>
                </a:r>
                <a:r>
                  <a:rPr lang="en-US" sz="3200">
                    <a:latin typeface="Arial" panose="020B0604020202020204" pitchFamily="34" charset="0"/>
                    <a:cs typeface="Arial" panose="020B0604020202020204" pitchFamily="34" charset="0"/>
                  </a:rPr>
                  <a:t>:</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Aluminum 6061-T6</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𝟒</m:t>
                        </m:r>
                      </m:sub>
                    </m:sSub>
                    <m:r>
                      <a:rPr lang="en-US" sz="3200" b="0" i="1" dirty="0" smtClean="0">
                        <a:latin typeface="Cambria Math" panose="02040503050406030204" pitchFamily="18" charset="0"/>
                        <a:cs typeface="Arial" panose="020B0604020202020204" pitchFamily="34" charset="0"/>
                      </a:rPr>
                      <m:t>=</m:t>
                    </m:r>
                    <m:r>
                      <a:rPr lang="en-US" sz="3200" i="1" dirty="0" smtClean="0">
                        <a:latin typeface="Cambria Math" panose="02040503050406030204" pitchFamily="18" charset="0"/>
                        <a:cs typeface="Arial" panose="020B0604020202020204" pitchFamily="34" charset="0"/>
                      </a:rPr>
                      <m:t>2 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(7.87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a:latin typeface="Arial" panose="020B0604020202020204" pitchFamily="34" charset="0"/>
                  <a:cs typeface="Arial" panose="020B0604020202020204" pitchFamily="34" charset="0"/>
                </a:endParaRPr>
              </a:p>
            </p:txBody>
          </p:sp>
        </mc:Choice>
        <mc:Fallback>
          <p:sp>
            <p:nvSpPr>
              <p:cNvPr id="60" name="Subtitle 2">
                <a:extLst>
                  <a:ext uri="{FF2B5EF4-FFF2-40B4-BE49-F238E27FC236}">
                    <a16:creationId xmlns:a16="http://schemas.microsoft.com/office/drawing/2014/main" id="{11CEE1CF-4118-644F-D5DF-1B53D3F0C9E9}"/>
                  </a:ext>
                </a:extLst>
              </p:cNvPr>
              <p:cNvSpPr txBox="1">
                <a:spLocks noRot="1" noChangeAspect="1" noMove="1" noResize="1" noEditPoints="1" noAdjustHandles="1" noChangeArrowheads="1" noChangeShapeType="1" noTextEdit="1"/>
              </p:cNvSpPr>
              <p:nvPr/>
            </p:nvSpPr>
            <p:spPr>
              <a:xfrm>
                <a:off x="26017687" y="19802109"/>
                <a:ext cx="11095797" cy="12750704"/>
              </a:xfrm>
              <a:prstGeom prst="rect">
                <a:avLst/>
              </a:prstGeom>
              <a:blipFill>
                <a:blip r:embed="rId19"/>
                <a:stretch>
                  <a:fillRect t="-478" r="-439"/>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1" name="Table 60">
                <a:extLst>
                  <a:ext uri="{FF2B5EF4-FFF2-40B4-BE49-F238E27FC236}">
                    <a16:creationId xmlns:a16="http://schemas.microsoft.com/office/drawing/2014/main" id="{97F4AD6A-333F-FD1B-C413-CC5FA76C9FF2}"/>
                  </a:ext>
                </a:extLst>
              </p:cNvPr>
              <p:cNvGraphicFramePr>
                <a:graphicFrameLocks noGrp="1"/>
              </p:cNvGraphicFramePr>
              <p:nvPr>
                <p:extLst>
                  <p:ext uri="{D42A27DB-BD31-4B8C-83A1-F6EECF244321}">
                    <p14:modId xmlns:p14="http://schemas.microsoft.com/office/powerpoint/2010/main" val="809306137"/>
                  </p:ext>
                </p:extLst>
              </p:nvPr>
            </p:nvGraphicFramePr>
            <p:xfrm>
              <a:off x="31379216" y="28062788"/>
              <a:ext cx="5541254" cy="3970339"/>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77878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𝑁𝑖</m:t>
                                </m:r>
                                <m:r>
                                  <a:rPr lang="en-US" sz="3200" i="1" dirty="0" smtClean="0">
                                    <a:latin typeface="Cambria Math" panose="02040503050406030204" pitchFamily="18" charset="0"/>
                                  </a:rPr>
                                  <m:t>−</m:t>
                                </m:r>
                                <m:r>
                                  <a:rPr lang="en-US" sz="3200" i="1" dirty="0" err="1" smtClean="0">
                                    <a:latin typeface="Cambria Math" panose="02040503050406030204" pitchFamily="18" charset="0"/>
                                  </a:rPr>
                                  <m:t>𝑆𝑖𝐶</m:t>
                                </m:r>
                                <m:r>
                                  <a:rPr lang="en-US" sz="3200" i="1" dirty="0" smtClean="0">
                                    <a:latin typeface="Cambria Math" panose="02040503050406030204" pitchFamily="18" charset="0"/>
                                  </a:rPr>
                                  <m:t>/</m:t>
                                </m:r>
                                <m:r>
                                  <a:rPr lang="en-US" sz="3200" i="1" dirty="0" smtClean="0">
                                    <a:latin typeface="Cambria Math" panose="02040503050406030204" pitchFamily="18" charset="0"/>
                                  </a:rPr>
                                  <m:t>𝑇𝑎</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4130591963"/>
                      </a:ext>
                    </a:extLst>
                  </a:tr>
                  <a:tr h="811899">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316</m:t>
                                </m:r>
                                <m:r>
                                  <a:rPr lang="en-US" sz="3200" i="1" dirty="0" smtClean="0">
                                    <a:latin typeface="Cambria Math" panose="02040503050406030204" pitchFamily="18" charset="0"/>
                                  </a:rPr>
                                  <m:t>𝐿</m:t>
                                </m:r>
                                <m:r>
                                  <a:rPr lang="en-US" sz="3200" i="1" dirty="0" smtClean="0">
                                    <a:latin typeface="Cambria Math" panose="02040503050406030204" pitchFamily="18" charset="0"/>
                                  </a:rPr>
                                  <m:t> </m:t>
                                </m:r>
                                <m:r>
                                  <a:rPr lang="en-US" sz="3200" i="1" dirty="0" smtClean="0">
                                    <a:latin typeface="Cambria Math" panose="02040503050406030204" pitchFamily="18" charset="0"/>
                                  </a:rPr>
                                  <m:t>𝑆𝑡𝑎𝑖𝑛𝑙𝑒𝑠𝑠</m:t>
                                </m:r>
                                <m:r>
                                  <a:rPr lang="en-US" sz="3200" i="1" dirty="0" smtClean="0">
                                    <a:latin typeface="Cambria Math" panose="02040503050406030204" pitchFamily="18" charset="0"/>
                                  </a:rPr>
                                  <m:t> </m:t>
                                </m:r>
                                <m:r>
                                  <a:rPr lang="en-US" sz="3200" i="1" dirty="0" smtClean="0">
                                    <a:latin typeface="Cambria Math" panose="02040503050406030204" pitchFamily="18" charset="0"/>
                                  </a:rPr>
                                  <m:t>𝑆𝑡𝑒𝑒𝑙</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96758112"/>
                      </a:ext>
                    </a:extLst>
                  </a:tr>
                  <a:tr h="1321324">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𝐶𝑒𝑟𝑎𝑘𝑤𝑜𝑜𝑙</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84962858"/>
                      </a:ext>
                    </a:extLst>
                  </a:tr>
                  <a:tr h="105833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𝐴𝑙𝑢𝑚𝑖𝑛𝑢𝑚</m:t>
                                </m:r>
                                <m:r>
                                  <a:rPr lang="en-US" sz="3200" i="1" dirty="0" smtClean="0">
                                    <a:latin typeface="Cambria Math" panose="02040503050406030204" pitchFamily="18" charset="0"/>
                                  </a:rPr>
                                  <m:t> 6061−</m:t>
                                </m:r>
                                <m:r>
                                  <a:rPr lang="en-US" sz="3200" i="1" dirty="0" smtClean="0">
                                    <a:latin typeface="Cambria Math" panose="02040503050406030204" pitchFamily="18" charset="0"/>
                                  </a:rPr>
                                  <m:t>𝑇</m:t>
                                </m:r>
                                <m:r>
                                  <a:rPr lang="en-US" sz="3200" i="1" dirty="0" smtClean="0">
                                    <a:latin typeface="Cambria Math" panose="02040503050406030204" pitchFamily="18" charset="0"/>
                                  </a:rPr>
                                  <m:t>6</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14524818"/>
                      </a:ext>
                    </a:extLst>
                  </a:tr>
                </a:tbl>
              </a:graphicData>
            </a:graphic>
          </p:graphicFrame>
        </mc:Choice>
        <mc:Fallback>
          <p:graphicFrame>
            <p:nvGraphicFramePr>
              <p:cNvPr id="61" name="Table 60">
                <a:extLst>
                  <a:ext uri="{FF2B5EF4-FFF2-40B4-BE49-F238E27FC236}">
                    <a16:creationId xmlns:a16="http://schemas.microsoft.com/office/drawing/2014/main" id="{97F4AD6A-333F-FD1B-C413-CC5FA76C9FF2}"/>
                  </a:ext>
                </a:extLst>
              </p:cNvPr>
              <p:cNvGraphicFramePr>
                <a:graphicFrameLocks noGrp="1"/>
              </p:cNvGraphicFramePr>
              <p:nvPr>
                <p:extLst>
                  <p:ext uri="{D42A27DB-BD31-4B8C-83A1-F6EECF244321}">
                    <p14:modId xmlns:p14="http://schemas.microsoft.com/office/powerpoint/2010/main" val="809306137"/>
                  </p:ext>
                </p:extLst>
              </p:nvPr>
            </p:nvGraphicFramePr>
            <p:xfrm>
              <a:off x="31379216" y="28062788"/>
              <a:ext cx="5541254" cy="3970339"/>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77878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b="-409375"/>
                          </a:stretch>
                        </a:blipFill>
                      </a:tcPr>
                    </a:tc>
                    <a:extLst>
                      <a:ext uri="{0D108BD9-81ED-4DB2-BD59-A6C34878D82A}">
                        <a16:rowId xmlns:a16="http://schemas.microsoft.com/office/drawing/2014/main" val="4130591963"/>
                      </a:ext>
                    </a:extLst>
                  </a:tr>
                  <a:tr h="811899">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96241" b="-293985"/>
                          </a:stretch>
                        </a:blipFill>
                      </a:tcPr>
                    </a:tc>
                    <a:extLst>
                      <a:ext uri="{0D108BD9-81ED-4DB2-BD59-A6C34878D82A}">
                        <a16:rowId xmlns:a16="http://schemas.microsoft.com/office/drawing/2014/main" val="1396758112"/>
                      </a:ext>
                    </a:extLst>
                  </a:tr>
                  <a:tr h="1321324">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120276" b="-80184"/>
                          </a:stretch>
                        </a:blipFill>
                      </a:tcPr>
                    </a:tc>
                    <a:extLst>
                      <a:ext uri="{0D108BD9-81ED-4DB2-BD59-A6C34878D82A}">
                        <a16:rowId xmlns:a16="http://schemas.microsoft.com/office/drawing/2014/main" val="184962858"/>
                      </a:ext>
                    </a:extLst>
                  </a:tr>
                  <a:tr h="105833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274713"/>
                          </a:stretch>
                        </a:blipFill>
                      </a:tcPr>
                    </a:tc>
                    <a:extLst>
                      <a:ext uri="{0D108BD9-81ED-4DB2-BD59-A6C34878D82A}">
                        <a16:rowId xmlns:a16="http://schemas.microsoft.com/office/drawing/2014/main" val="371452481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3" name="Table 62">
                <a:extLst>
                  <a:ext uri="{FF2B5EF4-FFF2-40B4-BE49-F238E27FC236}">
                    <a16:creationId xmlns:a16="http://schemas.microsoft.com/office/drawing/2014/main" id="{E4D8A6A3-153D-EAE0-0A45-1BC3693F187F}"/>
                  </a:ext>
                </a:extLst>
              </p:cNvPr>
              <p:cNvGraphicFramePr>
                <a:graphicFrameLocks noGrp="1"/>
              </p:cNvGraphicFramePr>
              <p:nvPr>
                <p:extLst>
                  <p:ext uri="{D42A27DB-BD31-4B8C-83A1-F6EECF244321}">
                    <p14:modId xmlns:p14="http://schemas.microsoft.com/office/powerpoint/2010/main" val="65824591"/>
                  </p:ext>
                </p:extLst>
              </p:nvPr>
            </p:nvGraphicFramePr>
            <p:xfrm>
              <a:off x="14223091" y="28045300"/>
              <a:ext cx="5541254" cy="3987826"/>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814790">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𝑇𝑎</m:t>
                                </m:r>
                                <m:r>
                                  <a:rPr lang="en-US" sz="3200" i="1" dirty="0" smtClean="0">
                                    <a:latin typeface="Cambria Math" panose="02040503050406030204" pitchFamily="18" charset="0"/>
                                  </a:rPr>
                                  <m:t>−</m:t>
                                </m:r>
                                <m:r>
                                  <a:rPr lang="en-US" sz="3200" i="1" dirty="0" smtClean="0">
                                    <a:latin typeface="Cambria Math" panose="02040503050406030204" pitchFamily="18" charset="0"/>
                                  </a:rPr>
                                  <m:t>𝑍𝑟</m:t>
                                </m:r>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𝐵</m:t>
                                    </m:r>
                                  </m:e>
                                  <m:sub>
                                    <m:r>
                                      <a:rPr lang="en-US" sz="3200" b="0" i="1" dirty="0" smtClean="0">
                                        <a:latin typeface="Cambria Math" panose="02040503050406030204" pitchFamily="18" charset="0"/>
                                      </a:rPr>
                                      <m:t>2</m:t>
                                    </m:r>
                                  </m:sub>
                                </m:sSub>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4130591963"/>
                      </a:ext>
                    </a:extLst>
                  </a:tr>
                  <a:tr h="604452">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𝑇𝑎</m:t>
                                </m:r>
                                <m:r>
                                  <a:rPr lang="en-US" sz="3200" i="1" dirty="0" smtClean="0">
                                    <a:latin typeface="Cambria Math" panose="02040503050406030204" pitchFamily="18" charset="0"/>
                                  </a:rPr>
                                  <m:t>−</m:t>
                                </m:r>
                                <m:r>
                                  <a:rPr lang="en-US" sz="3200" i="1" dirty="0" smtClean="0">
                                    <a:latin typeface="Cambria Math" panose="02040503050406030204" pitchFamily="18" charset="0"/>
                                  </a:rPr>
                                  <m:t>𝑊</m:t>
                                </m:r>
                                <m:r>
                                  <a:rPr lang="en-US" sz="3200" i="1" dirty="0" smtClean="0">
                                    <a:latin typeface="Cambria Math" panose="02040503050406030204" pitchFamily="18" charset="0"/>
                                  </a:rPr>
                                  <m:t> </m:t>
                                </m:r>
                                <m:r>
                                  <a:rPr lang="en-US" sz="3200" i="1" dirty="0" smtClean="0">
                                    <a:latin typeface="Cambria Math" panose="02040503050406030204" pitchFamily="18" charset="0"/>
                                  </a:rPr>
                                  <m:t>𝐴𝑙𝑙𝑜𝑦</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96758112"/>
                      </a:ext>
                    </a:extLst>
                  </a:tr>
                  <a:tr h="156906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𝐴𝐸𝑇𝐵</m:t>
                                </m:r>
                                <m:r>
                                  <a:rPr lang="en-US" sz="3200" i="1" dirty="0" smtClean="0">
                                    <a:latin typeface="Cambria Math" panose="02040503050406030204" pitchFamily="18" charset="0"/>
                                  </a:rPr>
                                  <m:t> </m:t>
                                </m:r>
                                <m:r>
                                  <a:rPr lang="en-US" sz="3200" i="1" dirty="0" smtClean="0">
                                    <a:latin typeface="Cambria Math" panose="02040503050406030204" pitchFamily="18" charset="0"/>
                                  </a:rPr>
                                  <m:t>𝐶𝑒𝑟𝑎𝑚𝑖𝑐</m:t>
                                </m:r>
                                <m:r>
                                  <a:rPr lang="en-US" sz="3200" i="1" dirty="0" smtClean="0">
                                    <a:latin typeface="Cambria Math" panose="02040503050406030204" pitchFamily="18" charset="0"/>
                                  </a:rPr>
                                  <m:t> </m:t>
                                </m:r>
                                <m:r>
                                  <a:rPr lang="en-US" sz="3200" i="1" dirty="0" smtClean="0">
                                    <a:latin typeface="Cambria Math" panose="02040503050406030204" pitchFamily="18" charset="0"/>
                                  </a:rPr>
                                  <m:t>𝑇𝑖𝑙𝑒</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84962858"/>
                      </a:ext>
                    </a:extLst>
                  </a:tr>
                  <a:tr h="999521">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𝐴𝑙𝑢𝑚𝑖𝑛𝑢𝑚</m:t>
                                </m:r>
                                <m:r>
                                  <a:rPr lang="en-US" sz="3200" i="1" dirty="0" smtClean="0">
                                    <a:latin typeface="Cambria Math" panose="02040503050406030204" pitchFamily="18" charset="0"/>
                                  </a:rPr>
                                  <m:t> 6061−</m:t>
                                </m:r>
                                <m:r>
                                  <a:rPr lang="en-US" sz="3200" i="1" dirty="0" smtClean="0">
                                    <a:latin typeface="Cambria Math" panose="02040503050406030204" pitchFamily="18" charset="0"/>
                                  </a:rPr>
                                  <m:t>𝑇</m:t>
                                </m:r>
                                <m:r>
                                  <a:rPr lang="en-US" sz="3200" i="1" dirty="0" smtClean="0">
                                    <a:latin typeface="Cambria Math" panose="02040503050406030204" pitchFamily="18" charset="0"/>
                                  </a:rPr>
                                  <m:t>6</m:t>
                                </m:r>
                              </m:oMath>
                            </m:oMathPara>
                          </a14:m>
                          <a:endParaRPr lang="en-US" sz="320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14524818"/>
                      </a:ext>
                    </a:extLst>
                  </a:tr>
                </a:tbl>
              </a:graphicData>
            </a:graphic>
          </p:graphicFrame>
        </mc:Choice>
        <mc:Fallback>
          <p:graphicFrame>
            <p:nvGraphicFramePr>
              <p:cNvPr id="63" name="Table 62">
                <a:extLst>
                  <a:ext uri="{FF2B5EF4-FFF2-40B4-BE49-F238E27FC236}">
                    <a16:creationId xmlns:a16="http://schemas.microsoft.com/office/drawing/2014/main" id="{E4D8A6A3-153D-EAE0-0A45-1BC3693F187F}"/>
                  </a:ext>
                </a:extLst>
              </p:cNvPr>
              <p:cNvGraphicFramePr>
                <a:graphicFrameLocks noGrp="1"/>
              </p:cNvGraphicFramePr>
              <p:nvPr>
                <p:extLst>
                  <p:ext uri="{D42A27DB-BD31-4B8C-83A1-F6EECF244321}">
                    <p14:modId xmlns:p14="http://schemas.microsoft.com/office/powerpoint/2010/main" val="65824591"/>
                  </p:ext>
                </p:extLst>
              </p:nvPr>
            </p:nvGraphicFramePr>
            <p:xfrm>
              <a:off x="14223091" y="28045300"/>
              <a:ext cx="5541254" cy="3987826"/>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814790">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b="-388806"/>
                          </a:stretch>
                        </a:blipFill>
                      </a:tcPr>
                    </a:tc>
                    <a:extLst>
                      <a:ext uri="{0D108BD9-81ED-4DB2-BD59-A6C34878D82A}">
                        <a16:rowId xmlns:a16="http://schemas.microsoft.com/office/drawing/2014/main" val="4130591963"/>
                      </a:ext>
                    </a:extLst>
                  </a:tr>
                  <a:tr h="604452">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135354" b="-426263"/>
                          </a:stretch>
                        </a:blipFill>
                      </a:tcPr>
                    </a:tc>
                    <a:extLst>
                      <a:ext uri="{0D108BD9-81ED-4DB2-BD59-A6C34878D82A}">
                        <a16:rowId xmlns:a16="http://schemas.microsoft.com/office/drawing/2014/main" val="1396758112"/>
                      </a:ext>
                    </a:extLst>
                  </a:tr>
                  <a:tr h="156906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90310" b="-63566"/>
                          </a:stretch>
                        </a:blipFill>
                      </a:tcPr>
                    </a:tc>
                    <a:extLst>
                      <a:ext uri="{0D108BD9-81ED-4DB2-BD59-A6C34878D82A}">
                        <a16:rowId xmlns:a16="http://schemas.microsoft.com/office/drawing/2014/main" val="184962858"/>
                      </a:ext>
                    </a:extLst>
                  </a:tr>
                  <a:tr h="999521">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299390"/>
                          </a:stretch>
                        </a:blipFill>
                      </a:tcPr>
                    </a:tc>
                    <a:extLst>
                      <a:ext uri="{0D108BD9-81ED-4DB2-BD59-A6C34878D82A}">
                        <a16:rowId xmlns:a16="http://schemas.microsoft.com/office/drawing/2014/main" val="3714524818"/>
                      </a:ext>
                    </a:extLst>
                  </a:tr>
                </a:tbl>
              </a:graphicData>
            </a:graphic>
          </p:graphicFrame>
        </mc:Fallback>
      </mc:AlternateContent>
      <p:cxnSp>
        <p:nvCxnSpPr>
          <p:cNvPr id="65" name="Straight Arrow Connector 64">
            <a:extLst>
              <a:ext uri="{FF2B5EF4-FFF2-40B4-BE49-F238E27FC236}">
                <a16:creationId xmlns:a16="http://schemas.microsoft.com/office/drawing/2014/main" id="{E2B57B6D-AB0E-9773-E15E-7091FB5D18BC}"/>
              </a:ext>
            </a:extLst>
          </p:cNvPr>
          <p:cNvCxnSpPr>
            <a:cxnSpLocks/>
          </p:cNvCxnSpPr>
          <p:nvPr/>
        </p:nvCxnSpPr>
        <p:spPr>
          <a:xfrm>
            <a:off x="19170659" y="28104267"/>
            <a:ext cx="0" cy="71713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7F8BD92F-6601-71C3-B7E6-BDBF2C0CC9E0}"/>
              </a:ext>
            </a:extLst>
          </p:cNvPr>
          <p:cNvCxnSpPr>
            <a:cxnSpLocks/>
          </p:cNvCxnSpPr>
          <p:nvPr/>
        </p:nvCxnSpPr>
        <p:spPr>
          <a:xfrm flipH="1">
            <a:off x="19162178" y="28917791"/>
            <a:ext cx="1270" cy="4891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CBB38942-6530-A4C0-8E4E-36BEBE93990C}"/>
              </a:ext>
            </a:extLst>
          </p:cNvPr>
          <p:cNvCxnSpPr>
            <a:cxnSpLocks/>
          </p:cNvCxnSpPr>
          <p:nvPr/>
        </p:nvCxnSpPr>
        <p:spPr>
          <a:xfrm flipH="1">
            <a:off x="19175603" y="29504224"/>
            <a:ext cx="2932" cy="14775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CA779EF3-BEBA-5ABC-A637-802B16413268}"/>
              </a:ext>
            </a:extLst>
          </p:cNvPr>
          <p:cNvCxnSpPr>
            <a:cxnSpLocks/>
          </p:cNvCxnSpPr>
          <p:nvPr/>
        </p:nvCxnSpPr>
        <p:spPr>
          <a:xfrm>
            <a:off x="19177069" y="31061811"/>
            <a:ext cx="1272" cy="9316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D5B3671D-C9C2-8E9E-C338-44215E854E26}"/>
              </a:ext>
            </a:extLst>
          </p:cNvPr>
          <p:cNvCxnSpPr>
            <a:cxnSpLocks/>
          </p:cNvCxnSpPr>
          <p:nvPr/>
        </p:nvCxnSpPr>
        <p:spPr>
          <a:xfrm>
            <a:off x="36385071" y="28172976"/>
            <a:ext cx="0" cy="5797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80511CB-55D0-E18B-E841-BEE970A6DCDB}"/>
              </a:ext>
            </a:extLst>
          </p:cNvPr>
          <p:cNvCxnSpPr>
            <a:cxnSpLocks/>
          </p:cNvCxnSpPr>
          <p:nvPr/>
        </p:nvCxnSpPr>
        <p:spPr>
          <a:xfrm>
            <a:off x="36385071" y="28935911"/>
            <a:ext cx="0" cy="64346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B7E5FCB2-FF1A-204D-FAE3-A07232195AFE}"/>
              </a:ext>
            </a:extLst>
          </p:cNvPr>
          <p:cNvCxnSpPr>
            <a:cxnSpLocks/>
          </p:cNvCxnSpPr>
          <p:nvPr/>
        </p:nvCxnSpPr>
        <p:spPr>
          <a:xfrm>
            <a:off x="36385071" y="29746399"/>
            <a:ext cx="0" cy="11444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F2491B17-55CC-4553-19A0-5486DC0D21C7}"/>
              </a:ext>
            </a:extLst>
          </p:cNvPr>
          <p:cNvCxnSpPr>
            <a:cxnSpLocks/>
          </p:cNvCxnSpPr>
          <p:nvPr/>
        </p:nvCxnSpPr>
        <p:spPr>
          <a:xfrm>
            <a:off x="36385071" y="30996979"/>
            <a:ext cx="0" cy="93625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C61D37CC-602B-A705-2570-EA524FF1BB44}"/>
                  </a:ext>
                </a:extLst>
              </p:cNvPr>
              <p:cNvSpPr txBox="1"/>
              <p:nvPr/>
            </p:nvSpPr>
            <p:spPr>
              <a:xfrm>
                <a:off x="19818629" y="28045300"/>
                <a:ext cx="5751870" cy="3987826"/>
              </a:xfrm>
              <a:prstGeom prst="rect">
                <a:avLst/>
              </a:prstGeom>
              <a:solidFill>
                <a:schemeClr val="bg1"/>
              </a:solidFill>
              <a:ln>
                <a:noFill/>
              </a:ln>
            </p:spPr>
            <p:txBody>
              <a:bodyPr wrap="square" numCol="1" rtlCol="0">
                <a:noAutofit/>
              </a:bodyPr>
              <a:lstStyle/>
              <a:p>
                <a:pPr algn="ctr"/>
                <a:r>
                  <a:rPr lang="en-US" sz="2800" b="1">
                    <a:latin typeface="Cambria" panose="02040503050406030204" pitchFamily="18" charset="0"/>
                    <a:cs typeface="Arial" panose="020B0604020202020204" pitchFamily="34" charset="0"/>
                  </a:rPr>
                  <a:t>Equations</a:t>
                </a:r>
              </a:p>
              <a:p>
                <a14:m>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𝑥</m:t>
                        </m:r>
                      </m:e>
                      <m:sub>
                        <m:r>
                          <a:rPr lang="en-US" sz="2800" b="0" i="1" smtClean="0">
                            <a:latin typeface="Cambria Math" panose="02040503050406030204" pitchFamily="18" charset="0"/>
                            <a:cs typeface="Arial" panose="020B0604020202020204" pitchFamily="34" charset="0"/>
                          </a:rPr>
                          <m:t>𝑜𝑥𝑖𝑑𝑒</m:t>
                        </m:r>
                      </m:sub>
                    </m:sSub>
                    <m:r>
                      <a:rPr lang="en-US" sz="2800" b="0" i="1" smtClean="0">
                        <a:latin typeface="Cambria Math" panose="02040503050406030204" pitchFamily="18" charset="0"/>
                        <a:cs typeface="Arial" panose="020B0604020202020204" pitchFamily="34" charset="0"/>
                      </a:rPr>
                      <m:t>=</m:t>
                    </m:r>
                    <m:rad>
                      <m:radPr>
                        <m:degHide m:val="on"/>
                        <m:ctrlPr>
                          <a:rPr lang="en-US" sz="2800" b="0" i="1" smtClean="0">
                            <a:latin typeface="Cambria Math" panose="02040503050406030204" pitchFamily="18" charset="0"/>
                            <a:cs typeface="Arial" panose="020B0604020202020204" pitchFamily="34" charset="0"/>
                          </a:rPr>
                        </m:ctrlPr>
                      </m:radPr>
                      <m:deg/>
                      <m:e>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𝑘</m:t>
                            </m:r>
                          </m:e>
                          <m:sub>
                            <m:r>
                              <a:rPr lang="en-US" sz="2800" b="0" i="1" smtClean="0">
                                <a:latin typeface="Cambria Math" panose="02040503050406030204" pitchFamily="18" charset="0"/>
                                <a:cs typeface="Arial" panose="020B0604020202020204" pitchFamily="34" charset="0"/>
                              </a:rPr>
                              <m:t>𝑝</m:t>
                            </m:r>
                          </m:sub>
                        </m:sSub>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𝑡</m:t>
                            </m:r>
                          </m:e>
                          <m:sub>
                            <m:r>
                              <a:rPr lang="en-US" sz="2800" b="0" i="1" smtClean="0">
                                <a:latin typeface="Cambria Math" panose="02040503050406030204" pitchFamily="18" charset="0"/>
                                <a:cs typeface="Arial" panose="020B0604020202020204" pitchFamily="34" charset="0"/>
                              </a:rPr>
                              <m:t>𝑡𝑜𝑡𝑎𝑙</m:t>
                            </m:r>
                          </m:sub>
                        </m:sSub>
                      </m:e>
                    </m:rad>
                  </m:oMath>
                </a14:m>
                <a:r>
                  <a:rPr lang="en-US" sz="2800" b="0">
                    <a:latin typeface="Cambria" panose="02040503050406030204" pitchFamily="18" charset="0"/>
                    <a:cs typeface="Arial" panose="020B0604020202020204" pitchFamily="34" charset="0"/>
                  </a:rPr>
                  <a:t>, </a:t>
                </a:r>
                <a14:m>
                  <m:oMath xmlns:m="http://schemas.openxmlformats.org/officeDocument/2006/math">
                    <m:r>
                      <a:rPr lang="en-US" sz="2800" i="1">
                        <a:latin typeface="Cambria Math" panose="02040503050406030204" pitchFamily="18" charset="0"/>
                        <a:cs typeface="Arial" panose="020B0604020202020204" pitchFamily="34" charset="0"/>
                      </a:rPr>
                      <m:t>𝐿</m:t>
                    </m:r>
                    <m:r>
                      <a:rPr lang="en-US" sz="2800" i="1">
                        <a:latin typeface="Cambria Math" panose="02040503050406030204" pitchFamily="18" charset="0"/>
                        <a:cs typeface="Arial" panose="020B0604020202020204" pitchFamily="34" charset="0"/>
                      </a:rPr>
                      <m:t>=</m:t>
                    </m:r>
                    <m:r>
                      <a:rPr lang="en-US" sz="2800" i="1">
                        <a:latin typeface="Cambria Math" panose="02040503050406030204" pitchFamily="18" charset="0"/>
                        <a:cs typeface="Arial" panose="020B0604020202020204" pitchFamily="34" charset="0"/>
                      </a:rPr>
                      <m:t>𝐹𝑆</m:t>
                    </m:r>
                    <m:r>
                      <a:rPr lang="en-US" sz="2800" i="1">
                        <a:latin typeface="Cambria Math" panose="02040503050406030204" pitchFamily="18" charset="0"/>
                        <a:ea typeface="Cambria Math" panose="02040503050406030204" pitchFamily="18" charset="0"/>
                        <a:cs typeface="Arial" panose="020B0604020202020204" pitchFamily="34" charset="0"/>
                      </a:rPr>
                      <m:t>∙</m:t>
                    </m:r>
                    <m:sSub>
                      <m:sSubPr>
                        <m:ctrlPr>
                          <a:rPr lang="en-US" sz="2800" i="1">
                            <a:latin typeface="Cambria Math" panose="02040503050406030204" pitchFamily="18" charset="0"/>
                            <a:ea typeface="Cambria Math" panose="02040503050406030204" pitchFamily="18" charset="0"/>
                            <a:cs typeface="Arial" panose="020B0604020202020204" pitchFamily="34" charset="0"/>
                          </a:rPr>
                        </m:ctrlPr>
                      </m:sSubPr>
                      <m:e>
                        <m:r>
                          <a:rPr lang="en-US" sz="2800" i="1">
                            <a:latin typeface="Cambria Math" panose="02040503050406030204" pitchFamily="18" charset="0"/>
                            <a:ea typeface="Cambria Math" panose="02040503050406030204" pitchFamily="18" charset="0"/>
                            <a:cs typeface="Arial" panose="020B0604020202020204" pitchFamily="34" charset="0"/>
                          </a:rPr>
                          <m:t>𝑥</m:t>
                        </m:r>
                      </m:e>
                      <m:sub>
                        <m:r>
                          <a:rPr lang="en-US" sz="2800" i="1">
                            <a:latin typeface="Cambria Math" panose="02040503050406030204" pitchFamily="18" charset="0"/>
                            <a:ea typeface="Cambria Math" panose="02040503050406030204" pitchFamily="18" charset="0"/>
                            <a:cs typeface="Arial" panose="020B0604020202020204" pitchFamily="34" charset="0"/>
                          </a:rPr>
                          <m:t>𝑜𝑥𝑖𝑑𝑒</m:t>
                        </m:r>
                      </m:sub>
                    </m:sSub>
                  </m:oMath>
                </a14:m>
                <a:endParaRPr lang="en-US" sz="2800" b="0">
                  <a:latin typeface="Cambria" panose="02040503050406030204" pitchFamily="18" charset="0"/>
                  <a:cs typeface="Arial" panose="020B0604020202020204" pitchFamily="34" charset="0"/>
                </a:endParaRPr>
              </a:p>
              <a:p>
                <a14:m>
                  <m:oMath xmlns:m="http://schemas.openxmlformats.org/officeDocument/2006/math">
                    <m:r>
                      <a:rPr lang="en-US" sz="2800" b="0" i="1" smtClean="0">
                        <a:latin typeface="Cambria Math" panose="02040503050406030204" pitchFamily="18" charset="0"/>
                        <a:cs typeface="Arial" panose="020B0604020202020204" pitchFamily="34" charset="0"/>
                      </a:rPr>
                      <m:t>𝐿</m:t>
                    </m:r>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𝑞</m:t>
                            </m:r>
                          </m:e>
                          <m:sup>
                            <m:r>
                              <a:rPr lang="en-US" sz="2800" b="0" i="1" smtClean="0">
                                <a:latin typeface="Cambria Math" panose="02040503050406030204" pitchFamily="18" charset="0"/>
                                <a:cs typeface="Arial" panose="020B0604020202020204" pitchFamily="34" charset="0"/>
                              </a:rPr>
                              <m:t>′′</m:t>
                            </m:r>
                          </m:sup>
                        </m:sSup>
                        <m:r>
                          <a:rPr lang="en-US" sz="2800" b="0" i="1" smtClean="0">
                            <a:latin typeface="Cambria Math" panose="02040503050406030204" pitchFamily="18" charset="0"/>
                            <a:cs typeface="Arial" panose="020B0604020202020204" pitchFamily="34" charset="0"/>
                          </a:rPr>
                          <m:t>𝑡</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𝜌</m:t>
                        </m:r>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𝐶</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𝑝</m:t>
                            </m:r>
                          </m:sub>
                        </m:sSub>
                        <m:r>
                          <m:rPr>
                            <m:sty m:val="p"/>
                          </m:rPr>
                          <a:rPr lang="el-GR" sz="2800" b="0" i="1" smtClean="0">
                            <a:latin typeface="Cambria Math" panose="02040503050406030204" pitchFamily="18" charset="0"/>
                            <a:ea typeface="Cambria Math" panose="02040503050406030204" pitchFamily="18" charset="0"/>
                            <a:cs typeface="Arial" panose="020B0604020202020204" pitchFamily="34" charset="0"/>
                          </a:rPr>
                          <m:t>Δ</m:t>
                        </m:r>
                        <m:r>
                          <a:rPr lang="en-US" sz="2800" b="0" i="1" smtClean="0">
                            <a:latin typeface="Cambria Math" panose="02040503050406030204" pitchFamily="18" charset="0"/>
                            <a:ea typeface="Cambria Math" panose="02040503050406030204" pitchFamily="18" charset="0"/>
                            <a:cs typeface="Arial" panose="020B0604020202020204" pitchFamily="34" charset="0"/>
                          </a:rPr>
                          <m:t>𝑇</m:t>
                        </m:r>
                      </m:den>
                    </m:f>
                  </m:oMath>
                </a14:m>
                <a:r>
                  <a:rPr lang="en-US" sz="2800">
                    <a:latin typeface="Cambria" panose="02040503050406030204" pitchFamily="18" charset="0"/>
                    <a:cs typeface="Arial" panose="020B0604020202020204" pitchFamily="34" charset="0"/>
                  </a:rPr>
                  <a:t>, </a:t>
                </a:r>
                <a14:m>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𝐿</m:t>
                        </m:r>
                      </m:e>
                      <m:sub>
                        <m:r>
                          <a:rPr lang="en-US" sz="2800" b="0" i="1" smtClean="0">
                            <a:latin typeface="Cambria Math" panose="02040503050406030204" pitchFamily="18" charset="0"/>
                            <a:cs typeface="Arial" panose="020B0604020202020204" pitchFamily="34" charset="0"/>
                          </a:rPr>
                          <m:t>𝑚𝑎𝑡</m:t>
                        </m:r>
                      </m:sub>
                    </m:sSub>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𝐹𝑆</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𝐿</m:t>
                    </m:r>
                  </m:oMath>
                </a14:m>
                <a:endParaRPr lang="en-US" sz="2800">
                  <a:latin typeface="Cambria" panose="02040503050406030204" pitchFamily="18" charset="0"/>
                  <a:cs typeface="Arial" panose="020B0604020202020204" pitchFamily="34" charset="0"/>
                </a:endParaRPr>
              </a:p>
              <a:p>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anose="020B0604020202020204" pitchFamily="34" charset="0"/>
                      </a:rPr>
                      <m:t>𝛿</m:t>
                    </m:r>
                    <m:r>
                      <a:rPr lang="en-US" sz="2800" b="0" i="1" smtClean="0">
                        <a:latin typeface="Cambria Math" panose="02040503050406030204" pitchFamily="18" charset="0"/>
                        <a:ea typeface="Cambria Math" panose="02040503050406030204" pitchFamily="18" charset="0"/>
                        <a:cs typeface="Arial" panose="020B0604020202020204" pitchFamily="34" charset="0"/>
                      </a:rPr>
                      <m:t>=2</m:t>
                    </m:r>
                    <m:rad>
                      <m:radPr>
                        <m:degHide m:val="o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radPr>
                      <m:deg/>
                      <m:e>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𝑘</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𝜌</m:t>
                            </m:r>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𝐶</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𝑝</m:t>
                                </m:r>
                              </m:sub>
                            </m:sSub>
                          </m:den>
                        </m:f>
                        <m:r>
                          <a:rPr lang="en-US" sz="2800" b="0" i="1" smtClean="0">
                            <a:latin typeface="Cambria Math" panose="02040503050406030204" pitchFamily="18" charset="0"/>
                            <a:ea typeface="Cambria Math" panose="02040503050406030204" pitchFamily="18" charset="0"/>
                            <a:cs typeface="Arial" panose="020B0604020202020204" pitchFamily="34" charset="0"/>
                          </a:rPr>
                          <m:t>𝑡</m:t>
                        </m:r>
                      </m:e>
                    </m:rad>
                  </m:oMath>
                </a14:m>
                <a:r>
                  <a:rPr lang="en-US" sz="2800" b="0">
                    <a:latin typeface="Cambria"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m:rPr>
                        <m:sty m:val="p"/>
                      </m:rPr>
                      <a:rPr lang="en-US" sz="2800" b="0" i="0" smtClean="0">
                        <a:latin typeface="Cambria Math" panose="02040503050406030204" pitchFamily="18" charset="0"/>
                        <a:cs typeface="Arial" panose="020B0604020202020204" pitchFamily="34" charset="0"/>
                      </a:rPr>
                      <m:t>L</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𝐹𝑆</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𝛿</m:t>
                    </m:r>
                  </m:oMath>
                </a14:m>
                <a:endParaRPr lang="en-US" sz="2800" b="0">
                  <a:latin typeface="Cambria" panose="02040503050406030204" pitchFamily="18" charset="0"/>
                  <a:ea typeface="Cambria Math" panose="02040503050406030204" pitchFamily="18" charset="0"/>
                  <a:cs typeface="Arial" panose="020B0604020202020204" pitchFamily="34" charset="0"/>
                </a:endParaRPr>
              </a:p>
              <a:p>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𝑟𝑎𝑑</m:t>
                        </m:r>
                      </m:sub>
                    </m:sSub>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𝜀𝜎</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𝑇</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4</m:t>
                        </m:r>
                      </m:sup>
                    </m:sSup>
                  </m:oMath>
                </a14:m>
                <a:r>
                  <a:rPr lang="en-US" sz="2800" b="0">
                    <a:latin typeface="Cambria" panose="02040503050406030204" pitchFamily="18" charset="0"/>
                    <a:ea typeface="Cambria Math" panose="02040503050406030204" pitchFamily="18" charset="0"/>
                    <a:cs typeface="Arial" panose="020B0604020202020204" pitchFamily="34" charset="0"/>
                  </a:rPr>
                  <a:t>,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𝑛𝑒𝑡</m:t>
                        </m:r>
                      </m:sub>
                    </m:sSub>
                    <m:r>
                      <a:rPr lang="en-US" sz="2800" b="0" i="1" smtClean="0">
                        <a:latin typeface="Cambria Math" panose="02040503050406030204" pitchFamily="18" charset="0"/>
                        <a:ea typeface="Cambria Math" panose="02040503050406030204" pitchFamily="18" charset="0"/>
                        <a:cs typeface="Arial" panose="020B0604020202020204" pitchFamily="34" charset="0"/>
                      </a:rPr>
                      <m:t>=(1−</m:t>
                    </m:r>
                    <m:r>
                      <a:rPr lang="en-US" sz="2800" b="0" i="1" smtClean="0">
                        <a:latin typeface="Cambria Math" panose="02040503050406030204" pitchFamily="18" charset="0"/>
                        <a:ea typeface="Cambria Math" panose="02040503050406030204" pitchFamily="18" charset="0"/>
                        <a:cs typeface="Arial" panose="020B0604020202020204" pitchFamily="34" charset="0"/>
                      </a:rPr>
                      <m:t>𝜀</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m:t>
                        </m:r>
                      </m:sup>
                    </m:sSup>
                  </m:oMath>
                </a14:m>
                <a:endParaRPr lang="en-US" sz="2800">
                  <a:latin typeface="Cambria" panose="02040503050406030204" pitchFamily="18" charset="0"/>
                  <a:cs typeface="Arial" panose="020B0604020202020204" pitchFamily="34" charset="0"/>
                </a:endParaRPr>
              </a:p>
            </p:txBody>
          </p:sp>
        </mc:Choice>
        <mc:Fallback>
          <p:sp>
            <p:nvSpPr>
              <p:cNvPr id="74" name="TextBox 73">
                <a:extLst>
                  <a:ext uri="{FF2B5EF4-FFF2-40B4-BE49-F238E27FC236}">
                    <a16:creationId xmlns:a16="http://schemas.microsoft.com/office/drawing/2014/main" id="{C61D37CC-602B-A705-2570-EA524FF1BB44}"/>
                  </a:ext>
                </a:extLst>
              </p:cNvPr>
              <p:cNvSpPr txBox="1">
                <a:spLocks noRot="1" noChangeAspect="1" noMove="1" noResize="1" noEditPoints="1" noAdjustHandles="1" noChangeArrowheads="1" noChangeShapeType="1" noTextEdit="1"/>
              </p:cNvSpPr>
              <p:nvPr/>
            </p:nvSpPr>
            <p:spPr>
              <a:xfrm>
                <a:off x="19818629" y="28045300"/>
                <a:ext cx="5751870" cy="3987826"/>
              </a:xfrm>
              <a:prstGeom prst="rect">
                <a:avLst/>
              </a:prstGeom>
              <a:blipFill>
                <a:blip r:embed="rId22"/>
                <a:stretch>
                  <a:fillRect t="-168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97022CBF-14D5-8D5F-FF1B-0168BCE3BF1D}"/>
                  </a:ext>
                </a:extLst>
              </p:cNvPr>
              <p:cNvSpPr txBox="1"/>
              <p:nvPr/>
            </p:nvSpPr>
            <p:spPr>
              <a:xfrm>
                <a:off x="25718921" y="28028890"/>
                <a:ext cx="5614870" cy="4024043"/>
              </a:xfrm>
              <a:prstGeom prst="rect">
                <a:avLst/>
              </a:prstGeom>
              <a:solidFill>
                <a:schemeClr val="bg1"/>
              </a:solidFill>
            </p:spPr>
            <p:txBody>
              <a:bodyPr wrap="square" rtlCol="0">
                <a:noAutofit/>
              </a:bodyPr>
              <a:lstStyle/>
              <a:p>
                <a:pPr algn="ctr"/>
                <a:r>
                  <a:rPr lang="en-US" sz="2800" b="1">
                    <a:latin typeface="Cambria" panose="02040503050406030204" pitchFamily="18" charset="0"/>
                    <a:cs typeface="Arial" panose="020B0604020202020204" pitchFamily="34" charset="0"/>
                  </a:rPr>
                  <a:t>Research Parameters</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𝑇</m:t>
                          </m:r>
                        </m:e>
                        <m:sub>
                          <m:r>
                            <a:rPr lang="en-US" sz="2800" b="0" i="1" smtClean="0">
                              <a:latin typeface="Cambria Math" panose="02040503050406030204" pitchFamily="18" charset="0"/>
                              <a:cs typeface="Arial" panose="020B0604020202020204" pitchFamily="34" charset="0"/>
                            </a:rPr>
                            <m:t>𝑠𝑢𝑟𝑓</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𝑖𝑑𝑒𝑎𝑙</m:t>
                          </m:r>
                        </m:sub>
                      </m:sSub>
                      <m:r>
                        <a:rPr lang="en-US" sz="2800" b="0" i="1" smtClean="0">
                          <a:latin typeface="Cambria Math" panose="02040503050406030204" pitchFamily="18" charset="0"/>
                          <a:cs typeface="Arial" panose="020B0604020202020204" pitchFamily="34" charset="0"/>
                        </a:rPr>
                        <m:t>=2500 </m:t>
                      </m:r>
                      <m:r>
                        <a:rPr lang="en-US" sz="2800" b="0" i="1" smtClean="0">
                          <a:latin typeface="Cambria Math" panose="02040503050406030204" pitchFamily="18" charset="0"/>
                          <a:cs typeface="Arial" panose="020B0604020202020204" pitchFamily="34" charset="0"/>
                        </a:rPr>
                        <m:t>𝐾</m:t>
                      </m:r>
                    </m:oMath>
                  </m:oMathPara>
                </a14:m>
                <a:endParaRPr lang="en-US" sz="2800" b="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cs typeface="Arial" panose="020B0604020202020204" pitchFamily="34" charset="0"/>
                            </a:rPr>
                          </m:ctrlPr>
                        </m:sSubSupPr>
                        <m:e>
                          <m:r>
                            <a:rPr lang="en-US" sz="2800" b="0" i="1" smtClean="0">
                              <a:latin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cs typeface="Arial" panose="020B0604020202020204" pitchFamily="34" charset="0"/>
                            </a:rPr>
                            <m:t>𝑖𝑑𝑒𝑎𝑙</m:t>
                          </m:r>
                        </m:sub>
                        <m:sup>
                          <m:r>
                            <a:rPr lang="en-US" sz="2800" b="0" i="1" smtClean="0">
                              <a:latin typeface="Cambria Math" panose="02040503050406030204" pitchFamily="18" charset="0"/>
                              <a:cs typeface="Arial" panose="020B0604020202020204" pitchFamily="34" charset="0"/>
                            </a:rPr>
                            <m:t>′′</m:t>
                          </m:r>
                        </m:sup>
                      </m:sSubSup>
                      <m:r>
                        <a:rPr lang="en-US" sz="2800" b="0" i="1" smtClean="0">
                          <a:latin typeface="Cambria Math" panose="02040503050406030204" pitchFamily="18" charset="0"/>
                          <a:cs typeface="Arial" panose="020B0604020202020204" pitchFamily="34" charset="0"/>
                        </a:rPr>
                        <m:t>=1.1 </m:t>
                      </m:r>
                      <m:r>
                        <a:rPr lang="en-US" sz="2800" b="0" i="1"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6</m:t>
                          </m:r>
                        </m:sup>
                      </m:sSup>
                      <m:r>
                        <a:rPr lang="en-US" sz="2800" b="0" i="1" smtClean="0">
                          <a:latin typeface="Cambria Math" panose="02040503050406030204" pitchFamily="18" charset="0"/>
                          <a:ea typeface="Cambria Math" panose="02040503050406030204" pitchFamily="18" charset="0"/>
                          <a:cs typeface="Arial" panose="020B0604020202020204" pitchFamily="34" charset="0"/>
                        </a:rPr>
                        <m:t> </m:t>
                      </m:r>
                      <m:f>
                        <m:fPr>
                          <m:type m:val="li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𝑊</m:t>
                          </m:r>
                        </m:num>
                        <m:den>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28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𝑇</m:t>
                          </m:r>
                        </m:e>
                        <m:sub>
                          <m:r>
                            <a:rPr lang="en-US" sz="2800" b="0" i="1" smtClean="0">
                              <a:latin typeface="Cambria Math" panose="02040503050406030204" pitchFamily="18" charset="0"/>
                              <a:cs typeface="Arial" panose="020B0604020202020204" pitchFamily="34" charset="0"/>
                            </a:rPr>
                            <m:t>𝑠𝑢𝑟𝑓</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𝑠𝑖𝑑𝑒</m:t>
                          </m:r>
                        </m:sub>
                      </m:sSub>
                      <m:r>
                        <a:rPr lang="en-US" sz="2800" b="0" i="1" smtClean="0">
                          <a:latin typeface="Cambria Math" panose="02040503050406030204" pitchFamily="18" charset="0"/>
                          <a:cs typeface="Arial" panose="020B0604020202020204" pitchFamily="34" charset="0"/>
                        </a:rPr>
                        <m:t>=930 </m:t>
                      </m:r>
                      <m:r>
                        <a:rPr lang="en-US" sz="2800" b="0" i="1" smtClean="0">
                          <a:latin typeface="Cambria Math" panose="02040503050406030204" pitchFamily="18" charset="0"/>
                          <a:cs typeface="Arial" panose="020B0604020202020204" pitchFamily="34" charset="0"/>
                        </a:rPr>
                        <m:t>𝐾</m:t>
                      </m:r>
                    </m:oMath>
                  </m:oMathPara>
                </a14:m>
                <a:endParaRPr lang="en-US" sz="28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cs typeface="Arial" panose="020B0604020202020204" pitchFamily="34" charset="0"/>
                            </a:rPr>
                          </m:ctrlPr>
                        </m:sSubSupPr>
                        <m:e>
                          <m:r>
                            <a:rPr lang="en-US" sz="2800" b="0" i="1" smtClean="0">
                              <a:latin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cs typeface="Arial" panose="020B0604020202020204" pitchFamily="34" charset="0"/>
                            </a:rPr>
                            <m:t>𝑠𝑖𝑑𝑒</m:t>
                          </m:r>
                        </m:sub>
                        <m:sup>
                          <m:r>
                            <a:rPr lang="en-US" sz="2800" b="0" i="1" smtClean="0">
                              <a:latin typeface="Cambria Math" panose="02040503050406030204" pitchFamily="18" charset="0"/>
                              <a:cs typeface="Arial" panose="020B0604020202020204" pitchFamily="34" charset="0"/>
                            </a:rPr>
                            <m:t>′′</m:t>
                          </m:r>
                        </m:sup>
                      </m:sSubSup>
                      <m:r>
                        <a:rPr lang="en-US" sz="2800" b="0" i="1" smtClean="0">
                          <a:latin typeface="Cambria Math" panose="02040503050406030204" pitchFamily="18" charset="0"/>
                          <a:cs typeface="Arial" panose="020B0604020202020204" pitchFamily="34" charset="0"/>
                        </a:rPr>
                        <m:t>=3.7 </m:t>
                      </m:r>
                      <m:r>
                        <a:rPr lang="en-US" sz="2800" b="0" i="1"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4</m:t>
                          </m:r>
                        </m:sup>
                      </m:sSup>
                      <m:r>
                        <a:rPr lang="en-US" sz="2800" b="0" i="1" smtClean="0">
                          <a:latin typeface="Cambria Math" panose="02040503050406030204" pitchFamily="18" charset="0"/>
                          <a:ea typeface="Cambria Math" panose="02040503050406030204" pitchFamily="18" charset="0"/>
                          <a:cs typeface="Arial" panose="020B0604020202020204" pitchFamily="34" charset="0"/>
                        </a:rPr>
                        <m:t> </m:t>
                      </m:r>
                      <m:f>
                        <m:fPr>
                          <m:type m:val="li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𝑊</m:t>
                          </m:r>
                        </m:num>
                        <m:den>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28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𝑡</m:t>
                          </m:r>
                        </m:e>
                        <m:sub>
                          <m:r>
                            <a:rPr lang="en-US" sz="2800" b="0" i="1" smtClean="0">
                              <a:latin typeface="Cambria Math" panose="02040503050406030204" pitchFamily="18" charset="0"/>
                              <a:cs typeface="Arial" panose="020B0604020202020204" pitchFamily="34" charset="0"/>
                            </a:rPr>
                            <m:t>𝑚𝑖𝑛</m:t>
                          </m:r>
                        </m:sub>
                      </m:sSub>
                      <m:r>
                        <a:rPr lang="en-US" sz="2800" b="0" i="1" smtClean="0">
                          <a:latin typeface="Cambria Math" panose="02040503050406030204" pitchFamily="18" charset="0"/>
                          <a:cs typeface="Arial" panose="020B0604020202020204" pitchFamily="34" charset="0"/>
                        </a:rPr>
                        <m:t>=0.05 </m:t>
                      </m:r>
                      <m:r>
                        <a:rPr lang="en-US" sz="2800" b="0" i="1" smtClean="0">
                          <a:latin typeface="Cambria Math" panose="02040503050406030204" pitchFamily="18" charset="0"/>
                          <a:cs typeface="Arial" panose="020B0604020202020204" pitchFamily="34" charset="0"/>
                        </a:rPr>
                        <m:t>𝑚𝑚</m:t>
                      </m:r>
                    </m:oMath>
                  </m:oMathPara>
                </a14:m>
                <a:endParaRPr lang="en-US" sz="28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Arial" panose="020B0604020202020204" pitchFamily="34" charset="0"/>
                        </a:rPr>
                        <m:t>𝐴</m:t>
                      </m:r>
                      <m:r>
                        <a:rPr lang="en-US" sz="2800" b="0" i="1" smtClean="0">
                          <a:latin typeface="Cambria Math" panose="02040503050406030204" pitchFamily="18" charset="0"/>
                          <a:cs typeface="Arial" panose="020B0604020202020204" pitchFamily="34" charset="0"/>
                        </a:rPr>
                        <m:t>=1 </m:t>
                      </m:r>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cs typeface="Arial" panose="020B0604020202020204" pitchFamily="34" charset="0"/>
                            </a:rPr>
                            <m:t>2</m:t>
                          </m:r>
                        </m:sup>
                      </m:sSup>
                    </m:oMath>
                  </m:oMathPara>
                </a14:m>
                <a:endParaRPr lang="en-US" sz="2800">
                  <a:latin typeface="Arial" panose="020B0604020202020204" pitchFamily="34" charset="0"/>
                  <a:cs typeface="Arial" panose="020B0604020202020204" pitchFamily="34" charset="0"/>
                </a:endParaRPr>
              </a:p>
              <a:p>
                <a:endParaRPr lang="en-US" sz="2800"/>
              </a:p>
            </p:txBody>
          </p:sp>
        </mc:Choice>
        <mc:Fallback>
          <p:sp>
            <p:nvSpPr>
              <p:cNvPr id="75" name="TextBox 74">
                <a:extLst>
                  <a:ext uri="{FF2B5EF4-FFF2-40B4-BE49-F238E27FC236}">
                    <a16:creationId xmlns:a16="http://schemas.microsoft.com/office/drawing/2014/main" id="{97022CBF-14D5-8D5F-FF1B-0168BCE3BF1D}"/>
                  </a:ext>
                </a:extLst>
              </p:cNvPr>
              <p:cNvSpPr txBox="1">
                <a:spLocks noRot="1" noChangeAspect="1" noMove="1" noResize="1" noEditPoints="1" noAdjustHandles="1" noChangeArrowheads="1" noChangeShapeType="1" noTextEdit="1"/>
              </p:cNvSpPr>
              <p:nvPr/>
            </p:nvSpPr>
            <p:spPr>
              <a:xfrm>
                <a:off x="25718921" y="28028890"/>
                <a:ext cx="5614870" cy="4024043"/>
              </a:xfrm>
              <a:prstGeom prst="rect">
                <a:avLst/>
              </a:prstGeom>
              <a:blipFill>
                <a:blip r:embed="rId23"/>
                <a:stretch>
                  <a:fillRect t="-1667"/>
                </a:stretch>
              </a:blipFill>
            </p:spPr>
            <p:txBody>
              <a:bodyPr/>
              <a:lstStyle/>
              <a:p>
                <a:r>
                  <a:rPr lang="en-US">
                    <a:noFill/>
                  </a:rPr>
                  <a:t> </a:t>
                </a:r>
              </a:p>
            </p:txBody>
          </p:sp>
        </mc:Fallback>
      </mc:AlternateContent>
      <p:sp>
        <p:nvSpPr>
          <p:cNvPr id="76" name="Rectangle 75">
            <a:extLst>
              <a:ext uri="{FF2B5EF4-FFF2-40B4-BE49-F238E27FC236}">
                <a16:creationId xmlns:a16="http://schemas.microsoft.com/office/drawing/2014/main" id="{E4CACD84-2C06-00B2-2266-2CC390DEFB57}"/>
              </a:ext>
            </a:extLst>
          </p:cNvPr>
          <p:cNvSpPr/>
          <p:nvPr/>
        </p:nvSpPr>
        <p:spPr>
          <a:xfrm>
            <a:off x="19764345" y="28054044"/>
            <a:ext cx="11614858" cy="39988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283B8812-082F-A466-D506-CD88014D4399}"/>
                  </a:ext>
                </a:extLst>
              </p:cNvPr>
              <p:cNvSpPr txBox="1"/>
              <p:nvPr/>
            </p:nvSpPr>
            <p:spPr>
              <a:xfrm>
                <a:off x="19259713" y="28257451"/>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m:oMathPara>
                </a14:m>
                <a:endParaRPr lang="en-US" sz="1600"/>
              </a:p>
            </p:txBody>
          </p:sp>
        </mc:Choice>
        <mc:Fallback>
          <p:sp>
            <p:nvSpPr>
              <p:cNvPr id="102" name="TextBox 101">
                <a:extLst>
                  <a:ext uri="{FF2B5EF4-FFF2-40B4-BE49-F238E27FC236}">
                    <a16:creationId xmlns:a16="http://schemas.microsoft.com/office/drawing/2014/main" id="{283B8812-082F-A466-D506-CD88014D4399}"/>
                  </a:ext>
                </a:extLst>
              </p:cNvPr>
              <p:cNvSpPr txBox="1">
                <a:spLocks noRot="1" noChangeAspect="1" noMove="1" noResize="1" noEditPoints="1" noAdjustHandles="1" noChangeArrowheads="1" noChangeShapeType="1" noTextEdit="1"/>
              </p:cNvSpPr>
              <p:nvPr/>
            </p:nvSpPr>
            <p:spPr>
              <a:xfrm>
                <a:off x="19259713" y="28257451"/>
                <a:ext cx="389467" cy="33855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537F9EC2-490E-CAB1-3546-1E751AC0D164}"/>
                  </a:ext>
                </a:extLst>
              </p:cNvPr>
              <p:cNvSpPr txBox="1"/>
              <p:nvPr/>
            </p:nvSpPr>
            <p:spPr>
              <a:xfrm>
                <a:off x="19259712" y="28950866"/>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m:oMathPara>
                </a14:m>
                <a:endParaRPr lang="en-US" sz="1600"/>
              </a:p>
            </p:txBody>
          </p:sp>
        </mc:Choice>
        <mc:Fallback>
          <p:sp>
            <p:nvSpPr>
              <p:cNvPr id="103" name="TextBox 102">
                <a:extLst>
                  <a:ext uri="{FF2B5EF4-FFF2-40B4-BE49-F238E27FC236}">
                    <a16:creationId xmlns:a16="http://schemas.microsoft.com/office/drawing/2014/main" id="{537F9EC2-490E-CAB1-3546-1E751AC0D164}"/>
                  </a:ext>
                </a:extLst>
              </p:cNvPr>
              <p:cNvSpPr txBox="1">
                <a:spLocks noRot="1" noChangeAspect="1" noMove="1" noResize="1" noEditPoints="1" noAdjustHandles="1" noChangeArrowheads="1" noChangeShapeType="1" noTextEdit="1"/>
              </p:cNvSpPr>
              <p:nvPr/>
            </p:nvSpPr>
            <p:spPr>
              <a:xfrm>
                <a:off x="19259712" y="28950866"/>
                <a:ext cx="389467" cy="33855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B32124EF-F89A-6D75-A991-85A0E4A4B718}"/>
                  </a:ext>
                </a:extLst>
              </p:cNvPr>
              <p:cNvSpPr txBox="1"/>
              <p:nvPr/>
            </p:nvSpPr>
            <p:spPr>
              <a:xfrm>
                <a:off x="19254212" y="30009159"/>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3</m:t>
                          </m:r>
                        </m:sub>
                      </m:sSub>
                    </m:oMath>
                  </m:oMathPara>
                </a14:m>
                <a:endParaRPr lang="en-US" sz="1600"/>
              </a:p>
            </p:txBody>
          </p:sp>
        </mc:Choice>
        <mc:Fallback>
          <p:sp>
            <p:nvSpPr>
              <p:cNvPr id="104" name="TextBox 103">
                <a:extLst>
                  <a:ext uri="{FF2B5EF4-FFF2-40B4-BE49-F238E27FC236}">
                    <a16:creationId xmlns:a16="http://schemas.microsoft.com/office/drawing/2014/main" id="{B32124EF-F89A-6D75-A991-85A0E4A4B718}"/>
                  </a:ext>
                </a:extLst>
              </p:cNvPr>
              <p:cNvSpPr txBox="1">
                <a:spLocks noRot="1" noChangeAspect="1" noMove="1" noResize="1" noEditPoints="1" noAdjustHandles="1" noChangeArrowheads="1" noChangeShapeType="1" noTextEdit="1"/>
              </p:cNvSpPr>
              <p:nvPr/>
            </p:nvSpPr>
            <p:spPr>
              <a:xfrm>
                <a:off x="19254212" y="30009159"/>
                <a:ext cx="389467" cy="338554"/>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TextBox 104">
                <a:extLst>
                  <a:ext uri="{FF2B5EF4-FFF2-40B4-BE49-F238E27FC236}">
                    <a16:creationId xmlns:a16="http://schemas.microsoft.com/office/drawing/2014/main" id="{9C138DDB-8D3C-E49F-793C-4DBAD58AA28C}"/>
                  </a:ext>
                </a:extLst>
              </p:cNvPr>
              <p:cNvSpPr txBox="1"/>
              <p:nvPr/>
            </p:nvSpPr>
            <p:spPr>
              <a:xfrm>
                <a:off x="19252894" y="31272615"/>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4</m:t>
                          </m:r>
                        </m:sub>
                      </m:sSub>
                    </m:oMath>
                  </m:oMathPara>
                </a14:m>
                <a:endParaRPr lang="en-US" sz="1600"/>
              </a:p>
            </p:txBody>
          </p:sp>
        </mc:Choice>
        <mc:Fallback>
          <p:sp>
            <p:nvSpPr>
              <p:cNvPr id="105" name="TextBox 104">
                <a:extLst>
                  <a:ext uri="{FF2B5EF4-FFF2-40B4-BE49-F238E27FC236}">
                    <a16:creationId xmlns:a16="http://schemas.microsoft.com/office/drawing/2014/main" id="{9C138DDB-8D3C-E49F-793C-4DBAD58AA28C}"/>
                  </a:ext>
                </a:extLst>
              </p:cNvPr>
              <p:cNvSpPr txBox="1">
                <a:spLocks noRot="1" noChangeAspect="1" noMove="1" noResize="1" noEditPoints="1" noAdjustHandles="1" noChangeArrowheads="1" noChangeShapeType="1" noTextEdit="1"/>
              </p:cNvSpPr>
              <p:nvPr/>
            </p:nvSpPr>
            <p:spPr>
              <a:xfrm>
                <a:off x="19252894" y="31272615"/>
                <a:ext cx="389467" cy="33855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7" name="TextBox 106">
                <a:extLst>
                  <a:ext uri="{FF2B5EF4-FFF2-40B4-BE49-F238E27FC236}">
                    <a16:creationId xmlns:a16="http://schemas.microsoft.com/office/drawing/2014/main" id="{138DAF33-87A1-D72C-B46C-441AB0B6C53A}"/>
                  </a:ext>
                </a:extLst>
              </p:cNvPr>
              <p:cNvSpPr txBox="1"/>
              <p:nvPr/>
            </p:nvSpPr>
            <p:spPr>
              <a:xfrm>
                <a:off x="36459493" y="28298147"/>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m:oMathPara>
                </a14:m>
                <a:endParaRPr lang="en-US" sz="1600"/>
              </a:p>
            </p:txBody>
          </p:sp>
        </mc:Choice>
        <mc:Fallback>
          <p:sp>
            <p:nvSpPr>
              <p:cNvPr id="107" name="TextBox 106">
                <a:extLst>
                  <a:ext uri="{FF2B5EF4-FFF2-40B4-BE49-F238E27FC236}">
                    <a16:creationId xmlns:a16="http://schemas.microsoft.com/office/drawing/2014/main" id="{138DAF33-87A1-D72C-B46C-441AB0B6C53A}"/>
                  </a:ext>
                </a:extLst>
              </p:cNvPr>
              <p:cNvSpPr txBox="1">
                <a:spLocks noRot="1" noChangeAspect="1" noMove="1" noResize="1" noEditPoints="1" noAdjustHandles="1" noChangeArrowheads="1" noChangeShapeType="1" noTextEdit="1"/>
              </p:cNvSpPr>
              <p:nvPr/>
            </p:nvSpPr>
            <p:spPr>
              <a:xfrm>
                <a:off x="36459493" y="28298147"/>
                <a:ext cx="389467" cy="33855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2" name="TextBox 141">
                <a:extLst>
                  <a:ext uri="{FF2B5EF4-FFF2-40B4-BE49-F238E27FC236}">
                    <a16:creationId xmlns:a16="http://schemas.microsoft.com/office/drawing/2014/main" id="{2EBD3616-A28B-FF76-CC00-C74F469288EB}"/>
                  </a:ext>
                </a:extLst>
              </p:cNvPr>
              <p:cNvSpPr txBox="1"/>
              <p:nvPr/>
            </p:nvSpPr>
            <p:spPr>
              <a:xfrm>
                <a:off x="36489104" y="29069967"/>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m:oMathPara>
                </a14:m>
                <a:endParaRPr lang="en-US" sz="1600"/>
              </a:p>
            </p:txBody>
          </p:sp>
        </mc:Choice>
        <mc:Fallback>
          <p:sp>
            <p:nvSpPr>
              <p:cNvPr id="142" name="TextBox 141">
                <a:extLst>
                  <a:ext uri="{FF2B5EF4-FFF2-40B4-BE49-F238E27FC236}">
                    <a16:creationId xmlns:a16="http://schemas.microsoft.com/office/drawing/2014/main" id="{2EBD3616-A28B-FF76-CC00-C74F469288EB}"/>
                  </a:ext>
                </a:extLst>
              </p:cNvPr>
              <p:cNvSpPr txBox="1">
                <a:spLocks noRot="1" noChangeAspect="1" noMove="1" noResize="1" noEditPoints="1" noAdjustHandles="1" noChangeArrowheads="1" noChangeShapeType="1" noTextEdit="1"/>
              </p:cNvSpPr>
              <p:nvPr/>
            </p:nvSpPr>
            <p:spPr>
              <a:xfrm>
                <a:off x="36489104" y="29069967"/>
                <a:ext cx="389467" cy="338554"/>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3" name="TextBox 142">
                <a:extLst>
                  <a:ext uri="{FF2B5EF4-FFF2-40B4-BE49-F238E27FC236}">
                    <a16:creationId xmlns:a16="http://schemas.microsoft.com/office/drawing/2014/main" id="{6C03A2F4-C405-3054-DA2F-46CE8C5E8769}"/>
                  </a:ext>
                </a:extLst>
              </p:cNvPr>
              <p:cNvSpPr txBox="1"/>
              <p:nvPr/>
            </p:nvSpPr>
            <p:spPr>
              <a:xfrm>
                <a:off x="36438380" y="30118445"/>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3</m:t>
                          </m:r>
                        </m:sub>
                      </m:sSub>
                    </m:oMath>
                  </m:oMathPara>
                </a14:m>
                <a:endParaRPr lang="en-US" sz="1600"/>
              </a:p>
            </p:txBody>
          </p:sp>
        </mc:Choice>
        <mc:Fallback>
          <p:sp>
            <p:nvSpPr>
              <p:cNvPr id="143" name="TextBox 142">
                <a:extLst>
                  <a:ext uri="{FF2B5EF4-FFF2-40B4-BE49-F238E27FC236}">
                    <a16:creationId xmlns:a16="http://schemas.microsoft.com/office/drawing/2014/main" id="{6C03A2F4-C405-3054-DA2F-46CE8C5E8769}"/>
                  </a:ext>
                </a:extLst>
              </p:cNvPr>
              <p:cNvSpPr txBox="1">
                <a:spLocks noRot="1" noChangeAspect="1" noMove="1" noResize="1" noEditPoints="1" noAdjustHandles="1" noChangeArrowheads="1" noChangeShapeType="1" noTextEdit="1"/>
              </p:cNvSpPr>
              <p:nvPr/>
            </p:nvSpPr>
            <p:spPr>
              <a:xfrm>
                <a:off x="36438380" y="30118445"/>
                <a:ext cx="389467" cy="338554"/>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4" name="TextBox 143">
                <a:extLst>
                  <a:ext uri="{FF2B5EF4-FFF2-40B4-BE49-F238E27FC236}">
                    <a16:creationId xmlns:a16="http://schemas.microsoft.com/office/drawing/2014/main" id="{DE47112C-8D92-D53E-3486-D552996D9A7D}"/>
                  </a:ext>
                </a:extLst>
              </p:cNvPr>
              <p:cNvSpPr txBox="1"/>
              <p:nvPr/>
            </p:nvSpPr>
            <p:spPr>
              <a:xfrm>
                <a:off x="36458037" y="31272615"/>
                <a:ext cx="38946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4</m:t>
                          </m:r>
                        </m:sub>
                      </m:sSub>
                    </m:oMath>
                  </m:oMathPara>
                </a14:m>
                <a:endParaRPr lang="en-US" sz="1600"/>
              </a:p>
            </p:txBody>
          </p:sp>
        </mc:Choice>
        <mc:Fallback>
          <p:sp>
            <p:nvSpPr>
              <p:cNvPr id="144" name="TextBox 143">
                <a:extLst>
                  <a:ext uri="{FF2B5EF4-FFF2-40B4-BE49-F238E27FC236}">
                    <a16:creationId xmlns:a16="http://schemas.microsoft.com/office/drawing/2014/main" id="{DE47112C-8D92-D53E-3486-D552996D9A7D}"/>
                  </a:ext>
                </a:extLst>
              </p:cNvPr>
              <p:cNvSpPr txBox="1">
                <a:spLocks noRot="1" noChangeAspect="1" noMove="1" noResize="1" noEditPoints="1" noAdjustHandles="1" noChangeArrowheads="1" noChangeShapeType="1" noTextEdit="1"/>
              </p:cNvSpPr>
              <p:nvPr/>
            </p:nvSpPr>
            <p:spPr>
              <a:xfrm>
                <a:off x="36458037" y="31272615"/>
                <a:ext cx="389467" cy="338554"/>
              </a:xfrm>
              <a:prstGeom prst="rect">
                <a:avLst/>
              </a:prstGeom>
              <a:blipFill>
                <a:blip r:embed="rId27"/>
                <a:stretch>
                  <a:fillRect/>
                </a:stretch>
              </a:blipFill>
            </p:spPr>
            <p:txBody>
              <a:bodyPr/>
              <a:lstStyle/>
              <a:p>
                <a:r>
                  <a:rPr lang="en-US">
                    <a:noFill/>
                  </a:rPr>
                  <a:t> </a:t>
                </a:r>
              </a:p>
            </p:txBody>
          </p:sp>
        </mc:Fallback>
      </mc:AlternateContent>
      <p:pic>
        <p:nvPicPr>
          <p:cNvPr id="146" name="Picture 145" descr="A qr code with black squares&#10;&#10;AI-generated content may be incorrect.">
            <a:extLst>
              <a:ext uri="{FF2B5EF4-FFF2-40B4-BE49-F238E27FC236}">
                <a16:creationId xmlns:a16="http://schemas.microsoft.com/office/drawing/2014/main" id="{3613D08B-F365-107F-AF5B-F7CD260F8CC4}"/>
              </a:ext>
            </a:extLst>
          </p:cNvPr>
          <p:cNvPicPr>
            <a:picLocks noChangeAspect="1"/>
          </p:cNvPicPr>
          <p:nvPr/>
        </p:nvPicPr>
        <p:blipFill>
          <a:blip r:embed="rId30"/>
          <a:stretch>
            <a:fillRect/>
          </a:stretch>
        </p:blipFill>
        <p:spPr>
          <a:xfrm>
            <a:off x="41183326" y="31933233"/>
            <a:ext cx="6165227" cy="6165227"/>
          </a:xfrm>
          <a:prstGeom prst="rect">
            <a:avLst/>
          </a:prstGeom>
        </p:spPr>
      </p:pic>
      <mc:AlternateContent xmlns:mc="http://schemas.openxmlformats.org/markup-compatibility/2006">
        <mc:Choice xmlns:a14="http://schemas.microsoft.com/office/drawing/2010/main" Requires="a14">
          <p:sp>
            <p:nvSpPr>
              <p:cNvPr id="47" name="Subtitle 2">
                <a:extLst>
                  <a:ext uri="{FF2B5EF4-FFF2-40B4-BE49-F238E27FC236}">
                    <a16:creationId xmlns:a16="http://schemas.microsoft.com/office/drawing/2014/main" id="{CA641EB2-22B4-866A-39C1-98B7857313CF}"/>
                  </a:ext>
                </a:extLst>
              </p:cNvPr>
              <p:cNvSpPr txBox="1">
                <a:spLocks/>
              </p:cNvSpPr>
              <p:nvPr/>
            </p:nvSpPr>
            <p:spPr>
              <a:xfrm>
                <a:off x="13938061" y="19781980"/>
                <a:ext cx="11290886" cy="12569550"/>
              </a:xfrm>
              <a:prstGeom prst="rect">
                <a:avLst/>
              </a:prstGeom>
              <a:ln>
                <a:solidFill>
                  <a:schemeClr val="tx1"/>
                </a:solidFill>
              </a:ln>
            </p:spPr>
            <p:txBody>
              <a:bodyPr vert="horz" wrap="square" lIns="106674" tIns="53337" rIns="106674" bIns="53337" numCol="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UHTC Outer Layer</a:t>
                </a:r>
                <a:r>
                  <a:rPr lang="en-US" sz="320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Tantalum (Ta) - Zirconium </a:t>
                </a:r>
                <a:r>
                  <a:rPr lang="en-US" sz="3200" err="1">
                    <a:latin typeface="Arial" panose="020B0604020202020204" pitchFamily="34" charset="0"/>
                    <a:cs typeface="Arial" panose="020B0604020202020204" pitchFamily="34" charset="0"/>
                  </a:rPr>
                  <a:t>DiBoride</a:t>
                </a:r>
                <a:r>
                  <a:rPr lang="en-US" sz="320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𝑍𝑟</m:t>
                    </m:r>
                    <m:sSub>
                      <m:sSubPr>
                        <m:ctrlPr>
                          <a:rPr lang="en-US" sz="3200" i="1" dirty="0" smtClean="0">
                            <a:latin typeface="Cambria Math" panose="02040503050406030204" pitchFamily="18" charset="0"/>
                            <a:cs typeface="Arial" panose="020B0604020202020204" pitchFamily="34" charset="0"/>
                          </a:rPr>
                        </m:ctrlPr>
                      </m:sSubPr>
                      <m:e>
                        <m:r>
                          <a:rPr lang="en-US" sz="3200" b="0" i="1" dirty="0" smtClean="0">
                            <a:latin typeface="Cambria Math" panose="02040503050406030204" pitchFamily="18" charset="0"/>
                            <a:cs typeface="Arial" panose="020B0604020202020204" pitchFamily="34" charset="0"/>
                          </a:rPr>
                          <m:t>𝐵</m:t>
                        </m:r>
                      </m:e>
                      <m:sub>
                        <m:r>
                          <a:rPr lang="en-US" sz="3200" b="0" i="1" dirty="0" smtClean="0">
                            <a:latin typeface="Cambria Math" panose="02040503050406030204" pitchFamily="18" charset="0"/>
                            <a:cs typeface="Arial" panose="020B0604020202020204" pitchFamily="34" charset="0"/>
                          </a:rPr>
                          <m:t>2</m:t>
                        </m:r>
                      </m:sub>
                    </m:sSub>
                    <m:r>
                      <a:rPr lang="en-US" sz="3200" b="0" i="1" dirty="0" smtClean="0">
                        <a:latin typeface="Cambria Math" panose="02040503050406030204" pitchFamily="18" charset="0"/>
                        <a:cs typeface="Arial" panose="020B0604020202020204" pitchFamily="34" charset="0"/>
                      </a:rPr>
                      <m:t>)</m:t>
                    </m:r>
                  </m:oMath>
                </a14:m>
                <a:r>
                  <a:rPr lang="en-US" sz="3200">
                    <a:latin typeface="Arial" panose="020B0604020202020204" pitchFamily="34" charset="0"/>
                    <a:cs typeface="Arial" panose="020B0604020202020204" pitchFamily="34" charset="0"/>
                  </a:rPr>
                  <a:t> composite powder</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𝟏</m:t>
                        </m:r>
                      </m:sub>
                    </m:sSub>
                    <m:r>
                      <a:rPr lang="en-US" sz="3200" i="1" dirty="0" smtClean="0">
                        <a:latin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0.300 </m:t>
                    </m:r>
                    <m:r>
                      <a:rPr lang="en-US" sz="3200" b="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1.18 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Refractory Metal Layer</a:t>
                </a:r>
                <a:r>
                  <a:rPr lang="en-US" sz="320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Tantalum – Tungsten (Ta-W) Alloy</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𝟐</m:t>
                        </m:r>
                      </m:sub>
                    </m:sSub>
                    <m:r>
                      <a:rPr lang="en-US" sz="3200" i="1" dirty="0" smtClean="0">
                        <a:latin typeface="Cambria Math" panose="02040503050406030204" pitchFamily="18" charset="0"/>
                        <a:cs typeface="Arial" panose="020B0604020202020204" pitchFamily="34" charset="0"/>
                      </a:rPr>
                      <m:t>= 0.05</m:t>
                    </m:r>
                    <m:r>
                      <a:rPr lang="en-US" sz="3200" b="0" i="1" dirty="0" smtClean="0">
                        <a:latin typeface="Cambria Math" panose="02040503050406030204" pitchFamily="18" charset="0"/>
                        <a:cs typeface="Arial" panose="020B0604020202020204" pitchFamily="34" charset="0"/>
                      </a:rPr>
                      <m:t>0</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𝑚𝑚</m:t>
                    </m:r>
                    <m:r>
                      <a:rPr lang="en-US" sz="3200" b="0" i="1" dirty="0" smtClean="0">
                        <a:latin typeface="Cambria Math" panose="02040503050406030204" pitchFamily="18" charset="0"/>
                        <a:cs typeface="Arial" panose="020B0604020202020204" pitchFamily="34" charset="0"/>
                      </a:rPr>
                      <m:t>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1.97 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𝑖𝑛</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a:latin typeface="Arial" panose="020B0604020202020204" pitchFamily="34" charset="0"/>
                    <a:cs typeface="Arial" panose="020B0604020202020204" pitchFamily="34" charset="0"/>
                  </a:rPr>
                  <a:t> </a:t>
                </a: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Insulating Layer</a:t>
                </a:r>
                <a:r>
                  <a:rPr lang="en-US" sz="320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Alumina-Enhanced Thermal Barrier (AETB) Ceramic Tile</a:t>
                </a:r>
              </a:p>
              <a:p>
                <a:pPr marL="1828800" lvl="1" indent="-51435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𝟑</m:t>
                        </m:r>
                      </m:sub>
                    </m:sSub>
                    <m:r>
                      <a:rPr lang="en-US" sz="3200" b="1" i="1" dirty="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m:t>
                    </m:r>
                    <m:r>
                      <a:rPr lang="en-US" sz="3200" i="1" dirty="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15</m:t>
                    </m:r>
                    <m:r>
                      <a:rPr lang="en-US" sz="3200" b="0" i="1" dirty="0" smtClean="0">
                        <a:latin typeface="Cambria Math" panose="02040503050406030204" pitchFamily="18" charset="0"/>
                        <a:cs typeface="Arial" panose="020B0604020202020204" pitchFamily="34" charset="0"/>
                      </a:rPr>
                      <m:t>.0</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(0.591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a:latin typeface="Arial" panose="020B0604020202020204" pitchFamily="34" charset="0"/>
                    <a:cs typeface="Arial" panose="020B0604020202020204" pitchFamily="34" charset="0"/>
                  </a:rPr>
                  <a:t>Substrate Layer</a:t>
                </a:r>
                <a:r>
                  <a:rPr lang="en-US" sz="3200">
                    <a:latin typeface="Arial" panose="020B0604020202020204" pitchFamily="34" charset="0"/>
                    <a:cs typeface="Arial" panose="020B0604020202020204" pitchFamily="34" charset="0"/>
                  </a:rPr>
                  <a:t>:</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Material: Aluminum Alloy</a:t>
                </a:r>
              </a:p>
              <a:p>
                <a:pPr marL="1828800" lvl="1" indent="-457200" algn="l">
                  <a:lnSpc>
                    <a:spcPct val="100000"/>
                  </a:lnSpc>
                  <a:spcBef>
                    <a:spcPts val="0"/>
                  </a:spcBef>
                  <a:buFont typeface="Arial" panose="020B0604020202020204" pitchFamily="34" charset="0"/>
                  <a:buChar char="•"/>
                </a:pPr>
                <a:r>
                  <a:rPr lang="en-US" sz="320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𝟒</m:t>
                        </m:r>
                      </m:sub>
                    </m:sSub>
                    <m:r>
                      <a:rPr lang="en-US" sz="3200" i="1" dirty="0" smtClean="0">
                        <a:latin typeface="Cambria Math" panose="02040503050406030204" pitchFamily="18" charset="0"/>
                        <a:cs typeface="Arial" panose="020B0604020202020204" pitchFamily="34" charset="0"/>
                      </a:rPr>
                      <m:t>= 2.00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(7.87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a:latin typeface="Arial" panose="020B0604020202020204" pitchFamily="34" charset="0"/>
                  <a:cs typeface="Arial" panose="020B0604020202020204" pitchFamily="34" charset="0"/>
                </a:endParaRPr>
              </a:p>
              <a:p>
                <a:pPr marL="365760" algn="l">
                  <a:lnSpc>
                    <a:spcPct val="100000"/>
                  </a:lnSpc>
                  <a:spcBef>
                    <a:spcPts val="0"/>
                  </a:spcBef>
                </a:pPr>
                <a:endParaRPr lang="en-US" sz="3200" b="1">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a:latin typeface="Arial" panose="020B0604020202020204" pitchFamily="34" charset="0"/>
                  <a:cs typeface="Arial" panose="020B0604020202020204" pitchFamily="34" charset="0"/>
                </a:endParaRPr>
              </a:p>
            </p:txBody>
          </p:sp>
        </mc:Choice>
        <mc:Fallback>
          <p:sp>
            <p:nvSpPr>
              <p:cNvPr id="47" name="Subtitle 2">
                <a:extLst>
                  <a:ext uri="{FF2B5EF4-FFF2-40B4-BE49-F238E27FC236}">
                    <a16:creationId xmlns:a16="http://schemas.microsoft.com/office/drawing/2014/main" id="{CA641EB2-22B4-866A-39C1-98B7857313CF}"/>
                  </a:ext>
                </a:extLst>
              </p:cNvPr>
              <p:cNvSpPr txBox="1">
                <a:spLocks noRot="1" noChangeAspect="1" noMove="1" noResize="1" noEditPoints="1" noAdjustHandles="1" noChangeArrowheads="1" noChangeShapeType="1" noTextEdit="1"/>
              </p:cNvSpPr>
              <p:nvPr/>
            </p:nvSpPr>
            <p:spPr>
              <a:xfrm>
                <a:off x="13938061" y="19781980"/>
                <a:ext cx="11290886" cy="12569550"/>
              </a:xfrm>
              <a:prstGeom prst="rect">
                <a:avLst/>
              </a:prstGeom>
              <a:blipFill>
                <a:blip r:embed="rId31"/>
                <a:stretch>
                  <a:fillRect t="-53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6435206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Investigating Multi-Layered Cold Spray Technology for  Spacecraft Thermal Protection Systems Nick Olibrice Project Advisor: John Roth Department of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3</cp:revision>
  <dcterms:created xsi:type="dcterms:W3CDTF">2016-03-05T16:55:12Z</dcterms:created>
  <dcterms:modified xsi:type="dcterms:W3CDTF">2025-05-28T18:50:55Z</dcterms:modified>
</cp:coreProperties>
</file>