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6"/>
  </p:sldMasterIdLst>
  <p:sldIdLst>
    <p:sldId id="256" r:id="rId7"/>
  </p:sldIdLst>
  <p:sldSz cx="40233600" cy="32918400"/>
  <p:notesSz cx="9144000" cy="6858000"/>
  <p:defaultTextStyle>
    <a:defPPr>
      <a:defRPr lang="en-US"/>
    </a:defPPr>
    <a:lvl1pPr marL="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5054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0109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5163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02184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75273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0327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05382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0436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126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0957"/>
    <a:srgbClr val="FFC9C9"/>
    <a:srgbClr val="DEC8EE"/>
    <a:srgbClr val="9ED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7AF4B8-F7A7-4813-A878-40B8A2B3F322}" v="14" dt="2025-04-19T20:47:17.9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434" autoAdjust="0"/>
  </p:normalViewPr>
  <p:slideViewPr>
    <p:cSldViewPr snapToGrid="0">
      <p:cViewPr>
        <p:scale>
          <a:sx n="25" d="100"/>
          <a:sy n="25" d="100"/>
        </p:scale>
        <p:origin x="643" y="14"/>
      </p:cViewPr>
      <p:guideLst>
        <p:guide orient="horz" pos="10368"/>
        <p:guide pos="126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5" Type="http://schemas.openxmlformats.org/officeDocument/2006/relationships/customXml" Target="../customXml/item5.xml"/><Relationship Id="rId10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17520" y="5387342"/>
            <a:ext cx="34198560" cy="11460480"/>
          </a:xfrm>
        </p:spPr>
        <p:txBody>
          <a:bodyPr anchor="b"/>
          <a:lstStyle>
            <a:lvl1pPr algn="ctr">
              <a:defRPr sz="2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29200" y="17289782"/>
            <a:ext cx="30175200" cy="7947658"/>
          </a:xfrm>
        </p:spPr>
        <p:txBody>
          <a:bodyPr/>
          <a:lstStyle>
            <a:lvl1pPr marL="0" indent="0" algn="ctr">
              <a:buNone/>
              <a:defRPr sz="10560"/>
            </a:lvl1pPr>
            <a:lvl2pPr marL="2011680" indent="0" algn="ctr">
              <a:buNone/>
              <a:defRPr sz="8800"/>
            </a:lvl2pPr>
            <a:lvl3pPr marL="4023360" indent="0" algn="ctr">
              <a:buNone/>
              <a:defRPr sz="7920"/>
            </a:lvl3pPr>
            <a:lvl4pPr marL="6035040" indent="0" algn="ctr">
              <a:buNone/>
              <a:defRPr sz="7040"/>
            </a:lvl4pPr>
            <a:lvl5pPr marL="8046720" indent="0" algn="ctr">
              <a:buNone/>
              <a:defRPr sz="7040"/>
            </a:lvl5pPr>
            <a:lvl6pPr marL="10058400" indent="0" algn="ctr">
              <a:buNone/>
              <a:defRPr sz="7040"/>
            </a:lvl6pPr>
            <a:lvl7pPr marL="12070080" indent="0" algn="ctr">
              <a:buNone/>
              <a:defRPr sz="7040"/>
            </a:lvl7pPr>
            <a:lvl8pPr marL="14081760" indent="0" algn="ctr">
              <a:buNone/>
              <a:defRPr sz="7040"/>
            </a:lvl8pPr>
            <a:lvl9pPr marL="16093440" indent="0" algn="ctr">
              <a:buNone/>
              <a:defRPr sz="704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903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544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8792172" y="1752600"/>
            <a:ext cx="867537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66062" y="1752600"/>
            <a:ext cx="2552319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922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41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5107" y="8206749"/>
            <a:ext cx="34701480" cy="13693138"/>
          </a:xfrm>
        </p:spPr>
        <p:txBody>
          <a:bodyPr anchor="b"/>
          <a:lstStyle>
            <a:lvl1pPr>
              <a:defRPr sz="2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5107" y="22029429"/>
            <a:ext cx="34701480" cy="7200898"/>
          </a:xfrm>
        </p:spPr>
        <p:txBody>
          <a:bodyPr/>
          <a:lstStyle>
            <a:lvl1pPr marL="0" indent="0">
              <a:buNone/>
              <a:defRPr sz="10560">
                <a:solidFill>
                  <a:schemeClr val="tx1"/>
                </a:solidFill>
              </a:defRPr>
            </a:lvl1pPr>
            <a:lvl2pPr marL="2011680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2pPr>
            <a:lvl3pPr marL="4023360" indent="0">
              <a:buNone/>
              <a:defRPr sz="7920">
                <a:solidFill>
                  <a:schemeClr val="tx1">
                    <a:tint val="75000"/>
                  </a:schemeClr>
                </a:solidFill>
              </a:defRPr>
            </a:lvl3pPr>
            <a:lvl4pPr marL="603504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4pPr>
            <a:lvl5pPr marL="804672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5pPr>
            <a:lvl6pPr marL="1005840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6pPr>
            <a:lvl7pPr marL="1207008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7pPr>
            <a:lvl8pPr marL="1408176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8pPr>
            <a:lvl9pPr marL="1609344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674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66060" y="8763000"/>
            <a:ext cx="1709928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368260" y="8763000"/>
            <a:ext cx="1709928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956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300" y="1752607"/>
            <a:ext cx="3470148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1305" y="8069582"/>
            <a:ext cx="17020696" cy="3954778"/>
          </a:xfrm>
        </p:spPr>
        <p:txBody>
          <a:bodyPr anchor="b"/>
          <a:lstStyle>
            <a:lvl1pPr marL="0" indent="0">
              <a:buNone/>
              <a:defRPr sz="10560" b="1"/>
            </a:lvl1pPr>
            <a:lvl2pPr marL="2011680" indent="0">
              <a:buNone/>
              <a:defRPr sz="8800" b="1"/>
            </a:lvl2pPr>
            <a:lvl3pPr marL="4023360" indent="0">
              <a:buNone/>
              <a:defRPr sz="7920" b="1"/>
            </a:lvl3pPr>
            <a:lvl4pPr marL="6035040" indent="0">
              <a:buNone/>
              <a:defRPr sz="7040" b="1"/>
            </a:lvl4pPr>
            <a:lvl5pPr marL="8046720" indent="0">
              <a:buNone/>
              <a:defRPr sz="7040" b="1"/>
            </a:lvl5pPr>
            <a:lvl6pPr marL="10058400" indent="0">
              <a:buNone/>
              <a:defRPr sz="7040" b="1"/>
            </a:lvl6pPr>
            <a:lvl7pPr marL="12070080" indent="0">
              <a:buNone/>
              <a:defRPr sz="7040" b="1"/>
            </a:lvl7pPr>
            <a:lvl8pPr marL="14081760" indent="0">
              <a:buNone/>
              <a:defRPr sz="7040" b="1"/>
            </a:lvl8pPr>
            <a:lvl9pPr marL="16093440" indent="0">
              <a:buNone/>
              <a:defRPr sz="70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71305" y="12024360"/>
            <a:ext cx="17020696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0368262" y="8069582"/>
            <a:ext cx="17104520" cy="3954778"/>
          </a:xfrm>
        </p:spPr>
        <p:txBody>
          <a:bodyPr anchor="b"/>
          <a:lstStyle>
            <a:lvl1pPr marL="0" indent="0">
              <a:buNone/>
              <a:defRPr sz="10560" b="1"/>
            </a:lvl1pPr>
            <a:lvl2pPr marL="2011680" indent="0">
              <a:buNone/>
              <a:defRPr sz="8800" b="1"/>
            </a:lvl2pPr>
            <a:lvl3pPr marL="4023360" indent="0">
              <a:buNone/>
              <a:defRPr sz="7920" b="1"/>
            </a:lvl3pPr>
            <a:lvl4pPr marL="6035040" indent="0">
              <a:buNone/>
              <a:defRPr sz="7040" b="1"/>
            </a:lvl4pPr>
            <a:lvl5pPr marL="8046720" indent="0">
              <a:buNone/>
              <a:defRPr sz="7040" b="1"/>
            </a:lvl5pPr>
            <a:lvl6pPr marL="10058400" indent="0">
              <a:buNone/>
              <a:defRPr sz="7040" b="1"/>
            </a:lvl6pPr>
            <a:lvl7pPr marL="12070080" indent="0">
              <a:buNone/>
              <a:defRPr sz="7040" b="1"/>
            </a:lvl7pPr>
            <a:lvl8pPr marL="14081760" indent="0">
              <a:buNone/>
              <a:defRPr sz="7040" b="1"/>
            </a:lvl8pPr>
            <a:lvl9pPr marL="16093440" indent="0">
              <a:buNone/>
              <a:defRPr sz="70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368262" y="12024360"/>
            <a:ext cx="17104520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396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020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129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301" y="2194560"/>
            <a:ext cx="12976383" cy="7680960"/>
          </a:xfrm>
        </p:spPr>
        <p:txBody>
          <a:bodyPr anchor="b"/>
          <a:lstStyle>
            <a:lvl1pPr>
              <a:defRPr sz="140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04520" y="4739647"/>
            <a:ext cx="20368260" cy="23393400"/>
          </a:xfrm>
        </p:spPr>
        <p:txBody>
          <a:bodyPr/>
          <a:lstStyle>
            <a:lvl1pPr>
              <a:defRPr sz="14080"/>
            </a:lvl1pPr>
            <a:lvl2pPr>
              <a:defRPr sz="12320"/>
            </a:lvl2pPr>
            <a:lvl3pPr>
              <a:defRPr sz="10560"/>
            </a:lvl3pPr>
            <a:lvl4pPr>
              <a:defRPr sz="8800"/>
            </a:lvl4pPr>
            <a:lvl5pPr>
              <a:defRPr sz="8800"/>
            </a:lvl5pPr>
            <a:lvl6pPr>
              <a:defRPr sz="8800"/>
            </a:lvl6pPr>
            <a:lvl7pPr>
              <a:defRPr sz="8800"/>
            </a:lvl7pPr>
            <a:lvl8pPr>
              <a:defRPr sz="8800"/>
            </a:lvl8pPr>
            <a:lvl9pPr>
              <a:defRPr sz="8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71301" y="9875520"/>
            <a:ext cx="12976383" cy="18295622"/>
          </a:xfrm>
        </p:spPr>
        <p:txBody>
          <a:bodyPr/>
          <a:lstStyle>
            <a:lvl1pPr marL="0" indent="0">
              <a:buNone/>
              <a:defRPr sz="7040"/>
            </a:lvl1pPr>
            <a:lvl2pPr marL="2011680" indent="0">
              <a:buNone/>
              <a:defRPr sz="6160"/>
            </a:lvl2pPr>
            <a:lvl3pPr marL="4023360" indent="0">
              <a:buNone/>
              <a:defRPr sz="5280"/>
            </a:lvl3pPr>
            <a:lvl4pPr marL="6035040" indent="0">
              <a:buNone/>
              <a:defRPr sz="4400"/>
            </a:lvl4pPr>
            <a:lvl5pPr marL="8046720" indent="0">
              <a:buNone/>
              <a:defRPr sz="4400"/>
            </a:lvl5pPr>
            <a:lvl6pPr marL="10058400" indent="0">
              <a:buNone/>
              <a:defRPr sz="4400"/>
            </a:lvl6pPr>
            <a:lvl7pPr marL="12070080" indent="0">
              <a:buNone/>
              <a:defRPr sz="4400"/>
            </a:lvl7pPr>
            <a:lvl8pPr marL="14081760" indent="0">
              <a:buNone/>
              <a:defRPr sz="4400"/>
            </a:lvl8pPr>
            <a:lvl9pPr marL="16093440" indent="0">
              <a:buNone/>
              <a:defRPr sz="4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416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301" y="2194560"/>
            <a:ext cx="12976383" cy="7680960"/>
          </a:xfrm>
        </p:spPr>
        <p:txBody>
          <a:bodyPr anchor="b"/>
          <a:lstStyle>
            <a:lvl1pPr>
              <a:defRPr sz="140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04520" y="4739647"/>
            <a:ext cx="20368260" cy="23393400"/>
          </a:xfrm>
        </p:spPr>
        <p:txBody>
          <a:bodyPr anchor="t"/>
          <a:lstStyle>
            <a:lvl1pPr marL="0" indent="0">
              <a:buNone/>
              <a:defRPr sz="14080"/>
            </a:lvl1pPr>
            <a:lvl2pPr marL="2011680" indent="0">
              <a:buNone/>
              <a:defRPr sz="12320"/>
            </a:lvl2pPr>
            <a:lvl3pPr marL="4023360" indent="0">
              <a:buNone/>
              <a:defRPr sz="10560"/>
            </a:lvl3pPr>
            <a:lvl4pPr marL="6035040" indent="0">
              <a:buNone/>
              <a:defRPr sz="8800"/>
            </a:lvl4pPr>
            <a:lvl5pPr marL="8046720" indent="0">
              <a:buNone/>
              <a:defRPr sz="8800"/>
            </a:lvl5pPr>
            <a:lvl6pPr marL="10058400" indent="0">
              <a:buNone/>
              <a:defRPr sz="8800"/>
            </a:lvl6pPr>
            <a:lvl7pPr marL="12070080" indent="0">
              <a:buNone/>
              <a:defRPr sz="8800"/>
            </a:lvl7pPr>
            <a:lvl8pPr marL="14081760" indent="0">
              <a:buNone/>
              <a:defRPr sz="8800"/>
            </a:lvl8pPr>
            <a:lvl9pPr marL="16093440" indent="0">
              <a:buNone/>
              <a:defRPr sz="88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71301" y="9875520"/>
            <a:ext cx="12976383" cy="18295622"/>
          </a:xfrm>
        </p:spPr>
        <p:txBody>
          <a:bodyPr/>
          <a:lstStyle>
            <a:lvl1pPr marL="0" indent="0">
              <a:buNone/>
              <a:defRPr sz="7040"/>
            </a:lvl1pPr>
            <a:lvl2pPr marL="2011680" indent="0">
              <a:buNone/>
              <a:defRPr sz="6160"/>
            </a:lvl2pPr>
            <a:lvl3pPr marL="4023360" indent="0">
              <a:buNone/>
              <a:defRPr sz="5280"/>
            </a:lvl3pPr>
            <a:lvl4pPr marL="6035040" indent="0">
              <a:buNone/>
              <a:defRPr sz="4400"/>
            </a:lvl4pPr>
            <a:lvl5pPr marL="8046720" indent="0">
              <a:buNone/>
              <a:defRPr sz="4400"/>
            </a:lvl5pPr>
            <a:lvl6pPr marL="10058400" indent="0">
              <a:buNone/>
              <a:defRPr sz="4400"/>
            </a:lvl6pPr>
            <a:lvl7pPr marL="12070080" indent="0">
              <a:buNone/>
              <a:defRPr sz="4400"/>
            </a:lvl7pPr>
            <a:lvl8pPr marL="14081760" indent="0">
              <a:buNone/>
              <a:defRPr sz="4400"/>
            </a:lvl8pPr>
            <a:lvl9pPr marL="16093440" indent="0">
              <a:buNone/>
              <a:defRPr sz="4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128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6060" y="1752607"/>
            <a:ext cx="3470148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6060" y="8763000"/>
            <a:ext cx="3470148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6060" y="30510487"/>
            <a:ext cx="905256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81BC7-D5A5-445F-BF4D-797F02B50EB4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327380" y="30510487"/>
            <a:ext cx="1357884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8414980" y="30510487"/>
            <a:ext cx="905256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880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4023360" rtl="0" eaLnBrk="1" latinLnBrk="0" hangingPunct="1">
        <a:lnSpc>
          <a:spcPct val="90000"/>
        </a:lnSpc>
        <a:spcBef>
          <a:spcPct val="0"/>
        </a:spcBef>
        <a:buNone/>
        <a:defRPr sz="193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05840" indent="-1005840" algn="l" defTabSz="4023360" rtl="0" eaLnBrk="1" latinLnBrk="0" hangingPunct="1">
        <a:lnSpc>
          <a:spcPct val="90000"/>
        </a:lnSpc>
        <a:spcBef>
          <a:spcPts val="4400"/>
        </a:spcBef>
        <a:buFont typeface="Arial" panose="020B0604020202020204" pitchFamily="34" charset="0"/>
        <a:buChar char="•"/>
        <a:defRPr sz="12320" kern="1200">
          <a:solidFill>
            <a:schemeClr val="tx1"/>
          </a:solidFill>
          <a:latin typeface="+mn-lt"/>
          <a:ea typeface="+mn-ea"/>
          <a:cs typeface="+mn-cs"/>
        </a:defRPr>
      </a:lvl1pPr>
      <a:lvl2pPr marL="301752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10560" kern="1200">
          <a:solidFill>
            <a:schemeClr val="tx1"/>
          </a:solidFill>
          <a:latin typeface="+mn-lt"/>
          <a:ea typeface="+mn-ea"/>
          <a:cs typeface="+mn-cs"/>
        </a:defRPr>
      </a:lvl2pPr>
      <a:lvl3pPr marL="502920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704088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4pPr>
      <a:lvl5pPr marL="905256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5pPr>
      <a:lvl6pPr marL="1106424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6pPr>
      <a:lvl7pPr marL="1307592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7pPr>
      <a:lvl8pPr marL="1508760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8pPr>
      <a:lvl9pPr marL="1709928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1pPr>
      <a:lvl2pPr marL="201168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3pPr>
      <a:lvl4pPr marL="603504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4pPr>
      <a:lvl5pPr marL="804672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40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6pPr>
      <a:lvl7pPr marL="1207008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7pPr>
      <a:lvl8pPr marL="1408176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8pPr>
      <a:lvl9pPr marL="1609344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6530" y="580958"/>
            <a:ext cx="39541878" cy="3618896"/>
          </a:xfrm>
          <a:solidFill>
            <a:srgbClr val="002060"/>
          </a:solidFill>
          <a:ln w="101600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en-US" sz="77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Effect of Gli3 on Cytokine Expression In Monocytes</a:t>
            </a:r>
            <a:br>
              <a:rPr lang="en-US" sz="77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134" u="sng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John Kelleher, Shayan Raad and Sherine F. </a:t>
            </a:r>
            <a:r>
              <a:rPr lang="en-US" sz="5134" u="sng" dirty="0" err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Elsawa</a:t>
            </a:r>
            <a:br>
              <a:rPr lang="en-US" sz="5134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134" i="1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Department of Molecular, Cellular, and Biomedical Sciences, University of New Hampshire, Durham, NH 03824</a:t>
            </a:r>
            <a:endParaRPr lang="en-US" sz="8525" i="1" dirty="0">
              <a:solidFill>
                <a:schemeClr val="bg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346530" y="6067060"/>
            <a:ext cx="10005181" cy="1504594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97785" tIns="48892" rIns="97785" bIns="48892" rtlCol="0" anchor="t">
            <a:normAutofit fontScale="92500" lnSpcReduction="2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392" dirty="0">
                <a:latin typeface="Cambria" panose="02040503050406030204" pitchFamily="18" charset="0"/>
              </a:rPr>
              <a:t>Gli3 is a transcription factor that plays a key role in mediating the Hedgehog signaling pathway.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392" dirty="0" err="1">
                <a:latin typeface="Cambria" panose="02040503050406030204" pitchFamily="18" charset="0"/>
              </a:rPr>
              <a:t>Matissek</a:t>
            </a:r>
            <a:r>
              <a:rPr lang="en-US" sz="3392" dirty="0">
                <a:latin typeface="Cambria" panose="02040503050406030204" pitchFamily="18" charset="0"/>
              </a:rPr>
              <a:t> et al., 2022 found that when Gli3 is knocked out of myeloid cells, secretion of inflammatory cytokines is reduced.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392" dirty="0">
                <a:latin typeface="Cambria" panose="02040503050406030204" pitchFamily="18" charset="0"/>
              </a:rPr>
              <a:t>Cytokine expression by immune cells orchestrates cellular responses and can either inhibit or promote cell proliferation.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392" dirty="0">
                <a:latin typeface="Cambria" panose="02040503050406030204" pitchFamily="18" charset="0"/>
              </a:rPr>
              <a:t>Waldenström Macroglobulinemia is a form of  lymphoplasmacytic (B-cell) lymphoma and responds to cytokine signaling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392" b="1" dirty="0">
                <a:latin typeface="Cambria" panose="02040503050406030204" pitchFamily="18" charset="0"/>
              </a:rPr>
              <a:t>Goal of study: To determine what cytokines are regulated by Gli3 in monocyte cells.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3392" b="1" dirty="0">
              <a:latin typeface="Cambria" panose="020405030504060302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3392" b="1" dirty="0">
              <a:latin typeface="Cambria" panose="020405030504060302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3392" b="1" dirty="0">
              <a:latin typeface="Cambria" panose="020405030504060302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3392" b="1" dirty="0">
              <a:latin typeface="Cambria" panose="020405030504060302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3392" b="1" dirty="0">
              <a:latin typeface="Cambria" panose="020405030504060302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3392" b="1" dirty="0">
              <a:latin typeface="Cambria" panose="020405030504060302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3392" b="1" dirty="0">
              <a:latin typeface="Cambria" panose="02040503050406030204" pitchFamily="18" charset="0"/>
            </a:endParaRPr>
          </a:p>
          <a:p>
            <a:pPr algn="l"/>
            <a:r>
              <a:rPr lang="en-US" sz="2800" b="0" i="0" u="none" strike="noStrike" dirty="0">
                <a:effectLst/>
                <a:latin typeface="Cambria" panose="02040503050406030204" pitchFamily="18" charset="0"/>
              </a:rPr>
              <a:t>    </a:t>
            </a:r>
          </a:p>
          <a:p>
            <a:pPr algn="l"/>
            <a:r>
              <a:rPr lang="en-US" sz="2800" b="0" i="0" u="none" strike="noStrike" dirty="0">
                <a:effectLst/>
                <a:latin typeface="Cambria" panose="02040503050406030204" pitchFamily="18" charset="0"/>
              </a:rPr>
              <a:t>  </a:t>
            </a:r>
            <a:r>
              <a:rPr lang="en-US" sz="2800" dirty="0">
                <a:latin typeface="Cambria" panose="02040503050406030204" pitchFamily="18" charset="0"/>
              </a:rPr>
              <a:t>Cantero-Navarro E. et al 2021, </a:t>
            </a:r>
            <a:r>
              <a:rPr lang="en-US" sz="2800" i="1" dirty="0">
                <a:latin typeface="Cambria" panose="02040503050406030204" pitchFamily="18" charset="0"/>
              </a:rPr>
              <a:t>Frontiers of Medicine</a:t>
            </a:r>
            <a:endParaRPr lang="en-US" sz="2800" b="1" i="1" dirty="0">
              <a:latin typeface="Cambria" panose="02040503050406030204" pitchFamily="18" charset="0"/>
            </a:endParaRPr>
          </a:p>
          <a:p>
            <a:endParaRPr lang="en-US" sz="3392" dirty="0">
              <a:latin typeface="Cambria" panose="02040503050406030204" pitchFamily="18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346530" y="21957460"/>
            <a:ext cx="10005181" cy="83706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775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5317" dirty="0">
                <a:solidFill>
                  <a:schemeClr val="bg1"/>
                </a:solidFill>
                <a:latin typeface="Cambria" panose="02040503050406030204" pitchFamily="18" charset="0"/>
              </a:rPr>
              <a:t>Methodology</a:t>
            </a: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1114316" y="4698698"/>
            <a:ext cx="18004967" cy="837061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9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Δ</a:t>
            </a:r>
            <a:r>
              <a:rPr lang="el-GR" sz="49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Δ</a:t>
            </a:r>
            <a:r>
              <a:rPr lang="en-US" sz="49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Ct method</a:t>
            </a: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29881888" y="11036617"/>
            <a:ext cx="10005181" cy="645747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97785" tIns="48892" rIns="97785" bIns="48892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endParaRPr lang="en-US" sz="3392" dirty="0">
              <a:latin typeface="Cambria" panose="02040503050406030204" pitchFamily="18" charset="0"/>
            </a:endParaRP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392" dirty="0">
                <a:latin typeface="Cambria" panose="02040503050406030204" pitchFamily="18" charset="0"/>
              </a:rPr>
              <a:t>A </a:t>
            </a:r>
            <a:r>
              <a:rPr lang="en-US" sz="3392" dirty="0" err="1">
                <a:latin typeface="Cambria" panose="02040503050406030204" pitchFamily="18" charset="0"/>
              </a:rPr>
              <a:t>ChIP</a:t>
            </a:r>
            <a:r>
              <a:rPr lang="en-US" sz="3392" dirty="0">
                <a:latin typeface="Cambria" panose="02040503050406030204" pitchFamily="18" charset="0"/>
              </a:rPr>
              <a:t> assay to identify the binding sites of Gli3 within the promoter region of IL-10.</a:t>
            </a: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392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r>
              <a:rPr lang="en-US" sz="3392" b="1" dirty="0">
                <a:latin typeface="Cambria" panose="02040503050406030204" pitchFamily="18" charset="0"/>
              </a:rPr>
              <a:t>     </a:t>
            </a: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392" dirty="0">
                <a:latin typeface="Cambria" panose="02040503050406030204" pitchFamily="18" charset="0"/>
              </a:rPr>
              <a:t>A luciferase assay on the potential Gli3 binding site within the IL-10 promoter region to confirm Gli3 activation of IL-10 expression. </a:t>
            </a: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392" dirty="0">
              <a:latin typeface="Cambria" panose="02040503050406030204" pitchFamily="18" charset="0"/>
            </a:endParaRP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392" dirty="0">
                <a:latin typeface="Cambria" panose="02040503050406030204" pitchFamily="18" charset="0"/>
              </a:rPr>
              <a:t>An in vivo experiment to assess the impact of Gli3 knockdown in myeloid cells on B-cell populations.</a:t>
            </a: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392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3392" dirty="0">
              <a:latin typeface="Cambria" panose="02040503050406030204" pitchFamily="18" charset="0"/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346530" y="4698697"/>
            <a:ext cx="10005181" cy="83706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317" dirty="0">
                <a:solidFill>
                  <a:schemeClr val="bg1"/>
                </a:solidFill>
                <a:latin typeface="Cambria" panose="02040503050406030204" pitchFamily="18" charset="0"/>
              </a:rPr>
              <a:t>Introduction</a:t>
            </a: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29881888" y="4698697"/>
            <a:ext cx="10005181" cy="83706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317" dirty="0">
                <a:solidFill>
                  <a:schemeClr val="bg1"/>
                </a:solidFill>
                <a:latin typeface="Cambria" panose="02040503050406030204" pitchFamily="18" charset="0"/>
              </a:rPr>
              <a:t>Results</a:t>
            </a: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11114315" y="6067504"/>
            <a:ext cx="18004968" cy="6502879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392" dirty="0">
              <a:latin typeface="Cambria" panose="02040503050406030204" pitchFamily="18" charset="0"/>
            </a:endParaRP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29881888" y="9789754"/>
            <a:ext cx="10005181" cy="83706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317" dirty="0">
                <a:solidFill>
                  <a:schemeClr val="bg1"/>
                </a:solidFill>
                <a:latin typeface="Cambria" panose="02040503050406030204" pitchFamily="18" charset="0"/>
              </a:rPr>
              <a:t>Future experiments</a:t>
            </a: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29881888" y="18338551"/>
            <a:ext cx="10005181" cy="837061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320" dirty="0">
                <a:solidFill>
                  <a:schemeClr val="bg1"/>
                </a:solidFill>
                <a:latin typeface="Cambria" panose="02040503050406030204" pitchFamily="18" charset="0"/>
              </a:rPr>
              <a:t>Acknowledgements</a:t>
            </a: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29881889" y="6067559"/>
            <a:ext cx="10005181" cy="317263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97785" tIns="48892" rIns="97785" bIns="48892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392" dirty="0">
              <a:latin typeface="Cambria" panose="02040503050406030204" pitchFamily="18" charset="0"/>
            </a:endParaRP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392" dirty="0">
                <a:latin typeface="Cambria" panose="02040503050406030204" pitchFamily="18" charset="0"/>
              </a:rPr>
              <a:t>Knockdown of Gli3 in THP-1 cells resulted in reduced IL-10 expression.</a:t>
            </a: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392" dirty="0">
              <a:latin typeface="Cambria" panose="02040503050406030204" pitchFamily="18" charset="0"/>
            </a:endParaRP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392" dirty="0">
                <a:latin typeface="Cambria" panose="02040503050406030204" pitchFamily="18" charset="0"/>
              </a:rPr>
              <a:t>Further trials and experiments are necessary to confirm the validity of these results.</a:t>
            </a: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392" dirty="0">
              <a:latin typeface="Cambria" panose="02040503050406030204" pitchFamily="18" charset="0"/>
            </a:endParaRP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392" dirty="0">
              <a:latin typeface="Cambria" panose="02040503050406030204" pitchFamily="18" charset="0"/>
            </a:endParaRP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392" dirty="0">
              <a:latin typeface="Cambria" panose="02040503050406030204" pitchFamily="18" charset="0"/>
            </a:endParaRPr>
          </a:p>
        </p:txBody>
      </p:sp>
      <p:sp>
        <p:nvSpPr>
          <p:cNvPr id="30" name="Subtitle 2"/>
          <p:cNvSpPr txBox="1">
            <a:spLocks/>
          </p:cNvSpPr>
          <p:nvPr/>
        </p:nvSpPr>
        <p:spPr>
          <a:xfrm>
            <a:off x="11114316" y="13434023"/>
            <a:ext cx="18004967" cy="831333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675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5320" dirty="0">
                <a:solidFill>
                  <a:schemeClr val="bg1"/>
                </a:solidFill>
                <a:latin typeface="Cambria" panose="02040503050406030204" pitchFamily="18" charset="0"/>
              </a:rPr>
              <a:t>Relative Gene Expression</a:t>
            </a:r>
          </a:p>
        </p:txBody>
      </p:sp>
      <p:sp>
        <p:nvSpPr>
          <p:cNvPr id="33" name="Subtitle 2"/>
          <p:cNvSpPr txBox="1">
            <a:spLocks/>
          </p:cNvSpPr>
          <p:nvPr/>
        </p:nvSpPr>
        <p:spPr>
          <a:xfrm>
            <a:off x="11114315" y="23112041"/>
            <a:ext cx="18021379" cy="7714986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392" dirty="0">
              <a:latin typeface="Cambria" panose="02040503050406030204" pitchFamily="18" charset="0"/>
            </a:endParaRPr>
          </a:p>
        </p:txBody>
      </p:sp>
      <p:sp>
        <p:nvSpPr>
          <p:cNvPr id="149" name="Subtitle 2"/>
          <p:cNvSpPr txBox="1">
            <a:spLocks/>
          </p:cNvSpPr>
          <p:nvPr/>
        </p:nvSpPr>
        <p:spPr>
          <a:xfrm>
            <a:off x="11119328" y="21957461"/>
            <a:ext cx="18004967" cy="837061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320" dirty="0">
                <a:solidFill>
                  <a:schemeClr val="bg1"/>
                </a:solidFill>
                <a:latin typeface="Cambria" panose="02040503050406030204" pitchFamily="18" charset="0"/>
              </a:rPr>
              <a:t>Discussion</a:t>
            </a:r>
          </a:p>
        </p:txBody>
      </p:sp>
      <p:sp>
        <p:nvSpPr>
          <p:cNvPr id="31" name="Subtitle 2"/>
          <p:cNvSpPr txBox="1">
            <a:spLocks/>
          </p:cNvSpPr>
          <p:nvPr/>
        </p:nvSpPr>
        <p:spPr>
          <a:xfrm>
            <a:off x="11114315" y="14654222"/>
            <a:ext cx="18004967" cy="6457478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392" dirty="0">
              <a:latin typeface="Cambria" panose="02040503050406030204" pitchFamily="18" charset="0"/>
            </a:endParaRPr>
          </a:p>
        </p:txBody>
      </p:sp>
      <p:cxnSp>
        <p:nvCxnSpPr>
          <p:cNvPr id="159" name="Straight Connector 158"/>
          <p:cNvCxnSpPr/>
          <p:nvPr/>
        </p:nvCxnSpPr>
        <p:spPr>
          <a:xfrm>
            <a:off x="20107255" y="15171910"/>
            <a:ext cx="35498" cy="522201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5" name="Subtitle 2"/>
          <p:cNvSpPr txBox="1">
            <a:spLocks/>
          </p:cNvSpPr>
          <p:nvPr/>
        </p:nvSpPr>
        <p:spPr>
          <a:xfrm>
            <a:off x="29875495" y="26962990"/>
            <a:ext cx="10005181" cy="384006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97785" tIns="48892" rIns="97785" bIns="48892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None/>
            </a:pPr>
            <a:r>
              <a:rPr lang="en-US" sz="245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Itoh, K., &amp; S Hirohata. (1995). The role of IL-10 in human B cell activation, proliferation, and differentiation. </a:t>
            </a:r>
            <a:r>
              <a:rPr lang="en-US" sz="2450" b="0" i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The Journal of Immunology</a:t>
            </a:r>
            <a:r>
              <a:rPr lang="en-US" sz="245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 </a:t>
            </a:r>
            <a:r>
              <a:rPr lang="en-US" sz="2450" b="0" i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154</a:t>
            </a:r>
            <a:r>
              <a:rPr lang="en-US" sz="245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(9), 4341–4350. https://doi.org/10.4049/jimmunol.154.9.4341</a:t>
            </a:r>
          </a:p>
          <a:p>
            <a:pPr marL="457200" indent="-457200" algn="l">
              <a:buNone/>
            </a:pPr>
            <a:r>
              <a:rPr lang="en-US" sz="245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Matissek</a:t>
            </a:r>
            <a:r>
              <a:rPr lang="en-US" sz="245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S. J., </a:t>
            </a:r>
            <a:r>
              <a:rPr lang="en-US" sz="245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Karbalivand</a:t>
            </a:r>
            <a:r>
              <a:rPr lang="en-US" sz="245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M., Han, W., Boutilier, A., </a:t>
            </a:r>
            <a:r>
              <a:rPr lang="en-US" sz="245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Yzar</a:t>
            </a:r>
            <a:r>
              <a:rPr lang="en-US" sz="245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-Garcia, E., Kehoe, L. L., Gardner, D. S., Hage, A., Fleck, K., Jeffers, V., </a:t>
            </a:r>
            <a:r>
              <a:rPr lang="en-US" sz="245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Rajsbaum</a:t>
            </a:r>
            <a:r>
              <a:rPr lang="en-US" sz="245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R., &amp; </a:t>
            </a:r>
            <a:r>
              <a:rPr lang="en-US" sz="245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Elsawa</a:t>
            </a:r>
            <a:r>
              <a:rPr lang="en-US" sz="245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S. F. (2022). A novel mechanism of regulation of the oncogenic transcription factor GLI3 by toll-like receptor signaling. </a:t>
            </a:r>
            <a:r>
              <a:rPr lang="en-US" sz="245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Oncotarget</a:t>
            </a:r>
            <a:r>
              <a:rPr lang="en-US" sz="245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13(1), 944–959. https://doi.org/10.18632/oncotarget.28261</a:t>
            </a:r>
          </a:p>
          <a:p>
            <a:pPr algn="l"/>
            <a:r>
              <a:rPr lang="en-US" sz="245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‌</a:t>
            </a:r>
          </a:p>
        </p:txBody>
      </p:sp>
      <p:sp>
        <p:nvSpPr>
          <p:cNvPr id="93" name="Subtitle 2"/>
          <p:cNvSpPr txBox="1">
            <a:spLocks/>
          </p:cNvSpPr>
          <p:nvPr/>
        </p:nvSpPr>
        <p:spPr>
          <a:xfrm>
            <a:off x="29875494" y="25731690"/>
            <a:ext cx="10005181" cy="837061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320" dirty="0">
                <a:solidFill>
                  <a:schemeClr val="bg1"/>
                </a:solidFill>
                <a:latin typeface="Cambria" panose="02040503050406030204" pitchFamily="18" charset="0"/>
              </a:rPr>
              <a:t>References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236180" y="12570386"/>
            <a:ext cx="5185951" cy="507762"/>
          </a:xfrm>
          <a:prstGeom prst="rect">
            <a:avLst/>
          </a:prstGeom>
          <a:noFill/>
        </p:spPr>
        <p:txBody>
          <a:bodyPr wrap="square" lIns="97785" tIns="48892" rIns="97785" bIns="48892" rtlCol="0">
            <a:spAutoFit/>
          </a:bodyPr>
          <a:lstStyle/>
          <a:p>
            <a:endParaRPr lang="en-US" sz="2658" dirty="0">
              <a:latin typeface="Cambria" panose="02040503050406030204" pitchFamily="18" charset="0"/>
            </a:endParaRPr>
          </a:p>
        </p:txBody>
      </p:sp>
      <p:sp>
        <p:nvSpPr>
          <p:cNvPr id="99" name="Subtitle 2"/>
          <p:cNvSpPr txBox="1">
            <a:spLocks/>
          </p:cNvSpPr>
          <p:nvPr/>
        </p:nvSpPr>
        <p:spPr>
          <a:xfrm>
            <a:off x="346530" y="23112041"/>
            <a:ext cx="10005181" cy="7714986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7785" tIns="48892" rIns="97785" bIns="48892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392" dirty="0">
                <a:latin typeface="Cambria" panose="02040503050406030204" pitchFamily="18" charset="0"/>
              </a:rPr>
              <a:t>Retroviral-mediated knockdown of Gli3 was performed in the THP-1 monocyte cell line.</a:t>
            </a: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392" dirty="0">
              <a:latin typeface="Cambria" panose="02040503050406030204" pitchFamily="18" charset="0"/>
            </a:endParaRP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392" dirty="0">
                <a:latin typeface="Cambria" panose="02040503050406030204" pitchFamily="18" charset="0"/>
              </a:rPr>
              <a:t>RNA was isolated from both retrovirus-infected and uninfected cells.</a:t>
            </a: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392" dirty="0">
              <a:latin typeface="Cambria" panose="02040503050406030204" pitchFamily="18" charset="0"/>
            </a:endParaRP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392" dirty="0">
                <a:latin typeface="Cambria" panose="02040503050406030204" pitchFamily="18" charset="0"/>
              </a:rPr>
              <a:t>Complementary DNA (cDNA) synthesis was carried out using RNA isolated from each cell type.</a:t>
            </a: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392" dirty="0">
              <a:latin typeface="Cambria" panose="02040503050406030204" pitchFamily="18" charset="0"/>
            </a:endParaRP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392" dirty="0">
                <a:latin typeface="Cambria" panose="02040503050406030204" pitchFamily="18" charset="0"/>
              </a:rPr>
              <a:t>Primers targeting cytokines involved in immune cell activation, recruitment, and inflammation regulation were added to the cDNA for qPCR analysis.</a:t>
            </a: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392" dirty="0">
              <a:latin typeface="Cambria" panose="02040503050406030204" pitchFamily="18" charset="0"/>
            </a:endParaRP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392" dirty="0">
                <a:latin typeface="Cambria" panose="02040503050406030204" pitchFamily="18" charset="0"/>
              </a:rPr>
              <a:t>Δ</a:t>
            </a:r>
            <a:r>
              <a:rPr lang="el-GR" sz="3392" dirty="0">
                <a:latin typeface="Cambria" panose="02040503050406030204" pitchFamily="18" charset="0"/>
              </a:rPr>
              <a:t>Δ</a:t>
            </a:r>
            <a:r>
              <a:rPr lang="en-US" sz="3392" dirty="0">
                <a:latin typeface="Cambria" panose="02040503050406030204" pitchFamily="18" charset="0"/>
              </a:rPr>
              <a:t>Ct method was used to calculate the relative gene expression between samples.</a:t>
            </a:r>
            <a:endParaRPr lang="en-US" sz="2658" dirty="0">
              <a:latin typeface="Cambria" panose="02040503050406030204" pitchFamily="18" charset="0"/>
            </a:endParaRPr>
          </a:p>
          <a:p>
            <a:pPr marL="366715" indent="-366715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658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658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658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658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658" dirty="0">
              <a:latin typeface="Cambria" panose="02040503050406030204" pitchFamily="18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21123448" y="19640303"/>
            <a:ext cx="7711979" cy="1142101"/>
          </a:xfrm>
          <a:prstGeom prst="rect">
            <a:avLst/>
          </a:prstGeom>
          <a:noFill/>
        </p:spPr>
        <p:txBody>
          <a:bodyPr wrap="square" lIns="97785" tIns="48892" rIns="97785" bIns="48892" rtlCol="0">
            <a:spAutoFit/>
          </a:bodyPr>
          <a:lstStyle/>
          <a:p>
            <a:r>
              <a:rPr lang="en-US" sz="3390" dirty="0">
                <a:latin typeface="Cambria" panose="02040503050406030204" pitchFamily="18" charset="0"/>
              </a:rPr>
              <a:t>Figure 2. Relative Expression of IL-10 in Gli3 knockdown THP-1 cells 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11673282" y="19640303"/>
            <a:ext cx="7783436" cy="1142101"/>
          </a:xfrm>
          <a:prstGeom prst="rect">
            <a:avLst/>
          </a:prstGeom>
          <a:noFill/>
        </p:spPr>
        <p:txBody>
          <a:bodyPr wrap="square" lIns="97785" tIns="48892" rIns="97785" bIns="48892" rtlCol="0">
            <a:spAutoFit/>
          </a:bodyPr>
          <a:lstStyle/>
          <a:p>
            <a:r>
              <a:rPr lang="en-US" sz="3390" dirty="0">
                <a:latin typeface="Cambria" panose="02040503050406030204" pitchFamily="18" charset="0"/>
              </a:rPr>
              <a:t>Figure 1. Relative Expression of Gli3 in Gli3 knockdown THP-1 cells</a:t>
            </a:r>
          </a:p>
        </p:txBody>
      </p:sp>
      <p:sp>
        <p:nvSpPr>
          <p:cNvPr id="108" name="Subtitle 2"/>
          <p:cNvSpPr txBox="1">
            <a:spLocks/>
          </p:cNvSpPr>
          <p:nvPr/>
        </p:nvSpPr>
        <p:spPr>
          <a:xfrm>
            <a:off x="29875495" y="19466729"/>
            <a:ext cx="10005181" cy="546743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97785" tIns="48892" rIns="97785" bIns="48892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endParaRPr lang="en-US" sz="3392" dirty="0">
              <a:latin typeface="Cambria" panose="02040503050406030204" pitchFamily="18" charset="0"/>
            </a:endParaRP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392" dirty="0">
              <a:latin typeface="Cambria" panose="02040503050406030204" pitchFamily="18" charset="0"/>
            </a:endParaRP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392" dirty="0">
              <a:latin typeface="Cambria" panose="02040503050406030204" pitchFamily="18" charset="0"/>
            </a:endParaRP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392" dirty="0">
              <a:latin typeface="Cambria" panose="02040503050406030204" pitchFamily="18" charset="0"/>
            </a:endParaRP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392" dirty="0">
              <a:latin typeface="Cambria" panose="02040503050406030204" pitchFamily="18" charset="0"/>
            </a:endParaRP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392" dirty="0">
              <a:latin typeface="Cambria" panose="02040503050406030204" pitchFamily="18" charset="0"/>
            </a:endParaRP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392" dirty="0">
                <a:latin typeface="Cambria" panose="02040503050406030204" pitchFamily="18" charset="0"/>
              </a:rPr>
              <a:t>All members of the </a:t>
            </a:r>
            <a:r>
              <a:rPr lang="en-US" sz="3392" dirty="0" err="1">
                <a:latin typeface="Cambria" panose="02040503050406030204" pitchFamily="18" charset="0"/>
              </a:rPr>
              <a:t>Elsawa</a:t>
            </a:r>
            <a:r>
              <a:rPr lang="en-US" sz="3392" dirty="0">
                <a:latin typeface="Cambria" panose="02040503050406030204" pitchFamily="18" charset="0"/>
              </a:rPr>
              <a:t> Lab</a:t>
            </a: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392" dirty="0">
                <a:latin typeface="Cambria" panose="02040503050406030204" pitchFamily="18" charset="0"/>
              </a:rPr>
              <a:t>The Center of Integrated Biomedical and Bioengineering Research</a:t>
            </a: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392" dirty="0">
                <a:latin typeface="Cambria" panose="02040503050406030204" pitchFamily="18" charset="0"/>
              </a:rPr>
              <a:t>The International Waldenstrom’s Macroglobulinemia Foundation</a:t>
            </a: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392" dirty="0">
              <a:latin typeface="Cambria" panose="02040503050406030204" pitchFamily="18" charset="0"/>
            </a:endParaRP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392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3392" dirty="0">
              <a:latin typeface="Cambria" panose="02040503050406030204" pitchFamily="18" charset="0"/>
            </a:endParaRPr>
          </a:p>
          <a:p>
            <a:pPr algn="l"/>
            <a:endParaRPr lang="en-US" sz="3392" dirty="0">
              <a:latin typeface="Cambria" panose="02040503050406030204" pitchFamily="18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7388" y="1216429"/>
            <a:ext cx="1774009" cy="2347953"/>
          </a:xfrm>
          <a:prstGeom prst="rect">
            <a:avLst/>
          </a:prstGeom>
        </p:spPr>
      </p:pic>
      <p:pic>
        <p:nvPicPr>
          <p:cNvPr id="1030" name="Picture 6" descr="A logo with blue and grey hexagons and black text&#10;&#10;Description automatically generated">
            <a:extLst>
              <a:ext uri="{FF2B5EF4-FFF2-40B4-BE49-F238E27FC236}">
                <a16:creationId xmlns:a16="http://schemas.microsoft.com/office/drawing/2014/main" id="{13781EDB-F761-A505-E346-DD54525012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18535" y="18835335"/>
            <a:ext cx="7605059" cy="427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374FFB4A-D420-B7A8-F6B3-1D566D8228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7530" y="19835508"/>
            <a:ext cx="2931677" cy="2276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15E2F34-25D3-B34B-0D6D-8590A973E7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0893" y="13400869"/>
            <a:ext cx="8056454" cy="611666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394D35C-A063-B1F8-C3A8-0687D63C0DE9}"/>
              </a:ext>
            </a:extLst>
          </p:cNvPr>
          <p:cNvSpPr txBox="1"/>
          <p:nvPr/>
        </p:nvSpPr>
        <p:spPr>
          <a:xfrm>
            <a:off x="11114315" y="6067060"/>
            <a:ext cx="9846919" cy="6294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100" dirty="0">
                <a:latin typeface="Cambria" panose="02040503050406030204" pitchFamily="18" charset="0"/>
                <a:ea typeface="Cambria" panose="02040503050406030204" pitchFamily="18" charset="0"/>
              </a:rPr>
              <a:t>Quantitative PCR (qPCR) measures the accumulation of amplified DNA in real time through fluorescence emitted by a reporter molecule, which is directly proportional to the amount of PCR product.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1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100" dirty="0">
                <a:latin typeface="Cambria" panose="02040503050406030204" pitchFamily="18" charset="0"/>
                <a:ea typeface="Cambria" panose="02040503050406030204" pitchFamily="18" charset="0"/>
              </a:rPr>
              <a:t>The cycle threshold (Ct) represents the number of PCR cycles needed for the fluorescence signal to rise above background noise, indicating detectable levels of amplified DNA.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1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3100" dirty="0">
                <a:latin typeface="Cambria" panose="02040503050406030204" pitchFamily="18" charset="0"/>
              </a:rPr>
              <a:t>Δ</a:t>
            </a:r>
            <a:r>
              <a:rPr lang="en-US" sz="3100" dirty="0">
                <a:latin typeface="Cambria" panose="02040503050406030204" pitchFamily="18" charset="0"/>
              </a:rPr>
              <a:t>Ct = Ct (gene of interest) – Ct (housekeeping gene)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100" dirty="0">
              <a:latin typeface="Cambria" panose="0204050305040603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3100" dirty="0">
                <a:latin typeface="Cambria" panose="02040503050406030204" pitchFamily="18" charset="0"/>
              </a:rPr>
              <a:t>ΔΔ</a:t>
            </a:r>
            <a:r>
              <a:rPr lang="en-US" sz="3100" dirty="0">
                <a:latin typeface="Cambria" panose="02040503050406030204" pitchFamily="18" charset="0"/>
              </a:rPr>
              <a:t>Ct = </a:t>
            </a:r>
            <a:r>
              <a:rPr lang="el-GR" sz="3100" dirty="0">
                <a:latin typeface="Cambria" panose="02040503050406030204" pitchFamily="18" charset="0"/>
              </a:rPr>
              <a:t>Δ</a:t>
            </a:r>
            <a:r>
              <a:rPr lang="en-US" sz="3100" dirty="0">
                <a:latin typeface="Cambria" panose="02040503050406030204" pitchFamily="18" charset="0"/>
              </a:rPr>
              <a:t>Ct (treated sample) - </a:t>
            </a:r>
            <a:r>
              <a:rPr lang="el-GR" sz="3100" dirty="0">
                <a:latin typeface="Cambria" panose="02040503050406030204" pitchFamily="18" charset="0"/>
              </a:rPr>
              <a:t>Δ</a:t>
            </a:r>
            <a:r>
              <a:rPr lang="en-US" sz="3100" dirty="0">
                <a:latin typeface="Cambria" panose="02040503050406030204" pitchFamily="18" charset="0"/>
              </a:rPr>
              <a:t>Ct (untreated sample)</a:t>
            </a:r>
            <a:endParaRPr lang="en-US" sz="31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D97816B-6958-0792-EC41-E445B41502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078951" y="6798411"/>
            <a:ext cx="7800975" cy="48006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52A5B10-0EAD-0895-3FA8-211A4AC4F668}"/>
              </a:ext>
            </a:extLst>
          </p:cNvPr>
          <p:cNvSpPr txBox="1"/>
          <p:nvPr/>
        </p:nvSpPr>
        <p:spPr>
          <a:xfrm>
            <a:off x="21078951" y="11769969"/>
            <a:ext cx="7665448" cy="70788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https://researchtweet.com/qpcr-real-time-polymerase-chain-reaction/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BA49398-E738-9CA8-E95A-63E493AD9B1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066383" y="14922837"/>
            <a:ext cx="3314113" cy="487807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A4380708-E0D4-0837-5533-0E75D0CD54C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69512" y="14921272"/>
            <a:ext cx="3314113" cy="4878077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F0B97721-546F-69E6-CE71-382B7F95F47D}"/>
              </a:ext>
            </a:extLst>
          </p:cNvPr>
          <p:cNvSpPr txBox="1"/>
          <p:nvPr/>
        </p:nvSpPr>
        <p:spPr>
          <a:xfrm>
            <a:off x="11114315" y="23112041"/>
            <a:ext cx="18021379" cy="6874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390" dirty="0">
                <a:latin typeface="Cambria" panose="02040503050406030204" pitchFamily="18" charset="0"/>
                <a:ea typeface="Cambria" panose="02040503050406030204" pitchFamily="18" charset="0"/>
              </a:rPr>
              <a:t>Following Gli3 knockdown, IL-10 demonstrated the greatest reduction in expression compared to all other cytokines tested.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39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390" dirty="0">
                <a:latin typeface="Cambria" panose="02040503050406030204" pitchFamily="18" charset="0"/>
                <a:ea typeface="Cambria" panose="02040503050406030204" pitchFamily="18" charset="0"/>
              </a:rPr>
              <a:t>IL-10 has been found to promote differentiation and proliferation of B-cells </a:t>
            </a:r>
            <a:r>
              <a:rPr lang="en-US" sz="3390" b="0" i="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(Itoh &amp; S Hirohata, 1995).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390" b="0" i="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390" dirty="0">
                <a:latin typeface="Cambria" panose="02040503050406030204" pitchFamily="18" charset="0"/>
                <a:ea typeface="Cambria" panose="02040503050406030204" pitchFamily="18" charset="0"/>
              </a:rPr>
              <a:t>A reduction in IL-10 expression may impair B-cell proliferation.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39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390" dirty="0">
                <a:latin typeface="Cambria" panose="02040503050406030204" pitchFamily="18" charset="0"/>
              </a:rPr>
              <a:t>Reducing Gli3 expression to decrease IL-10 levels and slow B cell proliferation may provide a potential immunotherapeutic approach for Waldenström macroglobulinemia.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390" dirty="0">
              <a:latin typeface="Cambria" panose="0204050305040603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390" dirty="0">
                <a:latin typeface="Cambria" panose="02040503050406030204" pitchFamily="18" charset="0"/>
                <a:ea typeface="Cambria" panose="02040503050406030204" pitchFamily="18" charset="0"/>
              </a:rPr>
              <a:t>These results are only preliminary and necessitate further trials and experiments to establish conclusive findings.</a:t>
            </a:r>
          </a:p>
        </p:txBody>
      </p:sp>
    </p:spTree>
    <p:extLst>
      <p:ext uri="{BB962C8B-B14F-4D97-AF65-F5344CB8AC3E}">
        <p14:creationId xmlns:p14="http://schemas.microsoft.com/office/powerpoint/2010/main" val="376030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40dd0e15-39da-46c0-88bc-deac095cb4b7" xsi:nil="true"/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369D67F7D4D6F4E9B1A7FD6F94DDEDA" ma:contentTypeVersion="17" ma:contentTypeDescription="Create a new document." ma:contentTypeScope="" ma:versionID="0bf644a1d7fd69cb248e2ac6457db061">
  <xsd:schema xmlns:xsd="http://www.w3.org/2001/XMLSchema" xmlns:xs="http://www.w3.org/2001/XMLSchema" xmlns:p="http://schemas.microsoft.com/office/2006/metadata/properties" xmlns:ns3="40dd0e15-39da-46c0-88bc-deac095cb4b7" xmlns:ns4="b94108b8-8ece-4782-b678-471a3e6eb832" targetNamespace="http://schemas.microsoft.com/office/2006/metadata/properties" ma:root="true" ma:fieldsID="0d851fa02a4f0d3440341a56c14f6113" ns3:_="" ns4:_="">
    <xsd:import namespace="40dd0e15-39da-46c0-88bc-deac095cb4b7"/>
    <xsd:import namespace="b94108b8-8ece-4782-b678-471a3e6eb83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ObjectDetectorVersions" minOccurs="0"/>
                <xsd:element ref="ns3:_activity" minOccurs="0"/>
                <xsd:element ref="ns3:MediaServiceSearchProperties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dd0e15-39da-46c0-88bc-deac095cb4b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4108b8-8ece-4782-b678-471a3e6eb832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8B49EBC-8012-49EB-A634-9AC004CF8E85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1966D790-D06C-4361-94B8-8BED25FA40AD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424BD4DC-F75B-41FA-BF13-9722705AF7E7}">
  <ds:schemaRefs>
    <ds:schemaRef ds:uri="http://purl.org/dc/terms/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40dd0e15-39da-46c0-88bc-deac095cb4b7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b94108b8-8ece-4782-b678-471a3e6eb832"/>
  </ds:schemaRefs>
</ds:datastoreItem>
</file>

<file path=customXml/itemProps4.xml><?xml version="1.0" encoding="utf-8"?>
<ds:datastoreItem xmlns:ds="http://schemas.openxmlformats.org/officeDocument/2006/customXml" ds:itemID="{2981B970-DBCF-4046-A224-43F1B9BAC786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597C3402-F80B-4517-9F94-4388A9C3DFB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0dd0e15-39da-46c0-88bc-deac095cb4b7"/>
    <ds:schemaRef ds:uri="b94108b8-8ece-4782-b678-471a3e6eb83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d6241893-512d-46dc-8d2b-be47e25f5666}" enabled="0" method="" siteId="{d6241893-512d-46dc-8d2b-be47e25f566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John_Kelleher_URC_poster</Template>
  <TotalTime>4246</TotalTime>
  <Words>689</Words>
  <Application>Microsoft Office PowerPoint</Application>
  <PresentationFormat>Custom</PresentationFormat>
  <Paragraphs>81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Cambria</vt:lpstr>
      <vt:lpstr>Office Theme</vt:lpstr>
      <vt:lpstr>Effect of Gli3 on Cytokine Expression In Monocytes John Kelleher, Shayan Raad and Sherine F. Elsawa Department of Molecular, Cellular, and Biomedical Sciences, University of New Hampshire, Durham, NH 03824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John Kelleher</dc:creator>
  <cp:lastModifiedBy>John Kelleher</cp:lastModifiedBy>
  <cp:revision>2</cp:revision>
  <dcterms:created xsi:type="dcterms:W3CDTF">2025-04-17T18:09:15Z</dcterms:created>
  <dcterms:modified xsi:type="dcterms:W3CDTF">2025-04-21T02:34:06Z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0x010100F369D67F7D4D6F4E9B1A7FD6F94DDEDA</vt:lpwstr>
  </property>
</Properties>
</file>