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6"/>
  </p:sldMasterIdLst>
  <p:sldIdLst>
    <p:sldId id="256" r:id="rId7"/>
  </p:sldIdLst>
  <p:sldSz cx="40233600" cy="32918400"/>
  <p:notesSz cx="9144000" cy="6858000"/>
  <p:defaultTextStyle>
    <a:defPPr>
      <a:defRPr lang="en-US"/>
    </a:defPPr>
    <a:lvl1pPr marL="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054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0109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5163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02184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52730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03275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053822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04367" algn="l" defTabSz="4301092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2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0957"/>
    <a:srgbClr val="FFC9C9"/>
    <a:srgbClr val="DEC8EE"/>
    <a:srgbClr val="9ED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AF4B8-F7A7-4813-A878-40B8A2B3F322}" v="14" dt="2025-04-19T20:47:17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434" autoAdjust="0"/>
  </p:normalViewPr>
  <p:slideViewPr>
    <p:cSldViewPr snapToGrid="0">
      <p:cViewPr>
        <p:scale>
          <a:sx n="25" d="100"/>
          <a:sy n="25" d="100"/>
        </p:scale>
        <p:origin x="643" y="14"/>
      </p:cViewPr>
      <p:guideLst>
        <p:guide orient="horz" pos="10368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387342"/>
            <a:ext cx="34198560" cy="11460480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7289782"/>
            <a:ext cx="30175200" cy="7947658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0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752600"/>
            <a:ext cx="867537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752600"/>
            <a:ext cx="2552319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2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8206749"/>
            <a:ext cx="34701480" cy="1369313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2029429"/>
            <a:ext cx="34701480" cy="720089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763000"/>
            <a:ext cx="170992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5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752607"/>
            <a:ext cx="347014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8069582"/>
            <a:ext cx="17020696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2024360"/>
            <a:ext cx="1702069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8069582"/>
            <a:ext cx="17104520" cy="395477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2024360"/>
            <a:ext cx="1710452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9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2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2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739647"/>
            <a:ext cx="20368260" cy="23393400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1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194560"/>
            <a:ext cx="12976383" cy="768096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739647"/>
            <a:ext cx="20368260" cy="23393400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875520"/>
            <a:ext cx="12976383" cy="18295622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752607"/>
            <a:ext cx="347014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763000"/>
            <a:ext cx="347014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81BC7-D5A5-445F-BF4D-797F02B50EB4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30510487"/>
            <a:ext cx="135788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30510487"/>
            <a:ext cx="90525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2990-41B8-4C7F-B873-1D5366E1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8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530" y="580958"/>
            <a:ext cx="39541878" cy="3618896"/>
          </a:xfrm>
          <a:solidFill>
            <a:srgbClr val="002060"/>
          </a:solidFill>
          <a:ln w="1016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77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Effect of Gli3 on Cytokine Expression In Monocytes</a:t>
            </a:r>
            <a:br>
              <a:rPr lang="en-US" sz="7700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134" u="sng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John Kelleher, Shayan Raad and Sherine F. </a:t>
            </a:r>
            <a:r>
              <a:rPr lang="en-US" sz="5134" u="sng" dirty="0" err="1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Elsawa</a:t>
            </a:r>
            <a:br>
              <a:rPr lang="en-US" sz="5134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134" i="1" dirty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Department of Molecular, Cellular, and Biomedical Sciences, University of New Hampshire, Durham, NH 03824</a:t>
            </a:r>
            <a:endParaRPr lang="en-US" sz="8525" i="1" dirty="0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46530" y="6067060"/>
            <a:ext cx="10005181" cy="1504594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 fontScale="92500" lnSpcReduction="2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Gli3 is a transcription factor that plays a key role in mediating the Hedgehog signaling pathway.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392" dirty="0" err="1">
                <a:latin typeface="Cambria" panose="02040503050406030204" pitchFamily="18" charset="0"/>
              </a:rPr>
              <a:t>Matissek</a:t>
            </a:r>
            <a:r>
              <a:rPr lang="en-US" sz="3392" dirty="0">
                <a:latin typeface="Cambria" panose="02040503050406030204" pitchFamily="18" charset="0"/>
              </a:rPr>
              <a:t> et al., 2022 found that when Gli3 is knocked out of myeloid cells, secretion of inflammatory cytokines is reduced.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Cytokine expression by immune cells orchestrates cellular responses and can either inhibit or promote cell proliferation.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Waldenström Macroglobulinemia is a form of  lymphoplasmacytic (B-cell) lymphoma and responds to cytokine signaling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392" b="1" dirty="0">
                <a:latin typeface="Cambria" panose="02040503050406030204" pitchFamily="18" charset="0"/>
              </a:rPr>
              <a:t>Goal of study: To determine what cytokines are regulated by Gli3 in monocyte cells.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392" b="1" dirty="0">
              <a:latin typeface="Cambria" panose="02040503050406030204" pitchFamily="18" charset="0"/>
            </a:endParaRPr>
          </a:p>
          <a:p>
            <a:pPr algn="l"/>
            <a:r>
              <a:rPr lang="en-US" sz="2800" b="0" i="0" u="none" strike="noStrike" dirty="0">
                <a:effectLst/>
                <a:latin typeface="Cambria" panose="02040503050406030204" pitchFamily="18" charset="0"/>
              </a:rPr>
              <a:t>    </a:t>
            </a:r>
          </a:p>
          <a:p>
            <a:pPr algn="l"/>
            <a:r>
              <a:rPr lang="en-US" sz="2800" b="0" i="0" u="none" strike="noStrike" dirty="0">
                <a:effectLst/>
                <a:latin typeface="Cambria" panose="02040503050406030204" pitchFamily="18" charset="0"/>
              </a:rPr>
              <a:t>  </a:t>
            </a:r>
            <a:r>
              <a:rPr lang="en-US" sz="2800" dirty="0">
                <a:latin typeface="Cambria" panose="02040503050406030204" pitchFamily="18" charset="0"/>
              </a:rPr>
              <a:t>Cantero-Navarro E. et al 2021, </a:t>
            </a:r>
            <a:r>
              <a:rPr lang="en-US" sz="2800" i="1" dirty="0">
                <a:latin typeface="Cambria" panose="02040503050406030204" pitchFamily="18" charset="0"/>
              </a:rPr>
              <a:t>Frontiers of Medicine</a:t>
            </a:r>
            <a:endParaRPr lang="en-US" sz="2800" b="1" i="1" dirty="0">
              <a:latin typeface="Cambria" panose="02040503050406030204" pitchFamily="18" charset="0"/>
            </a:endParaRPr>
          </a:p>
          <a:p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6530" y="21957460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 lnSpcReduction="10000"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775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Methodology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114316" y="4698698"/>
            <a:ext cx="18004967" cy="8370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Δ</a:t>
            </a:r>
            <a:r>
              <a:rPr lang="el-GR" sz="4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Δ</a:t>
            </a:r>
            <a:r>
              <a:rPr lang="en-US" sz="4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Ct method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9881888" y="11036617"/>
            <a:ext cx="10005181" cy="645747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A </a:t>
            </a:r>
            <a:r>
              <a:rPr lang="en-US" sz="3392" dirty="0" err="1">
                <a:latin typeface="Cambria" panose="02040503050406030204" pitchFamily="18" charset="0"/>
              </a:rPr>
              <a:t>ChIP</a:t>
            </a:r>
            <a:r>
              <a:rPr lang="en-US" sz="3392" dirty="0">
                <a:latin typeface="Cambria" panose="02040503050406030204" pitchFamily="18" charset="0"/>
              </a:rPr>
              <a:t> assay to identify the binding sites of Gli3 within the promoter region of IL-10.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3392" b="1" dirty="0">
                <a:latin typeface="Cambria" panose="02040503050406030204" pitchFamily="18" charset="0"/>
              </a:rPr>
              <a:t>    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A luciferase assay on the potential Gli3 binding site within the IL-10 promoter region to confirm Gli3 activation of IL-10 expression.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An in vivo experiment to assess the impact of Gli3 knockdown in myeloid cells on B-cell populations.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46530" y="4698697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29881888" y="4698697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1114315" y="6067504"/>
            <a:ext cx="18004968" cy="650287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29881888" y="9789754"/>
            <a:ext cx="10005181" cy="83706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17" dirty="0">
                <a:solidFill>
                  <a:schemeClr val="bg1"/>
                </a:solidFill>
                <a:latin typeface="Cambria" panose="02040503050406030204" pitchFamily="18" charset="0"/>
              </a:rPr>
              <a:t>Future experiments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29881888" y="18338551"/>
            <a:ext cx="10005181" cy="8370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20" dirty="0">
                <a:solidFill>
                  <a:schemeClr val="bg1"/>
                </a:solidFill>
                <a:latin typeface="Cambria" panose="02040503050406030204" pitchFamily="18" charset="0"/>
              </a:rPr>
              <a:t>Acknowledgements</a:t>
            </a: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9881889" y="6067559"/>
            <a:ext cx="10005181" cy="317263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Knockdown of Gli3 in THP-1 cells resulted in reduced IL-10 expression.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Further trials and experiments are necessary to confirm the validity of these results.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11114316" y="13434023"/>
            <a:ext cx="18004967" cy="83133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675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5320" dirty="0">
                <a:solidFill>
                  <a:schemeClr val="bg1"/>
                </a:solidFill>
                <a:latin typeface="Cambria" panose="02040503050406030204" pitchFamily="18" charset="0"/>
              </a:rPr>
              <a:t>Relative Gene Expression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11114315" y="23112041"/>
            <a:ext cx="18021379" cy="771498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sp>
        <p:nvSpPr>
          <p:cNvPr id="149" name="Subtitle 2"/>
          <p:cNvSpPr txBox="1">
            <a:spLocks/>
          </p:cNvSpPr>
          <p:nvPr/>
        </p:nvSpPr>
        <p:spPr>
          <a:xfrm>
            <a:off x="11119328" y="21957461"/>
            <a:ext cx="18004967" cy="8370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20" dirty="0">
                <a:solidFill>
                  <a:schemeClr val="bg1"/>
                </a:solidFill>
                <a:latin typeface="Cambria" panose="02040503050406030204" pitchFamily="18" charset="0"/>
              </a:rPr>
              <a:t>Discussion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1114315" y="14654222"/>
            <a:ext cx="18004967" cy="6457478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392" dirty="0">
              <a:latin typeface="Cambria" panose="02040503050406030204" pitchFamily="18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20107255" y="15171910"/>
            <a:ext cx="35498" cy="522201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Subtitle 2"/>
          <p:cNvSpPr txBox="1">
            <a:spLocks/>
          </p:cNvSpPr>
          <p:nvPr/>
        </p:nvSpPr>
        <p:spPr>
          <a:xfrm>
            <a:off x="29875495" y="26962990"/>
            <a:ext cx="10005181" cy="38400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None/>
            </a:pP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Itoh, K., &amp; S Hirohata. (1995). The role of IL-10 in human B cell activation, proliferation, and differentiation. </a:t>
            </a:r>
            <a:r>
              <a:rPr lang="en-US" sz="245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Journal of Immunology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 </a:t>
            </a:r>
            <a:r>
              <a:rPr lang="en-US" sz="245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154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(9), 4341–4350. https://doi.org/10.4049/jimmunol.154.9.4341</a:t>
            </a:r>
          </a:p>
          <a:p>
            <a:pPr marL="457200" indent="-457200" algn="l">
              <a:buNone/>
            </a:pP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Matissek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S. J., </a:t>
            </a: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Karbalivand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M., Han, W., Boutilier, A., </a:t>
            </a: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Yzar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-Garcia, E., Kehoe, L. L., Gardner, D. S., Hage, A., Fleck, K., Jeffers, V., </a:t>
            </a: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Rajsbaum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R., &amp; </a:t>
            </a: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Elsawa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S. F. (2022). A novel mechanism of regulation of the oncogenic transcription factor GLI3 by toll-like receptor signaling. </a:t>
            </a:r>
            <a:r>
              <a:rPr lang="en-US" sz="2450" b="0" i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Oncotarget</a:t>
            </a:r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13(1), 944–959. https://doi.org/10.18632/oncotarget.28261</a:t>
            </a:r>
          </a:p>
          <a:p>
            <a:pPr algn="l"/>
            <a:r>
              <a:rPr lang="en-US" sz="245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‌</a:t>
            </a:r>
          </a:p>
        </p:txBody>
      </p:sp>
      <p:sp>
        <p:nvSpPr>
          <p:cNvPr id="93" name="Subtitle 2"/>
          <p:cNvSpPr txBox="1">
            <a:spLocks/>
          </p:cNvSpPr>
          <p:nvPr/>
        </p:nvSpPr>
        <p:spPr>
          <a:xfrm>
            <a:off x="29875494" y="25731690"/>
            <a:ext cx="10005181" cy="8370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vert="horz" lIns="97785" tIns="48892" rIns="97785" bIns="48892" rtlCol="0" anchor="ctr">
            <a:no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32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236180" y="12570386"/>
            <a:ext cx="5185951" cy="507762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endParaRPr lang="en-US" sz="2658" dirty="0">
              <a:latin typeface="Cambria" panose="02040503050406030204" pitchFamily="18" charset="0"/>
            </a:endParaRPr>
          </a:p>
        </p:txBody>
      </p:sp>
      <p:sp>
        <p:nvSpPr>
          <p:cNvPr id="99" name="Subtitle 2"/>
          <p:cNvSpPr txBox="1">
            <a:spLocks/>
          </p:cNvSpPr>
          <p:nvPr/>
        </p:nvSpPr>
        <p:spPr>
          <a:xfrm>
            <a:off x="346530" y="23112041"/>
            <a:ext cx="10005181" cy="7714986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Retroviral-mediated knockdown of Gli3 was performed in the THP-1 monocyte cell line.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RNA was isolated from both retrovirus-infected and uninfected cells.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Complementary DNA (cDNA) synthesis was carried out using RNA isolated from each cell type.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Primers targeting cytokines involved in immune cell activation, recruitment, and inflammation regulation were added to the cDNA for qPCR analysis.</a:t>
            </a: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Δ</a:t>
            </a:r>
            <a:r>
              <a:rPr lang="el-GR" sz="3392" dirty="0">
                <a:latin typeface="Cambria" panose="02040503050406030204" pitchFamily="18" charset="0"/>
              </a:rPr>
              <a:t>Δ</a:t>
            </a:r>
            <a:r>
              <a:rPr lang="en-US" sz="3392" dirty="0">
                <a:latin typeface="Cambria" panose="02040503050406030204" pitchFamily="18" charset="0"/>
              </a:rPr>
              <a:t>Ct method was used to calculate the relative gene expression between samples.</a:t>
            </a:r>
            <a:endParaRPr lang="en-US" sz="2658" dirty="0">
              <a:latin typeface="Cambria" panose="02040503050406030204" pitchFamily="18" charset="0"/>
            </a:endParaRPr>
          </a:p>
          <a:p>
            <a:pPr marL="366715" indent="-366715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658" dirty="0"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2658" dirty="0">
              <a:latin typeface="Cambria" panose="020405030504060302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1123448" y="19640303"/>
            <a:ext cx="7711979" cy="114210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390" dirty="0">
                <a:latin typeface="Cambria" panose="02040503050406030204" pitchFamily="18" charset="0"/>
              </a:rPr>
              <a:t>Figure 2. Relative Expression of IL-10 in Gli3 knockdown THP-1 cells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1673282" y="19640303"/>
            <a:ext cx="7783436" cy="1142101"/>
          </a:xfrm>
          <a:prstGeom prst="rect">
            <a:avLst/>
          </a:prstGeom>
          <a:noFill/>
        </p:spPr>
        <p:txBody>
          <a:bodyPr wrap="square" lIns="97785" tIns="48892" rIns="97785" bIns="48892" rtlCol="0">
            <a:spAutoFit/>
          </a:bodyPr>
          <a:lstStyle/>
          <a:p>
            <a:r>
              <a:rPr lang="en-US" sz="3390" dirty="0">
                <a:latin typeface="Cambria" panose="02040503050406030204" pitchFamily="18" charset="0"/>
              </a:rPr>
              <a:t>Figure 1. Relative Expression of Gli3 in Gli3 knockdown THP-1 cells</a:t>
            </a:r>
          </a:p>
        </p:txBody>
      </p:sp>
      <p:sp>
        <p:nvSpPr>
          <p:cNvPr id="108" name="Subtitle 2"/>
          <p:cNvSpPr txBox="1">
            <a:spLocks/>
          </p:cNvSpPr>
          <p:nvPr/>
        </p:nvSpPr>
        <p:spPr>
          <a:xfrm>
            <a:off x="29875495" y="19466729"/>
            <a:ext cx="10005181" cy="546743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vert="horz" lIns="97785" tIns="48892" rIns="97785" bIns="48892" rtlCol="0" anchor="t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All members of the </a:t>
            </a:r>
            <a:r>
              <a:rPr lang="en-US" sz="3392" dirty="0" err="1">
                <a:latin typeface="Cambria" panose="02040503050406030204" pitchFamily="18" charset="0"/>
              </a:rPr>
              <a:t>Elsawa</a:t>
            </a:r>
            <a:r>
              <a:rPr lang="en-US" sz="3392" dirty="0">
                <a:latin typeface="Cambria" panose="02040503050406030204" pitchFamily="18" charset="0"/>
              </a:rPr>
              <a:t> Lab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The Center of Integrated Biomedical and Bioengineering Research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392" dirty="0">
                <a:latin typeface="Cambria" panose="02040503050406030204" pitchFamily="18" charset="0"/>
              </a:rPr>
              <a:t>The International Waldenstrom’s Macroglobulinemia Foundation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392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en-US" sz="3392" dirty="0">
              <a:latin typeface="Cambria" panose="02040503050406030204" pitchFamily="18" charset="0"/>
            </a:endParaRPr>
          </a:p>
          <a:p>
            <a:pPr algn="l"/>
            <a:endParaRPr lang="en-US" sz="3392" dirty="0">
              <a:latin typeface="Cambria" panose="020405030504060302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88" y="1216429"/>
            <a:ext cx="1774009" cy="2347953"/>
          </a:xfrm>
          <a:prstGeom prst="rect">
            <a:avLst/>
          </a:prstGeom>
        </p:spPr>
      </p:pic>
      <p:pic>
        <p:nvPicPr>
          <p:cNvPr id="1030" name="Picture 6" descr="A logo with blue and grey hexagons and black text&#10;&#10;Description automatically generated">
            <a:extLst>
              <a:ext uri="{FF2B5EF4-FFF2-40B4-BE49-F238E27FC236}">
                <a16:creationId xmlns:a16="http://schemas.microsoft.com/office/drawing/2014/main" id="{13781EDB-F761-A505-E346-DD5452501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8535" y="18835335"/>
            <a:ext cx="7605059" cy="427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4FFB4A-D420-B7A8-F6B3-1D566D822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7530" y="19835508"/>
            <a:ext cx="2931677" cy="227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5E2F34-25D3-B34B-0D6D-8590A973E7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0893" y="13400869"/>
            <a:ext cx="8056454" cy="61166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94D35C-A063-B1F8-C3A8-0687D63C0DE9}"/>
              </a:ext>
            </a:extLst>
          </p:cNvPr>
          <p:cNvSpPr txBox="1"/>
          <p:nvPr/>
        </p:nvSpPr>
        <p:spPr>
          <a:xfrm>
            <a:off x="11114315" y="6067060"/>
            <a:ext cx="9846919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Quantitative PCR (qPCR) measures the accumulation of amplified DNA in real time through fluorescence emitted by a reporter molecule, which is directly proportional to the amount of PCR product.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100" dirty="0">
                <a:latin typeface="Cambria" panose="02040503050406030204" pitchFamily="18" charset="0"/>
                <a:ea typeface="Cambria" panose="02040503050406030204" pitchFamily="18" charset="0"/>
              </a:rPr>
              <a:t>The cycle threshold (Ct) represents the number of PCR cycles needed for the fluorescence signal to rise above background noise, indicating detectable levels of amplified DNA.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100" dirty="0">
                <a:latin typeface="Cambria" panose="02040503050406030204" pitchFamily="18" charset="0"/>
              </a:rPr>
              <a:t>Δ</a:t>
            </a:r>
            <a:r>
              <a:rPr lang="en-US" sz="3100" dirty="0">
                <a:latin typeface="Cambria" panose="02040503050406030204" pitchFamily="18" charset="0"/>
              </a:rPr>
              <a:t>Ct = Ct (gene of interest) – Ct (housekeeping gene)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1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100" dirty="0">
                <a:latin typeface="Cambria" panose="02040503050406030204" pitchFamily="18" charset="0"/>
              </a:rPr>
              <a:t>ΔΔ</a:t>
            </a:r>
            <a:r>
              <a:rPr lang="en-US" sz="3100" dirty="0">
                <a:latin typeface="Cambria" panose="02040503050406030204" pitchFamily="18" charset="0"/>
              </a:rPr>
              <a:t>Ct = </a:t>
            </a:r>
            <a:r>
              <a:rPr lang="el-GR" sz="3100" dirty="0">
                <a:latin typeface="Cambria" panose="02040503050406030204" pitchFamily="18" charset="0"/>
              </a:rPr>
              <a:t>Δ</a:t>
            </a:r>
            <a:r>
              <a:rPr lang="en-US" sz="3100" dirty="0">
                <a:latin typeface="Cambria" panose="02040503050406030204" pitchFamily="18" charset="0"/>
              </a:rPr>
              <a:t>Ct (treated sample) - </a:t>
            </a:r>
            <a:r>
              <a:rPr lang="el-GR" sz="3100" dirty="0">
                <a:latin typeface="Cambria" panose="02040503050406030204" pitchFamily="18" charset="0"/>
              </a:rPr>
              <a:t>Δ</a:t>
            </a:r>
            <a:r>
              <a:rPr lang="en-US" sz="3100" dirty="0">
                <a:latin typeface="Cambria" panose="02040503050406030204" pitchFamily="18" charset="0"/>
              </a:rPr>
              <a:t>Ct (untreated sample)</a:t>
            </a: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97816B-6958-0792-EC41-E445B41502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78951" y="6798411"/>
            <a:ext cx="7800975" cy="4800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52A5B10-0EAD-0895-3FA8-211A4AC4F668}"/>
              </a:ext>
            </a:extLst>
          </p:cNvPr>
          <p:cNvSpPr txBox="1"/>
          <p:nvPr/>
        </p:nvSpPr>
        <p:spPr>
          <a:xfrm>
            <a:off x="21078951" y="11769969"/>
            <a:ext cx="7665448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https://researchtweet.com/qpcr-real-time-polymerase-chain-reaction/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BA49398-E738-9CA8-E95A-63E493AD9B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66383" y="14922837"/>
            <a:ext cx="3314113" cy="487807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4380708-E0D4-0837-5533-0E75D0CD54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9512" y="14921272"/>
            <a:ext cx="3314113" cy="487807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0B97721-546F-69E6-CE71-382B7F95F47D}"/>
              </a:ext>
            </a:extLst>
          </p:cNvPr>
          <p:cNvSpPr txBox="1"/>
          <p:nvPr/>
        </p:nvSpPr>
        <p:spPr>
          <a:xfrm>
            <a:off x="11114315" y="23112041"/>
            <a:ext cx="18021379" cy="687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90" dirty="0">
                <a:latin typeface="Cambria" panose="02040503050406030204" pitchFamily="18" charset="0"/>
                <a:ea typeface="Cambria" panose="02040503050406030204" pitchFamily="18" charset="0"/>
              </a:rPr>
              <a:t>Following Gli3 knockdown, IL-10 demonstrated the greatest reduction in expression compared to all other cytokines tested.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39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90" dirty="0">
                <a:latin typeface="Cambria" panose="02040503050406030204" pitchFamily="18" charset="0"/>
                <a:ea typeface="Cambria" panose="02040503050406030204" pitchFamily="18" charset="0"/>
              </a:rPr>
              <a:t>IL-10 has been found to promote differentiation and proliferation of B-cells </a:t>
            </a:r>
            <a:r>
              <a:rPr lang="en-US" sz="339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(Itoh &amp; S Hirohata, 1995).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39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90" dirty="0">
                <a:latin typeface="Cambria" panose="02040503050406030204" pitchFamily="18" charset="0"/>
                <a:ea typeface="Cambria" panose="02040503050406030204" pitchFamily="18" charset="0"/>
              </a:rPr>
              <a:t>A reduction in IL-10 expression may impair B-cell proliferation.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39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90" dirty="0">
                <a:latin typeface="Cambria" panose="02040503050406030204" pitchFamily="18" charset="0"/>
              </a:rPr>
              <a:t>Reducing Gli3 expression to decrease IL-10 levels and slow B cell proliferation may provide a potential immunotherapeutic approach for Waldenström macroglobulinemia.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39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390" dirty="0">
                <a:latin typeface="Cambria" panose="02040503050406030204" pitchFamily="18" charset="0"/>
                <a:ea typeface="Cambria" panose="02040503050406030204" pitchFamily="18" charset="0"/>
              </a:rPr>
              <a:t>These results are only preliminary and necessitate further trials and experiments to establish conclusive findings.</a:t>
            </a:r>
          </a:p>
        </p:txBody>
      </p:sp>
    </p:spTree>
    <p:extLst>
      <p:ext uri="{BB962C8B-B14F-4D97-AF65-F5344CB8AC3E}">
        <p14:creationId xmlns:p14="http://schemas.microsoft.com/office/powerpoint/2010/main" val="37603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0dd0e15-39da-46c0-88bc-deac095cb4b7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9D67F7D4D6F4E9B1A7FD6F94DDEDA" ma:contentTypeVersion="17" ma:contentTypeDescription="Create a new document." ma:contentTypeScope="" ma:versionID="0bf644a1d7fd69cb248e2ac6457db061">
  <xsd:schema xmlns:xsd="http://www.w3.org/2001/XMLSchema" xmlns:xs="http://www.w3.org/2001/XMLSchema" xmlns:p="http://schemas.microsoft.com/office/2006/metadata/properties" xmlns:ns3="40dd0e15-39da-46c0-88bc-deac095cb4b7" xmlns:ns4="b94108b8-8ece-4782-b678-471a3e6eb832" targetNamespace="http://schemas.microsoft.com/office/2006/metadata/properties" ma:root="true" ma:fieldsID="0d851fa02a4f0d3440341a56c14f6113" ns3:_="" ns4:_="">
    <xsd:import namespace="40dd0e15-39da-46c0-88bc-deac095cb4b7"/>
    <xsd:import namespace="b94108b8-8ece-4782-b678-471a3e6eb8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dd0e15-39da-46c0-88bc-deac095cb4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108b8-8ece-4782-b678-471a3e6eb83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B49EBC-8012-49EB-A634-9AC004CF8E8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1966D790-D06C-4361-94B8-8BED25FA40A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424BD4DC-F75B-41FA-BF13-9722705AF7E7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40dd0e15-39da-46c0-88bc-deac095cb4b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94108b8-8ece-4782-b678-471a3e6eb832"/>
  </ds:schemaRefs>
</ds:datastoreItem>
</file>

<file path=customXml/itemProps4.xml><?xml version="1.0" encoding="utf-8"?>
<ds:datastoreItem xmlns:ds="http://schemas.openxmlformats.org/officeDocument/2006/customXml" ds:itemID="{2981B970-DBCF-4046-A224-43F1B9BAC78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597C3402-F80B-4517-9F94-4388A9C3D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dd0e15-39da-46c0-88bc-deac095cb4b7"/>
    <ds:schemaRef ds:uri="b94108b8-8ece-4782-b678-471a3e6eb8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6241893-512d-46dc-8d2b-be47e25f5666}" enabled="0" method="" siteId="{d6241893-512d-46dc-8d2b-be47e25f56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John_Kelleher_URC_poster</Template>
  <TotalTime>4246</TotalTime>
  <Words>689</Words>
  <Application>Microsoft Office PowerPoint</Application>
  <PresentationFormat>Custom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Effect of Gli3 on Cytokine Expression In Monocytes John Kelleher, Shayan Raad and Sherine F. Elsawa Department of Molecular, Cellular, and Biomedical Sciences, University of New Hampshire, Durham, NH 03824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Kelleher</dc:creator>
  <cp:lastModifiedBy>John Kelleher</cp:lastModifiedBy>
  <cp:revision>2</cp:revision>
  <dcterms:created xsi:type="dcterms:W3CDTF">2025-04-17T18:09:15Z</dcterms:created>
  <dcterms:modified xsi:type="dcterms:W3CDTF">2025-04-21T02:34:06Z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0x010100F369D67F7D4D6F4E9B1A7FD6F94DDEDA</vt:lpwstr>
  </property>
</Properties>
</file>