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omments/modernComment_109_1917A652.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65"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BD3BDF-8914-DF5D-2502-394E2ED62167}" name="Sarah Smith" initials="SS" userId="S::sls1072@usnh.edu::42867683-a5f3-455c-90fc-d1899a37de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2375"/>
    <a:srgbClr val="59A6D4"/>
    <a:srgbClr val="2B77A5"/>
    <a:srgbClr val="29729F"/>
    <a:srgbClr val="0044BB"/>
    <a:srgbClr val="000000"/>
    <a:srgbClr val="003591"/>
    <a:srgbClr val="2E0957"/>
    <a:srgbClr val="002060"/>
    <a:srgbClr val="FFC9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7B98F9-E01A-4076-AD7D-1EC034C9ED7A}" v="20" dt="2025-04-21T21:17:37.5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434" autoAdjust="0"/>
  </p:normalViewPr>
  <p:slideViewPr>
    <p:cSldViewPr snapToGrid="0">
      <p:cViewPr>
        <p:scale>
          <a:sx n="60" d="100"/>
          <a:sy n="60" d="100"/>
        </p:scale>
        <p:origin x="-2808" y="42"/>
      </p:cViewPr>
      <p:guideLst>
        <p:guide orient="horz" pos="10368"/>
        <p:guide pos="1382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5/10/relationships/revisionInfo" Target="revisionInfo.xml"/></Relationships>
</file>

<file path=ppt/comments/modernComment_109_1917A652.xml><?xml version="1.0" encoding="utf-8"?>
<p188:cmLst xmlns:a="http://schemas.openxmlformats.org/drawingml/2006/main" xmlns:r="http://schemas.openxmlformats.org/officeDocument/2006/relationships" xmlns:p188="http://schemas.microsoft.com/office/powerpoint/2018/8/main">
  <p188:cm id="{683EF132-2AAE-4A0E-8E94-6B4465B13983}" authorId="{18BD3BDF-8914-DF5D-2502-394E2ED62167}" created="2025-04-21T21:12:59">
    <ac:deMkLst xmlns:ac="http://schemas.microsoft.com/office/drawing/2013/main/command">
      <pc:docMk xmlns:pc="http://schemas.microsoft.com/office/powerpoint/2013/main/command"/>
      <pc:sldMk xmlns:pc="http://schemas.microsoft.com/office/powerpoint/2013/main/command" cId="420980306" sldId="265"/>
      <ac:spMk id="19" creationId="{7A3331E4-4959-4D54-8436-B68EDC817619}"/>
    </ac:deMkLst>
    <p188:txBody>
      <a:bodyPr/>
      <a:lstStyle/>
      <a:p>
        <a:r>
          <a:rPr lang="en-US"/>
          <a:t>Add the one primary reference for the cognitive interview here that we used for the questions...</a:t>
        </a:r>
      </a:p>
    </p188:txBody>
  </p188:cm>
  <p188:cm id="{7D3D8F3F-2126-4E22-9256-0DB7D121BA87}" authorId="{18BD3BDF-8914-DF5D-2502-394E2ED62167}" created="2025-04-21T21:16:03.462">
    <ac:deMkLst xmlns:ac="http://schemas.microsoft.com/office/drawing/2013/main/command">
      <pc:docMk xmlns:pc="http://schemas.microsoft.com/office/powerpoint/2013/main/command"/>
      <pc:sldMk xmlns:pc="http://schemas.microsoft.com/office/powerpoint/2013/main/command" cId="420980306" sldId="265"/>
      <ac:picMk id="30" creationId="{D299B917-2587-B897-5621-3CC5D7EA2493}"/>
    </ac:deMkLst>
    <p188:txBody>
      <a:bodyPr/>
      <a:lstStyle/>
      <a:p>
        <a:r>
          <a:rPr lang="en-US"/>
          <a:t>This is really awesome.  So clear and easy to understand.  Can you somehow indicate on there that the colors are the 8 dimensions of family health?</a:t>
        </a:r>
      </a:p>
    </p188:txBody>
  </p188:cm>
  <p188:cm id="{2B17552D-EA99-46BB-AE8D-05B0B4821548}" authorId="{18BD3BDF-8914-DF5D-2502-394E2ED62167}" created="2025-04-21T21:19:12.858">
    <ac:deMkLst xmlns:ac="http://schemas.microsoft.com/office/drawing/2013/main/command">
      <pc:docMk xmlns:pc="http://schemas.microsoft.com/office/powerpoint/2013/main/command"/>
      <pc:sldMk xmlns:pc="http://schemas.microsoft.com/office/powerpoint/2013/main/command" cId="420980306" sldId="265"/>
      <ac:graphicFrameMk id="14" creationId="{B13BBDED-E1D8-5E18-E0DC-64F32D1EC180}"/>
    </ac:deMkLst>
    <p188:txBody>
      <a:bodyPr/>
      <a:lstStyle/>
      <a:p>
        <a:r>
          <a:rPr lang="en-US"/>
          <a:t>Ohhlala how you matched these colors to your graph on the bottom left.  SO amazing
</a:t>
        </a:r>
      </a:p>
    </p188:txBody>
  </p188:cm>
  <p188:cm id="{8F79F0D2-4B1F-4FDB-95E9-B34B991AB0F1}" authorId="{18BD3BDF-8914-DF5D-2502-394E2ED62167}" created="2025-04-21T21:21:02.113">
    <ac:txMkLst xmlns:ac="http://schemas.microsoft.com/office/drawing/2013/main/command">
      <pc:docMk xmlns:pc="http://schemas.microsoft.com/office/powerpoint/2013/main/command"/>
      <pc:sldMk xmlns:pc="http://schemas.microsoft.com/office/powerpoint/2013/main/command" cId="420980306" sldId="265"/>
      <ac:spMk id="9" creationId="{3C3D1F94-31C5-4FD2-B4B2-356B1B1D5383}"/>
      <ac:txMk cp="0" len="4">
        <ac:context len="11" hash="1273239195"/>
      </ac:txMk>
    </ac:txMkLst>
    <p188:pos x="1694317" y="622387"/>
    <p188:txBody>
      <a:bodyPr/>
      <a:lstStyle/>
      <a:p>
        <a:r>
          <a:rPr lang="en-US"/>
          <a:t>I did some editing here quite a bit.  See what you think.  Might be sort of redundant with the bottom next steps part but that’s totally ok. See what you think. </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4C922F-149C-4C6C-BAB3-1424B3D9C7AE}"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ADBBE6AD-D50F-4C3E-9F25-F60C348CA5E6}">
      <dgm:prSet phldrT="[Text]" custT="1"/>
      <dgm:spPr>
        <a:solidFill>
          <a:schemeClr val="accent2">
            <a:lumMod val="75000"/>
          </a:schemeClr>
        </a:solidFill>
      </dgm:spPr>
      <dgm:t>
        <a:bodyPr/>
        <a:lstStyle/>
        <a:p>
          <a:r>
            <a:rPr lang="en-US" sz="2000" b="1" dirty="0"/>
            <a:t>Healthy Families Profile Data Analysis Preparation</a:t>
          </a:r>
        </a:p>
      </dgm:t>
    </dgm:pt>
    <dgm:pt modelId="{4A4D4A3F-F820-4D8A-B025-5663E82BB84F}" type="parTrans" cxnId="{E50E7667-9379-485B-8A00-C732F48DB3C4}">
      <dgm:prSet/>
      <dgm:spPr/>
      <dgm:t>
        <a:bodyPr/>
        <a:lstStyle/>
        <a:p>
          <a:endParaRPr lang="en-US" sz="1400"/>
        </a:p>
      </dgm:t>
    </dgm:pt>
    <dgm:pt modelId="{F3133548-E0B2-43E0-AD1B-F2CF4B9625A6}" type="sibTrans" cxnId="{E50E7667-9379-485B-8A00-C732F48DB3C4}">
      <dgm:prSet custT="1"/>
      <dgm:spPr/>
      <dgm:t>
        <a:bodyPr/>
        <a:lstStyle/>
        <a:p>
          <a:endParaRPr lang="en-US" sz="1400"/>
        </a:p>
      </dgm:t>
    </dgm:pt>
    <dgm:pt modelId="{22AC5C4B-618F-47DE-A901-F25796A9029C}">
      <dgm:prSet phldrT="[Text]" custT="1"/>
      <dgm:spPr>
        <a:solidFill>
          <a:schemeClr val="bg1">
            <a:alpha val="90000"/>
          </a:schemeClr>
        </a:solidFill>
        <a:ln>
          <a:solidFill>
            <a:schemeClr val="accent1">
              <a:hueOff val="0"/>
              <a:satOff val="0"/>
              <a:lumOff val="0"/>
            </a:schemeClr>
          </a:solidFill>
        </a:ln>
      </dgm:spPr>
      <dgm:t>
        <a:bodyPr/>
        <a:lstStyle/>
        <a:p>
          <a:pPr>
            <a:lnSpc>
              <a:spcPct val="100000"/>
            </a:lnSpc>
          </a:pPr>
          <a:r>
            <a:rPr lang="en-US" sz="1800" dirty="0"/>
            <a:t>Lived Experience</a:t>
          </a:r>
        </a:p>
      </dgm:t>
    </dgm:pt>
    <dgm:pt modelId="{374E2F53-5A4E-4E42-842A-B0CFC2F81CEA}" type="parTrans" cxnId="{8A5633F1-5AFE-4217-B1BD-E89F76A50075}">
      <dgm:prSet/>
      <dgm:spPr/>
      <dgm:t>
        <a:bodyPr/>
        <a:lstStyle/>
        <a:p>
          <a:endParaRPr lang="en-US" sz="1400"/>
        </a:p>
      </dgm:t>
    </dgm:pt>
    <dgm:pt modelId="{11207432-7220-4122-A953-5E2204FE27AC}" type="sibTrans" cxnId="{8A5633F1-5AFE-4217-B1BD-E89F76A50075}">
      <dgm:prSet/>
      <dgm:spPr/>
      <dgm:t>
        <a:bodyPr/>
        <a:lstStyle/>
        <a:p>
          <a:endParaRPr lang="en-US" sz="1400"/>
        </a:p>
      </dgm:t>
    </dgm:pt>
    <dgm:pt modelId="{275A5B93-EAD9-4E24-B8D7-D3FFCDB15C12}">
      <dgm:prSet phldrT="[Text]" custT="1"/>
      <dgm:spPr>
        <a:solidFill>
          <a:schemeClr val="tx2"/>
        </a:solidFill>
      </dgm:spPr>
      <dgm:t>
        <a:bodyPr/>
        <a:lstStyle/>
        <a:p>
          <a:r>
            <a:rPr lang="en-US" sz="2000" b="1" dirty="0"/>
            <a:t>Healthy Families Profile Item by Item Analysis</a:t>
          </a:r>
        </a:p>
      </dgm:t>
    </dgm:pt>
    <dgm:pt modelId="{5BD70B5B-2EFE-4B00-9F4E-587AF59F8B21}" type="parTrans" cxnId="{46D2C1A0-840C-40CB-B23C-9B2D9BAD3AB4}">
      <dgm:prSet/>
      <dgm:spPr/>
      <dgm:t>
        <a:bodyPr/>
        <a:lstStyle/>
        <a:p>
          <a:endParaRPr lang="en-US" sz="1400"/>
        </a:p>
      </dgm:t>
    </dgm:pt>
    <dgm:pt modelId="{27D0DE05-7351-46F3-8C79-57F45D320FD6}" type="sibTrans" cxnId="{46D2C1A0-840C-40CB-B23C-9B2D9BAD3AB4}">
      <dgm:prSet custT="1"/>
      <dgm:spPr/>
      <dgm:t>
        <a:bodyPr/>
        <a:lstStyle/>
        <a:p>
          <a:endParaRPr lang="en-US" sz="1400"/>
        </a:p>
      </dgm:t>
    </dgm:pt>
    <dgm:pt modelId="{57256523-9B63-4896-8C63-BA1A54CECCF0}">
      <dgm:prSet phldrT="[Text]" custT="1"/>
      <dgm:spPr/>
      <dgm:t>
        <a:bodyPr/>
        <a:lstStyle/>
        <a:p>
          <a:pPr>
            <a:lnSpc>
              <a:spcPct val="100000"/>
            </a:lnSpc>
          </a:pPr>
          <a:r>
            <a:rPr lang="en-US" sz="1800" dirty="0"/>
            <a:t>Initial Item Perceptions</a:t>
          </a:r>
        </a:p>
      </dgm:t>
    </dgm:pt>
    <dgm:pt modelId="{79C6D557-E0EB-403C-8FE7-03DCE5F4AC26}" type="parTrans" cxnId="{FC9FC4CD-F042-4D04-8664-28DC73C2CEB7}">
      <dgm:prSet/>
      <dgm:spPr/>
      <dgm:t>
        <a:bodyPr/>
        <a:lstStyle/>
        <a:p>
          <a:endParaRPr lang="en-US" sz="1400"/>
        </a:p>
      </dgm:t>
    </dgm:pt>
    <dgm:pt modelId="{CFA74D27-54DF-4494-9267-62D747B7F589}" type="sibTrans" cxnId="{FC9FC4CD-F042-4D04-8664-28DC73C2CEB7}">
      <dgm:prSet/>
      <dgm:spPr/>
      <dgm:t>
        <a:bodyPr/>
        <a:lstStyle/>
        <a:p>
          <a:endParaRPr lang="en-US" sz="1400"/>
        </a:p>
      </dgm:t>
    </dgm:pt>
    <dgm:pt modelId="{01761F68-5BA1-4434-BAE0-27025C57DCF0}">
      <dgm:prSet phldrT="[Text]" custT="1"/>
      <dgm:spPr>
        <a:solidFill>
          <a:schemeClr val="accent4"/>
        </a:solidFill>
      </dgm:spPr>
      <dgm:t>
        <a:bodyPr/>
        <a:lstStyle/>
        <a:p>
          <a:r>
            <a:rPr lang="en-US" sz="2000" b="1" dirty="0"/>
            <a:t>Pilot</a:t>
          </a:r>
          <a:r>
            <a:rPr lang="en-US" sz="1400" b="1" dirty="0"/>
            <a:t> </a:t>
          </a:r>
          <a:r>
            <a:rPr lang="en-US" sz="2000" b="1" dirty="0"/>
            <a:t>Cognitive</a:t>
          </a:r>
          <a:r>
            <a:rPr lang="en-US" sz="1400" b="1" dirty="0"/>
            <a:t> </a:t>
          </a:r>
          <a:r>
            <a:rPr lang="en-US" sz="2000" b="1" dirty="0"/>
            <a:t>Interviews</a:t>
          </a:r>
        </a:p>
      </dgm:t>
    </dgm:pt>
    <dgm:pt modelId="{FD7DA520-C1E9-4955-9FDF-F31D42980C04}" type="parTrans" cxnId="{C811F145-7F3A-40FF-9B56-34F84DF17F17}">
      <dgm:prSet/>
      <dgm:spPr/>
      <dgm:t>
        <a:bodyPr/>
        <a:lstStyle/>
        <a:p>
          <a:endParaRPr lang="en-US" sz="1400"/>
        </a:p>
      </dgm:t>
    </dgm:pt>
    <dgm:pt modelId="{ACB46A08-5D3F-4AA3-B172-EC84EBEBF3C9}" type="sibTrans" cxnId="{C811F145-7F3A-40FF-9B56-34F84DF17F17}">
      <dgm:prSet custT="1"/>
      <dgm:spPr/>
      <dgm:t>
        <a:bodyPr/>
        <a:lstStyle/>
        <a:p>
          <a:endParaRPr lang="en-US" sz="1400"/>
        </a:p>
      </dgm:t>
    </dgm:pt>
    <dgm:pt modelId="{B8804D90-EF67-4645-9D50-624ED516BF31}">
      <dgm:prSet phldrT="[Text]" custT="1"/>
      <dgm:spPr/>
      <dgm:t>
        <a:bodyPr/>
        <a:lstStyle/>
        <a:p>
          <a:pPr>
            <a:lnSpc>
              <a:spcPct val="100000"/>
            </a:lnSpc>
          </a:pPr>
          <a:r>
            <a:rPr lang="en-US" sz="1800" dirty="0"/>
            <a:t>Virtual</a:t>
          </a:r>
        </a:p>
      </dgm:t>
    </dgm:pt>
    <dgm:pt modelId="{529996F6-9348-4EEA-A010-B2460A10D35B}" type="parTrans" cxnId="{A16D4AEF-BA90-43CF-866C-3341518D4E19}">
      <dgm:prSet/>
      <dgm:spPr/>
      <dgm:t>
        <a:bodyPr/>
        <a:lstStyle/>
        <a:p>
          <a:endParaRPr lang="en-US" sz="1400"/>
        </a:p>
      </dgm:t>
    </dgm:pt>
    <dgm:pt modelId="{DDE7912E-D1B1-461D-91C4-7A3695BBF83C}" type="sibTrans" cxnId="{A16D4AEF-BA90-43CF-866C-3341518D4E19}">
      <dgm:prSet/>
      <dgm:spPr/>
      <dgm:t>
        <a:bodyPr/>
        <a:lstStyle/>
        <a:p>
          <a:endParaRPr lang="en-US" sz="1400"/>
        </a:p>
      </dgm:t>
    </dgm:pt>
    <dgm:pt modelId="{F5C259DB-C959-4D16-9A0F-67CC47CA88A8}">
      <dgm:prSet phldrT="[Text]" custT="1"/>
      <dgm:spPr/>
      <dgm:t>
        <a:bodyPr/>
        <a:lstStyle/>
        <a:p>
          <a:r>
            <a:rPr lang="en-US" sz="2000" b="1" dirty="0"/>
            <a:t>Next</a:t>
          </a:r>
          <a:r>
            <a:rPr lang="en-US" sz="1400" b="1" dirty="0"/>
            <a:t> </a:t>
          </a:r>
          <a:r>
            <a:rPr lang="en-US" sz="2000" b="1" dirty="0"/>
            <a:t>Steps</a:t>
          </a:r>
        </a:p>
      </dgm:t>
    </dgm:pt>
    <dgm:pt modelId="{191EE564-3B66-4EC9-9527-8FF73D882D87}" type="parTrans" cxnId="{01F6D17D-33EF-4C34-AE34-2CDA79F17B0A}">
      <dgm:prSet/>
      <dgm:spPr/>
      <dgm:t>
        <a:bodyPr/>
        <a:lstStyle/>
        <a:p>
          <a:endParaRPr lang="en-US" sz="1400"/>
        </a:p>
      </dgm:t>
    </dgm:pt>
    <dgm:pt modelId="{BA8E4856-01A5-42C0-B280-3CF85071EE50}" type="sibTrans" cxnId="{01F6D17D-33EF-4C34-AE34-2CDA79F17B0A}">
      <dgm:prSet/>
      <dgm:spPr/>
      <dgm:t>
        <a:bodyPr/>
        <a:lstStyle/>
        <a:p>
          <a:endParaRPr lang="en-US" sz="1400"/>
        </a:p>
      </dgm:t>
    </dgm:pt>
    <dgm:pt modelId="{70E9B195-FDAF-440D-9687-A8C8E19D482D}">
      <dgm:prSet phldrT="[Text]" custT="1"/>
      <dgm:spPr/>
      <dgm:t>
        <a:bodyPr/>
        <a:lstStyle/>
        <a:p>
          <a:pPr>
            <a:lnSpc>
              <a:spcPct val="100000"/>
            </a:lnSpc>
          </a:pPr>
          <a:r>
            <a:rPr lang="en-US" sz="1800" dirty="0"/>
            <a:t>Refine Cognitive Interview Questions</a:t>
          </a:r>
        </a:p>
      </dgm:t>
    </dgm:pt>
    <dgm:pt modelId="{DD040FD7-AE85-4B9B-9C6F-FEA00D323097}" type="parTrans" cxnId="{94A090A0-9B42-42E9-BB13-C8203B3D73DA}">
      <dgm:prSet/>
      <dgm:spPr/>
      <dgm:t>
        <a:bodyPr/>
        <a:lstStyle/>
        <a:p>
          <a:endParaRPr lang="en-US" sz="1400"/>
        </a:p>
      </dgm:t>
    </dgm:pt>
    <dgm:pt modelId="{96F53055-587A-4B0E-B2EF-784D466EA6FC}" type="sibTrans" cxnId="{94A090A0-9B42-42E9-BB13-C8203B3D73DA}">
      <dgm:prSet/>
      <dgm:spPr/>
      <dgm:t>
        <a:bodyPr/>
        <a:lstStyle/>
        <a:p>
          <a:endParaRPr lang="en-US" sz="1400"/>
        </a:p>
      </dgm:t>
    </dgm:pt>
    <dgm:pt modelId="{2FA9B5F4-9889-4611-A45F-8768F4E9320A}">
      <dgm:prSet phldrT="[Text]" custT="1"/>
      <dgm:spPr/>
      <dgm:t>
        <a:bodyPr/>
        <a:lstStyle/>
        <a:p>
          <a:pPr>
            <a:lnSpc>
              <a:spcPct val="100000"/>
            </a:lnSpc>
          </a:pPr>
          <a:r>
            <a:rPr lang="en-US" sz="1800" dirty="0"/>
            <a:t>IRB Proposal</a:t>
          </a:r>
        </a:p>
      </dgm:t>
    </dgm:pt>
    <dgm:pt modelId="{9EBE143B-9F1E-4763-8731-7827925E78C7}" type="parTrans" cxnId="{9D4444A3-4E41-499C-B5CE-82340B923D3B}">
      <dgm:prSet/>
      <dgm:spPr/>
      <dgm:t>
        <a:bodyPr/>
        <a:lstStyle/>
        <a:p>
          <a:endParaRPr lang="en-US" sz="1400"/>
        </a:p>
      </dgm:t>
    </dgm:pt>
    <dgm:pt modelId="{450DD6C9-0C15-4B74-8389-E2FA9BEFF738}" type="sibTrans" cxnId="{9D4444A3-4E41-499C-B5CE-82340B923D3B}">
      <dgm:prSet/>
      <dgm:spPr/>
      <dgm:t>
        <a:bodyPr/>
        <a:lstStyle/>
        <a:p>
          <a:endParaRPr lang="en-US" sz="1400"/>
        </a:p>
      </dgm:t>
    </dgm:pt>
    <dgm:pt modelId="{9C6F4BC1-CB79-46C0-9C2D-57A448E0B0C2}">
      <dgm:prSet phldrT="[Text]" custT="1"/>
      <dgm:spPr/>
      <dgm:t>
        <a:bodyPr/>
        <a:lstStyle/>
        <a:p>
          <a:pPr>
            <a:lnSpc>
              <a:spcPct val="100000"/>
            </a:lnSpc>
          </a:pPr>
          <a:r>
            <a:rPr lang="en-US" sz="1800" dirty="0"/>
            <a:t>Conduct Cognitive Interview Validity Study</a:t>
          </a:r>
        </a:p>
      </dgm:t>
    </dgm:pt>
    <dgm:pt modelId="{C3ED9D2F-6214-4009-B2D8-BE0FBFB23F02}" type="parTrans" cxnId="{D1200CBF-E6F3-41D3-957F-ABC4253C80A3}">
      <dgm:prSet/>
      <dgm:spPr/>
      <dgm:t>
        <a:bodyPr/>
        <a:lstStyle/>
        <a:p>
          <a:endParaRPr lang="en-US" sz="1400"/>
        </a:p>
      </dgm:t>
    </dgm:pt>
    <dgm:pt modelId="{61B3BBB3-0475-4810-AB73-A3C07AD7A8CC}" type="sibTrans" cxnId="{D1200CBF-E6F3-41D3-957F-ABC4253C80A3}">
      <dgm:prSet/>
      <dgm:spPr/>
      <dgm:t>
        <a:bodyPr/>
        <a:lstStyle/>
        <a:p>
          <a:endParaRPr lang="en-US" sz="1400"/>
        </a:p>
      </dgm:t>
    </dgm:pt>
    <dgm:pt modelId="{C65C0D5B-6EE6-40DE-B457-4BC3E92643EF}">
      <dgm:prSet phldrT="[Text]" custT="1"/>
      <dgm:spPr>
        <a:solidFill>
          <a:schemeClr val="bg1">
            <a:alpha val="90000"/>
          </a:schemeClr>
        </a:solidFill>
        <a:ln>
          <a:solidFill>
            <a:schemeClr val="accent1">
              <a:hueOff val="0"/>
              <a:satOff val="0"/>
              <a:lumOff val="0"/>
            </a:schemeClr>
          </a:solidFill>
        </a:ln>
      </dgm:spPr>
      <dgm:t>
        <a:bodyPr/>
        <a:lstStyle/>
        <a:p>
          <a:pPr>
            <a:lnSpc>
              <a:spcPct val="100000"/>
            </a:lnSpc>
          </a:pPr>
          <a:r>
            <a:rPr lang="en-US" sz="1800" dirty="0"/>
            <a:t>Reflexivity regarding family health dimensions</a:t>
          </a:r>
        </a:p>
      </dgm:t>
    </dgm:pt>
    <dgm:pt modelId="{CA95DC1E-066D-4A0A-A953-C847F96A606A}" type="parTrans" cxnId="{5F750937-CD76-42B2-99EF-D95318530DB6}">
      <dgm:prSet/>
      <dgm:spPr/>
      <dgm:t>
        <a:bodyPr/>
        <a:lstStyle/>
        <a:p>
          <a:endParaRPr lang="en-US" sz="1400"/>
        </a:p>
      </dgm:t>
    </dgm:pt>
    <dgm:pt modelId="{47818FD0-07B7-4AE5-AB65-62A34F172E15}" type="sibTrans" cxnId="{5F750937-CD76-42B2-99EF-D95318530DB6}">
      <dgm:prSet/>
      <dgm:spPr/>
      <dgm:t>
        <a:bodyPr/>
        <a:lstStyle/>
        <a:p>
          <a:endParaRPr lang="en-US" sz="1400"/>
        </a:p>
      </dgm:t>
    </dgm:pt>
    <dgm:pt modelId="{D4BFCD59-A8A0-484B-9208-295283711BFD}">
      <dgm:prSet phldrT="[Text]" custT="1"/>
      <dgm:spPr>
        <a:solidFill>
          <a:schemeClr val="bg1">
            <a:alpha val="90000"/>
          </a:schemeClr>
        </a:solidFill>
        <a:ln>
          <a:solidFill>
            <a:schemeClr val="accent1">
              <a:hueOff val="0"/>
              <a:satOff val="0"/>
              <a:lumOff val="0"/>
            </a:schemeClr>
          </a:solidFill>
        </a:ln>
      </dgm:spPr>
      <dgm:t>
        <a:bodyPr/>
        <a:lstStyle/>
        <a:p>
          <a:pPr>
            <a:lnSpc>
              <a:spcPct val="100000"/>
            </a:lnSpc>
          </a:pPr>
          <a:r>
            <a:rPr lang="en-US" sz="1800" dirty="0"/>
            <a:t>Researcher discussions</a:t>
          </a:r>
        </a:p>
      </dgm:t>
    </dgm:pt>
    <dgm:pt modelId="{A1697A20-13B4-447D-9CA9-9A8ED9F9D618}" type="parTrans" cxnId="{8CFDD119-14C5-4F31-BFCD-F8D898820218}">
      <dgm:prSet/>
      <dgm:spPr/>
      <dgm:t>
        <a:bodyPr/>
        <a:lstStyle/>
        <a:p>
          <a:endParaRPr lang="en-US" sz="1400"/>
        </a:p>
      </dgm:t>
    </dgm:pt>
    <dgm:pt modelId="{B40DA5D1-A1B1-45FC-8B4B-85D0876C0D4D}" type="sibTrans" cxnId="{8CFDD119-14C5-4F31-BFCD-F8D898820218}">
      <dgm:prSet/>
      <dgm:spPr/>
      <dgm:t>
        <a:bodyPr/>
        <a:lstStyle/>
        <a:p>
          <a:endParaRPr lang="en-US" sz="1400"/>
        </a:p>
      </dgm:t>
    </dgm:pt>
    <dgm:pt modelId="{0BBF7772-6B55-45A1-B6B8-977B10C337CA}">
      <dgm:prSet phldrT="[Text]" custT="1"/>
      <dgm:spPr/>
      <dgm:t>
        <a:bodyPr/>
        <a:lstStyle/>
        <a:p>
          <a:pPr>
            <a:lnSpc>
              <a:spcPct val="100000"/>
            </a:lnSpc>
          </a:pPr>
          <a:r>
            <a:rPr lang="en-US" sz="1800" dirty="0"/>
            <a:t>Researcher Discussion</a:t>
          </a:r>
        </a:p>
      </dgm:t>
    </dgm:pt>
    <dgm:pt modelId="{4BE6218B-60CC-4CBF-8923-860C99FCA3FE}" type="parTrans" cxnId="{E63CBEFC-F8C6-44C5-A108-20FFFC4EF69D}">
      <dgm:prSet/>
      <dgm:spPr/>
      <dgm:t>
        <a:bodyPr/>
        <a:lstStyle/>
        <a:p>
          <a:endParaRPr lang="en-US" sz="1400"/>
        </a:p>
      </dgm:t>
    </dgm:pt>
    <dgm:pt modelId="{2F0D4CE2-ACC9-406B-81FB-5789498F4C03}" type="sibTrans" cxnId="{E63CBEFC-F8C6-44C5-A108-20FFFC4EF69D}">
      <dgm:prSet/>
      <dgm:spPr/>
      <dgm:t>
        <a:bodyPr/>
        <a:lstStyle/>
        <a:p>
          <a:endParaRPr lang="en-US" sz="1400"/>
        </a:p>
      </dgm:t>
    </dgm:pt>
    <dgm:pt modelId="{012D680C-B0C1-444E-B167-849CEF2D5335}">
      <dgm:prSet phldrT="[Text]" custT="1"/>
      <dgm:spPr/>
      <dgm:t>
        <a:bodyPr/>
        <a:lstStyle/>
        <a:p>
          <a:pPr>
            <a:lnSpc>
              <a:spcPct val="150000"/>
            </a:lnSpc>
          </a:pPr>
          <a:r>
            <a:rPr lang="en-US" sz="1800" dirty="0"/>
            <a:t>Qualitative CVI Data</a:t>
          </a:r>
        </a:p>
      </dgm:t>
    </dgm:pt>
    <dgm:pt modelId="{CBD4B8C1-57F1-42BA-9C7C-82D9B22F73FB}" type="parTrans" cxnId="{C7061759-5D1A-44E3-A177-864452E7DFDD}">
      <dgm:prSet/>
      <dgm:spPr/>
      <dgm:t>
        <a:bodyPr/>
        <a:lstStyle/>
        <a:p>
          <a:endParaRPr lang="en-US" sz="1400"/>
        </a:p>
      </dgm:t>
    </dgm:pt>
    <dgm:pt modelId="{21CB6252-0559-490A-B8A1-A42CF9BD15FA}" type="sibTrans" cxnId="{C7061759-5D1A-44E3-A177-864452E7DFDD}">
      <dgm:prSet/>
      <dgm:spPr/>
      <dgm:t>
        <a:bodyPr/>
        <a:lstStyle/>
        <a:p>
          <a:endParaRPr lang="en-US" sz="1400"/>
        </a:p>
      </dgm:t>
    </dgm:pt>
    <dgm:pt modelId="{9C80EFF2-50CC-42AA-AF04-6A501388B3FE}">
      <dgm:prSet phldrT="[Text]" custT="1"/>
      <dgm:spPr/>
      <dgm:t>
        <a:bodyPr/>
        <a:lstStyle/>
        <a:p>
          <a:pPr>
            <a:lnSpc>
              <a:spcPct val="100000"/>
            </a:lnSpc>
          </a:pPr>
          <a:r>
            <a:rPr lang="en-US" sz="1800" dirty="0"/>
            <a:t>Consensus Discussion</a:t>
          </a:r>
        </a:p>
      </dgm:t>
    </dgm:pt>
    <dgm:pt modelId="{00D582EC-2A25-4D0F-A911-1CE6D96C46C5}" type="parTrans" cxnId="{5DACFD8C-0B8C-46B5-B709-95312DA72605}">
      <dgm:prSet/>
      <dgm:spPr/>
      <dgm:t>
        <a:bodyPr/>
        <a:lstStyle/>
        <a:p>
          <a:endParaRPr lang="en-US" sz="1400"/>
        </a:p>
      </dgm:t>
    </dgm:pt>
    <dgm:pt modelId="{0629416E-39AE-4F24-862D-7494FCB36DB4}" type="sibTrans" cxnId="{5DACFD8C-0B8C-46B5-B709-95312DA72605}">
      <dgm:prSet/>
      <dgm:spPr/>
      <dgm:t>
        <a:bodyPr/>
        <a:lstStyle/>
        <a:p>
          <a:endParaRPr lang="en-US" sz="1400"/>
        </a:p>
      </dgm:t>
    </dgm:pt>
    <dgm:pt modelId="{852481B7-7355-4CEF-B1F9-95B53BDA3DDC}">
      <dgm:prSet phldrT="[Text]" custT="1"/>
      <dgm:spPr/>
      <dgm:t>
        <a:bodyPr/>
        <a:lstStyle/>
        <a:p>
          <a:pPr>
            <a:lnSpc>
              <a:spcPct val="150000"/>
            </a:lnSpc>
          </a:pPr>
          <a:r>
            <a:rPr lang="en-US" sz="1800" dirty="0"/>
            <a:t>Item Revisions</a:t>
          </a:r>
        </a:p>
      </dgm:t>
    </dgm:pt>
    <dgm:pt modelId="{204FAA41-8454-441F-97EA-E7104E902859}" type="parTrans" cxnId="{78B68A78-CFD2-4F90-B21B-C12F1949BDD6}">
      <dgm:prSet/>
      <dgm:spPr/>
      <dgm:t>
        <a:bodyPr/>
        <a:lstStyle/>
        <a:p>
          <a:endParaRPr lang="en-US" sz="1400"/>
        </a:p>
      </dgm:t>
    </dgm:pt>
    <dgm:pt modelId="{67073DB0-B816-4F42-AE39-51A0494524A9}" type="sibTrans" cxnId="{78B68A78-CFD2-4F90-B21B-C12F1949BDD6}">
      <dgm:prSet/>
      <dgm:spPr/>
      <dgm:t>
        <a:bodyPr/>
        <a:lstStyle/>
        <a:p>
          <a:endParaRPr lang="en-US" sz="1400"/>
        </a:p>
      </dgm:t>
    </dgm:pt>
    <dgm:pt modelId="{9C104482-2AA2-4EF9-9F96-92B179A711B4}">
      <dgm:prSet phldrT="[Text]" custT="1"/>
      <dgm:spPr/>
      <dgm:t>
        <a:bodyPr/>
        <a:lstStyle/>
        <a:p>
          <a:pPr>
            <a:lnSpc>
              <a:spcPct val="100000"/>
            </a:lnSpc>
          </a:pPr>
          <a:r>
            <a:rPr lang="en-US" sz="1800" dirty="0"/>
            <a:t>Respondents took Healthy Families Profile Version 2.0 Online Survey</a:t>
          </a:r>
        </a:p>
      </dgm:t>
    </dgm:pt>
    <dgm:pt modelId="{406BD82A-3F9B-4536-A101-945AEEE61494}" type="parTrans" cxnId="{D6BB8BF9-F2A2-4A26-84E4-71B67863E356}">
      <dgm:prSet/>
      <dgm:spPr/>
      <dgm:t>
        <a:bodyPr/>
        <a:lstStyle/>
        <a:p>
          <a:endParaRPr lang="en-US" sz="1400"/>
        </a:p>
      </dgm:t>
    </dgm:pt>
    <dgm:pt modelId="{4B2D0A3C-211C-4B94-BD0B-191708B87D83}" type="sibTrans" cxnId="{D6BB8BF9-F2A2-4A26-84E4-71B67863E356}">
      <dgm:prSet/>
      <dgm:spPr/>
      <dgm:t>
        <a:bodyPr/>
        <a:lstStyle/>
        <a:p>
          <a:endParaRPr lang="en-US" sz="1400"/>
        </a:p>
      </dgm:t>
    </dgm:pt>
    <dgm:pt modelId="{D8E117A4-AF44-4E8C-9FC3-8A8BC5AB5067}">
      <dgm:prSet phldrT="[Text]" custT="1"/>
      <dgm:spPr/>
      <dgm:t>
        <a:bodyPr/>
        <a:lstStyle/>
        <a:p>
          <a:pPr>
            <a:lnSpc>
              <a:spcPct val="100000"/>
            </a:lnSpc>
          </a:pPr>
          <a:r>
            <a:rPr lang="en-US" sz="1800" dirty="0"/>
            <a:t>Immediately following survey, cognitive interview about items</a:t>
          </a:r>
        </a:p>
      </dgm:t>
    </dgm:pt>
    <dgm:pt modelId="{4C332B40-ADAD-4779-96EA-B66867F622DE}" type="parTrans" cxnId="{3C41A65E-54BE-4998-A3A3-3242CF6F4091}">
      <dgm:prSet/>
      <dgm:spPr/>
      <dgm:t>
        <a:bodyPr/>
        <a:lstStyle/>
        <a:p>
          <a:endParaRPr lang="en-US" sz="1400"/>
        </a:p>
      </dgm:t>
    </dgm:pt>
    <dgm:pt modelId="{F5B58744-AD3F-4295-A977-DFE6EC65A7E5}" type="sibTrans" cxnId="{3C41A65E-54BE-4998-A3A3-3242CF6F4091}">
      <dgm:prSet/>
      <dgm:spPr/>
      <dgm:t>
        <a:bodyPr/>
        <a:lstStyle/>
        <a:p>
          <a:endParaRPr lang="en-US" sz="1400"/>
        </a:p>
      </dgm:t>
    </dgm:pt>
    <dgm:pt modelId="{29639BDE-BD29-47C9-9906-0178245928C8}">
      <dgm:prSet phldrT="[Text]" custT="1"/>
      <dgm:spPr/>
      <dgm:t>
        <a:bodyPr/>
        <a:lstStyle/>
        <a:p>
          <a:pPr>
            <a:lnSpc>
              <a:spcPct val="100000"/>
            </a:lnSpc>
          </a:pPr>
          <a:r>
            <a:rPr lang="en-US" sz="1800" dirty="0"/>
            <a:t>Results inform final Healthy Families Profile Version 3.0</a:t>
          </a:r>
        </a:p>
        <a:p>
          <a:pPr>
            <a:lnSpc>
              <a:spcPct val="90000"/>
            </a:lnSpc>
          </a:pPr>
          <a:endParaRPr lang="en-US" sz="1400" dirty="0"/>
        </a:p>
      </dgm:t>
    </dgm:pt>
    <dgm:pt modelId="{706E0CB1-22F2-4BBD-AA09-0F2FEBB96256}" type="parTrans" cxnId="{A41A5D17-771C-450A-9A8F-9D12F533DD31}">
      <dgm:prSet/>
      <dgm:spPr/>
      <dgm:t>
        <a:bodyPr/>
        <a:lstStyle/>
        <a:p>
          <a:endParaRPr lang="en-US" sz="1400"/>
        </a:p>
      </dgm:t>
    </dgm:pt>
    <dgm:pt modelId="{D425BFF5-3926-40DB-86C1-8F83BE0DDD23}" type="sibTrans" cxnId="{A41A5D17-771C-450A-9A8F-9D12F533DD31}">
      <dgm:prSet/>
      <dgm:spPr/>
      <dgm:t>
        <a:bodyPr/>
        <a:lstStyle/>
        <a:p>
          <a:endParaRPr lang="en-US" sz="1400"/>
        </a:p>
      </dgm:t>
    </dgm:pt>
    <dgm:pt modelId="{3F44D9BA-39EB-4FA2-A1B9-8D723B8CEC2F}" type="pres">
      <dgm:prSet presAssocID="{B04C922F-149C-4C6C-BAB3-1424B3D9C7AE}" presName="linearFlow" presStyleCnt="0">
        <dgm:presLayoutVars>
          <dgm:dir/>
          <dgm:animLvl val="lvl"/>
          <dgm:resizeHandles val="exact"/>
        </dgm:presLayoutVars>
      </dgm:prSet>
      <dgm:spPr/>
    </dgm:pt>
    <dgm:pt modelId="{EC42F4AF-9650-4F27-B4DD-A9157295BCD6}" type="pres">
      <dgm:prSet presAssocID="{ADBBE6AD-D50F-4C3E-9F25-F60C348CA5E6}" presName="composite" presStyleCnt="0"/>
      <dgm:spPr/>
    </dgm:pt>
    <dgm:pt modelId="{9C633B80-3AE8-4013-9E4F-EA2A86038378}" type="pres">
      <dgm:prSet presAssocID="{ADBBE6AD-D50F-4C3E-9F25-F60C348CA5E6}" presName="parTx" presStyleLbl="node1" presStyleIdx="0" presStyleCnt="4">
        <dgm:presLayoutVars>
          <dgm:chMax val="0"/>
          <dgm:chPref val="0"/>
          <dgm:bulletEnabled val="1"/>
        </dgm:presLayoutVars>
      </dgm:prSet>
      <dgm:spPr/>
    </dgm:pt>
    <dgm:pt modelId="{8E469127-4A71-4728-B722-6C518128DFE3}" type="pres">
      <dgm:prSet presAssocID="{ADBBE6AD-D50F-4C3E-9F25-F60C348CA5E6}" presName="parSh" presStyleLbl="node1" presStyleIdx="0" presStyleCnt="4"/>
      <dgm:spPr/>
    </dgm:pt>
    <dgm:pt modelId="{8ADAFD3A-A319-49A1-AF1E-C303F0F1245E}" type="pres">
      <dgm:prSet presAssocID="{ADBBE6AD-D50F-4C3E-9F25-F60C348CA5E6}" presName="desTx" presStyleLbl="fgAcc1" presStyleIdx="0" presStyleCnt="4">
        <dgm:presLayoutVars>
          <dgm:bulletEnabled val="1"/>
        </dgm:presLayoutVars>
      </dgm:prSet>
      <dgm:spPr/>
    </dgm:pt>
    <dgm:pt modelId="{3AEC176C-9339-4FE9-BA5B-F3CA5C979596}" type="pres">
      <dgm:prSet presAssocID="{F3133548-E0B2-43E0-AD1B-F2CF4B9625A6}" presName="sibTrans" presStyleLbl="sibTrans2D1" presStyleIdx="0" presStyleCnt="3"/>
      <dgm:spPr/>
    </dgm:pt>
    <dgm:pt modelId="{593B6E3A-5BA1-45A1-BF40-57959EDF552B}" type="pres">
      <dgm:prSet presAssocID="{F3133548-E0B2-43E0-AD1B-F2CF4B9625A6}" presName="connTx" presStyleLbl="sibTrans2D1" presStyleIdx="0" presStyleCnt="3"/>
      <dgm:spPr/>
    </dgm:pt>
    <dgm:pt modelId="{3390625D-A841-49DF-954A-E7439C0009DE}" type="pres">
      <dgm:prSet presAssocID="{275A5B93-EAD9-4E24-B8D7-D3FFCDB15C12}" presName="composite" presStyleCnt="0"/>
      <dgm:spPr/>
    </dgm:pt>
    <dgm:pt modelId="{F43A6145-F3E2-4FA2-80BC-4F6F3C09C71F}" type="pres">
      <dgm:prSet presAssocID="{275A5B93-EAD9-4E24-B8D7-D3FFCDB15C12}" presName="parTx" presStyleLbl="node1" presStyleIdx="0" presStyleCnt="4">
        <dgm:presLayoutVars>
          <dgm:chMax val="0"/>
          <dgm:chPref val="0"/>
          <dgm:bulletEnabled val="1"/>
        </dgm:presLayoutVars>
      </dgm:prSet>
      <dgm:spPr/>
    </dgm:pt>
    <dgm:pt modelId="{FEBD0CF9-954F-43EB-B287-F1BA77B75906}" type="pres">
      <dgm:prSet presAssocID="{275A5B93-EAD9-4E24-B8D7-D3FFCDB15C12}" presName="parSh" presStyleLbl="node1" presStyleIdx="1" presStyleCnt="4"/>
      <dgm:spPr/>
    </dgm:pt>
    <dgm:pt modelId="{BF5824BC-847A-4878-AD8C-A562D42D5090}" type="pres">
      <dgm:prSet presAssocID="{275A5B93-EAD9-4E24-B8D7-D3FFCDB15C12}" presName="desTx" presStyleLbl="fgAcc1" presStyleIdx="1" presStyleCnt="4" custLinFactNeighborX="3067" custLinFactNeighborY="1459">
        <dgm:presLayoutVars>
          <dgm:bulletEnabled val="1"/>
        </dgm:presLayoutVars>
      </dgm:prSet>
      <dgm:spPr/>
    </dgm:pt>
    <dgm:pt modelId="{3C75C540-C893-432F-9356-6F192142D5EB}" type="pres">
      <dgm:prSet presAssocID="{27D0DE05-7351-46F3-8C79-57F45D320FD6}" presName="sibTrans" presStyleLbl="sibTrans2D1" presStyleIdx="1" presStyleCnt="3"/>
      <dgm:spPr/>
    </dgm:pt>
    <dgm:pt modelId="{084D562A-5B18-4D9A-A57D-910AAE332BB6}" type="pres">
      <dgm:prSet presAssocID="{27D0DE05-7351-46F3-8C79-57F45D320FD6}" presName="connTx" presStyleLbl="sibTrans2D1" presStyleIdx="1" presStyleCnt="3"/>
      <dgm:spPr/>
    </dgm:pt>
    <dgm:pt modelId="{FF5E4D50-81CC-4F57-83A9-516141B7033E}" type="pres">
      <dgm:prSet presAssocID="{01761F68-5BA1-4434-BAE0-27025C57DCF0}" presName="composite" presStyleCnt="0"/>
      <dgm:spPr/>
    </dgm:pt>
    <dgm:pt modelId="{1B728B3F-0282-441D-8339-34C91BE825F4}" type="pres">
      <dgm:prSet presAssocID="{01761F68-5BA1-4434-BAE0-27025C57DCF0}" presName="parTx" presStyleLbl="node1" presStyleIdx="1" presStyleCnt="4">
        <dgm:presLayoutVars>
          <dgm:chMax val="0"/>
          <dgm:chPref val="0"/>
          <dgm:bulletEnabled val="1"/>
        </dgm:presLayoutVars>
      </dgm:prSet>
      <dgm:spPr/>
    </dgm:pt>
    <dgm:pt modelId="{4DE2264E-0E28-475F-9CFB-41A742EE28AA}" type="pres">
      <dgm:prSet presAssocID="{01761F68-5BA1-4434-BAE0-27025C57DCF0}" presName="parSh" presStyleLbl="node1" presStyleIdx="2" presStyleCnt="4" custLinFactNeighborX="-3733" custLinFactNeighborY="2375"/>
      <dgm:spPr/>
    </dgm:pt>
    <dgm:pt modelId="{A512B993-8A31-4EA8-9090-E7FBE2FF7B31}" type="pres">
      <dgm:prSet presAssocID="{01761F68-5BA1-4434-BAE0-27025C57DCF0}" presName="desTx" presStyleLbl="fgAcc1" presStyleIdx="2" presStyleCnt="4" custLinFactNeighborX="-847" custLinFactNeighborY="-1259">
        <dgm:presLayoutVars>
          <dgm:bulletEnabled val="1"/>
        </dgm:presLayoutVars>
      </dgm:prSet>
      <dgm:spPr/>
    </dgm:pt>
    <dgm:pt modelId="{80569DBD-2746-4F37-800A-B586A7127544}" type="pres">
      <dgm:prSet presAssocID="{ACB46A08-5D3F-4AA3-B172-EC84EBEBF3C9}" presName="sibTrans" presStyleLbl="sibTrans2D1" presStyleIdx="2" presStyleCnt="3"/>
      <dgm:spPr/>
    </dgm:pt>
    <dgm:pt modelId="{ABF5D0E4-3253-4BC7-8C32-5A3DB19EFABB}" type="pres">
      <dgm:prSet presAssocID="{ACB46A08-5D3F-4AA3-B172-EC84EBEBF3C9}" presName="connTx" presStyleLbl="sibTrans2D1" presStyleIdx="2" presStyleCnt="3"/>
      <dgm:spPr/>
    </dgm:pt>
    <dgm:pt modelId="{0E83B428-8FDB-45C8-8551-A76756EA9DB3}" type="pres">
      <dgm:prSet presAssocID="{F5C259DB-C959-4D16-9A0F-67CC47CA88A8}" presName="composite" presStyleCnt="0"/>
      <dgm:spPr/>
    </dgm:pt>
    <dgm:pt modelId="{2481D3E1-5ADE-4648-8AD2-3E838620EF7D}" type="pres">
      <dgm:prSet presAssocID="{F5C259DB-C959-4D16-9A0F-67CC47CA88A8}" presName="parTx" presStyleLbl="node1" presStyleIdx="2" presStyleCnt="4">
        <dgm:presLayoutVars>
          <dgm:chMax val="0"/>
          <dgm:chPref val="0"/>
          <dgm:bulletEnabled val="1"/>
        </dgm:presLayoutVars>
      </dgm:prSet>
      <dgm:spPr/>
    </dgm:pt>
    <dgm:pt modelId="{A1E5FFA8-BA2E-4B59-AE47-BCB97B58FE93}" type="pres">
      <dgm:prSet presAssocID="{F5C259DB-C959-4D16-9A0F-67CC47CA88A8}" presName="parSh" presStyleLbl="node1" presStyleIdx="3" presStyleCnt="4"/>
      <dgm:spPr/>
    </dgm:pt>
    <dgm:pt modelId="{4AEA3B41-5E91-4C39-A8F3-2E46521EC01E}" type="pres">
      <dgm:prSet presAssocID="{F5C259DB-C959-4D16-9A0F-67CC47CA88A8}" presName="desTx" presStyleLbl="fgAcc1" presStyleIdx="3" presStyleCnt="4">
        <dgm:presLayoutVars>
          <dgm:bulletEnabled val="1"/>
        </dgm:presLayoutVars>
      </dgm:prSet>
      <dgm:spPr/>
    </dgm:pt>
  </dgm:ptLst>
  <dgm:cxnLst>
    <dgm:cxn modelId="{902A7802-FFA5-4A8B-B872-6230CD62B7E4}" type="presOf" srcId="{F5C259DB-C959-4D16-9A0F-67CC47CA88A8}" destId="{A1E5FFA8-BA2E-4B59-AE47-BCB97B58FE93}" srcOrd="1" destOrd="0" presId="urn:microsoft.com/office/officeart/2005/8/layout/process3"/>
    <dgm:cxn modelId="{64AEEA0E-1FBD-4C7B-876F-F07E66DC7D24}" type="presOf" srcId="{F5C259DB-C959-4D16-9A0F-67CC47CA88A8}" destId="{2481D3E1-5ADE-4648-8AD2-3E838620EF7D}" srcOrd="0" destOrd="0" presId="urn:microsoft.com/office/officeart/2005/8/layout/process3"/>
    <dgm:cxn modelId="{A41A5D17-771C-450A-9A8F-9D12F533DD31}" srcId="{F5C259DB-C959-4D16-9A0F-67CC47CA88A8}" destId="{29639BDE-BD29-47C9-9906-0178245928C8}" srcOrd="3" destOrd="0" parTransId="{706E0CB1-22F2-4BBD-AA09-0F2FEBB96256}" sibTransId="{D425BFF5-3926-40DB-86C1-8F83BE0DDD23}"/>
    <dgm:cxn modelId="{8CFDD119-14C5-4F31-BFCD-F8D898820218}" srcId="{ADBBE6AD-D50F-4C3E-9F25-F60C348CA5E6}" destId="{D4BFCD59-A8A0-484B-9208-295283711BFD}" srcOrd="2" destOrd="0" parTransId="{A1697A20-13B4-447D-9CA9-9A8ED9F9D618}" sibTransId="{B40DA5D1-A1B1-45FC-8B4B-85D0876C0D4D}"/>
    <dgm:cxn modelId="{2E9E4D1E-B488-47D0-AD63-A4E556005D79}" type="presOf" srcId="{2FA9B5F4-9889-4611-A45F-8768F4E9320A}" destId="{4AEA3B41-5E91-4C39-A8F3-2E46521EC01E}" srcOrd="0" destOrd="1" presId="urn:microsoft.com/office/officeart/2005/8/layout/process3"/>
    <dgm:cxn modelId="{1C8CB225-C8BE-4481-9265-F8BB7A1CB3C9}" type="presOf" srcId="{01761F68-5BA1-4434-BAE0-27025C57DCF0}" destId="{1B728B3F-0282-441D-8339-34C91BE825F4}" srcOrd="0" destOrd="0" presId="urn:microsoft.com/office/officeart/2005/8/layout/process3"/>
    <dgm:cxn modelId="{3BFD1F33-C980-446A-B567-5CC0AF590DC1}" type="presOf" srcId="{ACB46A08-5D3F-4AA3-B172-EC84EBEBF3C9}" destId="{80569DBD-2746-4F37-800A-B586A7127544}" srcOrd="0" destOrd="0" presId="urn:microsoft.com/office/officeart/2005/8/layout/process3"/>
    <dgm:cxn modelId="{5F750937-CD76-42B2-99EF-D95318530DB6}" srcId="{ADBBE6AD-D50F-4C3E-9F25-F60C348CA5E6}" destId="{C65C0D5B-6EE6-40DE-B457-4BC3E92643EF}" srcOrd="1" destOrd="0" parTransId="{CA95DC1E-066D-4A0A-A953-C847F96A606A}" sibTransId="{47818FD0-07B7-4AE5-AB65-62A34F172E15}"/>
    <dgm:cxn modelId="{63BEA15D-4DF3-4FA2-8473-A94433F61001}" type="presOf" srcId="{B04C922F-149C-4C6C-BAB3-1424B3D9C7AE}" destId="{3F44D9BA-39EB-4FA2-A1B9-8D723B8CEC2F}" srcOrd="0" destOrd="0" presId="urn:microsoft.com/office/officeart/2005/8/layout/process3"/>
    <dgm:cxn modelId="{3C41A65E-54BE-4998-A3A3-3242CF6F4091}" srcId="{01761F68-5BA1-4434-BAE0-27025C57DCF0}" destId="{D8E117A4-AF44-4E8C-9FC3-8A8BC5AB5067}" srcOrd="2" destOrd="0" parTransId="{4C332B40-ADAD-4779-96EA-B66867F622DE}" sibTransId="{F5B58744-AD3F-4295-A977-DFE6EC65A7E5}"/>
    <dgm:cxn modelId="{DE76D45F-F410-485B-B49B-49BA30D699E9}" type="presOf" srcId="{57256523-9B63-4896-8C63-BA1A54CECCF0}" destId="{BF5824BC-847A-4878-AD8C-A562D42D5090}" srcOrd="0" destOrd="0" presId="urn:microsoft.com/office/officeart/2005/8/layout/process3"/>
    <dgm:cxn modelId="{11793E41-916B-46C9-80BC-049AD1913E90}" type="presOf" srcId="{ACB46A08-5D3F-4AA3-B172-EC84EBEBF3C9}" destId="{ABF5D0E4-3253-4BC7-8C32-5A3DB19EFABB}" srcOrd="1" destOrd="0" presId="urn:microsoft.com/office/officeart/2005/8/layout/process3"/>
    <dgm:cxn modelId="{D1D3A163-7A50-4F53-AD05-4A7D69A4D40E}" type="presOf" srcId="{852481B7-7355-4CEF-B1F9-95B53BDA3DDC}" destId="{BF5824BC-847A-4878-AD8C-A562D42D5090}" srcOrd="0" destOrd="4" presId="urn:microsoft.com/office/officeart/2005/8/layout/process3"/>
    <dgm:cxn modelId="{C811F145-7F3A-40FF-9B56-34F84DF17F17}" srcId="{B04C922F-149C-4C6C-BAB3-1424B3D9C7AE}" destId="{01761F68-5BA1-4434-BAE0-27025C57DCF0}" srcOrd="2" destOrd="0" parTransId="{FD7DA520-C1E9-4955-9FDF-F31D42980C04}" sibTransId="{ACB46A08-5D3F-4AA3-B172-EC84EBEBF3C9}"/>
    <dgm:cxn modelId="{5AFF8846-45D1-44D8-8AF9-A2289BDCB78D}" type="presOf" srcId="{D4BFCD59-A8A0-484B-9208-295283711BFD}" destId="{8ADAFD3A-A319-49A1-AF1E-C303F0F1245E}" srcOrd="0" destOrd="2" presId="urn:microsoft.com/office/officeart/2005/8/layout/process3"/>
    <dgm:cxn modelId="{E50E7667-9379-485B-8A00-C732F48DB3C4}" srcId="{B04C922F-149C-4C6C-BAB3-1424B3D9C7AE}" destId="{ADBBE6AD-D50F-4C3E-9F25-F60C348CA5E6}" srcOrd="0" destOrd="0" parTransId="{4A4D4A3F-F820-4D8A-B025-5663E82BB84F}" sibTransId="{F3133548-E0B2-43E0-AD1B-F2CF4B9625A6}"/>
    <dgm:cxn modelId="{3AFF5048-04A2-4468-99BF-A3F76DCED8C8}" type="presOf" srcId="{F3133548-E0B2-43E0-AD1B-F2CF4B9625A6}" destId="{3AEC176C-9339-4FE9-BA5B-F3CA5C979596}" srcOrd="0" destOrd="0" presId="urn:microsoft.com/office/officeart/2005/8/layout/process3"/>
    <dgm:cxn modelId="{51288A68-123D-4770-8B47-6D4F1F001D17}" type="presOf" srcId="{ADBBE6AD-D50F-4C3E-9F25-F60C348CA5E6}" destId="{9C633B80-3AE8-4013-9E4F-EA2A86038378}" srcOrd="0" destOrd="0" presId="urn:microsoft.com/office/officeart/2005/8/layout/process3"/>
    <dgm:cxn modelId="{84B72769-B57C-454D-B137-DE2F0689A19D}" type="presOf" srcId="{27D0DE05-7351-46F3-8C79-57F45D320FD6}" destId="{3C75C540-C893-432F-9356-6F192142D5EB}" srcOrd="0" destOrd="0" presId="urn:microsoft.com/office/officeart/2005/8/layout/process3"/>
    <dgm:cxn modelId="{FE08B16F-0321-4B0E-B235-1092B405820B}" type="presOf" srcId="{275A5B93-EAD9-4E24-B8D7-D3FFCDB15C12}" destId="{FEBD0CF9-954F-43EB-B287-F1BA77B75906}" srcOrd="1" destOrd="0" presId="urn:microsoft.com/office/officeart/2005/8/layout/process3"/>
    <dgm:cxn modelId="{78B68A78-CFD2-4F90-B21B-C12F1949BDD6}" srcId="{275A5B93-EAD9-4E24-B8D7-D3FFCDB15C12}" destId="{852481B7-7355-4CEF-B1F9-95B53BDA3DDC}" srcOrd="4" destOrd="0" parTransId="{204FAA41-8454-441F-97EA-E7104E902859}" sibTransId="{67073DB0-B816-4F42-AE39-51A0494524A9}"/>
    <dgm:cxn modelId="{C7061759-5D1A-44E3-A177-864452E7DFDD}" srcId="{275A5B93-EAD9-4E24-B8D7-D3FFCDB15C12}" destId="{012D680C-B0C1-444E-B167-849CEF2D5335}" srcOrd="2" destOrd="0" parTransId="{CBD4B8C1-57F1-42BA-9C7C-82D9B22F73FB}" sibTransId="{21CB6252-0559-490A-B8A1-A42CF9BD15FA}"/>
    <dgm:cxn modelId="{01F6D17D-33EF-4C34-AE34-2CDA79F17B0A}" srcId="{B04C922F-149C-4C6C-BAB3-1424B3D9C7AE}" destId="{F5C259DB-C959-4D16-9A0F-67CC47CA88A8}" srcOrd="3" destOrd="0" parTransId="{191EE564-3B66-4EC9-9527-8FF73D882D87}" sibTransId="{BA8E4856-01A5-42C0-B280-3CF85071EE50}"/>
    <dgm:cxn modelId="{F70BCC81-B982-48DC-BB05-ED3913C1D0DE}" type="presOf" srcId="{C65C0D5B-6EE6-40DE-B457-4BC3E92643EF}" destId="{8ADAFD3A-A319-49A1-AF1E-C303F0F1245E}" srcOrd="0" destOrd="1" presId="urn:microsoft.com/office/officeart/2005/8/layout/process3"/>
    <dgm:cxn modelId="{D0A86483-9A77-4490-8C97-E3F27F02D243}" type="presOf" srcId="{275A5B93-EAD9-4E24-B8D7-D3FFCDB15C12}" destId="{F43A6145-F3E2-4FA2-80BC-4F6F3C09C71F}" srcOrd="0" destOrd="0" presId="urn:microsoft.com/office/officeart/2005/8/layout/process3"/>
    <dgm:cxn modelId="{3A793188-DF96-4468-B002-64136CB56A6D}" type="presOf" srcId="{9C80EFF2-50CC-42AA-AF04-6A501388B3FE}" destId="{BF5824BC-847A-4878-AD8C-A562D42D5090}" srcOrd="0" destOrd="3" presId="urn:microsoft.com/office/officeart/2005/8/layout/process3"/>
    <dgm:cxn modelId="{5DACFD8C-0B8C-46B5-B709-95312DA72605}" srcId="{275A5B93-EAD9-4E24-B8D7-D3FFCDB15C12}" destId="{9C80EFF2-50CC-42AA-AF04-6A501388B3FE}" srcOrd="3" destOrd="0" parTransId="{00D582EC-2A25-4D0F-A911-1CE6D96C46C5}" sibTransId="{0629416E-39AE-4F24-862D-7494FCB36DB4}"/>
    <dgm:cxn modelId="{39F7029D-76C2-4EF6-931E-D26A3B766D1F}" type="presOf" srcId="{01761F68-5BA1-4434-BAE0-27025C57DCF0}" destId="{4DE2264E-0E28-475F-9CFB-41A742EE28AA}" srcOrd="1" destOrd="0" presId="urn:microsoft.com/office/officeart/2005/8/layout/process3"/>
    <dgm:cxn modelId="{94A090A0-9B42-42E9-BB13-C8203B3D73DA}" srcId="{F5C259DB-C959-4D16-9A0F-67CC47CA88A8}" destId="{70E9B195-FDAF-440D-9687-A8C8E19D482D}" srcOrd="0" destOrd="0" parTransId="{DD040FD7-AE85-4B9B-9C6F-FEA00D323097}" sibTransId="{96F53055-587A-4B0E-B2EF-784D466EA6FC}"/>
    <dgm:cxn modelId="{46D2C1A0-840C-40CB-B23C-9B2D9BAD3AB4}" srcId="{B04C922F-149C-4C6C-BAB3-1424B3D9C7AE}" destId="{275A5B93-EAD9-4E24-B8D7-D3FFCDB15C12}" srcOrd="1" destOrd="0" parTransId="{5BD70B5B-2EFE-4B00-9F4E-587AF59F8B21}" sibTransId="{27D0DE05-7351-46F3-8C79-57F45D320FD6}"/>
    <dgm:cxn modelId="{9D4444A3-4E41-499C-B5CE-82340B923D3B}" srcId="{F5C259DB-C959-4D16-9A0F-67CC47CA88A8}" destId="{2FA9B5F4-9889-4611-A45F-8768F4E9320A}" srcOrd="1" destOrd="0" parTransId="{9EBE143B-9F1E-4763-8731-7827925E78C7}" sibTransId="{450DD6C9-0C15-4B74-8389-E2FA9BEFF738}"/>
    <dgm:cxn modelId="{4904EDA3-3670-484E-813C-A02E8D397D71}" type="presOf" srcId="{9C104482-2AA2-4EF9-9F96-92B179A711B4}" destId="{A512B993-8A31-4EA8-9090-E7FBE2FF7B31}" srcOrd="0" destOrd="1" presId="urn:microsoft.com/office/officeart/2005/8/layout/process3"/>
    <dgm:cxn modelId="{C97176B2-F5EB-46C4-9E74-96D7D0F41FAD}" type="presOf" srcId="{ADBBE6AD-D50F-4C3E-9F25-F60C348CA5E6}" destId="{8E469127-4A71-4728-B722-6C518128DFE3}" srcOrd="1" destOrd="0" presId="urn:microsoft.com/office/officeart/2005/8/layout/process3"/>
    <dgm:cxn modelId="{2F0A9EBE-D8B7-4BFB-B83D-6CBE7ABF0B56}" type="presOf" srcId="{D8E117A4-AF44-4E8C-9FC3-8A8BC5AB5067}" destId="{A512B993-8A31-4EA8-9090-E7FBE2FF7B31}" srcOrd="0" destOrd="2" presId="urn:microsoft.com/office/officeart/2005/8/layout/process3"/>
    <dgm:cxn modelId="{D1200CBF-E6F3-41D3-957F-ABC4253C80A3}" srcId="{F5C259DB-C959-4D16-9A0F-67CC47CA88A8}" destId="{9C6F4BC1-CB79-46C0-9C2D-57A448E0B0C2}" srcOrd="2" destOrd="0" parTransId="{C3ED9D2F-6214-4009-B2D8-BE0FBFB23F02}" sibTransId="{61B3BBB3-0475-4810-AB73-A3C07AD7A8CC}"/>
    <dgm:cxn modelId="{50EC1EC2-E911-4B53-9FF8-9B94C3225525}" type="presOf" srcId="{012D680C-B0C1-444E-B167-849CEF2D5335}" destId="{BF5824BC-847A-4878-AD8C-A562D42D5090}" srcOrd="0" destOrd="2" presId="urn:microsoft.com/office/officeart/2005/8/layout/process3"/>
    <dgm:cxn modelId="{09466DC6-A81A-43BF-8B6D-CCBE104A75FE}" type="presOf" srcId="{29639BDE-BD29-47C9-9906-0178245928C8}" destId="{4AEA3B41-5E91-4C39-A8F3-2E46521EC01E}" srcOrd="0" destOrd="3" presId="urn:microsoft.com/office/officeart/2005/8/layout/process3"/>
    <dgm:cxn modelId="{E5ADD2CC-4121-4FC3-87B1-521C96A74561}" type="presOf" srcId="{27D0DE05-7351-46F3-8C79-57F45D320FD6}" destId="{084D562A-5B18-4D9A-A57D-910AAE332BB6}" srcOrd="1" destOrd="0" presId="urn:microsoft.com/office/officeart/2005/8/layout/process3"/>
    <dgm:cxn modelId="{0D4152CD-F09E-4EFC-95D5-659D0DC422C2}" type="presOf" srcId="{22AC5C4B-618F-47DE-A901-F25796A9029C}" destId="{8ADAFD3A-A319-49A1-AF1E-C303F0F1245E}" srcOrd="0" destOrd="0" presId="urn:microsoft.com/office/officeart/2005/8/layout/process3"/>
    <dgm:cxn modelId="{FC9FC4CD-F042-4D04-8664-28DC73C2CEB7}" srcId="{275A5B93-EAD9-4E24-B8D7-D3FFCDB15C12}" destId="{57256523-9B63-4896-8C63-BA1A54CECCF0}" srcOrd="0" destOrd="0" parTransId="{79C6D557-E0EB-403C-8FE7-03DCE5F4AC26}" sibTransId="{CFA74D27-54DF-4494-9267-62D747B7F589}"/>
    <dgm:cxn modelId="{832435D0-AA4F-4E8E-A020-CEB006903A39}" type="presOf" srcId="{F3133548-E0B2-43E0-AD1B-F2CF4B9625A6}" destId="{593B6E3A-5BA1-45A1-BF40-57959EDF552B}" srcOrd="1" destOrd="0" presId="urn:microsoft.com/office/officeart/2005/8/layout/process3"/>
    <dgm:cxn modelId="{E2E191D1-459F-4D83-BA6D-4E0688354F96}" type="presOf" srcId="{70E9B195-FDAF-440D-9687-A8C8E19D482D}" destId="{4AEA3B41-5E91-4C39-A8F3-2E46521EC01E}" srcOrd="0" destOrd="0" presId="urn:microsoft.com/office/officeart/2005/8/layout/process3"/>
    <dgm:cxn modelId="{9CBEE8D6-0E74-4C34-9045-D76312A4658D}" type="presOf" srcId="{0BBF7772-6B55-45A1-B6B8-977B10C337CA}" destId="{BF5824BC-847A-4878-AD8C-A562D42D5090}" srcOrd="0" destOrd="1" presId="urn:microsoft.com/office/officeart/2005/8/layout/process3"/>
    <dgm:cxn modelId="{8D4973DF-78E4-4270-A08E-54DA7960DAED}" type="presOf" srcId="{9C6F4BC1-CB79-46C0-9C2D-57A448E0B0C2}" destId="{4AEA3B41-5E91-4C39-A8F3-2E46521EC01E}" srcOrd="0" destOrd="2" presId="urn:microsoft.com/office/officeart/2005/8/layout/process3"/>
    <dgm:cxn modelId="{3545DEEE-25C1-4F6D-97C6-A6927A691379}" type="presOf" srcId="{B8804D90-EF67-4645-9D50-624ED516BF31}" destId="{A512B993-8A31-4EA8-9090-E7FBE2FF7B31}" srcOrd="0" destOrd="0" presId="urn:microsoft.com/office/officeart/2005/8/layout/process3"/>
    <dgm:cxn modelId="{A16D4AEF-BA90-43CF-866C-3341518D4E19}" srcId="{01761F68-5BA1-4434-BAE0-27025C57DCF0}" destId="{B8804D90-EF67-4645-9D50-624ED516BF31}" srcOrd="0" destOrd="0" parTransId="{529996F6-9348-4EEA-A010-B2460A10D35B}" sibTransId="{DDE7912E-D1B1-461D-91C4-7A3695BBF83C}"/>
    <dgm:cxn modelId="{8A5633F1-5AFE-4217-B1BD-E89F76A50075}" srcId="{ADBBE6AD-D50F-4C3E-9F25-F60C348CA5E6}" destId="{22AC5C4B-618F-47DE-A901-F25796A9029C}" srcOrd="0" destOrd="0" parTransId="{374E2F53-5A4E-4E42-842A-B0CFC2F81CEA}" sibTransId="{11207432-7220-4122-A953-5E2204FE27AC}"/>
    <dgm:cxn modelId="{D6BB8BF9-F2A2-4A26-84E4-71B67863E356}" srcId="{01761F68-5BA1-4434-BAE0-27025C57DCF0}" destId="{9C104482-2AA2-4EF9-9F96-92B179A711B4}" srcOrd="1" destOrd="0" parTransId="{406BD82A-3F9B-4536-A101-945AEEE61494}" sibTransId="{4B2D0A3C-211C-4B94-BD0B-191708B87D83}"/>
    <dgm:cxn modelId="{E63CBEFC-F8C6-44C5-A108-20FFFC4EF69D}" srcId="{275A5B93-EAD9-4E24-B8D7-D3FFCDB15C12}" destId="{0BBF7772-6B55-45A1-B6B8-977B10C337CA}" srcOrd="1" destOrd="0" parTransId="{4BE6218B-60CC-4CBF-8923-860C99FCA3FE}" sibTransId="{2F0D4CE2-ACC9-406B-81FB-5789498F4C03}"/>
    <dgm:cxn modelId="{0C7CC64A-3FF9-4FEA-A723-87C3DC6438DF}" type="presParOf" srcId="{3F44D9BA-39EB-4FA2-A1B9-8D723B8CEC2F}" destId="{EC42F4AF-9650-4F27-B4DD-A9157295BCD6}" srcOrd="0" destOrd="0" presId="urn:microsoft.com/office/officeart/2005/8/layout/process3"/>
    <dgm:cxn modelId="{52D66DFC-2B2F-459C-A8AD-7C5F04FBFA09}" type="presParOf" srcId="{EC42F4AF-9650-4F27-B4DD-A9157295BCD6}" destId="{9C633B80-3AE8-4013-9E4F-EA2A86038378}" srcOrd="0" destOrd="0" presId="urn:microsoft.com/office/officeart/2005/8/layout/process3"/>
    <dgm:cxn modelId="{54A06965-734E-4776-B9D8-5A47A777699E}" type="presParOf" srcId="{EC42F4AF-9650-4F27-B4DD-A9157295BCD6}" destId="{8E469127-4A71-4728-B722-6C518128DFE3}" srcOrd="1" destOrd="0" presId="urn:microsoft.com/office/officeart/2005/8/layout/process3"/>
    <dgm:cxn modelId="{B23FD0D7-5D4F-4ECC-94C9-A0FE757E3A89}" type="presParOf" srcId="{EC42F4AF-9650-4F27-B4DD-A9157295BCD6}" destId="{8ADAFD3A-A319-49A1-AF1E-C303F0F1245E}" srcOrd="2" destOrd="0" presId="urn:microsoft.com/office/officeart/2005/8/layout/process3"/>
    <dgm:cxn modelId="{C4A3DA75-C465-4A65-94A5-812B81F71323}" type="presParOf" srcId="{3F44D9BA-39EB-4FA2-A1B9-8D723B8CEC2F}" destId="{3AEC176C-9339-4FE9-BA5B-F3CA5C979596}" srcOrd="1" destOrd="0" presId="urn:microsoft.com/office/officeart/2005/8/layout/process3"/>
    <dgm:cxn modelId="{28E2739A-19ED-4467-9354-4E275333CD45}" type="presParOf" srcId="{3AEC176C-9339-4FE9-BA5B-F3CA5C979596}" destId="{593B6E3A-5BA1-45A1-BF40-57959EDF552B}" srcOrd="0" destOrd="0" presId="urn:microsoft.com/office/officeart/2005/8/layout/process3"/>
    <dgm:cxn modelId="{F365D2AA-CF95-43A6-8A4A-C0BD8F2E258E}" type="presParOf" srcId="{3F44D9BA-39EB-4FA2-A1B9-8D723B8CEC2F}" destId="{3390625D-A841-49DF-954A-E7439C0009DE}" srcOrd="2" destOrd="0" presId="urn:microsoft.com/office/officeart/2005/8/layout/process3"/>
    <dgm:cxn modelId="{FB83BF80-B73B-42B6-8CDC-110F3998BA56}" type="presParOf" srcId="{3390625D-A841-49DF-954A-E7439C0009DE}" destId="{F43A6145-F3E2-4FA2-80BC-4F6F3C09C71F}" srcOrd="0" destOrd="0" presId="urn:microsoft.com/office/officeart/2005/8/layout/process3"/>
    <dgm:cxn modelId="{3865D535-302D-4791-A26C-CBD994C06256}" type="presParOf" srcId="{3390625D-A841-49DF-954A-E7439C0009DE}" destId="{FEBD0CF9-954F-43EB-B287-F1BA77B75906}" srcOrd="1" destOrd="0" presId="urn:microsoft.com/office/officeart/2005/8/layout/process3"/>
    <dgm:cxn modelId="{8CA76B34-8B00-445E-B2B2-3B83782DD8DE}" type="presParOf" srcId="{3390625D-A841-49DF-954A-E7439C0009DE}" destId="{BF5824BC-847A-4878-AD8C-A562D42D5090}" srcOrd="2" destOrd="0" presId="urn:microsoft.com/office/officeart/2005/8/layout/process3"/>
    <dgm:cxn modelId="{7C55181D-E800-4F67-A38F-D0481151CBC2}" type="presParOf" srcId="{3F44D9BA-39EB-4FA2-A1B9-8D723B8CEC2F}" destId="{3C75C540-C893-432F-9356-6F192142D5EB}" srcOrd="3" destOrd="0" presId="urn:microsoft.com/office/officeart/2005/8/layout/process3"/>
    <dgm:cxn modelId="{B307E8C6-241C-444C-A7AF-5FDBD0394B38}" type="presParOf" srcId="{3C75C540-C893-432F-9356-6F192142D5EB}" destId="{084D562A-5B18-4D9A-A57D-910AAE332BB6}" srcOrd="0" destOrd="0" presId="urn:microsoft.com/office/officeart/2005/8/layout/process3"/>
    <dgm:cxn modelId="{CAEF3252-35D4-4001-9B09-4BCBB81F13DD}" type="presParOf" srcId="{3F44D9BA-39EB-4FA2-A1B9-8D723B8CEC2F}" destId="{FF5E4D50-81CC-4F57-83A9-516141B7033E}" srcOrd="4" destOrd="0" presId="urn:microsoft.com/office/officeart/2005/8/layout/process3"/>
    <dgm:cxn modelId="{BCF27379-2C58-4D67-A13E-EFD8B8A210D7}" type="presParOf" srcId="{FF5E4D50-81CC-4F57-83A9-516141B7033E}" destId="{1B728B3F-0282-441D-8339-34C91BE825F4}" srcOrd="0" destOrd="0" presId="urn:microsoft.com/office/officeart/2005/8/layout/process3"/>
    <dgm:cxn modelId="{15B63F50-3A3A-4EDB-AC1E-92E72247FF0F}" type="presParOf" srcId="{FF5E4D50-81CC-4F57-83A9-516141B7033E}" destId="{4DE2264E-0E28-475F-9CFB-41A742EE28AA}" srcOrd="1" destOrd="0" presId="urn:microsoft.com/office/officeart/2005/8/layout/process3"/>
    <dgm:cxn modelId="{73C36F39-3078-49B2-B622-35181CC8047D}" type="presParOf" srcId="{FF5E4D50-81CC-4F57-83A9-516141B7033E}" destId="{A512B993-8A31-4EA8-9090-E7FBE2FF7B31}" srcOrd="2" destOrd="0" presId="urn:microsoft.com/office/officeart/2005/8/layout/process3"/>
    <dgm:cxn modelId="{DED4F2D0-E59F-471A-BC0B-8A4CB28B10F1}" type="presParOf" srcId="{3F44D9BA-39EB-4FA2-A1B9-8D723B8CEC2F}" destId="{80569DBD-2746-4F37-800A-B586A7127544}" srcOrd="5" destOrd="0" presId="urn:microsoft.com/office/officeart/2005/8/layout/process3"/>
    <dgm:cxn modelId="{694D4F76-A22F-4C28-BF25-D674C7FDF172}" type="presParOf" srcId="{80569DBD-2746-4F37-800A-B586A7127544}" destId="{ABF5D0E4-3253-4BC7-8C32-5A3DB19EFABB}" srcOrd="0" destOrd="0" presId="urn:microsoft.com/office/officeart/2005/8/layout/process3"/>
    <dgm:cxn modelId="{05AC9DD5-7679-42E7-977E-DC3CB89BB5CD}" type="presParOf" srcId="{3F44D9BA-39EB-4FA2-A1B9-8D723B8CEC2F}" destId="{0E83B428-8FDB-45C8-8551-A76756EA9DB3}" srcOrd="6" destOrd="0" presId="urn:microsoft.com/office/officeart/2005/8/layout/process3"/>
    <dgm:cxn modelId="{E5681B79-4F4D-4D91-80D2-B4C92D304D94}" type="presParOf" srcId="{0E83B428-8FDB-45C8-8551-A76756EA9DB3}" destId="{2481D3E1-5ADE-4648-8AD2-3E838620EF7D}" srcOrd="0" destOrd="0" presId="urn:microsoft.com/office/officeart/2005/8/layout/process3"/>
    <dgm:cxn modelId="{86E04A33-84DE-44D2-B968-3D439ED8BB93}" type="presParOf" srcId="{0E83B428-8FDB-45C8-8551-A76756EA9DB3}" destId="{A1E5FFA8-BA2E-4B59-AE47-BCB97B58FE93}" srcOrd="1" destOrd="0" presId="urn:microsoft.com/office/officeart/2005/8/layout/process3"/>
    <dgm:cxn modelId="{8D6C97D7-6FFB-4C3D-A743-DB5285D4FDBE}" type="presParOf" srcId="{0E83B428-8FDB-45C8-8551-A76756EA9DB3}" destId="{4AEA3B41-5E91-4C39-A8F3-2E46521EC01E}" srcOrd="2" destOrd="0" presId="urn:microsoft.com/office/officeart/2005/8/layout/process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69127-4A71-4728-B722-6C518128DFE3}">
      <dsp:nvSpPr>
        <dsp:cNvPr id="0" name=""/>
        <dsp:cNvSpPr/>
      </dsp:nvSpPr>
      <dsp:spPr>
        <a:xfrm>
          <a:off x="2052" y="1092453"/>
          <a:ext cx="2578705" cy="2764800"/>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dirty="0"/>
            <a:t>Healthy Families Profile Data Analysis Preparation</a:t>
          </a:r>
        </a:p>
      </dsp:txBody>
      <dsp:txXfrm>
        <a:off x="2052" y="1092453"/>
        <a:ext cx="2578705" cy="1031482"/>
      </dsp:txXfrm>
    </dsp:sp>
    <dsp:sp modelId="{8ADAFD3A-A319-49A1-AF1E-C303F0F1245E}">
      <dsp:nvSpPr>
        <dsp:cNvPr id="0" name=""/>
        <dsp:cNvSpPr/>
      </dsp:nvSpPr>
      <dsp:spPr>
        <a:xfrm>
          <a:off x="530220" y="2123936"/>
          <a:ext cx="2578705" cy="3686400"/>
        </a:xfrm>
        <a:prstGeom prst="roundRect">
          <a:avLst>
            <a:gd name="adj" fmla="val 10000"/>
          </a:avLst>
        </a:prstGeom>
        <a:solidFill>
          <a:schemeClr val="bg1">
            <a:alpha val="90000"/>
          </a:schemeClr>
        </a:solidFill>
        <a:ln w="12700" cap="flat" cmpd="sng" algn="ctr">
          <a:solidFill>
            <a:schemeClr val="accent1">
              <a:hueOff val="0"/>
              <a:satOff val="0"/>
              <a:lum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100000"/>
            </a:lnSpc>
            <a:spcBef>
              <a:spcPct val="0"/>
            </a:spcBef>
            <a:spcAft>
              <a:spcPct val="15000"/>
            </a:spcAft>
            <a:buChar char="•"/>
          </a:pPr>
          <a:r>
            <a:rPr lang="en-US" sz="1800" kern="1200" dirty="0"/>
            <a:t>Lived Experience</a:t>
          </a:r>
        </a:p>
        <a:p>
          <a:pPr marL="171450" lvl="1" indent="-171450" algn="l" defTabSz="800100">
            <a:lnSpc>
              <a:spcPct val="100000"/>
            </a:lnSpc>
            <a:spcBef>
              <a:spcPct val="0"/>
            </a:spcBef>
            <a:spcAft>
              <a:spcPct val="15000"/>
            </a:spcAft>
            <a:buChar char="•"/>
          </a:pPr>
          <a:r>
            <a:rPr lang="en-US" sz="1800" kern="1200" dirty="0"/>
            <a:t>Reflexivity regarding family health dimensions</a:t>
          </a:r>
        </a:p>
        <a:p>
          <a:pPr marL="171450" lvl="1" indent="-171450" algn="l" defTabSz="800100">
            <a:lnSpc>
              <a:spcPct val="100000"/>
            </a:lnSpc>
            <a:spcBef>
              <a:spcPct val="0"/>
            </a:spcBef>
            <a:spcAft>
              <a:spcPct val="15000"/>
            </a:spcAft>
            <a:buChar char="•"/>
          </a:pPr>
          <a:r>
            <a:rPr lang="en-US" sz="1800" kern="1200" dirty="0"/>
            <a:t>Researcher discussions</a:t>
          </a:r>
        </a:p>
      </dsp:txBody>
      <dsp:txXfrm>
        <a:off x="605748" y="2199464"/>
        <a:ext cx="2427649" cy="3535344"/>
      </dsp:txXfrm>
    </dsp:sp>
    <dsp:sp modelId="{3AEC176C-9339-4FE9-BA5B-F3CA5C979596}">
      <dsp:nvSpPr>
        <dsp:cNvPr id="0" name=""/>
        <dsp:cNvSpPr/>
      </dsp:nvSpPr>
      <dsp:spPr>
        <a:xfrm>
          <a:off x="2971679" y="1287183"/>
          <a:ext cx="828755" cy="6420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971679" y="1415587"/>
        <a:ext cx="636148" cy="385214"/>
      </dsp:txXfrm>
    </dsp:sp>
    <dsp:sp modelId="{FEBD0CF9-954F-43EB-B287-F1BA77B75906}">
      <dsp:nvSpPr>
        <dsp:cNvPr id="0" name=""/>
        <dsp:cNvSpPr/>
      </dsp:nvSpPr>
      <dsp:spPr>
        <a:xfrm>
          <a:off x="4144446" y="1092453"/>
          <a:ext cx="2578705" cy="2764800"/>
        </a:xfrm>
        <a:prstGeom prst="roundRect">
          <a:avLst>
            <a:gd name="adj" fmla="val 10000"/>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dirty="0"/>
            <a:t>Healthy Families Profile Item by Item Analysis</a:t>
          </a:r>
        </a:p>
      </dsp:txBody>
      <dsp:txXfrm>
        <a:off x="4144446" y="1092453"/>
        <a:ext cx="2578705" cy="1031482"/>
      </dsp:txXfrm>
    </dsp:sp>
    <dsp:sp modelId="{BF5824BC-847A-4878-AD8C-A562D42D5090}">
      <dsp:nvSpPr>
        <dsp:cNvPr id="0" name=""/>
        <dsp:cNvSpPr/>
      </dsp:nvSpPr>
      <dsp:spPr>
        <a:xfrm>
          <a:off x="4751703" y="2177720"/>
          <a:ext cx="2578705" cy="368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100000"/>
            </a:lnSpc>
            <a:spcBef>
              <a:spcPct val="0"/>
            </a:spcBef>
            <a:spcAft>
              <a:spcPct val="15000"/>
            </a:spcAft>
            <a:buChar char="•"/>
          </a:pPr>
          <a:r>
            <a:rPr lang="en-US" sz="1800" kern="1200" dirty="0"/>
            <a:t>Initial Item Perceptions</a:t>
          </a:r>
        </a:p>
        <a:p>
          <a:pPr marL="171450" lvl="1" indent="-171450" algn="l" defTabSz="800100">
            <a:lnSpc>
              <a:spcPct val="100000"/>
            </a:lnSpc>
            <a:spcBef>
              <a:spcPct val="0"/>
            </a:spcBef>
            <a:spcAft>
              <a:spcPct val="15000"/>
            </a:spcAft>
            <a:buChar char="•"/>
          </a:pPr>
          <a:r>
            <a:rPr lang="en-US" sz="1800" kern="1200" dirty="0"/>
            <a:t>Researcher Discussion</a:t>
          </a:r>
        </a:p>
        <a:p>
          <a:pPr marL="171450" lvl="1" indent="-171450" algn="l" defTabSz="800100">
            <a:lnSpc>
              <a:spcPct val="150000"/>
            </a:lnSpc>
            <a:spcBef>
              <a:spcPct val="0"/>
            </a:spcBef>
            <a:spcAft>
              <a:spcPct val="15000"/>
            </a:spcAft>
            <a:buChar char="•"/>
          </a:pPr>
          <a:r>
            <a:rPr lang="en-US" sz="1800" kern="1200" dirty="0"/>
            <a:t>Qualitative CVI Data</a:t>
          </a:r>
        </a:p>
        <a:p>
          <a:pPr marL="171450" lvl="1" indent="-171450" algn="l" defTabSz="800100">
            <a:lnSpc>
              <a:spcPct val="100000"/>
            </a:lnSpc>
            <a:spcBef>
              <a:spcPct val="0"/>
            </a:spcBef>
            <a:spcAft>
              <a:spcPct val="15000"/>
            </a:spcAft>
            <a:buChar char="•"/>
          </a:pPr>
          <a:r>
            <a:rPr lang="en-US" sz="1800" kern="1200" dirty="0"/>
            <a:t>Consensus Discussion</a:t>
          </a:r>
        </a:p>
        <a:p>
          <a:pPr marL="171450" lvl="1" indent="-171450" algn="l" defTabSz="800100">
            <a:lnSpc>
              <a:spcPct val="150000"/>
            </a:lnSpc>
            <a:spcBef>
              <a:spcPct val="0"/>
            </a:spcBef>
            <a:spcAft>
              <a:spcPct val="15000"/>
            </a:spcAft>
            <a:buChar char="•"/>
          </a:pPr>
          <a:r>
            <a:rPr lang="en-US" sz="1800" kern="1200" dirty="0"/>
            <a:t>Item Revisions</a:t>
          </a:r>
        </a:p>
      </dsp:txBody>
      <dsp:txXfrm>
        <a:off x="4827231" y="2253248"/>
        <a:ext cx="2427649" cy="3535344"/>
      </dsp:txXfrm>
    </dsp:sp>
    <dsp:sp modelId="{3C75C540-C893-432F-9356-6F192142D5EB}">
      <dsp:nvSpPr>
        <dsp:cNvPr id="0" name=""/>
        <dsp:cNvSpPr/>
      </dsp:nvSpPr>
      <dsp:spPr>
        <a:xfrm rot="55786">
          <a:off x="7089956" y="1320372"/>
          <a:ext cx="777838" cy="6420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089969" y="1447213"/>
        <a:ext cx="585231" cy="385214"/>
      </dsp:txXfrm>
    </dsp:sp>
    <dsp:sp modelId="{4DE2264E-0E28-475F-9CFB-41A742EE28AA}">
      <dsp:nvSpPr>
        <dsp:cNvPr id="0" name=""/>
        <dsp:cNvSpPr/>
      </dsp:nvSpPr>
      <dsp:spPr>
        <a:xfrm>
          <a:off x="8190577" y="1158117"/>
          <a:ext cx="2578705" cy="2764800"/>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dirty="0"/>
            <a:t>Pilot</a:t>
          </a:r>
          <a:r>
            <a:rPr lang="en-US" sz="1400" b="1" kern="1200" dirty="0"/>
            <a:t> </a:t>
          </a:r>
          <a:r>
            <a:rPr lang="en-US" sz="2000" b="1" kern="1200" dirty="0"/>
            <a:t>Cognitive</a:t>
          </a:r>
          <a:r>
            <a:rPr lang="en-US" sz="1400" b="1" kern="1200" dirty="0"/>
            <a:t> </a:t>
          </a:r>
          <a:r>
            <a:rPr lang="en-US" sz="2000" b="1" kern="1200" dirty="0"/>
            <a:t>Interviews</a:t>
          </a:r>
        </a:p>
      </dsp:txBody>
      <dsp:txXfrm>
        <a:off x="8190577" y="1158117"/>
        <a:ext cx="2578705" cy="1031482"/>
      </dsp:txXfrm>
    </dsp:sp>
    <dsp:sp modelId="{A512B993-8A31-4EA8-9090-E7FBE2FF7B31}">
      <dsp:nvSpPr>
        <dsp:cNvPr id="0" name=""/>
        <dsp:cNvSpPr/>
      </dsp:nvSpPr>
      <dsp:spPr>
        <a:xfrm>
          <a:off x="8793167" y="2077524"/>
          <a:ext cx="2578705" cy="368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100000"/>
            </a:lnSpc>
            <a:spcBef>
              <a:spcPct val="0"/>
            </a:spcBef>
            <a:spcAft>
              <a:spcPct val="15000"/>
            </a:spcAft>
            <a:buChar char="•"/>
          </a:pPr>
          <a:r>
            <a:rPr lang="en-US" sz="1800" kern="1200" dirty="0"/>
            <a:t>Virtual</a:t>
          </a:r>
        </a:p>
        <a:p>
          <a:pPr marL="171450" lvl="1" indent="-171450" algn="l" defTabSz="800100">
            <a:lnSpc>
              <a:spcPct val="100000"/>
            </a:lnSpc>
            <a:spcBef>
              <a:spcPct val="0"/>
            </a:spcBef>
            <a:spcAft>
              <a:spcPct val="15000"/>
            </a:spcAft>
            <a:buChar char="•"/>
          </a:pPr>
          <a:r>
            <a:rPr lang="en-US" sz="1800" kern="1200" dirty="0"/>
            <a:t>Respondents took Healthy Families Profile Version 2.0 Online Survey</a:t>
          </a:r>
        </a:p>
        <a:p>
          <a:pPr marL="171450" lvl="1" indent="-171450" algn="l" defTabSz="800100">
            <a:lnSpc>
              <a:spcPct val="100000"/>
            </a:lnSpc>
            <a:spcBef>
              <a:spcPct val="0"/>
            </a:spcBef>
            <a:spcAft>
              <a:spcPct val="15000"/>
            </a:spcAft>
            <a:buChar char="•"/>
          </a:pPr>
          <a:r>
            <a:rPr lang="en-US" sz="1800" kern="1200" dirty="0"/>
            <a:t>Immediately following survey, cognitive interview about items</a:t>
          </a:r>
        </a:p>
      </dsp:txBody>
      <dsp:txXfrm>
        <a:off x="8868695" y="2153052"/>
        <a:ext cx="2427649" cy="3535344"/>
      </dsp:txXfrm>
    </dsp:sp>
    <dsp:sp modelId="{80569DBD-2746-4F37-800A-B586A7127544}">
      <dsp:nvSpPr>
        <dsp:cNvPr id="0" name=""/>
        <dsp:cNvSpPr/>
      </dsp:nvSpPr>
      <dsp:spPr>
        <a:xfrm rot="21546748">
          <a:off x="11184218" y="1319629"/>
          <a:ext cx="879880" cy="6420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1184230" y="1449525"/>
        <a:ext cx="687273" cy="385214"/>
      </dsp:txXfrm>
    </dsp:sp>
    <dsp:sp modelId="{A1E5FFA8-BA2E-4B59-AE47-BCB97B58FE93}">
      <dsp:nvSpPr>
        <dsp:cNvPr id="0" name=""/>
        <dsp:cNvSpPr/>
      </dsp:nvSpPr>
      <dsp:spPr>
        <a:xfrm>
          <a:off x="12429235" y="1092453"/>
          <a:ext cx="2578705" cy="27648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n-US" sz="2000" b="1" kern="1200" dirty="0"/>
            <a:t>Next</a:t>
          </a:r>
          <a:r>
            <a:rPr lang="en-US" sz="1400" b="1" kern="1200" dirty="0"/>
            <a:t> </a:t>
          </a:r>
          <a:r>
            <a:rPr lang="en-US" sz="2000" b="1" kern="1200" dirty="0"/>
            <a:t>Steps</a:t>
          </a:r>
        </a:p>
      </dsp:txBody>
      <dsp:txXfrm>
        <a:off x="12429235" y="1092453"/>
        <a:ext cx="2578705" cy="1031482"/>
      </dsp:txXfrm>
    </dsp:sp>
    <dsp:sp modelId="{4AEA3B41-5E91-4C39-A8F3-2E46521EC01E}">
      <dsp:nvSpPr>
        <dsp:cNvPr id="0" name=""/>
        <dsp:cNvSpPr/>
      </dsp:nvSpPr>
      <dsp:spPr>
        <a:xfrm>
          <a:off x="12957403" y="2123936"/>
          <a:ext cx="2578705" cy="3686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100000"/>
            </a:lnSpc>
            <a:spcBef>
              <a:spcPct val="0"/>
            </a:spcBef>
            <a:spcAft>
              <a:spcPct val="15000"/>
            </a:spcAft>
            <a:buChar char="•"/>
          </a:pPr>
          <a:r>
            <a:rPr lang="en-US" sz="1800" kern="1200" dirty="0"/>
            <a:t>Refine Cognitive Interview Questions</a:t>
          </a:r>
        </a:p>
        <a:p>
          <a:pPr marL="171450" lvl="1" indent="-171450" algn="l" defTabSz="800100">
            <a:lnSpc>
              <a:spcPct val="100000"/>
            </a:lnSpc>
            <a:spcBef>
              <a:spcPct val="0"/>
            </a:spcBef>
            <a:spcAft>
              <a:spcPct val="15000"/>
            </a:spcAft>
            <a:buChar char="•"/>
          </a:pPr>
          <a:r>
            <a:rPr lang="en-US" sz="1800" kern="1200" dirty="0"/>
            <a:t>IRB Proposal</a:t>
          </a:r>
        </a:p>
        <a:p>
          <a:pPr marL="171450" lvl="1" indent="-171450" algn="l" defTabSz="800100">
            <a:lnSpc>
              <a:spcPct val="100000"/>
            </a:lnSpc>
            <a:spcBef>
              <a:spcPct val="0"/>
            </a:spcBef>
            <a:spcAft>
              <a:spcPct val="15000"/>
            </a:spcAft>
            <a:buChar char="•"/>
          </a:pPr>
          <a:r>
            <a:rPr lang="en-US" sz="1800" kern="1200" dirty="0"/>
            <a:t>Conduct Cognitive Interview Validity Study</a:t>
          </a:r>
        </a:p>
        <a:p>
          <a:pPr marL="171450" lvl="1" indent="-171450" algn="l" defTabSz="800100">
            <a:lnSpc>
              <a:spcPct val="100000"/>
            </a:lnSpc>
            <a:spcBef>
              <a:spcPct val="0"/>
            </a:spcBef>
            <a:spcAft>
              <a:spcPct val="15000"/>
            </a:spcAft>
            <a:buChar char="•"/>
          </a:pPr>
          <a:r>
            <a:rPr lang="en-US" sz="1800" kern="1200" dirty="0"/>
            <a:t>Results inform final Healthy Families Profile Version 3.0</a:t>
          </a:r>
        </a:p>
        <a:p>
          <a:pPr marL="171450" lvl="1" indent="-171450" algn="l" defTabSz="800100">
            <a:lnSpc>
              <a:spcPct val="90000"/>
            </a:lnSpc>
            <a:spcBef>
              <a:spcPct val="0"/>
            </a:spcBef>
            <a:spcAft>
              <a:spcPct val="15000"/>
            </a:spcAft>
            <a:buChar char="•"/>
          </a:pPr>
          <a:endParaRPr lang="en-US" sz="1400" kern="1200" dirty="0"/>
        </a:p>
      </dsp:txBody>
      <dsp:txXfrm>
        <a:off x="13032931" y="2199464"/>
        <a:ext cx="2427649" cy="35353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4/23/2025</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270308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4" y="21363557"/>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5" y="22840219"/>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766383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6942908"/>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Table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5694476"/>
            <a:ext cx="13076464" cy="5002331"/>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4884590"/>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3860173"/>
            <a:ext cx="13076464" cy="5977063"/>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460839"/>
            <a:ext cx="13076464" cy="7376398"/>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813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508087"/>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More Data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8709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5" y="12722205"/>
            <a:ext cx="13076465" cy="9308101"/>
          </a:xfrm>
        </p:spPr>
        <p:txBody>
          <a:bodyPr>
            <a:normAutofit/>
          </a:bodyPr>
          <a:lstStyle>
            <a:lvl1pPr marL="0" indent="0">
              <a:buNone/>
              <a:defRPr sz="3771" b="0">
                <a:solidFill>
                  <a:srgbClr val="000000"/>
                </a:solidFill>
              </a:defRPr>
            </a:lvl1pPr>
          </a:lstStyle>
          <a:p>
            <a:r>
              <a:rPr lang="en-US" dirty="0"/>
              <a:t>Table Graphic</a:t>
            </a:r>
          </a:p>
        </p:txBody>
      </p:sp>
      <p:sp>
        <p:nvSpPr>
          <p:cNvPr id="5" name="Picture Placeholder 49">
            <a:extLst>
              <a:ext uri="{FF2B5EF4-FFF2-40B4-BE49-F238E27FC236}">
                <a16:creationId xmlns:a16="http://schemas.microsoft.com/office/drawing/2014/main" id="{6438E515-BCF2-9D01-9C62-0199C62E197E}"/>
              </a:ext>
            </a:extLst>
          </p:cNvPr>
          <p:cNvSpPr>
            <a:spLocks noGrp="1"/>
          </p:cNvSpPr>
          <p:nvPr>
            <p:ph type="pic" sz="quarter" idx="35"/>
          </p:nvPr>
        </p:nvSpPr>
        <p:spPr>
          <a:xfrm>
            <a:off x="979715" y="25244748"/>
            <a:ext cx="13076464" cy="4592489"/>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38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66107" y="1275665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79714" y="6833423"/>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23702"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2891066"/>
            <a:ext cx="13076464" cy="713232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891066"/>
            <a:ext cx="13076464" cy="7129051"/>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998414"/>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673302"/>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69427"/>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66107" y="25420320"/>
            <a:ext cx="13158216" cy="4752749"/>
          </a:xfrm>
        </p:spPr>
        <p:txBody>
          <a:bodyPr>
            <a:normAutofit/>
          </a:bodyPr>
          <a:lstStyle>
            <a:lvl1pPr marL="0" indent="0">
              <a:buNone/>
              <a:defRPr sz="4114"/>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16678"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solidFill>
            <a:srgbClr val="2B77A5"/>
          </a:solidFill>
          <a:ln w="1016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978409" y="30942858"/>
            <a:ext cx="17294352" cy="1674882"/>
          </a:xfrm>
          <a:prstGeom prst="rect">
            <a:avLst/>
          </a:prstGeom>
          <a:noFill/>
        </p:spPr>
        <p:txBody>
          <a:bodyPr wrap="square">
            <a:spAutoFit/>
          </a:bodyPr>
          <a:lstStyle/>
          <a:p>
            <a:r>
              <a:rPr lang="en-US" sz="3428" b="0" i="1" dirty="0">
                <a:solidFill>
                  <a:srgbClr val="333333"/>
                </a:solidFill>
                <a:effectLst/>
                <a:latin typeface="Source Sans Pro" panose="020B0503030403020204" pitchFamily="34" charset="0"/>
              </a:rPr>
              <a:t>NH-ME LEND is supported by a grant (#</a:t>
            </a:r>
            <a:r>
              <a:rPr lang="en-US" sz="3428" b="0" i="0" dirty="0">
                <a:solidFill>
                  <a:srgbClr val="333333"/>
                </a:solidFill>
                <a:effectLst/>
                <a:latin typeface="Source Sans Pro" panose="020B0503030403020204" pitchFamily="34" charset="0"/>
              </a:rPr>
              <a:t>T73MC33246</a:t>
            </a:r>
            <a:r>
              <a:rPr lang="en-US" sz="3428"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dirty="0"/>
          </a:p>
        </p:txBody>
      </p:sp>
      <p:pic>
        <p:nvPicPr>
          <p:cNvPr id="11" name="Picture 10">
            <a:extLst>
              <a:ext uri="{FF2B5EF4-FFF2-40B4-BE49-F238E27FC236}">
                <a16:creationId xmlns:a16="http://schemas.microsoft.com/office/drawing/2014/main" id="{DEE4B523-5B8F-0320-FBDA-C609F679AF8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8869297" y="31047253"/>
            <a:ext cx="15617984" cy="1466091"/>
          </a:xfrm>
          <a:prstGeom prst="rect">
            <a:avLst/>
          </a:prstGeom>
        </p:spPr>
      </p:pic>
      <p:grpSp>
        <p:nvGrpSpPr>
          <p:cNvPr id="17" name="Group 16">
            <a:extLst>
              <a:ext uri="{FF2B5EF4-FFF2-40B4-BE49-F238E27FC236}">
                <a16:creationId xmlns:a16="http://schemas.microsoft.com/office/drawing/2014/main" id="{1CC44EA8-07D9-9D7F-CD4A-529AD611780A}"/>
              </a:ext>
            </a:extLst>
          </p:cNvPr>
          <p:cNvGrpSpPr/>
          <p:nvPr userDrawn="1"/>
        </p:nvGrpSpPr>
        <p:grpSpPr>
          <a:xfrm>
            <a:off x="35083818" y="31222077"/>
            <a:ext cx="7172659" cy="1097280"/>
            <a:chOff x="18994422" y="31231659"/>
            <a:chExt cx="7172659" cy="1097280"/>
          </a:xfrm>
        </p:grpSpPr>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18994422" y="31471281"/>
              <a:ext cx="5680477" cy="618036"/>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dirty="0"/>
                <a:t>iod.unh.edu/nh-me-lend</a:t>
              </a:r>
            </a:p>
          </p:txBody>
        </p:sp>
        <p:pic>
          <p:nvPicPr>
            <p:cNvPr id="16" name="Picture 15" descr="A qr code on a white background&#10;&#10;Description automatically generated">
              <a:extLst>
                <a:ext uri="{FF2B5EF4-FFF2-40B4-BE49-F238E27FC236}">
                  <a16:creationId xmlns:a16="http://schemas.microsoft.com/office/drawing/2014/main" id="{AB296DB4-444E-BD47-75CE-DFBC9CF0994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5069801" y="31231659"/>
              <a:ext cx="1097280" cy="1097280"/>
            </a:xfrm>
            <a:prstGeom prst="rect">
              <a:avLst/>
            </a:prstGeom>
          </p:spPr>
        </p:pic>
      </p:gr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s://sites.usnh.edu/healthy-families/" TargetMode="External"/><Relationship Id="rId7" Type="http://schemas.openxmlformats.org/officeDocument/2006/relationships/diagramLayout" Target="../diagrams/layout1.xml"/><Relationship Id="rId2" Type="http://schemas.microsoft.com/office/2018/10/relationships/comments" Target="../comments/modernComment_109_1917A652.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4.png"/><Relationship Id="rId10" Type="http://schemas.microsoft.com/office/2007/relationships/diagramDrawing" Target="../diagrams/drawing1.xml"/><Relationship Id="rId4" Type="http://schemas.openxmlformats.org/officeDocument/2006/relationships/hyperlink" Target="https://www.unh.edu/research/research/complianceehs/human-subjects/irb-training" TargetMode="External"/><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F9C-1446-48F2-980A-39D91CB9BC05}"/>
              </a:ext>
            </a:extLst>
          </p:cNvPr>
          <p:cNvSpPr>
            <a:spLocks noGrp="1"/>
          </p:cNvSpPr>
          <p:nvPr>
            <p:ph type="title"/>
          </p:nvPr>
        </p:nvSpPr>
        <p:spPr/>
        <p:txBody>
          <a:bodyPr/>
          <a:lstStyle/>
          <a:p>
            <a:r>
              <a:rPr lang="en-US" dirty="0"/>
              <a:t>Content Validity of Healthy Families Profile</a:t>
            </a:r>
          </a:p>
        </p:txBody>
      </p:sp>
      <p:sp>
        <p:nvSpPr>
          <p:cNvPr id="3" name="Text Placeholder 2">
            <a:extLst>
              <a:ext uri="{FF2B5EF4-FFF2-40B4-BE49-F238E27FC236}">
                <a16:creationId xmlns:a16="http://schemas.microsoft.com/office/drawing/2014/main" id="{69090E1F-8A45-4E91-872D-EFC196EF15FD}"/>
              </a:ext>
            </a:extLst>
          </p:cNvPr>
          <p:cNvSpPr>
            <a:spLocks noGrp="1"/>
          </p:cNvSpPr>
          <p:nvPr>
            <p:ph type="body" sz="quarter" idx="13"/>
          </p:nvPr>
        </p:nvSpPr>
        <p:spPr/>
        <p:txBody>
          <a:bodyPr/>
          <a:lstStyle/>
          <a:p>
            <a:r>
              <a:rPr lang="en-US" dirty="0"/>
              <a:t>Rita M. Despres, M.Ed., Family Trainee</a:t>
            </a:r>
          </a:p>
        </p:txBody>
      </p:sp>
      <p:sp>
        <p:nvSpPr>
          <p:cNvPr id="4" name="Text Placeholder 3">
            <a:extLst>
              <a:ext uri="{FF2B5EF4-FFF2-40B4-BE49-F238E27FC236}">
                <a16:creationId xmlns:a16="http://schemas.microsoft.com/office/drawing/2014/main" id="{ECF144F1-EEEA-4427-AA53-AFD9C9EEFF52}"/>
              </a:ext>
            </a:extLst>
          </p:cNvPr>
          <p:cNvSpPr>
            <a:spLocks noGrp="1"/>
          </p:cNvSpPr>
          <p:nvPr>
            <p:ph type="body" sz="quarter" idx="14"/>
          </p:nvPr>
        </p:nvSpPr>
        <p:spPr/>
        <p:txBody>
          <a:bodyPr/>
          <a:lstStyle/>
          <a:p>
            <a:r>
              <a:rPr lang="en-US" dirty="0"/>
              <a:t>NH-ME LEND, Institute on Disability, University of New Hampshire</a:t>
            </a:r>
          </a:p>
          <a:p>
            <a:endParaRPr lang="en-US" dirty="0"/>
          </a:p>
        </p:txBody>
      </p:sp>
      <p:sp>
        <p:nvSpPr>
          <p:cNvPr id="5" name="Text Placeholder 4">
            <a:extLst>
              <a:ext uri="{FF2B5EF4-FFF2-40B4-BE49-F238E27FC236}">
                <a16:creationId xmlns:a16="http://schemas.microsoft.com/office/drawing/2014/main" id="{064325E2-EED7-4273-B135-46B97FE1552F}"/>
              </a:ext>
            </a:extLst>
          </p:cNvPr>
          <p:cNvSpPr>
            <a:spLocks noGrp="1"/>
          </p:cNvSpPr>
          <p:nvPr>
            <p:ph type="body" sz="quarter" idx="16"/>
          </p:nvPr>
        </p:nvSpPr>
        <p:spPr>
          <a:xfrm>
            <a:off x="979714" y="5146363"/>
            <a:ext cx="7328263" cy="666750"/>
          </a:xfrm>
        </p:spPr>
        <p:txBody>
          <a:bodyPr/>
          <a:lstStyle/>
          <a:p>
            <a:r>
              <a:rPr lang="en-US" dirty="0"/>
              <a:t>Introduction</a:t>
            </a:r>
          </a:p>
        </p:txBody>
      </p:sp>
      <p:sp>
        <p:nvSpPr>
          <p:cNvPr id="6" name="Text Placeholder 5">
            <a:extLst>
              <a:ext uri="{FF2B5EF4-FFF2-40B4-BE49-F238E27FC236}">
                <a16:creationId xmlns:a16="http://schemas.microsoft.com/office/drawing/2014/main" id="{A7C4A657-1AF3-4041-AF11-87E5A19A7801}"/>
              </a:ext>
            </a:extLst>
          </p:cNvPr>
          <p:cNvSpPr>
            <a:spLocks noGrp="1"/>
          </p:cNvSpPr>
          <p:nvPr>
            <p:ph type="body" sz="quarter" idx="17"/>
          </p:nvPr>
        </p:nvSpPr>
        <p:spPr>
          <a:xfrm>
            <a:off x="1018902" y="11738234"/>
            <a:ext cx="7328263" cy="666750"/>
          </a:xfrm>
        </p:spPr>
        <p:txBody>
          <a:bodyPr/>
          <a:lstStyle/>
          <a:p>
            <a:r>
              <a:rPr lang="en-US" dirty="0"/>
              <a:t>Methods</a:t>
            </a:r>
          </a:p>
        </p:txBody>
      </p:sp>
      <p:sp>
        <p:nvSpPr>
          <p:cNvPr id="7" name="Text Placeholder 6">
            <a:extLst>
              <a:ext uri="{FF2B5EF4-FFF2-40B4-BE49-F238E27FC236}">
                <a16:creationId xmlns:a16="http://schemas.microsoft.com/office/drawing/2014/main" id="{544D43F5-A36E-4723-84A6-A891FC4C9B79}"/>
              </a:ext>
            </a:extLst>
          </p:cNvPr>
          <p:cNvSpPr>
            <a:spLocks noGrp="1"/>
          </p:cNvSpPr>
          <p:nvPr>
            <p:ph type="body" sz="quarter" idx="18"/>
          </p:nvPr>
        </p:nvSpPr>
        <p:spPr>
          <a:xfrm>
            <a:off x="15022285" y="5179020"/>
            <a:ext cx="7328263" cy="666750"/>
          </a:xfrm>
        </p:spPr>
        <p:txBody>
          <a:bodyPr/>
          <a:lstStyle/>
          <a:p>
            <a:r>
              <a:rPr lang="en-US" dirty="0"/>
              <a:t>Data Analysis</a:t>
            </a:r>
          </a:p>
        </p:txBody>
      </p:sp>
      <p:sp>
        <p:nvSpPr>
          <p:cNvPr id="8" name="Text Placeholder 7">
            <a:extLst>
              <a:ext uri="{FF2B5EF4-FFF2-40B4-BE49-F238E27FC236}">
                <a16:creationId xmlns:a16="http://schemas.microsoft.com/office/drawing/2014/main" id="{FBF2A4E3-466D-40C9-8493-9B9269F6F1AB}"/>
              </a:ext>
            </a:extLst>
          </p:cNvPr>
          <p:cNvSpPr>
            <a:spLocks noGrp="1"/>
          </p:cNvSpPr>
          <p:nvPr>
            <p:ph type="body" sz="quarter" idx="19"/>
          </p:nvPr>
        </p:nvSpPr>
        <p:spPr>
          <a:xfrm>
            <a:off x="36449707" y="5259176"/>
            <a:ext cx="7875273" cy="666750"/>
          </a:xfrm>
        </p:spPr>
        <p:txBody>
          <a:bodyPr/>
          <a:lstStyle/>
          <a:p>
            <a:r>
              <a:rPr lang="en-US" dirty="0"/>
              <a:t>Results</a:t>
            </a:r>
          </a:p>
        </p:txBody>
      </p:sp>
      <p:sp>
        <p:nvSpPr>
          <p:cNvPr id="9" name="Text Placeholder 8">
            <a:extLst>
              <a:ext uri="{FF2B5EF4-FFF2-40B4-BE49-F238E27FC236}">
                <a16:creationId xmlns:a16="http://schemas.microsoft.com/office/drawing/2014/main" id="{3C3D1F94-31C5-4FD2-B4B2-356B1B1D5383}"/>
              </a:ext>
            </a:extLst>
          </p:cNvPr>
          <p:cNvSpPr>
            <a:spLocks noGrp="1"/>
          </p:cNvSpPr>
          <p:nvPr>
            <p:ph type="body" sz="quarter" idx="20"/>
          </p:nvPr>
        </p:nvSpPr>
        <p:spPr>
          <a:xfrm>
            <a:off x="36397662" y="12323592"/>
            <a:ext cx="7328263" cy="1197205"/>
          </a:xfrm>
        </p:spPr>
        <p:txBody>
          <a:bodyPr/>
          <a:lstStyle/>
          <a:p>
            <a:r>
              <a:rPr lang="en-US" dirty="0"/>
              <a:t>Next Steps</a:t>
            </a:r>
          </a:p>
        </p:txBody>
      </p:sp>
      <p:sp>
        <p:nvSpPr>
          <p:cNvPr id="10" name="Text Placeholder 9">
            <a:extLst>
              <a:ext uri="{FF2B5EF4-FFF2-40B4-BE49-F238E27FC236}">
                <a16:creationId xmlns:a16="http://schemas.microsoft.com/office/drawing/2014/main" id="{9EA1E3D3-5797-434B-B405-E372033A2554}"/>
              </a:ext>
            </a:extLst>
          </p:cNvPr>
          <p:cNvSpPr>
            <a:spLocks noGrp="1"/>
          </p:cNvSpPr>
          <p:nvPr>
            <p:ph type="body" sz="quarter" idx="21"/>
          </p:nvPr>
        </p:nvSpPr>
        <p:spPr>
          <a:xfrm>
            <a:off x="36620529" y="24990208"/>
            <a:ext cx="7155379" cy="666750"/>
          </a:xfrm>
        </p:spPr>
        <p:txBody>
          <a:bodyPr/>
          <a:lstStyle/>
          <a:p>
            <a:r>
              <a:rPr lang="en-US" dirty="0"/>
              <a:t>References</a:t>
            </a:r>
          </a:p>
        </p:txBody>
      </p:sp>
      <p:sp>
        <p:nvSpPr>
          <p:cNvPr id="11" name="Text Placeholder 10">
            <a:extLst>
              <a:ext uri="{FF2B5EF4-FFF2-40B4-BE49-F238E27FC236}">
                <a16:creationId xmlns:a16="http://schemas.microsoft.com/office/drawing/2014/main" id="{D9059AC0-C742-4E04-ADB1-BF27FC5F6673}"/>
              </a:ext>
            </a:extLst>
          </p:cNvPr>
          <p:cNvSpPr>
            <a:spLocks noGrp="1"/>
          </p:cNvSpPr>
          <p:nvPr>
            <p:ph type="body" sz="quarter" idx="22"/>
          </p:nvPr>
        </p:nvSpPr>
        <p:spPr>
          <a:xfrm>
            <a:off x="1018902" y="5974240"/>
            <a:ext cx="13076464" cy="6281929"/>
          </a:xfrm>
        </p:spPr>
        <p:txBody>
          <a:bodyPr>
            <a:normAutofit lnSpcReduction="10000"/>
          </a:bodyPr>
          <a:lstStyle/>
          <a:p>
            <a:r>
              <a:rPr lang="en-US" sz="3200" dirty="0"/>
              <a:t>The </a:t>
            </a:r>
            <a:r>
              <a:rPr lang="en-US" sz="3200" i="1" dirty="0"/>
              <a:t>Healthy Families Profile </a:t>
            </a:r>
            <a:r>
              <a:rPr lang="en-US" sz="3200" dirty="0"/>
              <a:t>(HFP) developed by Dr. Sarah Smith, DSc, OTR/L broadly assesses health-positive factors for families with children with disabilities. One goal of the HFP is to support a family’s ability to function and thrive in a way that promotes the family’s unique potential. In 2024, the work of Dr. Sarah Smith and Ms. Ashley Hardock, OTS advanced the HFP by consulting with tool-development experts to check for content validity of the 8 constructs of the Healthy Families Profile. The content validity study and its procedures were </a:t>
            </a:r>
            <a:r>
              <a:rPr lang="en-US" sz="3200"/>
              <a:t>approved by </a:t>
            </a:r>
            <a:r>
              <a:rPr lang="en-US" sz="3200" dirty="0"/>
              <a:t>the University of New Hampshire’s Institutional Review Board, #IRB-FY2023-204. The focus of this 2024-2025 leadership placement was to analyze the raw data from previous research, refine the tool with suggested survey edits, create a </a:t>
            </a:r>
            <a:r>
              <a:rPr lang="en-US" sz="3200" i="1" dirty="0"/>
              <a:t>Healthy Families Profile </a:t>
            </a:r>
            <a:r>
              <a:rPr lang="en-US" sz="3200" dirty="0"/>
              <a:t>version 2.0 and pilot test the new tool to gather feedback on each question.</a:t>
            </a:r>
          </a:p>
        </p:txBody>
      </p:sp>
      <p:sp>
        <p:nvSpPr>
          <p:cNvPr id="12" name="Text Placeholder 11">
            <a:extLst>
              <a:ext uri="{FF2B5EF4-FFF2-40B4-BE49-F238E27FC236}">
                <a16:creationId xmlns:a16="http://schemas.microsoft.com/office/drawing/2014/main" id="{3431D42D-C347-434E-A7FE-E352811E4C76}"/>
              </a:ext>
            </a:extLst>
          </p:cNvPr>
          <p:cNvSpPr>
            <a:spLocks noGrp="1"/>
          </p:cNvSpPr>
          <p:nvPr>
            <p:ph type="body" sz="quarter" idx="23"/>
          </p:nvPr>
        </p:nvSpPr>
        <p:spPr>
          <a:xfrm>
            <a:off x="36622592" y="13412066"/>
            <a:ext cx="7155379" cy="10233088"/>
          </a:xfrm>
        </p:spPr>
        <p:txBody>
          <a:bodyPr>
            <a:normAutofit/>
          </a:bodyPr>
          <a:lstStyle/>
          <a:p>
            <a:r>
              <a:rPr lang="en-US" sz="3200" dirty="0"/>
              <a:t>As a result of this leadership placement, the Healthy Families Profile version 2.0 is ready for the next step in tool development. </a:t>
            </a:r>
          </a:p>
          <a:p>
            <a:r>
              <a:rPr lang="en-US" sz="3200" dirty="0"/>
              <a:t>Institutional Review Board Application</a:t>
            </a:r>
          </a:p>
          <a:p>
            <a:r>
              <a:rPr lang="en-US" sz="3200" dirty="0"/>
              <a:t>Testing the HFP 2.0 via an online cognitive interview method with parents and caregivers of children with disabilities.</a:t>
            </a:r>
          </a:p>
          <a:p>
            <a:r>
              <a:rPr lang="en-US" sz="3200" dirty="0"/>
              <a:t>Particular attention should be given to participants’ responses in real-time while taking the HFP 2.0 to yield authentic results, versus focus groups where participants may not feel comfortable to speak up in a larger setting.</a:t>
            </a:r>
          </a:p>
        </p:txBody>
      </p:sp>
      <p:sp>
        <p:nvSpPr>
          <p:cNvPr id="17" name="Text Placeholder 16">
            <a:extLst>
              <a:ext uri="{FF2B5EF4-FFF2-40B4-BE49-F238E27FC236}">
                <a16:creationId xmlns:a16="http://schemas.microsoft.com/office/drawing/2014/main" id="{49BEB5E3-700A-409F-9F17-818B99012A90}"/>
              </a:ext>
            </a:extLst>
          </p:cNvPr>
          <p:cNvSpPr>
            <a:spLocks noGrp="1"/>
          </p:cNvSpPr>
          <p:nvPr>
            <p:ph type="body" sz="quarter" idx="29"/>
          </p:nvPr>
        </p:nvSpPr>
        <p:spPr>
          <a:xfrm>
            <a:off x="36620529" y="26132404"/>
            <a:ext cx="5738237" cy="3128396"/>
          </a:xfrm>
        </p:spPr>
        <p:txBody>
          <a:bodyPr>
            <a:normAutofit fontScale="85000" lnSpcReduction="20000"/>
          </a:bodyPr>
          <a:lstStyle/>
          <a:p>
            <a:pPr>
              <a:spcBef>
                <a:spcPts val="1200"/>
              </a:spcBef>
            </a:pPr>
            <a:r>
              <a:rPr lang="en-US" sz="2800" dirty="0">
                <a:hlinkClick r:id="rId3"/>
              </a:rPr>
              <a:t>https://sites.usnh.edu/healthy-families/</a:t>
            </a:r>
            <a:endParaRPr lang="en-US" sz="2800" dirty="0"/>
          </a:p>
          <a:p>
            <a:pPr>
              <a:spcBef>
                <a:spcPts val="1200"/>
              </a:spcBef>
            </a:pPr>
            <a:r>
              <a:rPr lang="en-US" sz="2800" dirty="0">
                <a:hlinkClick r:id="rId4"/>
              </a:rPr>
              <a:t>IRB Training | Research, Economic Engagement and Outreach</a:t>
            </a:r>
            <a:endParaRPr lang="en-US" sz="2800" dirty="0"/>
          </a:p>
          <a:p>
            <a:pPr>
              <a:spcBef>
                <a:spcPts val="1200"/>
              </a:spcBef>
            </a:pPr>
            <a:r>
              <a:rPr lang="en-US" sz="2800" b="0" i="0" dirty="0">
                <a:solidFill>
                  <a:srgbClr val="001D35"/>
                </a:solidFill>
                <a:effectLst/>
                <a:latin typeface="Myriad Pro" panose="020B0503030403020204"/>
              </a:rPr>
              <a:t>Irwin, Deborah et all (January 23, 2009). Cognitive Interviewing Methodology in the Development of a Pediatrician Bank. </a:t>
            </a:r>
            <a:r>
              <a:rPr lang="en-US" sz="2800" dirty="0">
                <a:solidFill>
                  <a:srgbClr val="001D35"/>
                </a:solidFill>
                <a:latin typeface="Myriad Pro" panose="020B0503030403020204"/>
              </a:rPr>
              <a:t>Health Quality of Life Outcomes</a:t>
            </a:r>
            <a:r>
              <a:rPr lang="en-US" sz="2800" b="0" i="0" dirty="0">
                <a:solidFill>
                  <a:srgbClr val="001D35"/>
                </a:solidFill>
                <a:effectLst/>
                <a:latin typeface="Myriad Pro" panose="020B0503030403020204"/>
              </a:rPr>
              <a:t>, (vol 7:3). </a:t>
            </a:r>
            <a:endParaRPr lang="en-US" sz="2800" dirty="0">
              <a:latin typeface="Myriad Pro" panose="020B0503030403020204"/>
            </a:endParaRPr>
          </a:p>
        </p:txBody>
      </p:sp>
      <p:sp>
        <p:nvSpPr>
          <p:cNvPr id="18" name="Text Placeholder 17">
            <a:extLst>
              <a:ext uri="{FF2B5EF4-FFF2-40B4-BE49-F238E27FC236}">
                <a16:creationId xmlns:a16="http://schemas.microsoft.com/office/drawing/2014/main" id="{4488D457-15E7-4B60-8018-019FDD3D39C1}"/>
              </a:ext>
            </a:extLst>
          </p:cNvPr>
          <p:cNvSpPr>
            <a:spLocks noGrp="1"/>
          </p:cNvSpPr>
          <p:nvPr>
            <p:ph type="body" sz="quarter" idx="30"/>
          </p:nvPr>
        </p:nvSpPr>
        <p:spPr>
          <a:xfrm>
            <a:off x="36449707" y="6244446"/>
            <a:ext cx="7328264" cy="6011724"/>
          </a:xfrm>
        </p:spPr>
        <p:txBody>
          <a:bodyPr>
            <a:normAutofit/>
          </a:bodyPr>
          <a:lstStyle/>
          <a:p>
            <a:pPr marL="457200" indent="-457200">
              <a:spcBef>
                <a:spcPts val="1200"/>
              </a:spcBef>
              <a:buFont typeface="Arial" panose="020B0604020202020204" pitchFamily="34" charset="0"/>
              <a:buChar char="•"/>
            </a:pPr>
            <a:r>
              <a:rPr lang="en-US" sz="3200" dirty="0"/>
              <a:t>9 of the survey questions were deleted and 18 included changes to wording to provide clarity, assure use of plain language, and promote survey flow.</a:t>
            </a:r>
          </a:p>
          <a:p>
            <a:pPr marL="457200" indent="-457200">
              <a:spcBef>
                <a:spcPts val="1200"/>
              </a:spcBef>
              <a:buFont typeface="Arial" panose="020B0604020202020204" pitchFamily="34" charset="0"/>
              <a:buChar char="•"/>
            </a:pPr>
            <a:r>
              <a:rPr lang="en-US" sz="3200" dirty="0"/>
              <a:t>HFP Version 2.0 is more succinct, as unnecessary line items were removed.</a:t>
            </a:r>
          </a:p>
          <a:p>
            <a:pPr marL="457200" indent="-457200">
              <a:spcBef>
                <a:spcPts val="1200"/>
              </a:spcBef>
              <a:buFont typeface="Arial" panose="020B0604020202020204" pitchFamily="34" charset="0"/>
              <a:buChar char="•"/>
            </a:pPr>
            <a:r>
              <a:rPr lang="en-US" sz="3200" dirty="0"/>
              <a:t>Remaining line items more accurately reflect the 8 constructs of the Healthy Families Profile tool.</a:t>
            </a:r>
          </a:p>
        </p:txBody>
      </p:sp>
      <p:sp>
        <p:nvSpPr>
          <p:cNvPr id="19" name="Text Placeholder 18">
            <a:extLst>
              <a:ext uri="{FF2B5EF4-FFF2-40B4-BE49-F238E27FC236}">
                <a16:creationId xmlns:a16="http://schemas.microsoft.com/office/drawing/2014/main" id="{7A3331E4-4959-4D54-8436-B68EDC817619}"/>
              </a:ext>
            </a:extLst>
          </p:cNvPr>
          <p:cNvSpPr>
            <a:spLocks noGrp="1"/>
          </p:cNvSpPr>
          <p:nvPr>
            <p:ph type="body" sz="quarter" idx="31"/>
          </p:nvPr>
        </p:nvSpPr>
        <p:spPr>
          <a:xfrm>
            <a:off x="859586" y="12472201"/>
            <a:ext cx="12645742" cy="8693166"/>
          </a:xfrm>
        </p:spPr>
        <p:txBody>
          <a:bodyPr>
            <a:normAutofit fontScale="92500" lnSpcReduction="10000"/>
          </a:bodyPr>
          <a:lstStyle/>
          <a:p>
            <a:pPr marL="457200" indent="-457200">
              <a:spcBef>
                <a:spcPts val="1800"/>
              </a:spcBef>
              <a:buFont typeface="Arial" panose="020B0604020202020204" pitchFamily="34" charset="0"/>
              <a:buChar char="•"/>
            </a:pPr>
            <a:r>
              <a:rPr lang="en-US" sz="3200" dirty="0"/>
              <a:t>Completed the Collaborative Institutional Training Initiative (CITI) course on ethical treatment of human subjects was completed as per UNH Institutional Review Board standards. </a:t>
            </a:r>
          </a:p>
          <a:p>
            <a:pPr marL="457200" indent="-457200">
              <a:spcBef>
                <a:spcPts val="1800"/>
              </a:spcBef>
              <a:buFont typeface="Arial" panose="020B0604020202020204" pitchFamily="34" charset="0"/>
              <a:buChar char="•"/>
            </a:pPr>
            <a:r>
              <a:rPr lang="en-US" sz="3200" dirty="0"/>
              <a:t>Conducted line by line analysis of the Healthy Families Profile version 1.0.</a:t>
            </a:r>
          </a:p>
          <a:p>
            <a:pPr marL="457200" indent="-457200">
              <a:spcBef>
                <a:spcPts val="1800"/>
              </a:spcBef>
              <a:buFont typeface="Arial" panose="020B0604020202020204" pitchFamily="34" charset="0"/>
              <a:buChar char="•"/>
            </a:pPr>
            <a:r>
              <a:rPr lang="en-US" sz="3200" dirty="0"/>
              <a:t>Particular attention was given to initial survey feedback from scale-development experts.</a:t>
            </a:r>
          </a:p>
          <a:p>
            <a:pPr marL="457200" indent="-457200">
              <a:spcBef>
                <a:spcPts val="1800"/>
              </a:spcBef>
              <a:buFont typeface="Arial" panose="020B0604020202020204" pitchFamily="34" charset="0"/>
              <a:buChar char="•"/>
            </a:pPr>
            <a:r>
              <a:rPr lang="en-US" sz="3200" dirty="0"/>
              <a:t>Word choice and sentence structure was evaluated and shifted to more accurately reflect the 8 constructs of the HFP tool.</a:t>
            </a:r>
          </a:p>
          <a:p>
            <a:pPr marL="457200" indent="-457200">
              <a:spcBef>
                <a:spcPts val="1800"/>
              </a:spcBef>
              <a:buFont typeface="Arial" panose="020B0604020202020204" pitchFamily="34" charset="0"/>
              <a:buChar char="•"/>
            </a:pPr>
            <a:r>
              <a:rPr lang="en-US" sz="3200" dirty="0"/>
              <a:t>A new version 2.0 of the HFP tool was created and updated within Qualtrics software to reflect all changes. </a:t>
            </a:r>
          </a:p>
          <a:p>
            <a:pPr marL="457200" indent="-457200">
              <a:spcBef>
                <a:spcPts val="1800"/>
              </a:spcBef>
              <a:buFont typeface="Arial" panose="020B0604020202020204" pitchFamily="34" charset="0"/>
              <a:buChar char="•"/>
            </a:pPr>
            <a:r>
              <a:rPr lang="en-US" sz="3200" dirty="0"/>
              <a:t>Practiced cognitive interview method (Irwin 2009), which yielded great feedback. </a:t>
            </a:r>
          </a:p>
          <a:p>
            <a:pPr marL="457200" indent="-457200">
              <a:spcBef>
                <a:spcPts val="1800"/>
              </a:spcBef>
              <a:buFont typeface="Arial" panose="020B0604020202020204" pitchFamily="34" charset="0"/>
              <a:buChar char="•"/>
            </a:pPr>
            <a:r>
              <a:rPr lang="en-US" sz="3200" dirty="0"/>
              <a:t>A consult with Dr. Ariel Shwartz, PhD, OTR/L yielded valuable information about the use of Cognitive Interviewing methodologies for future participants in the Healthy Families Research Program. </a:t>
            </a:r>
          </a:p>
        </p:txBody>
      </p:sp>
      <p:pic>
        <p:nvPicPr>
          <p:cNvPr id="30" name="Picture 29" descr="A bar graph shows the changes to questions between the Healthy Family Profile 1.0 and version 2.0">
            <a:extLst>
              <a:ext uri="{FF2B5EF4-FFF2-40B4-BE49-F238E27FC236}">
                <a16:creationId xmlns:a16="http://schemas.microsoft.com/office/drawing/2014/main" id="{D299B917-2587-B897-5621-3CC5D7EA2493}"/>
              </a:ext>
            </a:extLst>
          </p:cNvPr>
          <p:cNvPicPr>
            <a:picLocks noChangeAspect="1"/>
          </p:cNvPicPr>
          <p:nvPr/>
        </p:nvPicPr>
        <p:blipFill>
          <a:blip r:embed="rId5"/>
          <a:stretch>
            <a:fillRect/>
          </a:stretch>
        </p:blipFill>
        <p:spPr>
          <a:xfrm>
            <a:off x="488654" y="21381399"/>
            <a:ext cx="13606712" cy="8634293"/>
          </a:xfrm>
          <a:prstGeom prst="rect">
            <a:avLst/>
          </a:prstGeom>
        </p:spPr>
      </p:pic>
      <p:graphicFrame>
        <p:nvGraphicFramePr>
          <p:cNvPr id="16" name="Content Placeholder 3" descr="A flow chart shows the process the researchers used as a framework for this leadership placement. ">
            <a:extLst>
              <a:ext uri="{FF2B5EF4-FFF2-40B4-BE49-F238E27FC236}">
                <a16:creationId xmlns:a16="http://schemas.microsoft.com/office/drawing/2014/main" id="{FBD648AA-C1C8-135B-C971-22E2B08E6D69}"/>
              </a:ext>
            </a:extLst>
          </p:cNvPr>
          <p:cNvGraphicFramePr>
            <a:graphicFrameLocks noGrp="1"/>
          </p:cNvGraphicFramePr>
          <p:nvPr>
            <p:extLst>
              <p:ext uri="{D42A27DB-BD31-4B8C-83A1-F6EECF244321}">
                <p14:modId xmlns:p14="http://schemas.microsoft.com/office/powerpoint/2010/main" val="3857485173"/>
              </p:ext>
            </p:extLst>
          </p:nvPr>
        </p:nvGraphicFramePr>
        <p:xfrm>
          <a:off x="18686416" y="23958598"/>
          <a:ext cx="15538161" cy="690279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4" name="Table 13" descr="Table shows the eight constructs within the Healthy Families Profile, and how wording from version 1.0 to 2.0 shifted.">
            <a:extLst>
              <a:ext uri="{FF2B5EF4-FFF2-40B4-BE49-F238E27FC236}">
                <a16:creationId xmlns:a16="http://schemas.microsoft.com/office/drawing/2014/main" id="{B13BBDED-E1D8-5E18-E0DC-64F32D1EC180}"/>
              </a:ext>
            </a:extLst>
          </p:cNvPr>
          <p:cNvGraphicFramePr>
            <a:graphicFrameLocks noGrp="1"/>
          </p:cNvGraphicFramePr>
          <p:nvPr>
            <p:extLst>
              <p:ext uri="{D42A27DB-BD31-4B8C-83A1-F6EECF244321}">
                <p14:modId xmlns:p14="http://schemas.microsoft.com/office/powerpoint/2010/main" val="3099293918"/>
              </p:ext>
            </p:extLst>
          </p:nvPr>
        </p:nvGraphicFramePr>
        <p:xfrm>
          <a:off x="15022285" y="6258722"/>
          <a:ext cx="21464116" cy="16902193"/>
        </p:xfrm>
        <a:graphic>
          <a:graphicData uri="http://schemas.openxmlformats.org/drawingml/2006/table">
            <a:tbl>
              <a:tblPr firstRow="1" firstCol="1" bandRow="1">
                <a:tableStyleId>{5C22544A-7EE6-4342-B048-85BDC9FD1C3A}</a:tableStyleId>
              </a:tblPr>
              <a:tblGrid>
                <a:gridCol w="1741382">
                  <a:extLst>
                    <a:ext uri="{9D8B030D-6E8A-4147-A177-3AD203B41FA5}">
                      <a16:colId xmlns:a16="http://schemas.microsoft.com/office/drawing/2014/main" val="3312381704"/>
                    </a:ext>
                  </a:extLst>
                </a:gridCol>
                <a:gridCol w="8950897">
                  <a:extLst>
                    <a:ext uri="{9D8B030D-6E8A-4147-A177-3AD203B41FA5}">
                      <a16:colId xmlns:a16="http://schemas.microsoft.com/office/drawing/2014/main" val="2033058458"/>
                    </a:ext>
                  </a:extLst>
                </a:gridCol>
                <a:gridCol w="820685">
                  <a:extLst>
                    <a:ext uri="{9D8B030D-6E8A-4147-A177-3AD203B41FA5}">
                      <a16:colId xmlns:a16="http://schemas.microsoft.com/office/drawing/2014/main" val="1974768772"/>
                    </a:ext>
                  </a:extLst>
                </a:gridCol>
                <a:gridCol w="1431986">
                  <a:extLst>
                    <a:ext uri="{9D8B030D-6E8A-4147-A177-3AD203B41FA5}">
                      <a16:colId xmlns:a16="http://schemas.microsoft.com/office/drawing/2014/main" val="2090581096"/>
                    </a:ext>
                  </a:extLst>
                </a:gridCol>
                <a:gridCol w="8519166">
                  <a:extLst>
                    <a:ext uri="{9D8B030D-6E8A-4147-A177-3AD203B41FA5}">
                      <a16:colId xmlns:a16="http://schemas.microsoft.com/office/drawing/2014/main" val="1362120476"/>
                    </a:ext>
                  </a:extLst>
                </a:gridCol>
              </a:tblGrid>
              <a:tr h="331794">
                <a:tc gridSpan="5">
                  <a:txBody>
                    <a:bodyPr/>
                    <a:lstStyle/>
                    <a:p>
                      <a:pPr marL="0" marR="0">
                        <a:lnSpc>
                          <a:spcPct val="115000"/>
                        </a:lnSpc>
                        <a:spcAft>
                          <a:spcPts val="800"/>
                        </a:spcAft>
                        <a:buNone/>
                      </a:pPr>
                      <a:r>
                        <a:rPr lang="en-US" sz="2000" kern="100" dirty="0">
                          <a:effectLst/>
                        </a:rPr>
                        <a:t>Family Identity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3112810"/>
                  </a:ext>
                </a:extLst>
              </a:tr>
              <a:tr h="394900">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know ourselves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know ourselves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95331668"/>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know our family priorities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know what is important to us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91885283"/>
                  </a:ext>
                </a:extLst>
              </a:tr>
              <a:tr h="332008">
                <a:tc>
                  <a:txBody>
                    <a:bodyPr/>
                    <a:lstStyle/>
                    <a:p>
                      <a:pPr marL="0" marR="0" algn="ctr">
                        <a:lnSpc>
                          <a:spcPct val="115000"/>
                        </a:lnSpc>
                        <a:spcAft>
                          <a:spcPts val="800"/>
                        </a:spcAft>
                        <a:buNone/>
                      </a:pPr>
                      <a:r>
                        <a:rPr lang="en-US" sz="2000" kern="100" dirty="0">
                          <a:solidFill>
                            <a:schemeClr val="tx1"/>
                          </a:solidFill>
                          <a:effectLst/>
                        </a:rPr>
                        <a:t>3</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think about the future of our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.875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Revise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We think about our family’s potential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00080540"/>
                  </a:ext>
                </a:extLst>
              </a:tr>
              <a:tr h="332008">
                <a:tc gridSpan="5">
                  <a:txBody>
                    <a:bodyPr/>
                    <a:lstStyle/>
                    <a:p>
                      <a:pPr marL="0" marR="0">
                        <a:lnSpc>
                          <a:spcPct val="115000"/>
                        </a:lnSpc>
                        <a:spcAft>
                          <a:spcPts val="800"/>
                        </a:spcAft>
                        <a:buNone/>
                      </a:pPr>
                      <a:r>
                        <a:rPr lang="en-US" sz="2000" kern="100" dirty="0">
                          <a:effectLst/>
                        </a:rPr>
                        <a:t>Connection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2">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8878266"/>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are connected to each other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are connected to each other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98791330"/>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are together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Delete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19062631"/>
                  </a:ext>
                </a:extLst>
              </a:tr>
              <a:tr h="332008">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belong together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.625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49269838"/>
                  </a:ext>
                </a:extLst>
              </a:tr>
              <a:tr h="332008">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know each other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.958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Keep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We know each other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41222615"/>
                  </a:ext>
                </a:extLst>
              </a:tr>
              <a:tr h="332008">
                <a:tc gridSpan="5">
                  <a:txBody>
                    <a:bodyPr/>
                    <a:lstStyle/>
                    <a:p>
                      <a:pPr marL="0" marR="0">
                        <a:lnSpc>
                          <a:spcPct val="115000"/>
                        </a:lnSpc>
                        <a:spcAft>
                          <a:spcPts val="800"/>
                        </a:spcAft>
                        <a:buNone/>
                      </a:pPr>
                      <a:r>
                        <a:rPr lang="en-US" sz="2000" kern="100" dirty="0">
                          <a:effectLst/>
                        </a:rPr>
                        <a:t>Communication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rgbClr val="59A6D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2969215"/>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Family members communicate with each other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r>
                        <a:rPr lang="en-US" sz="2000" kern="100" dirty="0">
                          <a:effectLst/>
                        </a:rPr>
                        <a:t>Revise </a:t>
                      </a:r>
                      <a:endParaRPr lang="en-US" sz="2000" dirty="0"/>
                    </a:p>
                  </a:txBody>
                  <a:tcPr marL="0" marR="0" marT="0" marB="0" anchor="ctr"/>
                </a:tc>
                <a:tc>
                  <a:txBody>
                    <a:bodyPr/>
                    <a:lstStyle/>
                    <a:p>
                      <a:r>
                        <a:rPr lang="en-US" sz="2000" kern="100">
                          <a:effectLst/>
                        </a:rPr>
                        <a:t>We communicate with each other appropriately.  </a:t>
                      </a:r>
                      <a:endParaRPr lang="en-US" sz="2000"/>
                    </a:p>
                  </a:txBody>
                  <a:tcPr marL="0" marR="0" marT="0" marB="0" anchor="ctr"/>
                </a:tc>
                <a:extLst>
                  <a:ext uri="{0D108BD9-81ED-4DB2-BD59-A6C34878D82A}">
                    <a16:rowId xmlns:a16="http://schemas.microsoft.com/office/drawing/2014/main" val="3643126514"/>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solve problems by talking with each other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r>
                        <a:rPr lang="en-US" sz="2000" kern="100">
                          <a:effectLst/>
                        </a:rPr>
                        <a:t>Keep  </a:t>
                      </a:r>
                      <a:endParaRPr lang="en-US" sz="2000"/>
                    </a:p>
                  </a:txBody>
                  <a:tcPr marL="0" marR="0" marT="0" marB="0" anchor="ctr"/>
                </a:tc>
                <a:tc>
                  <a:txBody>
                    <a:bodyPr/>
                    <a:lstStyle/>
                    <a:p>
                      <a:r>
                        <a:rPr lang="en-US" sz="2000" kern="100">
                          <a:effectLst/>
                        </a:rPr>
                        <a:t>We solve problems by talking with each other </a:t>
                      </a:r>
                      <a:endParaRPr lang="en-US" sz="2000"/>
                    </a:p>
                  </a:txBody>
                  <a:tcPr marL="0" marR="0" marT="0" marB="0" anchor="ctr"/>
                </a:tc>
                <a:extLst>
                  <a:ext uri="{0D108BD9-81ED-4DB2-BD59-A6C34878D82A}">
                    <a16:rowId xmlns:a16="http://schemas.microsoft.com/office/drawing/2014/main" val="282824340"/>
                  </a:ext>
                </a:extLst>
              </a:tr>
              <a:tr h="332008">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share joys with each other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r>
                        <a:rPr lang="en-US" sz="2000" kern="100">
                          <a:effectLst/>
                        </a:rPr>
                        <a:t>Keep </a:t>
                      </a:r>
                      <a:endParaRPr lang="en-US" sz="2000"/>
                    </a:p>
                  </a:txBody>
                  <a:tcPr marL="0" marR="0" marT="0" marB="0" anchor="ctr"/>
                </a:tc>
                <a:tc>
                  <a:txBody>
                    <a:bodyPr/>
                    <a:lstStyle/>
                    <a:p>
                      <a:r>
                        <a:rPr lang="en-US" sz="2000" kern="100">
                          <a:effectLst/>
                        </a:rPr>
                        <a:t>We share joys with each other </a:t>
                      </a:r>
                      <a:endParaRPr lang="en-US" sz="2000"/>
                    </a:p>
                  </a:txBody>
                  <a:tcPr marL="0" marR="0" marT="0" marB="0" anchor="ctr"/>
                </a:tc>
                <a:extLst>
                  <a:ext uri="{0D108BD9-81ED-4DB2-BD59-A6C34878D82A}">
                    <a16:rowId xmlns:a16="http://schemas.microsoft.com/office/drawing/2014/main" val="2514770223"/>
                  </a:ext>
                </a:extLst>
              </a:tr>
              <a:tr h="332008">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share concerns with each other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1 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r>
                        <a:rPr lang="en-US" sz="2000" kern="100" dirty="0">
                          <a:effectLst/>
                        </a:rPr>
                        <a:t>Keep </a:t>
                      </a:r>
                      <a:endParaRPr lang="en-US" sz="2000" dirty="0"/>
                    </a:p>
                  </a:txBody>
                  <a:tcPr marL="0" marR="0" marT="0" marB="0" anchor="ctr"/>
                </a:tc>
                <a:tc>
                  <a:txBody>
                    <a:bodyPr/>
                    <a:lstStyle/>
                    <a:p>
                      <a:r>
                        <a:rPr lang="en-US" sz="2000" kern="100" dirty="0">
                          <a:effectLst/>
                        </a:rPr>
                        <a:t>We share concerns with each other </a:t>
                      </a:r>
                      <a:endParaRPr lang="en-US" sz="2000" dirty="0"/>
                    </a:p>
                  </a:txBody>
                  <a:tcPr marL="0" marR="0" marT="0" marB="0" anchor="ctr"/>
                </a:tc>
                <a:extLst>
                  <a:ext uri="{0D108BD9-81ED-4DB2-BD59-A6C34878D82A}">
                    <a16:rowId xmlns:a16="http://schemas.microsoft.com/office/drawing/2014/main" val="3139391982"/>
                  </a:ext>
                </a:extLst>
              </a:tr>
              <a:tr h="332008">
                <a:tc gridSpan="5">
                  <a:txBody>
                    <a:bodyPr/>
                    <a:lstStyle/>
                    <a:p>
                      <a:pPr marL="0" marR="0">
                        <a:lnSpc>
                          <a:spcPct val="115000"/>
                        </a:lnSpc>
                        <a:spcAft>
                          <a:spcPts val="800"/>
                        </a:spcAft>
                        <a:buNone/>
                      </a:pPr>
                      <a:r>
                        <a:rPr lang="en-US" sz="2000" kern="100" dirty="0">
                          <a:effectLst/>
                        </a:rPr>
                        <a:t>Intention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rgbClr val="AD237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113254"/>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all have say in our family’s schedule and activities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.83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all have some influence in our family’s schedule and activities.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486710937"/>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have choices in our daily family life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have choices in our daily family life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81374559"/>
                  </a:ext>
                </a:extLst>
              </a:tr>
              <a:tr h="613793">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get to do what we want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.792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We are able to do most of the things that we think are important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5400357"/>
                  </a:ext>
                </a:extLst>
              </a:tr>
              <a:tr h="332008">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Life seems to just happen to us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91390455"/>
                  </a:ext>
                </a:extLst>
              </a:tr>
              <a:tr h="332008">
                <a:tc>
                  <a:txBody>
                    <a:bodyPr/>
                    <a:lstStyle/>
                    <a:p>
                      <a:pPr marL="0" marR="0" algn="ctr">
                        <a:lnSpc>
                          <a:spcPct val="115000"/>
                        </a:lnSpc>
                        <a:spcAft>
                          <a:spcPts val="800"/>
                        </a:spcAft>
                        <a:buNone/>
                      </a:pPr>
                      <a:r>
                        <a:rPr lang="en-US" sz="2000" kern="100" dirty="0">
                          <a:solidFill>
                            <a:schemeClr val="tx1"/>
                          </a:solidFill>
                          <a:effectLst/>
                        </a:rPr>
                        <a:t>5 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are too busy as a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.958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Keep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We are too busy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11502842"/>
                  </a:ext>
                </a:extLst>
              </a:tr>
              <a:tr h="332008">
                <a:tc gridSpan="5">
                  <a:txBody>
                    <a:bodyPr/>
                    <a:lstStyle/>
                    <a:p>
                      <a:pPr marL="0" marR="0">
                        <a:lnSpc>
                          <a:spcPct val="115000"/>
                        </a:lnSpc>
                        <a:spcAft>
                          <a:spcPts val="800"/>
                        </a:spcAft>
                        <a:buNone/>
                      </a:pPr>
                      <a:r>
                        <a:rPr lang="en-US" sz="2000" kern="100" dirty="0">
                          <a:effectLst/>
                        </a:rPr>
                        <a:t>Balance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rgbClr val="00B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23527673"/>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have a balance of activities in our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The activities in our family are balanced according to our family’s needs.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58375580"/>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Each member’s needs are met in our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work to support each family member’s individual needs.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98363330"/>
                  </a:ext>
                </a:extLst>
              </a:tr>
              <a:tr h="332008">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Some member’s needs take more priority in our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Some member’s needs take more priority in our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53647611"/>
                  </a:ext>
                </a:extLst>
              </a:tr>
              <a:tr h="332008">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know each other’s needs in our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.792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9663468"/>
                  </a:ext>
                </a:extLst>
              </a:tr>
              <a:tr h="332008">
                <a:tc>
                  <a:txBody>
                    <a:bodyPr/>
                    <a:lstStyle/>
                    <a:p>
                      <a:pPr marL="0" marR="0" algn="ctr">
                        <a:lnSpc>
                          <a:spcPct val="115000"/>
                        </a:lnSpc>
                        <a:spcAft>
                          <a:spcPts val="800"/>
                        </a:spcAft>
                        <a:buNone/>
                      </a:pPr>
                      <a:r>
                        <a:rPr lang="en-US" sz="2000" kern="100" dirty="0">
                          <a:solidFill>
                            <a:schemeClr val="tx1"/>
                          </a:solidFill>
                          <a:effectLst/>
                        </a:rPr>
                        <a:t>5 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Our family life is manageable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.667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Our family's day to day activities are manageable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74679405"/>
                  </a:ext>
                </a:extLst>
              </a:tr>
              <a:tr h="332008">
                <a:tc>
                  <a:txBody>
                    <a:bodyPr/>
                    <a:lstStyle/>
                    <a:p>
                      <a:pPr marL="0" marR="0" algn="ctr">
                        <a:lnSpc>
                          <a:spcPct val="115000"/>
                        </a:lnSpc>
                        <a:spcAft>
                          <a:spcPts val="800"/>
                        </a:spcAft>
                        <a:buNone/>
                      </a:pPr>
                      <a:r>
                        <a:rPr lang="en-US" sz="2000" kern="100" dirty="0">
                          <a:solidFill>
                            <a:schemeClr val="tx1"/>
                          </a:solidFill>
                          <a:effectLst/>
                        </a:rPr>
                        <a:t>6 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Our family life is predictable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.833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Our family's day to day activities are usually predictable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82644731"/>
                  </a:ext>
                </a:extLst>
              </a:tr>
              <a:tr h="332008">
                <a:tc>
                  <a:txBody>
                    <a:bodyPr/>
                    <a:lstStyle/>
                    <a:p>
                      <a:pPr marL="0" marR="0" algn="ctr">
                        <a:lnSpc>
                          <a:spcPct val="115000"/>
                        </a:lnSpc>
                        <a:spcAft>
                          <a:spcPts val="800"/>
                        </a:spcAft>
                        <a:buNone/>
                      </a:pPr>
                      <a:r>
                        <a:rPr lang="en-US" sz="2000" kern="100" dirty="0">
                          <a:solidFill>
                            <a:schemeClr val="tx1"/>
                          </a:solidFill>
                          <a:effectLst/>
                        </a:rPr>
                        <a:t>7 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Our family life is chaotic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Revise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On most days we feel overwhelmed by our family’s day to day activities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06156269"/>
                  </a:ext>
                </a:extLst>
              </a:tr>
              <a:tr h="332008">
                <a:tc gridSpan="5">
                  <a:txBody>
                    <a:bodyPr/>
                    <a:lstStyle/>
                    <a:p>
                      <a:pPr marL="0" marR="0">
                        <a:lnSpc>
                          <a:spcPct val="115000"/>
                        </a:lnSpc>
                        <a:spcAft>
                          <a:spcPts val="800"/>
                        </a:spcAft>
                        <a:buNone/>
                      </a:pPr>
                      <a:r>
                        <a:rPr lang="en-US" sz="2000" kern="100" dirty="0">
                          <a:effectLst/>
                        </a:rPr>
                        <a:t>Supports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tx1">
                        <a:lumMod val="65000"/>
                        <a:lumOff val="3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2341358"/>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receive the support our family needs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receive the support our family needs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5118011"/>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are connected in our community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.917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are connected within our community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01300252"/>
                  </a:ext>
                </a:extLst>
              </a:tr>
              <a:tr h="332008">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Our family supports each individual member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Our family has the resources to support individual members' needs.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14378303"/>
                  </a:ext>
                </a:extLst>
              </a:tr>
              <a:tr h="615624">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access resources outside our family to address our needs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When needed, we access resources outside our family to address our needs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12703309"/>
                  </a:ext>
                </a:extLst>
              </a:tr>
              <a:tr h="332008">
                <a:tc>
                  <a:txBody>
                    <a:bodyPr/>
                    <a:lstStyle/>
                    <a:p>
                      <a:pPr marL="0" marR="0" algn="ctr">
                        <a:lnSpc>
                          <a:spcPct val="115000"/>
                        </a:lnSpc>
                        <a:spcAft>
                          <a:spcPts val="800"/>
                        </a:spcAft>
                        <a:buNone/>
                      </a:pPr>
                      <a:r>
                        <a:rPr lang="en-US" sz="2000" kern="100" dirty="0">
                          <a:solidFill>
                            <a:schemeClr val="tx1"/>
                          </a:solidFill>
                          <a:effectLst/>
                        </a:rPr>
                        <a:t>5 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work as a team to accomplish family goals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Our family works together to accomplish our goals.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53759302"/>
                  </a:ext>
                </a:extLst>
              </a:tr>
              <a:tr h="615624">
                <a:tc>
                  <a:txBody>
                    <a:bodyPr/>
                    <a:lstStyle/>
                    <a:p>
                      <a:pPr marL="0" marR="0" algn="ctr">
                        <a:lnSpc>
                          <a:spcPct val="115000"/>
                        </a:lnSpc>
                        <a:spcAft>
                          <a:spcPts val="800"/>
                        </a:spcAft>
                        <a:buNone/>
                      </a:pPr>
                      <a:r>
                        <a:rPr lang="en-US" sz="2000" kern="100" dirty="0">
                          <a:solidFill>
                            <a:schemeClr val="tx1"/>
                          </a:solidFill>
                          <a:effectLst/>
                        </a:rPr>
                        <a:t>6 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Some members provide more family support than others to accomplish family goals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.708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83269079"/>
                  </a:ext>
                </a:extLst>
              </a:tr>
              <a:tr h="332008">
                <a:tc>
                  <a:txBody>
                    <a:bodyPr/>
                    <a:lstStyle/>
                    <a:p>
                      <a:pPr marL="0" marR="0" algn="ctr">
                        <a:lnSpc>
                          <a:spcPct val="115000"/>
                        </a:lnSpc>
                        <a:spcAft>
                          <a:spcPts val="800"/>
                        </a:spcAft>
                        <a:buNone/>
                      </a:pPr>
                      <a:r>
                        <a:rPr lang="en-US" sz="2000" kern="100" dirty="0">
                          <a:solidFill>
                            <a:schemeClr val="tx1"/>
                          </a:solidFill>
                          <a:effectLst/>
                        </a:rPr>
                        <a:t>7 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don’t have the family resources we need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Captured in S1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59452364"/>
                  </a:ext>
                </a:extLst>
              </a:tr>
              <a:tr h="332008">
                <a:tc>
                  <a:txBody>
                    <a:bodyPr/>
                    <a:lstStyle/>
                    <a:p>
                      <a:pPr marL="0" marR="0" algn="ctr">
                        <a:lnSpc>
                          <a:spcPct val="115000"/>
                        </a:lnSpc>
                        <a:spcAft>
                          <a:spcPts val="800"/>
                        </a:spcAft>
                        <a:buNone/>
                      </a:pPr>
                      <a:r>
                        <a:rPr lang="en-US" sz="2000" kern="100" dirty="0">
                          <a:solidFill>
                            <a:schemeClr val="tx1"/>
                          </a:solidFill>
                          <a:effectLst/>
                        </a:rPr>
                        <a:t>8 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don’t have the resources we need to support individual family members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Delete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Captured in S3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28361466"/>
                  </a:ext>
                </a:extLst>
              </a:tr>
              <a:tr h="332008">
                <a:tc gridSpan="5">
                  <a:txBody>
                    <a:bodyPr/>
                    <a:lstStyle/>
                    <a:p>
                      <a:pPr marL="0" marR="0">
                        <a:lnSpc>
                          <a:spcPct val="115000"/>
                        </a:lnSpc>
                        <a:spcAft>
                          <a:spcPts val="800"/>
                        </a:spcAft>
                        <a:buNone/>
                      </a:pPr>
                      <a:r>
                        <a:rPr lang="en-US" sz="2000" kern="100" dirty="0">
                          <a:effectLst/>
                        </a:rPr>
                        <a:t>Awareness &amp; Reflection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8745202"/>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reflect about how we are doing as a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97356370"/>
                  </a:ext>
                </a:extLst>
              </a:tr>
              <a:tr h="33698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talk about how our family is doing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1 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talk about how we are doing as a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34310171"/>
                  </a:ext>
                </a:extLst>
              </a:tr>
              <a:tr h="332008">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think about how our family is doing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.833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think about how we are doing as a family.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32860954"/>
                  </a:ext>
                </a:extLst>
              </a:tr>
              <a:tr h="332008">
                <a:tc>
                  <a:txBody>
                    <a:bodyPr/>
                    <a:lstStyle/>
                    <a:p>
                      <a:pPr marL="0" marR="0" algn="ctr">
                        <a:lnSpc>
                          <a:spcPct val="115000"/>
                        </a:lnSpc>
                        <a:spcAft>
                          <a:spcPts val="800"/>
                        </a:spcAft>
                        <a:buNone/>
                      </a:pPr>
                      <a:r>
                        <a:rPr lang="en-US" sz="2000" kern="100" dirty="0">
                          <a:solidFill>
                            <a:schemeClr val="tx1"/>
                          </a:solidFill>
                          <a:effectLst/>
                        </a:rPr>
                        <a:t>4 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don’t need to think about our family much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11454768"/>
                  </a:ext>
                </a:extLst>
              </a:tr>
              <a:tr h="332008">
                <a:tc>
                  <a:txBody>
                    <a:bodyPr/>
                    <a:lstStyle/>
                    <a:p>
                      <a:pPr marL="0" marR="0" algn="ctr">
                        <a:lnSpc>
                          <a:spcPct val="115000"/>
                        </a:lnSpc>
                        <a:spcAft>
                          <a:spcPts val="800"/>
                        </a:spcAft>
                        <a:buNone/>
                      </a:pPr>
                      <a:r>
                        <a:rPr lang="en-US" sz="2000" kern="100" dirty="0">
                          <a:solidFill>
                            <a:schemeClr val="tx1"/>
                          </a:solidFill>
                          <a:effectLst/>
                        </a:rPr>
                        <a:t>5 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We know how things are going in our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.875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Reword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We know each other’s needs in our family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50578669"/>
                  </a:ext>
                </a:extLst>
              </a:tr>
              <a:tr h="332008">
                <a:tc gridSpan="5">
                  <a:txBody>
                    <a:bodyPr/>
                    <a:lstStyle/>
                    <a:p>
                      <a:pPr marL="0" marR="0">
                        <a:lnSpc>
                          <a:spcPct val="115000"/>
                        </a:lnSpc>
                        <a:spcAft>
                          <a:spcPts val="800"/>
                        </a:spcAft>
                        <a:buNone/>
                      </a:pPr>
                      <a:r>
                        <a:rPr lang="en-US" sz="2000" kern="100" dirty="0">
                          <a:effectLst/>
                        </a:rPr>
                        <a:t>Adaptation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1353831"/>
                  </a:ext>
                </a:extLst>
              </a:tr>
              <a:tr h="332008">
                <a:tc>
                  <a:txBody>
                    <a:bodyPr/>
                    <a:lstStyle/>
                    <a:p>
                      <a:pPr marL="0" marR="0" algn="ctr">
                        <a:lnSpc>
                          <a:spcPct val="115000"/>
                        </a:lnSpc>
                        <a:spcAft>
                          <a:spcPts val="800"/>
                        </a:spcAft>
                        <a:buNone/>
                      </a:pPr>
                      <a:r>
                        <a:rPr lang="en-US" sz="2000" kern="100" dirty="0">
                          <a:solidFill>
                            <a:schemeClr val="tx1"/>
                          </a:solidFill>
                          <a:effectLst/>
                        </a:rPr>
                        <a:t>1 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make changes in our family when we need to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.958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Keep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85243499"/>
                  </a:ext>
                </a:extLst>
              </a:tr>
              <a:tr h="332008">
                <a:tc>
                  <a:txBody>
                    <a:bodyPr/>
                    <a:lstStyle/>
                    <a:p>
                      <a:pPr marL="0" marR="0" algn="ctr">
                        <a:lnSpc>
                          <a:spcPct val="115000"/>
                        </a:lnSpc>
                        <a:spcAft>
                          <a:spcPts val="800"/>
                        </a:spcAft>
                        <a:buNone/>
                      </a:pPr>
                      <a:r>
                        <a:rPr lang="en-US" sz="2000" kern="100" dirty="0">
                          <a:solidFill>
                            <a:schemeClr val="tx1"/>
                          </a:solidFill>
                          <a:effectLst/>
                        </a:rPr>
                        <a:t>2 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dirty="0">
                          <a:effectLst/>
                        </a:rPr>
                        <a:t>Our family gets stuck when we need to make changes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.917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Delete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dirty="0">
                          <a:effectLst/>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03487421"/>
                  </a:ext>
                </a:extLst>
              </a:tr>
              <a:tr h="360852">
                <a:tc>
                  <a:txBody>
                    <a:bodyPr/>
                    <a:lstStyle/>
                    <a:p>
                      <a:pPr marL="0" marR="0" algn="ctr">
                        <a:lnSpc>
                          <a:spcPct val="115000"/>
                        </a:lnSpc>
                        <a:spcAft>
                          <a:spcPts val="800"/>
                        </a:spcAft>
                        <a:buNone/>
                      </a:pPr>
                      <a:r>
                        <a:rPr lang="en-US" sz="2000" kern="100" dirty="0">
                          <a:solidFill>
                            <a:schemeClr val="tx1"/>
                          </a:solidFill>
                          <a:effectLst/>
                        </a:rPr>
                        <a:t>3 </a:t>
                      </a:r>
                      <a:endPar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bg1">
                        <a:lumMod val="85000"/>
                      </a:schemeClr>
                    </a:solidFill>
                  </a:tcPr>
                </a:tc>
                <a:tc>
                  <a:txBody>
                    <a:bodyPr/>
                    <a:lstStyle/>
                    <a:p>
                      <a:pPr marL="0" marR="0">
                        <a:lnSpc>
                          <a:spcPct val="115000"/>
                        </a:lnSpc>
                        <a:spcAft>
                          <a:spcPts val="800"/>
                        </a:spcAft>
                        <a:buNone/>
                      </a:pPr>
                      <a:r>
                        <a:rPr lang="en-US" sz="2000" kern="100">
                          <a:effectLst/>
                        </a:rPr>
                        <a:t>We know how to tackle family issues and concerns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.917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Revise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tc>
                  <a:txBody>
                    <a:bodyPr/>
                    <a:lstStyle/>
                    <a:p>
                      <a:pPr marL="0" marR="0">
                        <a:lnSpc>
                          <a:spcPct val="115000"/>
                        </a:lnSpc>
                        <a:spcAft>
                          <a:spcPts val="800"/>
                        </a:spcAft>
                        <a:buNone/>
                      </a:pPr>
                      <a:r>
                        <a:rPr lang="en-US" sz="2000" kern="100">
                          <a:effectLst/>
                        </a:rPr>
                        <a:t>We know how to make changes in our family when we need to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34973537"/>
                  </a:ext>
                </a:extLst>
              </a:tr>
              <a:tr h="331794">
                <a:tc gridSpan="2">
                  <a:txBody>
                    <a:bodyPr/>
                    <a:lstStyle/>
                    <a:p>
                      <a:pPr marL="0" marR="0">
                        <a:lnSpc>
                          <a:spcPct val="115000"/>
                        </a:lnSpc>
                        <a:spcAft>
                          <a:spcPts val="800"/>
                        </a:spcAft>
                        <a:buNone/>
                      </a:pPr>
                      <a:r>
                        <a:rPr lang="en-US" sz="2000" kern="100" dirty="0">
                          <a:effectLst/>
                        </a:rPr>
                        <a:t>Scale-level Content Validity Index 34.745 total points/39 items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4"/>
                    </a:solidFill>
                  </a:tcPr>
                </a:tc>
                <a:tc hMerge="1">
                  <a:txBody>
                    <a:bodyPr/>
                    <a:lstStyle/>
                    <a:p>
                      <a:endParaRPr lang="en-US"/>
                    </a:p>
                  </a:txBody>
                  <a:tcPr/>
                </a:tc>
                <a:tc>
                  <a:txBody>
                    <a:bodyPr/>
                    <a:lstStyle/>
                    <a:p>
                      <a:pPr marL="0" marR="0">
                        <a:lnSpc>
                          <a:spcPct val="115000"/>
                        </a:lnSpc>
                        <a:spcAft>
                          <a:spcPts val="800"/>
                        </a:spcAft>
                        <a:buNone/>
                      </a:pPr>
                      <a:r>
                        <a:rPr lang="en-US" sz="2000" kern="100" dirty="0">
                          <a:effectLst/>
                        </a:rPr>
                        <a:t> .891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4"/>
                    </a:solidFill>
                  </a:tcPr>
                </a:tc>
                <a:tc>
                  <a:txBody>
                    <a:bodyPr/>
                    <a:lstStyle/>
                    <a:p>
                      <a:pPr marL="0" marR="0">
                        <a:lnSpc>
                          <a:spcPct val="115000"/>
                        </a:lnSpc>
                        <a:spcAft>
                          <a:spcPts val="800"/>
                        </a:spcAft>
                        <a:buNone/>
                      </a:pPr>
                      <a:r>
                        <a:rPr lang="en-US" sz="2000" kern="100" dirty="0">
                          <a:effectLst/>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4"/>
                    </a:solidFill>
                  </a:tcPr>
                </a:tc>
                <a:tc>
                  <a:txBody>
                    <a:bodyPr/>
                    <a:lstStyle/>
                    <a:p>
                      <a:pPr marL="0" marR="0">
                        <a:lnSpc>
                          <a:spcPct val="115000"/>
                        </a:lnSpc>
                        <a:spcAft>
                          <a:spcPts val="800"/>
                        </a:spcAft>
                        <a:buNone/>
                      </a:pPr>
                      <a:r>
                        <a:rPr lang="en-US" sz="2000" kern="100" dirty="0">
                          <a:effectLst/>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solidFill>
                      <a:schemeClr val="accent4"/>
                    </a:solidFill>
                  </a:tcPr>
                </a:tc>
                <a:extLst>
                  <a:ext uri="{0D108BD9-81ED-4DB2-BD59-A6C34878D82A}">
                    <a16:rowId xmlns:a16="http://schemas.microsoft.com/office/drawing/2014/main" val="885225595"/>
                  </a:ext>
                </a:extLst>
              </a:tr>
            </a:tbl>
          </a:graphicData>
        </a:graphic>
      </p:graphicFrame>
      <p:sp>
        <p:nvSpPr>
          <p:cNvPr id="13" name="TextBox 12">
            <a:extLst>
              <a:ext uri="{FF2B5EF4-FFF2-40B4-BE49-F238E27FC236}">
                <a16:creationId xmlns:a16="http://schemas.microsoft.com/office/drawing/2014/main" id="{410CB219-C85F-2231-F172-B656AF2386D5}"/>
              </a:ext>
            </a:extLst>
          </p:cNvPr>
          <p:cNvSpPr txBox="1"/>
          <p:nvPr/>
        </p:nvSpPr>
        <p:spPr>
          <a:xfrm>
            <a:off x="18962765" y="23645154"/>
            <a:ext cx="14985462" cy="923330"/>
          </a:xfrm>
          <a:prstGeom prst="rect">
            <a:avLst/>
          </a:prstGeom>
          <a:noFill/>
        </p:spPr>
        <p:txBody>
          <a:bodyPr wrap="square" rtlCol="0">
            <a:spAutoFit/>
          </a:bodyPr>
          <a:lstStyle/>
          <a:p>
            <a:pPr algn="ctr"/>
            <a:r>
              <a:rPr lang="en-US" sz="5400" b="1" dirty="0"/>
              <a:t>Research Process For Healthy Families Profile 2.0</a:t>
            </a:r>
          </a:p>
        </p:txBody>
      </p:sp>
    </p:spTree>
    <p:extLst>
      <p:ext uri="{BB962C8B-B14F-4D97-AF65-F5344CB8AC3E}">
        <p14:creationId xmlns:p14="http://schemas.microsoft.com/office/powerpoint/2010/main" val="42098030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EsriMapsInfo xmlns="ESRI.ArcGIS.Mapping.OfficeIntegration.PowerPointInfo">
  <Version>Version1</Version>
  <RequiresSignIn>False</RequiresSignIn>
</EsriMapsInfo>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5.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F80171DF-98E5-45E0-98FE-129B86FA68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3.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4.xml><?xml version="1.0" encoding="utf-8"?>
<ds:datastoreItem xmlns:ds="http://schemas.openxmlformats.org/officeDocument/2006/customXml" ds:itemID="{F79DF2F8-3439-4E47-8B4D-9D6FCF655A54}">
  <ds:schemaRefs>
    <ds:schemaRef ds:uri="http://schemas.microsoft.com/office/2006/documentManagement/types"/>
    <ds:schemaRef ds:uri="http://www.w3.org/XML/1998/namespace"/>
    <ds:schemaRef ds:uri="3cc88b3a-ca0e-4e78-a720-143fa73d263c"/>
    <ds:schemaRef ds:uri="http://purl.org/dc/elements/1.1/"/>
    <ds:schemaRef ds:uri="http://purl.org/dc/dcmitype/"/>
    <ds:schemaRef ds:uri="e933eb58-6e6e-4f22-992c-461111efef8f"/>
    <ds:schemaRef ds:uri="http://purl.org/dc/terms/"/>
    <ds:schemaRef ds:uri="http://schemas.microsoft.com/office/infopath/2007/PartnerControls"/>
    <ds:schemaRef ds:uri="http://schemas.openxmlformats.org/package/2006/metadata/core-properties"/>
    <ds:schemaRef ds:uri="http://schemas.microsoft.com/office/2006/metadata/properties"/>
    <ds:schemaRef ds:uri="2a64891b-fa03-4fb1-a092-31ef8f540ecb"/>
    <ds:schemaRef ds:uri="5550a5bc-a596-4b67-9c99-647c66ecfdd3"/>
  </ds:schemaRefs>
</ds:datastoreItem>
</file>

<file path=customXml/itemProps5.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3034</TotalTime>
  <Words>1349</Words>
  <Application>Microsoft Office PowerPoint</Application>
  <PresentationFormat>Custom</PresentationFormat>
  <Paragraphs>254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Calibri</vt:lpstr>
      <vt:lpstr>Minion Pro</vt:lpstr>
      <vt:lpstr>Myriad Pro</vt:lpstr>
      <vt:lpstr>Source Sans Pro</vt:lpstr>
      <vt:lpstr>Office Theme</vt:lpstr>
      <vt:lpstr>Content Validity of Healthy Families Profile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Rita Despres</cp:lastModifiedBy>
  <cp:revision>222</cp:revision>
  <dcterms:created xsi:type="dcterms:W3CDTF">2016-03-05T16:55:12Z</dcterms:created>
  <dcterms:modified xsi:type="dcterms:W3CDTF">2025-04-23T15:49:07Z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