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6"/>
  </p:sldMasterIdLst>
  <p:notesMasterIdLst>
    <p:notesMasterId r:id="rId8"/>
  </p:notesMasterIdLst>
  <p:sldIdLst>
    <p:sldId id="264" r:id="rId7"/>
  </p:sldIdLst>
  <p:sldSz cx="43891200" cy="32918400"/>
  <p:notesSz cx="9144000" cy="6858000"/>
  <p:defaultTextStyle>
    <a:defPPr>
      <a:defRPr lang="en-US"/>
    </a:defPPr>
    <a:lvl1pPr marL="0" algn="l" defTabSz="3686466" rtl="0" eaLnBrk="1" latinLnBrk="0" hangingPunct="1">
      <a:defRPr sz="7285" kern="1200">
        <a:solidFill>
          <a:schemeClr val="tx1"/>
        </a:solidFill>
        <a:latin typeface="+mn-lt"/>
        <a:ea typeface="+mn-ea"/>
        <a:cs typeface="+mn-cs"/>
      </a:defRPr>
    </a:lvl1pPr>
    <a:lvl2pPr marL="1843232" algn="l" defTabSz="3686466" rtl="0" eaLnBrk="1" latinLnBrk="0" hangingPunct="1">
      <a:defRPr sz="7285" kern="1200">
        <a:solidFill>
          <a:schemeClr val="tx1"/>
        </a:solidFill>
        <a:latin typeface="+mn-lt"/>
        <a:ea typeface="+mn-ea"/>
        <a:cs typeface="+mn-cs"/>
      </a:defRPr>
    </a:lvl2pPr>
    <a:lvl3pPr marL="3686466" algn="l" defTabSz="3686466" rtl="0" eaLnBrk="1" latinLnBrk="0" hangingPunct="1">
      <a:defRPr sz="7285" kern="1200">
        <a:solidFill>
          <a:schemeClr val="tx1"/>
        </a:solidFill>
        <a:latin typeface="+mn-lt"/>
        <a:ea typeface="+mn-ea"/>
        <a:cs typeface="+mn-cs"/>
      </a:defRPr>
    </a:lvl3pPr>
    <a:lvl4pPr marL="5529698" algn="l" defTabSz="3686466" rtl="0" eaLnBrk="1" latinLnBrk="0" hangingPunct="1">
      <a:defRPr sz="7285" kern="1200">
        <a:solidFill>
          <a:schemeClr val="tx1"/>
        </a:solidFill>
        <a:latin typeface="+mn-lt"/>
        <a:ea typeface="+mn-ea"/>
        <a:cs typeface="+mn-cs"/>
      </a:defRPr>
    </a:lvl4pPr>
    <a:lvl5pPr marL="7372932" algn="l" defTabSz="3686466" rtl="0" eaLnBrk="1" latinLnBrk="0" hangingPunct="1">
      <a:defRPr sz="7285" kern="1200">
        <a:solidFill>
          <a:schemeClr val="tx1"/>
        </a:solidFill>
        <a:latin typeface="+mn-lt"/>
        <a:ea typeface="+mn-ea"/>
        <a:cs typeface="+mn-cs"/>
      </a:defRPr>
    </a:lvl5pPr>
    <a:lvl6pPr marL="9216165" algn="l" defTabSz="3686466" rtl="0" eaLnBrk="1" latinLnBrk="0" hangingPunct="1">
      <a:defRPr sz="7285" kern="1200">
        <a:solidFill>
          <a:schemeClr val="tx1"/>
        </a:solidFill>
        <a:latin typeface="+mn-lt"/>
        <a:ea typeface="+mn-ea"/>
        <a:cs typeface="+mn-cs"/>
      </a:defRPr>
    </a:lvl6pPr>
    <a:lvl7pPr marL="11059397" algn="l" defTabSz="3686466" rtl="0" eaLnBrk="1" latinLnBrk="0" hangingPunct="1">
      <a:defRPr sz="7285" kern="1200">
        <a:solidFill>
          <a:schemeClr val="tx1"/>
        </a:solidFill>
        <a:latin typeface="+mn-lt"/>
        <a:ea typeface="+mn-ea"/>
        <a:cs typeface="+mn-cs"/>
      </a:defRPr>
    </a:lvl7pPr>
    <a:lvl8pPr marL="12902631" algn="l" defTabSz="3686466" rtl="0" eaLnBrk="1" latinLnBrk="0" hangingPunct="1">
      <a:defRPr sz="7285" kern="1200">
        <a:solidFill>
          <a:schemeClr val="tx1"/>
        </a:solidFill>
        <a:latin typeface="+mn-lt"/>
        <a:ea typeface="+mn-ea"/>
        <a:cs typeface="+mn-cs"/>
      </a:defRPr>
    </a:lvl8pPr>
    <a:lvl9pPr marL="14745863" algn="l" defTabSz="3686466" rtl="0" eaLnBrk="1" latinLnBrk="0" hangingPunct="1">
      <a:defRPr sz="728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38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berle, Romy" initials="ER" lastIdx="1" clrIdx="0">
    <p:extLst>
      <p:ext uri="{19B8F6BF-5375-455C-9EA6-DF929625EA0E}">
        <p15:presenceInfo xmlns:p15="http://schemas.microsoft.com/office/powerpoint/2012/main" userId="S::ree1010@unh.edu::2e56a4c2-ce93-4aa1-9508-ef95aa41db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CCFF"/>
    <a:srgbClr val="2B77A5"/>
    <a:srgbClr val="59A6D4"/>
    <a:srgbClr val="29729F"/>
    <a:srgbClr val="0044BB"/>
    <a:srgbClr val="000000"/>
    <a:srgbClr val="003591"/>
    <a:srgbClr val="2E0957"/>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18F909-B287-4A38-BC14-0648D8236E37}" v="82" dt="2025-04-18T19:45:48.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79" autoAdjust="0"/>
    <p:restoredTop sz="93969" autoAdjust="0"/>
  </p:normalViewPr>
  <p:slideViewPr>
    <p:cSldViewPr snapToGrid="0">
      <p:cViewPr varScale="1">
        <p:scale>
          <a:sx n="22" d="100"/>
          <a:sy n="22" d="100"/>
        </p:scale>
        <p:origin x="2250" y="84"/>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viewProps" Target="viewProps.xml"/><Relationship Id="rId5" Type="http://schemas.openxmlformats.org/officeDocument/2006/relationships/customXml" Target="../customXml/item5.xml"/><Relationship Id="rId1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ommentAuthors" Target="commentAuthors.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777B1D42-A65D-49D4-BD83-F646B952BCF1}" type="datetimeFigureOut">
              <a:rPr lang="en-US" smtClean="0"/>
              <a:t>4/23/2025</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FE3A5A33-B5AA-4810-9B13-C1F7DD047D19}" type="slidenum">
              <a:rPr lang="en-US" smtClean="0"/>
              <a:t>‹#›</a:t>
            </a:fld>
            <a:endParaRPr lang="en-US"/>
          </a:p>
        </p:txBody>
      </p:sp>
    </p:spTree>
    <p:extLst>
      <p:ext uri="{BB962C8B-B14F-4D97-AF65-F5344CB8AC3E}">
        <p14:creationId xmlns:p14="http://schemas.microsoft.com/office/powerpoint/2010/main" val="1658667553"/>
      </p:ext>
    </p:extLst>
  </p:cSld>
  <p:clrMap bg1="lt1" tx1="dk1" bg2="lt2" tx2="dk2" accent1="accent1" accent2="accent2" accent3="accent3" accent4="accent4" accent5="accent5" accent6="accent6" hlink="hlink" folHlink="folHlink"/>
  <p:notesStyle>
    <a:lvl1pPr marL="0" algn="l" defTabSz="783732" rtl="0" eaLnBrk="1" latinLnBrk="0" hangingPunct="1">
      <a:defRPr sz="1029" kern="1200">
        <a:solidFill>
          <a:schemeClr val="tx1"/>
        </a:solidFill>
        <a:latin typeface="+mn-lt"/>
        <a:ea typeface="+mn-ea"/>
        <a:cs typeface="+mn-cs"/>
      </a:defRPr>
    </a:lvl1pPr>
    <a:lvl2pPr marL="391866" algn="l" defTabSz="783732" rtl="0" eaLnBrk="1" latinLnBrk="0" hangingPunct="1">
      <a:defRPr sz="1029" kern="1200">
        <a:solidFill>
          <a:schemeClr val="tx1"/>
        </a:solidFill>
        <a:latin typeface="+mn-lt"/>
        <a:ea typeface="+mn-ea"/>
        <a:cs typeface="+mn-cs"/>
      </a:defRPr>
    </a:lvl2pPr>
    <a:lvl3pPr marL="783732" algn="l" defTabSz="783732" rtl="0" eaLnBrk="1" latinLnBrk="0" hangingPunct="1">
      <a:defRPr sz="1029" kern="1200">
        <a:solidFill>
          <a:schemeClr val="tx1"/>
        </a:solidFill>
        <a:latin typeface="+mn-lt"/>
        <a:ea typeface="+mn-ea"/>
        <a:cs typeface="+mn-cs"/>
      </a:defRPr>
    </a:lvl3pPr>
    <a:lvl4pPr marL="1175598" algn="l" defTabSz="783732" rtl="0" eaLnBrk="1" latinLnBrk="0" hangingPunct="1">
      <a:defRPr sz="1029" kern="1200">
        <a:solidFill>
          <a:schemeClr val="tx1"/>
        </a:solidFill>
        <a:latin typeface="+mn-lt"/>
        <a:ea typeface="+mn-ea"/>
        <a:cs typeface="+mn-cs"/>
      </a:defRPr>
    </a:lvl4pPr>
    <a:lvl5pPr marL="1567464" algn="l" defTabSz="783732" rtl="0" eaLnBrk="1" latinLnBrk="0" hangingPunct="1">
      <a:defRPr sz="1029" kern="1200">
        <a:solidFill>
          <a:schemeClr val="tx1"/>
        </a:solidFill>
        <a:latin typeface="+mn-lt"/>
        <a:ea typeface="+mn-ea"/>
        <a:cs typeface="+mn-cs"/>
      </a:defRPr>
    </a:lvl5pPr>
    <a:lvl6pPr marL="1959331" algn="l" defTabSz="783732" rtl="0" eaLnBrk="1" latinLnBrk="0" hangingPunct="1">
      <a:defRPr sz="1029" kern="1200">
        <a:solidFill>
          <a:schemeClr val="tx1"/>
        </a:solidFill>
        <a:latin typeface="+mn-lt"/>
        <a:ea typeface="+mn-ea"/>
        <a:cs typeface="+mn-cs"/>
      </a:defRPr>
    </a:lvl6pPr>
    <a:lvl7pPr marL="2351197" algn="l" defTabSz="783732" rtl="0" eaLnBrk="1" latinLnBrk="0" hangingPunct="1">
      <a:defRPr sz="1029" kern="1200">
        <a:solidFill>
          <a:schemeClr val="tx1"/>
        </a:solidFill>
        <a:latin typeface="+mn-lt"/>
        <a:ea typeface="+mn-ea"/>
        <a:cs typeface="+mn-cs"/>
      </a:defRPr>
    </a:lvl7pPr>
    <a:lvl8pPr marL="2743063" algn="l" defTabSz="783732" rtl="0" eaLnBrk="1" latinLnBrk="0" hangingPunct="1">
      <a:defRPr sz="1029" kern="1200">
        <a:solidFill>
          <a:schemeClr val="tx1"/>
        </a:solidFill>
        <a:latin typeface="+mn-lt"/>
        <a:ea typeface="+mn-ea"/>
        <a:cs typeface="+mn-cs"/>
      </a:defRPr>
    </a:lvl8pPr>
    <a:lvl9pPr marL="3134929" algn="l" defTabSz="783732" rtl="0" eaLnBrk="1" latinLnBrk="0" hangingPunct="1">
      <a:defRPr sz="102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 Col. LayoutwGraphics">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44C22C2-0175-4738-9627-BAF0A82CB4E0}"/>
              </a:ext>
            </a:extLst>
          </p:cNvPr>
          <p:cNvSpPr>
            <a:spLocks noGrp="1"/>
          </p:cNvSpPr>
          <p:nvPr>
            <p:ph type="title" hasCustomPrompt="1"/>
          </p:nvPr>
        </p:nvSpPr>
        <p:spPr>
          <a:xfrm>
            <a:off x="979714" y="1155360"/>
            <a:ext cx="37856160" cy="666477"/>
          </a:xfrm>
        </p:spPr>
        <p:txBody>
          <a:bodyPr>
            <a:noAutofit/>
          </a:bodyPr>
          <a:lstStyle>
            <a:lvl1pPr>
              <a:defRPr sz="10714">
                <a:solidFill>
                  <a:schemeClr val="bg1"/>
                </a:solidFill>
              </a:defRPr>
            </a:lvl1pPr>
          </a:lstStyle>
          <a:p>
            <a:r>
              <a:rPr lang="en-US" dirty="0"/>
              <a:t>Click to add poster title</a:t>
            </a:r>
          </a:p>
        </p:txBody>
      </p:sp>
      <p:sp>
        <p:nvSpPr>
          <p:cNvPr id="16" name="Text Placeholder 15">
            <a:extLst>
              <a:ext uri="{FF2B5EF4-FFF2-40B4-BE49-F238E27FC236}">
                <a16:creationId xmlns:a16="http://schemas.microsoft.com/office/drawing/2014/main" id="{41776752-92DC-4443-8EA3-D91E06CA382D}"/>
              </a:ext>
            </a:extLst>
          </p:cNvPr>
          <p:cNvSpPr>
            <a:spLocks noGrp="1"/>
          </p:cNvSpPr>
          <p:nvPr>
            <p:ph type="body" sz="quarter" idx="13" hasCustomPrompt="1"/>
          </p:nvPr>
        </p:nvSpPr>
        <p:spPr>
          <a:xfrm>
            <a:off x="979715" y="2210030"/>
            <a:ext cx="20103193" cy="666477"/>
          </a:xfrm>
        </p:spPr>
        <p:txBody>
          <a:bodyPr>
            <a:noAutofit/>
          </a:bodyPr>
          <a:lstStyle>
            <a:lvl1pPr marL="0" indent="0">
              <a:buNone/>
              <a:defRPr sz="5657">
                <a:solidFill>
                  <a:schemeClr val="bg1"/>
                </a:solidFill>
              </a:defRPr>
            </a:lvl1pPr>
            <a:lvl2pPr marL="1920034" indent="0">
              <a:buNone/>
              <a:defRPr sz="6171">
                <a:solidFill>
                  <a:schemeClr val="bg1"/>
                </a:solidFill>
              </a:defRPr>
            </a:lvl2pPr>
            <a:lvl3pPr marL="3840069" indent="0">
              <a:buNone/>
              <a:defRPr sz="5657">
                <a:solidFill>
                  <a:schemeClr val="bg1"/>
                </a:solidFill>
              </a:defRPr>
            </a:lvl3pPr>
            <a:lvl4pPr marL="5760103" indent="0">
              <a:buNone/>
              <a:defRPr sz="4628">
                <a:solidFill>
                  <a:schemeClr val="bg1"/>
                </a:solidFill>
              </a:defRPr>
            </a:lvl4pPr>
            <a:lvl5pPr marL="7680137" indent="0">
              <a:buNone/>
              <a:defRPr sz="4628">
                <a:solidFill>
                  <a:schemeClr val="bg1"/>
                </a:solidFill>
              </a:defRPr>
            </a:lvl5pPr>
          </a:lstStyle>
          <a:p>
            <a:pPr lvl="0"/>
            <a:r>
              <a:rPr lang="en-US" dirty="0"/>
              <a:t>Click to Add Authors</a:t>
            </a:r>
          </a:p>
        </p:txBody>
      </p:sp>
      <p:sp>
        <p:nvSpPr>
          <p:cNvPr id="18" name="Text Placeholder 17">
            <a:extLst>
              <a:ext uri="{FF2B5EF4-FFF2-40B4-BE49-F238E27FC236}">
                <a16:creationId xmlns:a16="http://schemas.microsoft.com/office/drawing/2014/main" id="{6DED9357-F131-42AC-ACD1-E2AB0C9CD46B}"/>
              </a:ext>
            </a:extLst>
          </p:cNvPr>
          <p:cNvSpPr>
            <a:spLocks noGrp="1"/>
          </p:cNvSpPr>
          <p:nvPr>
            <p:ph type="body" sz="quarter" idx="14" hasCustomPrompt="1"/>
          </p:nvPr>
        </p:nvSpPr>
        <p:spPr>
          <a:xfrm>
            <a:off x="979715" y="3153013"/>
            <a:ext cx="20103193" cy="666750"/>
          </a:xfrm>
        </p:spPr>
        <p:txBody>
          <a:bodyPr>
            <a:noAutofit/>
          </a:bodyPr>
          <a:lstStyle>
            <a:lvl1pPr marL="0" indent="0">
              <a:buNone/>
              <a:defRPr sz="5143">
                <a:solidFill>
                  <a:schemeClr val="bg1"/>
                </a:solidFill>
              </a:defRPr>
            </a:lvl1pPr>
            <a:lvl2pPr marL="1920034" indent="0">
              <a:buNone/>
              <a:defRPr sz="5143">
                <a:solidFill>
                  <a:schemeClr val="bg1"/>
                </a:solidFill>
              </a:defRPr>
            </a:lvl2pPr>
            <a:lvl3pPr marL="3840069" indent="0">
              <a:buNone/>
              <a:defRPr sz="4628">
                <a:solidFill>
                  <a:schemeClr val="bg1"/>
                </a:solidFill>
              </a:defRPr>
            </a:lvl3pPr>
            <a:lvl4pPr marL="5760103" indent="0">
              <a:buNone/>
              <a:defRPr sz="3771">
                <a:solidFill>
                  <a:schemeClr val="bg1"/>
                </a:solidFill>
              </a:defRPr>
            </a:lvl4pPr>
            <a:lvl5pPr marL="7680137" indent="0">
              <a:buNone/>
              <a:defRPr sz="3771">
                <a:solidFill>
                  <a:schemeClr val="bg1"/>
                </a:solidFill>
              </a:defRPr>
            </a:lvl5pPr>
          </a:lstStyle>
          <a:p>
            <a:pPr lvl="0"/>
            <a:r>
              <a:rPr lang="en-US" dirty="0"/>
              <a:t>NH-ME LEND, Institute on Disability, University of New Hampshire</a:t>
            </a:r>
          </a:p>
        </p:txBody>
      </p:sp>
      <p:sp>
        <p:nvSpPr>
          <p:cNvPr id="26" name="Text Placeholder 24">
            <a:extLst>
              <a:ext uri="{FF2B5EF4-FFF2-40B4-BE49-F238E27FC236}">
                <a16:creationId xmlns:a16="http://schemas.microsoft.com/office/drawing/2014/main" id="{E7FD4349-FBF5-485C-B163-66C1C3AD3CD3}"/>
              </a:ext>
            </a:extLst>
          </p:cNvPr>
          <p:cNvSpPr>
            <a:spLocks noGrp="1"/>
          </p:cNvSpPr>
          <p:nvPr>
            <p:ph type="body" sz="quarter" idx="16" hasCustomPrompt="1"/>
          </p:nvPr>
        </p:nvSpPr>
        <p:spPr>
          <a:xfrm>
            <a:off x="979714" y="5632704"/>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Introduction</a:t>
            </a:r>
          </a:p>
        </p:txBody>
      </p:sp>
      <p:sp>
        <p:nvSpPr>
          <p:cNvPr id="27" name="Text Placeholder 24">
            <a:extLst>
              <a:ext uri="{FF2B5EF4-FFF2-40B4-BE49-F238E27FC236}">
                <a16:creationId xmlns:a16="http://schemas.microsoft.com/office/drawing/2014/main" id="{0982BCBE-AFE8-41EB-BFA4-BFBDD6B55E45}"/>
              </a:ext>
            </a:extLst>
          </p:cNvPr>
          <p:cNvSpPr>
            <a:spLocks noGrp="1"/>
          </p:cNvSpPr>
          <p:nvPr>
            <p:ph type="body" sz="quarter" idx="17" hasCustomPrompt="1"/>
          </p:nvPr>
        </p:nvSpPr>
        <p:spPr>
          <a:xfrm>
            <a:off x="979714" y="12703085"/>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Methods</a:t>
            </a:r>
          </a:p>
        </p:txBody>
      </p:sp>
      <p:sp>
        <p:nvSpPr>
          <p:cNvPr id="28" name="Text Placeholder 24">
            <a:extLst>
              <a:ext uri="{FF2B5EF4-FFF2-40B4-BE49-F238E27FC236}">
                <a16:creationId xmlns:a16="http://schemas.microsoft.com/office/drawing/2014/main" id="{DB3F42E8-246D-4224-AD03-CB2245340057}"/>
              </a:ext>
            </a:extLst>
          </p:cNvPr>
          <p:cNvSpPr>
            <a:spLocks noGrp="1"/>
          </p:cNvSpPr>
          <p:nvPr>
            <p:ph type="body" sz="quarter" idx="18" hasCustomPrompt="1"/>
          </p:nvPr>
        </p:nvSpPr>
        <p:spPr>
          <a:xfrm>
            <a:off x="15022285" y="5632704"/>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Data Analysis</a:t>
            </a:r>
          </a:p>
        </p:txBody>
      </p:sp>
      <p:sp>
        <p:nvSpPr>
          <p:cNvPr id="29" name="Text Placeholder 24">
            <a:extLst>
              <a:ext uri="{FF2B5EF4-FFF2-40B4-BE49-F238E27FC236}">
                <a16:creationId xmlns:a16="http://schemas.microsoft.com/office/drawing/2014/main" id="{8A61EC1D-ECDA-4EBA-8DAF-47715AE183FD}"/>
              </a:ext>
            </a:extLst>
          </p:cNvPr>
          <p:cNvSpPr>
            <a:spLocks noGrp="1"/>
          </p:cNvSpPr>
          <p:nvPr>
            <p:ph type="body" sz="quarter" idx="19" hasCustomPrompt="1"/>
          </p:nvPr>
        </p:nvSpPr>
        <p:spPr>
          <a:xfrm>
            <a:off x="29652685" y="5632704"/>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Conclusions</a:t>
            </a:r>
          </a:p>
        </p:txBody>
      </p:sp>
      <p:sp>
        <p:nvSpPr>
          <p:cNvPr id="30" name="Text Placeholder 24">
            <a:extLst>
              <a:ext uri="{FF2B5EF4-FFF2-40B4-BE49-F238E27FC236}">
                <a16:creationId xmlns:a16="http://schemas.microsoft.com/office/drawing/2014/main" id="{F5DCBA4E-B872-499F-A879-6FBFC6716958}"/>
              </a:ext>
            </a:extLst>
          </p:cNvPr>
          <p:cNvSpPr>
            <a:spLocks noGrp="1"/>
          </p:cNvSpPr>
          <p:nvPr>
            <p:ph type="body" sz="quarter" idx="20" hasCustomPrompt="1"/>
          </p:nvPr>
        </p:nvSpPr>
        <p:spPr>
          <a:xfrm>
            <a:off x="15022284" y="21363557"/>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Results</a:t>
            </a:r>
          </a:p>
        </p:txBody>
      </p:sp>
      <p:sp>
        <p:nvSpPr>
          <p:cNvPr id="31" name="Text Placeholder 24">
            <a:extLst>
              <a:ext uri="{FF2B5EF4-FFF2-40B4-BE49-F238E27FC236}">
                <a16:creationId xmlns:a16="http://schemas.microsoft.com/office/drawing/2014/main" id="{802E50DF-1161-44B5-9287-7FC1C132487D}"/>
              </a:ext>
            </a:extLst>
          </p:cNvPr>
          <p:cNvSpPr>
            <a:spLocks noGrp="1"/>
          </p:cNvSpPr>
          <p:nvPr>
            <p:ph type="body" sz="quarter" idx="21" hasCustomPrompt="1"/>
          </p:nvPr>
        </p:nvSpPr>
        <p:spPr>
          <a:xfrm>
            <a:off x="29600435" y="22840219"/>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References</a:t>
            </a:r>
          </a:p>
        </p:txBody>
      </p:sp>
      <p:sp>
        <p:nvSpPr>
          <p:cNvPr id="33" name="Text Placeholder 32">
            <a:extLst>
              <a:ext uri="{FF2B5EF4-FFF2-40B4-BE49-F238E27FC236}">
                <a16:creationId xmlns:a16="http://schemas.microsoft.com/office/drawing/2014/main" id="{EB3740D2-AC41-4077-AC0F-7F503C9DB7E6}"/>
              </a:ext>
            </a:extLst>
          </p:cNvPr>
          <p:cNvSpPr>
            <a:spLocks noGrp="1"/>
          </p:cNvSpPr>
          <p:nvPr>
            <p:ph type="body" sz="quarter" idx="22"/>
          </p:nvPr>
        </p:nvSpPr>
        <p:spPr>
          <a:xfrm>
            <a:off x="966108" y="6942908"/>
            <a:ext cx="13076464" cy="5205290"/>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32">
            <a:extLst>
              <a:ext uri="{FF2B5EF4-FFF2-40B4-BE49-F238E27FC236}">
                <a16:creationId xmlns:a16="http://schemas.microsoft.com/office/drawing/2014/main" id="{78747FA0-5496-4ED0-A864-0E0D987631DF}"/>
              </a:ext>
            </a:extLst>
          </p:cNvPr>
          <p:cNvSpPr>
            <a:spLocks noGrp="1"/>
          </p:cNvSpPr>
          <p:nvPr>
            <p:ph type="body" sz="quarter" idx="23"/>
          </p:nvPr>
        </p:nvSpPr>
        <p:spPr>
          <a:xfrm>
            <a:off x="29652685" y="6942908"/>
            <a:ext cx="13076464" cy="5205290"/>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SmartArt Placeholder 36">
            <a:extLst>
              <a:ext uri="{FF2B5EF4-FFF2-40B4-BE49-F238E27FC236}">
                <a16:creationId xmlns:a16="http://schemas.microsoft.com/office/drawing/2014/main" id="{D4E5B714-5556-47FD-ADF1-8FCD0BA6B7F7}"/>
              </a:ext>
            </a:extLst>
          </p:cNvPr>
          <p:cNvSpPr>
            <a:spLocks noGrp="1"/>
          </p:cNvSpPr>
          <p:nvPr>
            <p:ph type="dgm" sz="quarter" idx="25"/>
          </p:nvPr>
        </p:nvSpPr>
        <p:spPr>
          <a:xfrm>
            <a:off x="15022285" y="7663830"/>
            <a:ext cx="13076464" cy="6688714"/>
          </a:xfrm>
        </p:spPr>
        <p:txBody>
          <a:bodyPr>
            <a:normAutofit/>
          </a:bodyPr>
          <a:lstStyle>
            <a:lvl1pPr marL="0" indent="0">
              <a:buNone/>
              <a:defRPr sz="4114">
                <a:solidFill>
                  <a:srgbClr val="000000"/>
                </a:solidFill>
                <a:latin typeface="+mn-lt"/>
              </a:defRPr>
            </a:lvl1pPr>
          </a:lstStyle>
          <a:p>
            <a:endParaRPr lang="en-US" dirty="0"/>
          </a:p>
        </p:txBody>
      </p:sp>
      <p:sp>
        <p:nvSpPr>
          <p:cNvPr id="38" name="Text Placeholder 32">
            <a:extLst>
              <a:ext uri="{FF2B5EF4-FFF2-40B4-BE49-F238E27FC236}">
                <a16:creationId xmlns:a16="http://schemas.microsoft.com/office/drawing/2014/main" id="{D59C50AB-C35B-4268-BB6E-2D6FF5E4099D}"/>
              </a:ext>
            </a:extLst>
          </p:cNvPr>
          <p:cNvSpPr>
            <a:spLocks noGrp="1"/>
          </p:cNvSpPr>
          <p:nvPr>
            <p:ph type="body" sz="quarter" idx="26" hasCustomPrompt="1"/>
          </p:nvPr>
        </p:nvSpPr>
        <p:spPr>
          <a:xfrm>
            <a:off x="15022285" y="6942908"/>
            <a:ext cx="13076464" cy="379354"/>
          </a:xfrm>
        </p:spPr>
        <p:txBody>
          <a:bodyPr>
            <a:noAutofit/>
          </a:bodyPr>
          <a:lstStyle>
            <a:lvl1pPr marL="0" indent="0" algn="ctr">
              <a:buNone/>
              <a:defRPr sz="3771" b="0" cap="small" baseline="0">
                <a:solidFill>
                  <a:srgbClr val="000000"/>
                </a:solidFill>
                <a:latin typeface="+mj-lt"/>
              </a:defRPr>
            </a:lvl1pPr>
            <a:lvl2pPr marL="2507833" indent="-587799" algn="l">
              <a:buFont typeface="Arial" panose="020B0604020202020204" pitchFamily="34" charset="0"/>
              <a:buChar char="•"/>
              <a:defRPr sz="4628">
                <a:solidFill>
                  <a:srgbClr val="000000"/>
                </a:solidFill>
                <a:latin typeface="+mj-lt"/>
              </a:defRPr>
            </a:lvl2pPr>
            <a:lvl3pPr marL="4427868" indent="-587799" algn="l">
              <a:buFont typeface="Arial" panose="020B0604020202020204" pitchFamily="34" charset="0"/>
              <a:buChar char="•"/>
              <a:defRPr sz="4114">
                <a:solidFill>
                  <a:srgbClr val="000000"/>
                </a:solidFill>
                <a:latin typeface="+mj-lt"/>
              </a:defRPr>
            </a:lvl3pPr>
            <a:lvl4pPr marL="6249935" indent="-489833" algn="l">
              <a:buFont typeface="Arial" panose="020B0604020202020204" pitchFamily="34" charset="0"/>
              <a:buChar char="•"/>
              <a:defRPr sz="3428">
                <a:solidFill>
                  <a:srgbClr val="000000"/>
                </a:solidFill>
                <a:latin typeface="+mj-lt"/>
              </a:defRPr>
            </a:lvl4pPr>
            <a:lvl5pPr marL="8169970" indent="-489833" algn="l">
              <a:buFont typeface="Arial" panose="020B0604020202020204" pitchFamily="34" charset="0"/>
              <a:buChar char="•"/>
              <a:defRPr sz="3428">
                <a:solidFill>
                  <a:srgbClr val="000000"/>
                </a:solidFill>
                <a:latin typeface="+mj-lt"/>
              </a:defRPr>
            </a:lvl5pPr>
          </a:lstStyle>
          <a:p>
            <a:r>
              <a:rPr lang="en-US" dirty="0">
                <a:solidFill>
                  <a:srgbClr val="000000"/>
                </a:solidFill>
              </a:rPr>
              <a:t>Table Name</a:t>
            </a:r>
          </a:p>
        </p:txBody>
      </p:sp>
      <p:sp>
        <p:nvSpPr>
          <p:cNvPr id="39" name="SmartArt Placeholder 36">
            <a:extLst>
              <a:ext uri="{FF2B5EF4-FFF2-40B4-BE49-F238E27FC236}">
                <a16:creationId xmlns:a16="http://schemas.microsoft.com/office/drawing/2014/main" id="{6C4EF26D-0435-4FE0-BFA0-8B6169AE2858}"/>
              </a:ext>
            </a:extLst>
          </p:cNvPr>
          <p:cNvSpPr>
            <a:spLocks noGrp="1"/>
          </p:cNvSpPr>
          <p:nvPr>
            <p:ph type="dgm" sz="quarter" idx="27"/>
          </p:nvPr>
        </p:nvSpPr>
        <p:spPr>
          <a:xfrm>
            <a:off x="15022285" y="15694476"/>
            <a:ext cx="13076464" cy="5002331"/>
          </a:xfrm>
        </p:spPr>
        <p:txBody>
          <a:bodyPr>
            <a:normAutofit/>
          </a:bodyPr>
          <a:lstStyle>
            <a:lvl1pPr marL="0" indent="0">
              <a:buNone/>
              <a:defRPr sz="4114">
                <a:solidFill>
                  <a:srgbClr val="000000"/>
                </a:solidFill>
                <a:latin typeface="+mn-lt"/>
              </a:defRPr>
            </a:lvl1pPr>
          </a:lstStyle>
          <a:p>
            <a:endParaRPr lang="en-US" dirty="0"/>
          </a:p>
        </p:txBody>
      </p:sp>
      <p:sp>
        <p:nvSpPr>
          <p:cNvPr id="40" name="Text Placeholder 32">
            <a:extLst>
              <a:ext uri="{FF2B5EF4-FFF2-40B4-BE49-F238E27FC236}">
                <a16:creationId xmlns:a16="http://schemas.microsoft.com/office/drawing/2014/main" id="{88649020-F558-430C-8D5E-555E113B140B}"/>
              </a:ext>
            </a:extLst>
          </p:cNvPr>
          <p:cNvSpPr>
            <a:spLocks noGrp="1"/>
          </p:cNvSpPr>
          <p:nvPr>
            <p:ph type="body" sz="quarter" idx="28" hasCustomPrompt="1"/>
          </p:nvPr>
        </p:nvSpPr>
        <p:spPr>
          <a:xfrm>
            <a:off x="15022285" y="14884590"/>
            <a:ext cx="13076464" cy="379354"/>
          </a:xfrm>
        </p:spPr>
        <p:txBody>
          <a:bodyPr>
            <a:noAutofit/>
          </a:bodyPr>
          <a:lstStyle>
            <a:lvl1pPr marL="0" indent="0" algn="ctr">
              <a:buNone/>
              <a:defRPr sz="3771" b="0" cap="small" baseline="0">
                <a:solidFill>
                  <a:srgbClr val="000000"/>
                </a:solidFill>
                <a:latin typeface="+mj-lt"/>
              </a:defRPr>
            </a:lvl1pPr>
            <a:lvl2pPr marL="2507833" indent="-587799" algn="l">
              <a:buFont typeface="Arial" panose="020B0604020202020204" pitchFamily="34" charset="0"/>
              <a:buChar char="•"/>
              <a:defRPr sz="4628">
                <a:solidFill>
                  <a:srgbClr val="000000"/>
                </a:solidFill>
                <a:latin typeface="+mj-lt"/>
              </a:defRPr>
            </a:lvl2pPr>
            <a:lvl3pPr marL="4427868" indent="-587799" algn="l">
              <a:buFont typeface="Arial" panose="020B0604020202020204" pitchFamily="34" charset="0"/>
              <a:buChar char="•"/>
              <a:defRPr sz="4114">
                <a:solidFill>
                  <a:srgbClr val="000000"/>
                </a:solidFill>
                <a:latin typeface="+mj-lt"/>
              </a:defRPr>
            </a:lvl3pPr>
            <a:lvl4pPr marL="6249935" indent="-489833" algn="l">
              <a:buFont typeface="Arial" panose="020B0604020202020204" pitchFamily="34" charset="0"/>
              <a:buChar char="•"/>
              <a:defRPr sz="3428">
                <a:solidFill>
                  <a:srgbClr val="000000"/>
                </a:solidFill>
                <a:latin typeface="+mj-lt"/>
              </a:defRPr>
            </a:lvl4pPr>
            <a:lvl5pPr marL="8169970" indent="-489833" algn="l">
              <a:buFont typeface="Arial" panose="020B0604020202020204" pitchFamily="34" charset="0"/>
              <a:buChar char="•"/>
              <a:defRPr sz="3428">
                <a:solidFill>
                  <a:srgbClr val="000000"/>
                </a:solidFill>
                <a:latin typeface="+mj-lt"/>
              </a:defRPr>
            </a:lvl5pPr>
          </a:lstStyle>
          <a:p>
            <a:r>
              <a:rPr lang="en-US" dirty="0">
                <a:solidFill>
                  <a:srgbClr val="000000"/>
                </a:solidFill>
              </a:rPr>
              <a:t>Chart Name</a:t>
            </a:r>
          </a:p>
        </p:txBody>
      </p:sp>
      <p:sp>
        <p:nvSpPr>
          <p:cNvPr id="41" name="Text Placeholder 32">
            <a:extLst>
              <a:ext uri="{FF2B5EF4-FFF2-40B4-BE49-F238E27FC236}">
                <a16:creationId xmlns:a16="http://schemas.microsoft.com/office/drawing/2014/main" id="{4197A8BD-EA93-4A17-A7F7-B06ACAE121F8}"/>
              </a:ext>
            </a:extLst>
          </p:cNvPr>
          <p:cNvSpPr>
            <a:spLocks noGrp="1"/>
          </p:cNvSpPr>
          <p:nvPr>
            <p:ph type="body" sz="quarter" idx="29"/>
          </p:nvPr>
        </p:nvSpPr>
        <p:spPr>
          <a:xfrm>
            <a:off x="29600435" y="23860173"/>
            <a:ext cx="13076464" cy="5977063"/>
          </a:xfrm>
        </p:spPr>
        <p:txBody>
          <a:bodyPr>
            <a:normAutofit/>
          </a:bodyPr>
          <a:lstStyle>
            <a:lvl1pPr marL="587799" indent="-587799" algn="l">
              <a:lnSpc>
                <a:spcPct val="100000"/>
              </a:lnSpc>
              <a:buFont typeface="Arial" panose="020B0604020202020204" pitchFamily="34" charset="0"/>
              <a:buChar char="•"/>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Text Placeholder 32">
            <a:extLst>
              <a:ext uri="{FF2B5EF4-FFF2-40B4-BE49-F238E27FC236}">
                <a16:creationId xmlns:a16="http://schemas.microsoft.com/office/drawing/2014/main" id="{7B51564D-3ACB-4399-8604-517C5E9F0278}"/>
              </a:ext>
            </a:extLst>
          </p:cNvPr>
          <p:cNvSpPr>
            <a:spLocks noGrp="1"/>
          </p:cNvSpPr>
          <p:nvPr>
            <p:ph type="body" sz="quarter" idx="30"/>
          </p:nvPr>
        </p:nvSpPr>
        <p:spPr>
          <a:xfrm>
            <a:off x="15022285" y="22460839"/>
            <a:ext cx="13076464" cy="7376398"/>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Text Placeholder 32">
            <a:extLst>
              <a:ext uri="{FF2B5EF4-FFF2-40B4-BE49-F238E27FC236}">
                <a16:creationId xmlns:a16="http://schemas.microsoft.com/office/drawing/2014/main" id="{DC7DAC54-3985-4757-A505-128505FF56D9}"/>
              </a:ext>
            </a:extLst>
          </p:cNvPr>
          <p:cNvSpPr>
            <a:spLocks noGrp="1"/>
          </p:cNvSpPr>
          <p:nvPr>
            <p:ph type="body" sz="quarter" idx="31"/>
          </p:nvPr>
        </p:nvSpPr>
        <p:spPr>
          <a:xfrm>
            <a:off x="966107" y="13813455"/>
            <a:ext cx="13076464" cy="5205290"/>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5" name="Text Placeholder 24">
            <a:extLst>
              <a:ext uri="{FF2B5EF4-FFF2-40B4-BE49-F238E27FC236}">
                <a16:creationId xmlns:a16="http://schemas.microsoft.com/office/drawing/2014/main" id="{8A5FD83F-9CEC-4766-B689-6D0213F39600}"/>
              </a:ext>
            </a:extLst>
          </p:cNvPr>
          <p:cNvSpPr>
            <a:spLocks noGrp="1"/>
          </p:cNvSpPr>
          <p:nvPr>
            <p:ph type="body" sz="quarter" idx="32" hasCustomPrompt="1"/>
          </p:nvPr>
        </p:nvSpPr>
        <p:spPr>
          <a:xfrm>
            <a:off x="979714" y="19508087"/>
            <a:ext cx="7328263" cy="666750"/>
          </a:xfrm>
        </p:spPr>
        <p:txBody>
          <a:bodyPr>
            <a:noAutofit/>
          </a:bodyPr>
          <a:lstStyle>
            <a:lvl1pPr marL="0" indent="0">
              <a:buNone/>
              <a:defRPr sz="3771" b="0" cap="small" baseline="0">
                <a:solidFill>
                  <a:srgbClr val="000000"/>
                </a:solidFill>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More Data </a:t>
            </a:r>
          </a:p>
        </p:txBody>
      </p:sp>
      <p:sp>
        <p:nvSpPr>
          <p:cNvPr id="46" name="Text Placeholder 32">
            <a:extLst>
              <a:ext uri="{FF2B5EF4-FFF2-40B4-BE49-F238E27FC236}">
                <a16:creationId xmlns:a16="http://schemas.microsoft.com/office/drawing/2014/main" id="{83687E18-E83F-4F7A-8CBD-5B5FD9D67672}"/>
              </a:ext>
            </a:extLst>
          </p:cNvPr>
          <p:cNvSpPr>
            <a:spLocks noGrp="1"/>
          </p:cNvSpPr>
          <p:nvPr>
            <p:ph type="body" sz="quarter" idx="33"/>
          </p:nvPr>
        </p:nvSpPr>
        <p:spPr>
          <a:xfrm>
            <a:off x="966107" y="20587092"/>
            <a:ext cx="13161645" cy="4245400"/>
          </a:xfrm>
        </p:spPr>
        <p:txBody>
          <a:bodyPr>
            <a:normAutofit/>
          </a:bodyPr>
          <a:lstStyle>
            <a:lvl1pPr marL="587799" indent="-587799" algn="l">
              <a:lnSpc>
                <a:spcPct val="100000"/>
              </a:lnSpc>
              <a:buFont typeface="Arial" panose="020B0604020202020204" pitchFamily="34" charset="0"/>
              <a:buChar char="•"/>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8" name="Table Placeholder 47">
            <a:extLst>
              <a:ext uri="{FF2B5EF4-FFF2-40B4-BE49-F238E27FC236}">
                <a16:creationId xmlns:a16="http://schemas.microsoft.com/office/drawing/2014/main" id="{6644D896-4DFD-44FC-8F1A-9555270A4AEC}"/>
              </a:ext>
            </a:extLst>
          </p:cNvPr>
          <p:cNvSpPr>
            <a:spLocks noGrp="1"/>
          </p:cNvSpPr>
          <p:nvPr>
            <p:ph type="tbl" sz="quarter" idx="34" hasCustomPrompt="1"/>
          </p:nvPr>
        </p:nvSpPr>
        <p:spPr>
          <a:xfrm>
            <a:off x="29652685" y="12722205"/>
            <a:ext cx="13076465" cy="9308101"/>
          </a:xfrm>
        </p:spPr>
        <p:txBody>
          <a:bodyPr>
            <a:normAutofit/>
          </a:bodyPr>
          <a:lstStyle>
            <a:lvl1pPr marL="0" indent="0">
              <a:buNone/>
              <a:defRPr sz="3771" b="0">
                <a:solidFill>
                  <a:srgbClr val="000000"/>
                </a:solidFill>
              </a:defRPr>
            </a:lvl1pPr>
          </a:lstStyle>
          <a:p>
            <a:r>
              <a:rPr lang="en-US" dirty="0"/>
              <a:t>Table Graphic</a:t>
            </a:r>
          </a:p>
        </p:txBody>
      </p:sp>
      <p:sp>
        <p:nvSpPr>
          <p:cNvPr id="5" name="Picture Placeholder 49">
            <a:extLst>
              <a:ext uri="{FF2B5EF4-FFF2-40B4-BE49-F238E27FC236}">
                <a16:creationId xmlns:a16="http://schemas.microsoft.com/office/drawing/2014/main" id="{6438E515-BCF2-9D01-9C62-0199C62E197E}"/>
              </a:ext>
            </a:extLst>
          </p:cNvPr>
          <p:cNvSpPr>
            <a:spLocks noGrp="1"/>
          </p:cNvSpPr>
          <p:nvPr>
            <p:ph type="pic" sz="quarter" idx="35"/>
          </p:nvPr>
        </p:nvSpPr>
        <p:spPr>
          <a:xfrm>
            <a:off x="979715" y="25244748"/>
            <a:ext cx="13076464" cy="4592489"/>
          </a:xfrm>
        </p:spPr>
        <p:txBody>
          <a:bodyPr>
            <a:normAutofit/>
          </a:bodyPr>
          <a:lstStyle>
            <a:lvl1pPr marL="0" indent="0">
              <a:buNone/>
              <a:defRPr sz="4114"/>
            </a:lvl1pPr>
          </a:lstStyle>
          <a:p>
            <a:endParaRPr lang="en-US" dirty="0"/>
          </a:p>
        </p:txBody>
      </p:sp>
    </p:spTree>
    <p:extLst>
      <p:ext uri="{BB962C8B-B14F-4D97-AF65-F5344CB8AC3E}">
        <p14:creationId xmlns:p14="http://schemas.microsoft.com/office/powerpoint/2010/main" val="3955231662"/>
      </p:ext>
    </p:extLst>
  </p:cSld>
  <p:clrMapOvr>
    <a:masterClrMapping/>
  </p:clrMapOvr>
  <p:extLst>
    <p:ext uri="{DCECCB84-F9BA-43D5-87BE-67443E8EF086}">
      <p15:sldGuideLst xmlns:p15="http://schemas.microsoft.com/office/powerpoint/2012/main">
        <p15:guide id="1" orient="horz" pos="10368" userDrawn="1">
          <p15:clr>
            <a:srgbClr val="FBAE40"/>
          </p15:clr>
        </p15:guide>
        <p15:guide id="2" pos="138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Graphics">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44C22C2-0175-4738-9627-BAF0A82CB4E0}"/>
              </a:ext>
            </a:extLst>
          </p:cNvPr>
          <p:cNvSpPr>
            <a:spLocks noGrp="1"/>
          </p:cNvSpPr>
          <p:nvPr>
            <p:ph type="title" hasCustomPrompt="1"/>
          </p:nvPr>
        </p:nvSpPr>
        <p:spPr>
          <a:xfrm>
            <a:off x="979714" y="1155360"/>
            <a:ext cx="37856160" cy="666477"/>
          </a:xfrm>
        </p:spPr>
        <p:txBody>
          <a:bodyPr>
            <a:noAutofit/>
          </a:bodyPr>
          <a:lstStyle>
            <a:lvl1pPr>
              <a:defRPr sz="10714">
                <a:solidFill>
                  <a:schemeClr val="bg1"/>
                </a:solidFill>
              </a:defRPr>
            </a:lvl1pPr>
          </a:lstStyle>
          <a:p>
            <a:r>
              <a:rPr lang="en-US" dirty="0"/>
              <a:t>Click to add poster title</a:t>
            </a:r>
          </a:p>
        </p:txBody>
      </p:sp>
      <p:sp>
        <p:nvSpPr>
          <p:cNvPr id="16" name="Text Placeholder 15">
            <a:extLst>
              <a:ext uri="{FF2B5EF4-FFF2-40B4-BE49-F238E27FC236}">
                <a16:creationId xmlns:a16="http://schemas.microsoft.com/office/drawing/2014/main" id="{41776752-92DC-4443-8EA3-D91E06CA382D}"/>
              </a:ext>
            </a:extLst>
          </p:cNvPr>
          <p:cNvSpPr>
            <a:spLocks noGrp="1"/>
          </p:cNvSpPr>
          <p:nvPr>
            <p:ph type="body" sz="quarter" idx="13" hasCustomPrompt="1"/>
          </p:nvPr>
        </p:nvSpPr>
        <p:spPr>
          <a:xfrm>
            <a:off x="979715" y="2210030"/>
            <a:ext cx="20103193" cy="666477"/>
          </a:xfrm>
        </p:spPr>
        <p:txBody>
          <a:bodyPr>
            <a:noAutofit/>
          </a:bodyPr>
          <a:lstStyle>
            <a:lvl1pPr marL="0" indent="0">
              <a:buNone/>
              <a:defRPr sz="5657">
                <a:solidFill>
                  <a:schemeClr val="bg1"/>
                </a:solidFill>
              </a:defRPr>
            </a:lvl1pPr>
            <a:lvl2pPr marL="1920034" indent="0">
              <a:buNone/>
              <a:defRPr sz="6171">
                <a:solidFill>
                  <a:schemeClr val="bg1"/>
                </a:solidFill>
              </a:defRPr>
            </a:lvl2pPr>
            <a:lvl3pPr marL="3840069" indent="0">
              <a:buNone/>
              <a:defRPr sz="5657">
                <a:solidFill>
                  <a:schemeClr val="bg1"/>
                </a:solidFill>
              </a:defRPr>
            </a:lvl3pPr>
            <a:lvl4pPr marL="5760103" indent="0">
              <a:buNone/>
              <a:defRPr sz="4628">
                <a:solidFill>
                  <a:schemeClr val="bg1"/>
                </a:solidFill>
              </a:defRPr>
            </a:lvl4pPr>
            <a:lvl5pPr marL="7680137" indent="0">
              <a:buNone/>
              <a:defRPr sz="4628">
                <a:solidFill>
                  <a:schemeClr val="bg1"/>
                </a:solidFill>
              </a:defRPr>
            </a:lvl5pPr>
          </a:lstStyle>
          <a:p>
            <a:pPr lvl="0"/>
            <a:r>
              <a:rPr lang="en-US" dirty="0"/>
              <a:t>Click to Add Authors</a:t>
            </a:r>
          </a:p>
        </p:txBody>
      </p:sp>
      <p:sp>
        <p:nvSpPr>
          <p:cNvPr id="18" name="Text Placeholder 17">
            <a:extLst>
              <a:ext uri="{FF2B5EF4-FFF2-40B4-BE49-F238E27FC236}">
                <a16:creationId xmlns:a16="http://schemas.microsoft.com/office/drawing/2014/main" id="{6DED9357-F131-42AC-ACD1-E2AB0C9CD46B}"/>
              </a:ext>
            </a:extLst>
          </p:cNvPr>
          <p:cNvSpPr>
            <a:spLocks noGrp="1"/>
          </p:cNvSpPr>
          <p:nvPr>
            <p:ph type="body" sz="quarter" idx="14" hasCustomPrompt="1"/>
          </p:nvPr>
        </p:nvSpPr>
        <p:spPr>
          <a:xfrm>
            <a:off x="979715" y="3153013"/>
            <a:ext cx="20103193" cy="666750"/>
          </a:xfrm>
        </p:spPr>
        <p:txBody>
          <a:bodyPr>
            <a:noAutofit/>
          </a:bodyPr>
          <a:lstStyle>
            <a:lvl1pPr marL="0" indent="0">
              <a:buNone/>
              <a:defRPr sz="5143">
                <a:solidFill>
                  <a:schemeClr val="bg1"/>
                </a:solidFill>
              </a:defRPr>
            </a:lvl1pPr>
            <a:lvl2pPr marL="1920034" indent="0">
              <a:buNone/>
              <a:defRPr sz="5143">
                <a:solidFill>
                  <a:schemeClr val="bg1"/>
                </a:solidFill>
              </a:defRPr>
            </a:lvl2pPr>
            <a:lvl3pPr marL="3840069" indent="0">
              <a:buNone/>
              <a:defRPr sz="4628">
                <a:solidFill>
                  <a:schemeClr val="bg1"/>
                </a:solidFill>
              </a:defRPr>
            </a:lvl3pPr>
            <a:lvl4pPr marL="5760103" indent="0">
              <a:buNone/>
              <a:defRPr sz="3771">
                <a:solidFill>
                  <a:schemeClr val="bg1"/>
                </a:solidFill>
              </a:defRPr>
            </a:lvl4pPr>
            <a:lvl5pPr marL="7680137" indent="0">
              <a:buNone/>
              <a:defRPr sz="3771">
                <a:solidFill>
                  <a:schemeClr val="bg1"/>
                </a:solidFill>
              </a:defRPr>
            </a:lvl5pPr>
          </a:lstStyle>
          <a:p>
            <a:pPr lvl="0"/>
            <a:r>
              <a:rPr lang="en-US" dirty="0"/>
              <a:t>NH-ME LEND, Institute on Disability, University of New Hampshire</a:t>
            </a:r>
          </a:p>
        </p:txBody>
      </p:sp>
      <p:cxnSp>
        <p:nvCxnSpPr>
          <p:cNvPr id="22" name="Straight Connector 21">
            <a:extLst>
              <a:ext uri="{FF2B5EF4-FFF2-40B4-BE49-F238E27FC236}">
                <a16:creationId xmlns:a16="http://schemas.microsoft.com/office/drawing/2014/main" id="{A71F523E-6844-4196-B1BF-276691DCAA33}"/>
              </a:ext>
            </a:extLst>
          </p:cNvPr>
          <p:cNvCxnSpPr>
            <a:cxnSpLocks/>
          </p:cNvCxnSpPr>
          <p:nvPr userDrawn="1"/>
        </p:nvCxnSpPr>
        <p:spPr>
          <a:xfrm>
            <a:off x="14630400" y="5682343"/>
            <a:ext cx="0" cy="24688800"/>
          </a:xfrm>
          <a:prstGeom prst="line">
            <a:avLst/>
          </a:prstGeom>
          <a:ln w="111125">
            <a:solidFill>
              <a:schemeClr val="bg1">
                <a:lumMod val="65000"/>
                <a:alpha val="13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99AEAD5-0AB7-4011-A07A-974DEC4B3534}"/>
              </a:ext>
            </a:extLst>
          </p:cNvPr>
          <p:cNvCxnSpPr>
            <a:cxnSpLocks/>
          </p:cNvCxnSpPr>
          <p:nvPr userDrawn="1"/>
        </p:nvCxnSpPr>
        <p:spPr>
          <a:xfrm>
            <a:off x="29260800" y="5682343"/>
            <a:ext cx="0" cy="24688800"/>
          </a:xfrm>
          <a:prstGeom prst="line">
            <a:avLst/>
          </a:prstGeom>
          <a:ln w="111125">
            <a:solidFill>
              <a:schemeClr val="bg1">
                <a:lumMod val="65000"/>
                <a:alpha val="13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6" name="Text Placeholder 24">
            <a:extLst>
              <a:ext uri="{FF2B5EF4-FFF2-40B4-BE49-F238E27FC236}">
                <a16:creationId xmlns:a16="http://schemas.microsoft.com/office/drawing/2014/main" id="{E7FD4349-FBF5-485C-B163-66C1C3AD3CD3}"/>
              </a:ext>
            </a:extLst>
          </p:cNvPr>
          <p:cNvSpPr>
            <a:spLocks noGrp="1"/>
          </p:cNvSpPr>
          <p:nvPr>
            <p:ph type="body" sz="quarter" idx="16" hasCustomPrompt="1"/>
          </p:nvPr>
        </p:nvSpPr>
        <p:spPr>
          <a:xfrm>
            <a:off x="979714" y="5636218"/>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Introduction</a:t>
            </a:r>
          </a:p>
        </p:txBody>
      </p:sp>
      <p:sp>
        <p:nvSpPr>
          <p:cNvPr id="27" name="Text Placeholder 24">
            <a:extLst>
              <a:ext uri="{FF2B5EF4-FFF2-40B4-BE49-F238E27FC236}">
                <a16:creationId xmlns:a16="http://schemas.microsoft.com/office/drawing/2014/main" id="{0982BCBE-AFE8-41EB-BFA4-BFBDD6B55E45}"/>
              </a:ext>
            </a:extLst>
          </p:cNvPr>
          <p:cNvSpPr>
            <a:spLocks noGrp="1"/>
          </p:cNvSpPr>
          <p:nvPr>
            <p:ph type="body" sz="quarter" idx="17" hasCustomPrompt="1"/>
          </p:nvPr>
        </p:nvSpPr>
        <p:spPr>
          <a:xfrm>
            <a:off x="966107" y="12756655"/>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Methods</a:t>
            </a:r>
          </a:p>
        </p:txBody>
      </p:sp>
      <p:sp>
        <p:nvSpPr>
          <p:cNvPr id="28" name="Text Placeholder 24">
            <a:extLst>
              <a:ext uri="{FF2B5EF4-FFF2-40B4-BE49-F238E27FC236}">
                <a16:creationId xmlns:a16="http://schemas.microsoft.com/office/drawing/2014/main" id="{DB3F42E8-246D-4224-AD03-CB2245340057}"/>
              </a:ext>
            </a:extLst>
          </p:cNvPr>
          <p:cNvSpPr>
            <a:spLocks noGrp="1"/>
          </p:cNvSpPr>
          <p:nvPr>
            <p:ph type="body" sz="quarter" idx="18" hasCustomPrompt="1"/>
          </p:nvPr>
        </p:nvSpPr>
        <p:spPr>
          <a:xfrm>
            <a:off x="15022285" y="5636218"/>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Data Analysis</a:t>
            </a:r>
          </a:p>
        </p:txBody>
      </p:sp>
      <p:sp>
        <p:nvSpPr>
          <p:cNvPr id="29" name="Text Placeholder 24">
            <a:extLst>
              <a:ext uri="{FF2B5EF4-FFF2-40B4-BE49-F238E27FC236}">
                <a16:creationId xmlns:a16="http://schemas.microsoft.com/office/drawing/2014/main" id="{8A61EC1D-ECDA-4EBA-8DAF-47715AE183FD}"/>
              </a:ext>
            </a:extLst>
          </p:cNvPr>
          <p:cNvSpPr>
            <a:spLocks noGrp="1"/>
          </p:cNvSpPr>
          <p:nvPr>
            <p:ph type="body" sz="quarter" idx="19" hasCustomPrompt="1"/>
          </p:nvPr>
        </p:nvSpPr>
        <p:spPr>
          <a:xfrm>
            <a:off x="29652685" y="5636218"/>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Conclusions</a:t>
            </a:r>
          </a:p>
        </p:txBody>
      </p:sp>
      <p:sp>
        <p:nvSpPr>
          <p:cNvPr id="30" name="Text Placeholder 24">
            <a:extLst>
              <a:ext uri="{FF2B5EF4-FFF2-40B4-BE49-F238E27FC236}">
                <a16:creationId xmlns:a16="http://schemas.microsoft.com/office/drawing/2014/main" id="{F5DCBA4E-B872-499F-A879-6FBFC6716958}"/>
              </a:ext>
            </a:extLst>
          </p:cNvPr>
          <p:cNvSpPr>
            <a:spLocks noGrp="1"/>
          </p:cNvSpPr>
          <p:nvPr>
            <p:ph type="body" sz="quarter" idx="20" hasCustomPrompt="1"/>
          </p:nvPr>
        </p:nvSpPr>
        <p:spPr>
          <a:xfrm>
            <a:off x="15022285" y="21693861"/>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Results</a:t>
            </a:r>
          </a:p>
        </p:txBody>
      </p:sp>
      <p:sp>
        <p:nvSpPr>
          <p:cNvPr id="31" name="Text Placeholder 24">
            <a:extLst>
              <a:ext uri="{FF2B5EF4-FFF2-40B4-BE49-F238E27FC236}">
                <a16:creationId xmlns:a16="http://schemas.microsoft.com/office/drawing/2014/main" id="{802E50DF-1161-44B5-9287-7FC1C132487D}"/>
              </a:ext>
            </a:extLst>
          </p:cNvPr>
          <p:cNvSpPr>
            <a:spLocks noGrp="1"/>
          </p:cNvSpPr>
          <p:nvPr>
            <p:ph type="body" sz="quarter" idx="21" hasCustomPrompt="1"/>
          </p:nvPr>
        </p:nvSpPr>
        <p:spPr>
          <a:xfrm>
            <a:off x="29600434" y="21693861"/>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References</a:t>
            </a:r>
          </a:p>
        </p:txBody>
      </p:sp>
      <p:sp>
        <p:nvSpPr>
          <p:cNvPr id="33" name="Text Placeholder 32">
            <a:extLst>
              <a:ext uri="{FF2B5EF4-FFF2-40B4-BE49-F238E27FC236}">
                <a16:creationId xmlns:a16="http://schemas.microsoft.com/office/drawing/2014/main" id="{EB3740D2-AC41-4077-AC0F-7F503C9DB7E6}"/>
              </a:ext>
            </a:extLst>
          </p:cNvPr>
          <p:cNvSpPr>
            <a:spLocks noGrp="1"/>
          </p:cNvSpPr>
          <p:nvPr>
            <p:ph type="body" sz="quarter" idx="22"/>
          </p:nvPr>
        </p:nvSpPr>
        <p:spPr>
          <a:xfrm>
            <a:off x="979714" y="6833423"/>
            <a:ext cx="13076464" cy="5205290"/>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32">
            <a:extLst>
              <a:ext uri="{FF2B5EF4-FFF2-40B4-BE49-F238E27FC236}">
                <a16:creationId xmlns:a16="http://schemas.microsoft.com/office/drawing/2014/main" id="{78747FA0-5496-4ED0-A864-0E0D987631DF}"/>
              </a:ext>
            </a:extLst>
          </p:cNvPr>
          <p:cNvSpPr>
            <a:spLocks noGrp="1"/>
          </p:cNvSpPr>
          <p:nvPr>
            <p:ph type="body" sz="quarter" idx="23"/>
          </p:nvPr>
        </p:nvSpPr>
        <p:spPr>
          <a:xfrm>
            <a:off x="29623702" y="6833423"/>
            <a:ext cx="13076464" cy="14329983"/>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Text Placeholder 32">
            <a:extLst>
              <a:ext uri="{FF2B5EF4-FFF2-40B4-BE49-F238E27FC236}">
                <a16:creationId xmlns:a16="http://schemas.microsoft.com/office/drawing/2014/main" id="{4197A8BD-EA93-4A17-A7F7-B06ACAE121F8}"/>
              </a:ext>
            </a:extLst>
          </p:cNvPr>
          <p:cNvSpPr>
            <a:spLocks noGrp="1"/>
          </p:cNvSpPr>
          <p:nvPr>
            <p:ph type="body" sz="quarter" idx="29"/>
          </p:nvPr>
        </p:nvSpPr>
        <p:spPr>
          <a:xfrm>
            <a:off x="29600435" y="22891066"/>
            <a:ext cx="13076464" cy="7132320"/>
          </a:xfrm>
        </p:spPr>
        <p:txBody>
          <a:bodyPr>
            <a:normAutofit/>
          </a:bodyPr>
          <a:lstStyle>
            <a:lvl1pPr marL="587799" indent="-587799" algn="l">
              <a:lnSpc>
                <a:spcPct val="100000"/>
              </a:lnSpc>
              <a:buFont typeface="Arial" panose="020B0604020202020204" pitchFamily="34" charset="0"/>
              <a:buChar char="•"/>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Text Placeholder 32">
            <a:extLst>
              <a:ext uri="{FF2B5EF4-FFF2-40B4-BE49-F238E27FC236}">
                <a16:creationId xmlns:a16="http://schemas.microsoft.com/office/drawing/2014/main" id="{7B51564D-3ACB-4399-8604-517C5E9F0278}"/>
              </a:ext>
            </a:extLst>
          </p:cNvPr>
          <p:cNvSpPr>
            <a:spLocks noGrp="1"/>
          </p:cNvSpPr>
          <p:nvPr>
            <p:ph type="body" sz="quarter" idx="30"/>
          </p:nvPr>
        </p:nvSpPr>
        <p:spPr>
          <a:xfrm>
            <a:off x="15022285" y="22891066"/>
            <a:ext cx="13076464" cy="7129051"/>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Text Placeholder 32">
            <a:extLst>
              <a:ext uri="{FF2B5EF4-FFF2-40B4-BE49-F238E27FC236}">
                <a16:creationId xmlns:a16="http://schemas.microsoft.com/office/drawing/2014/main" id="{DC7DAC54-3985-4757-A505-128505FF56D9}"/>
              </a:ext>
            </a:extLst>
          </p:cNvPr>
          <p:cNvSpPr>
            <a:spLocks noGrp="1"/>
          </p:cNvSpPr>
          <p:nvPr>
            <p:ph type="body" sz="quarter" idx="31"/>
          </p:nvPr>
        </p:nvSpPr>
        <p:spPr>
          <a:xfrm>
            <a:off x="966107" y="13998414"/>
            <a:ext cx="13076464" cy="5205290"/>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5" name="Text Placeholder 24">
            <a:extLst>
              <a:ext uri="{FF2B5EF4-FFF2-40B4-BE49-F238E27FC236}">
                <a16:creationId xmlns:a16="http://schemas.microsoft.com/office/drawing/2014/main" id="{8A5FD83F-9CEC-4766-B689-6D0213F39600}"/>
              </a:ext>
            </a:extLst>
          </p:cNvPr>
          <p:cNvSpPr>
            <a:spLocks noGrp="1"/>
          </p:cNvSpPr>
          <p:nvPr>
            <p:ph type="body" sz="quarter" idx="32" hasCustomPrompt="1"/>
          </p:nvPr>
        </p:nvSpPr>
        <p:spPr>
          <a:xfrm>
            <a:off x="979714" y="19673302"/>
            <a:ext cx="7328263" cy="666750"/>
          </a:xfrm>
        </p:spPr>
        <p:txBody>
          <a:bodyPr>
            <a:noAutofit/>
          </a:bodyPr>
          <a:lstStyle>
            <a:lvl1pPr marL="0" indent="0">
              <a:buNone/>
              <a:defRPr sz="3771" b="0" cap="small" baseline="0">
                <a:solidFill>
                  <a:srgbClr val="000000"/>
                </a:solidFill>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SUBHEADING </a:t>
            </a:r>
          </a:p>
        </p:txBody>
      </p:sp>
      <p:sp>
        <p:nvSpPr>
          <p:cNvPr id="46" name="Text Placeholder 32">
            <a:extLst>
              <a:ext uri="{FF2B5EF4-FFF2-40B4-BE49-F238E27FC236}">
                <a16:creationId xmlns:a16="http://schemas.microsoft.com/office/drawing/2014/main" id="{83687E18-E83F-4F7A-8CBD-5B5FD9D67672}"/>
              </a:ext>
            </a:extLst>
          </p:cNvPr>
          <p:cNvSpPr>
            <a:spLocks noGrp="1"/>
          </p:cNvSpPr>
          <p:nvPr>
            <p:ph type="body" sz="quarter" idx="33"/>
          </p:nvPr>
        </p:nvSpPr>
        <p:spPr>
          <a:xfrm>
            <a:off x="966107" y="20569427"/>
            <a:ext cx="13161645" cy="4245400"/>
          </a:xfrm>
        </p:spPr>
        <p:txBody>
          <a:bodyPr>
            <a:normAutofit/>
          </a:bodyPr>
          <a:lstStyle>
            <a:lvl1pPr marL="587799" indent="-587799" algn="l">
              <a:lnSpc>
                <a:spcPct val="100000"/>
              </a:lnSpc>
              <a:buFont typeface="Arial" panose="020B0604020202020204" pitchFamily="34" charset="0"/>
              <a:buChar char="•"/>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0" name="Picture Placeholder 49">
            <a:extLst>
              <a:ext uri="{FF2B5EF4-FFF2-40B4-BE49-F238E27FC236}">
                <a16:creationId xmlns:a16="http://schemas.microsoft.com/office/drawing/2014/main" id="{67B96688-53FC-4DD8-A4D1-751C3FDE97BD}"/>
              </a:ext>
            </a:extLst>
          </p:cNvPr>
          <p:cNvSpPr>
            <a:spLocks noGrp="1"/>
          </p:cNvSpPr>
          <p:nvPr>
            <p:ph type="pic" sz="quarter" idx="35"/>
          </p:nvPr>
        </p:nvSpPr>
        <p:spPr>
          <a:xfrm>
            <a:off x="966107" y="25420320"/>
            <a:ext cx="13158216" cy="4752749"/>
          </a:xfrm>
        </p:spPr>
        <p:txBody>
          <a:bodyPr>
            <a:normAutofit/>
          </a:bodyPr>
          <a:lstStyle>
            <a:lvl1pPr marL="0" indent="0">
              <a:buNone/>
              <a:defRPr sz="4114"/>
            </a:lvl1pPr>
          </a:lstStyle>
          <a:p>
            <a:endParaRPr lang="en-US" dirty="0"/>
          </a:p>
        </p:txBody>
      </p:sp>
      <p:sp>
        <p:nvSpPr>
          <p:cNvPr id="32" name="Text Placeholder 32">
            <a:extLst>
              <a:ext uri="{FF2B5EF4-FFF2-40B4-BE49-F238E27FC236}">
                <a16:creationId xmlns:a16="http://schemas.microsoft.com/office/drawing/2014/main" id="{9C60D2B8-A23E-4047-A79D-2EC5ECDF044A}"/>
              </a:ext>
            </a:extLst>
          </p:cNvPr>
          <p:cNvSpPr>
            <a:spLocks noGrp="1"/>
          </p:cNvSpPr>
          <p:nvPr>
            <p:ph type="body" sz="quarter" idx="36"/>
          </p:nvPr>
        </p:nvSpPr>
        <p:spPr>
          <a:xfrm>
            <a:off x="15016678" y="6833423"/>
            <a:ext cx="13076464" cy="14329983"/>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4319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44C22C2-0175-4738-9627-BAF0A82CB4E0}"/>
              </a:ext>
            </a:extLst>
          </p:cNvPr>
          <p:cNvSpPr>
            <a:spLocks noGrp="1"/>
          </p:cNvSpPr>
          <p:nvPr>
            <p:ph type="title" hasCustomPrompt="1"/>
          </p:nvPr>
        </p:nvSpPr>
        <p:spPr>
          <a:xfrm>
            <a:off x="979714" y="1155360"/>
            <a:ext cx="37856160" cy="666477"/>
          </a:xfrm>
        </p:spPr>
        <p:txBody>
          <a:bodyPr>
            <a:noAutofit/>
          </a:bodyPr>
          <a:lstStyle>
            <a:lvl1pPr>
              <a:defRPr sz="10714">
                <a:solidFill>
                  <a:schemeClr val="bg1"/>
                </a:solidFill>
              </a:defRPr>
            </a:lvl1pPr>
          </a:lstStyle>
          <a:p>
            <a:r>
              <a:rPr lang="en-US" dirty="0"/>
              <a:t>Click to add poster title</a:t>
            </a:r>
          </a:p>
        </p:txBody>
      </p:sp>
      <p:sp>
        <p:nvSpPr>
          <p:cNvPr id="16" name="Text Placeholder 15">
            <a:extLst>
              <a:ext uri="{FF2B5EF4-FFF2-40B4-BE49-F238E27FC236}">
                <a16:creationId xmlns:a16="http://schemas.microsoft.com/office/drawing/2014/main" id="{41776752-92DC-4443-8EA3-D91E06CA382D}"/>
              </a:ext>
            </a:extLst>
          </p:cNvPr>
          <p:cNvSpPr>
            <a:spLocks noGrp="1"/>
          </p:cNvSpPr>
          <p:nvPr>
            <p:ph type="body" sz="quarter" idx="13" hasCustomPrompt="1"/>
          </p:nvPr>
        </p:nvSpPr>
        <p:spPr>
          <a:xfrm>
            <a:off x="979715" y="2210030"/>
            <a:ext cx="20103193" cy="666477"/>
          </a:xfrm>
        </p:spPr>
        <p:txBody>
          <a:bodyPr>
            <a:noAutofit/>
          </a:bodyPr>
          <a:lstStyle>
            <a:lvl1pPr marL="0" indent="0">
              <a:buNone/>
              <a:defRPr sz="5657">
                <a:solidFill>
                  <a:schemeClr val="bg1"/>
                </a:solidFill>
              </a:defRPr>
            </a:lvl1pPr>
            <a:lvl2pPr marL="1920034" indent="0">
              <a:buNone/>
              <a:defRPr sz="6171">
                <a:solidFill>
                  <a:schemeClr val="bg1"/>
                </a:solidFill>
              </a:defRPr>
            </a:lvl2pPr>
            <a:lvl3pPr marL="3840069" indent="0">
              <a:buNone/>
              <a:defRPr sz="5657">
                <a:solidFill>
                  <a:schemeClr val="bg1"/>
                </a:solidFill>
              </a:defRPr>
            </a:lvl3pPr>
            <a:lvl4pPr marL="5760103" indent="0">
              <a:buNone/>
              <a:defRPr sz="4628">
                <a:solidFill>
                  <a:schemeClr val="bg1"/>
                </a:solidFill>
              </a:defRPr>
            </a:lvl4pPr>
            <a:lvl5pPr marL="7680137" indent="0">
              <a:buNone/>
              <a:defRPr sz="4628">
                <a:solidFill>
                  <a:schemeClr val="bg1"/>
                </a:solidFill>
              </a:defRPr>
            </a:lvl5pPr>
          </a:lstStyle>
          <a:p>
            <a:pPr lvl="0"/>
            <a:r>
              <a:rPr lang="en-US" dirty="0"/>
              <a:t>Click to Add Authors</a:t>
            </a:r>
          </a:p>
        </p:txBody>
      </p:sp>
      <p:sp>
        <p:nvSpPr>
          <p:cNvPr id="18" name="Text Placeholder 17">
            <a:extLst>
              <a:ext uri="{FF2B5EF4-FFF2-40B4-BE49-F238E27FC236}">
                <a16:creationId xmlns:a16="http://schemas.microsoft.com/office/drawing/2014/main" id="{6DED9357-F131-42AC-ACD1-E2AB0C9CD46B}"/>
              </a:ext>
            </a:extLst>
          </p:cNvPr>
          <p:cNvSpPr>
            <a:spLocks noGrp="1"/>
          </p:cNvSpPr>
          <p:nvPr>
            <p:ph type="body" sz="quarter" idx="14" hasCustomPrompt="1"/>
          </p:nvPr>
        </p:nvSpPr>
        <p:spPr>
          <a:xfrm>
            <a:off x="979715" y="3153013"/>
            <a:ext cx="20103193" cy="666750"/>
          </a:xfrm>
        </p:spPr>
        <p:txBody>
          <a:bodyPr>
            <a:noAutofit/>
          </a:bodyPr>
          <a:lstStyle>
            <a:lvl1pPr marL="0" indent="0">
              <a:buNone/>
              <a:defRPr sz="5143">
                <a:solidFill>
                  <a:schemeClr val="bg1"/>
                </a:solidFill>
              </a:defRPr>
            </a:lvl1pPr>
            <a:lvl2pPr marL="1920034" indent="0">
              <a:buNone/>
              <a:defRPr sz="5143">
                <a:solidFill>
                  <a:schemeClr val="bg1"/>
                </a:solidFill>
              </a:defRPr>
            </a:lvl2pPr>
            <a:lvl3pPr marL="3840069" indent="0">
              <a:buNone/>
              <a:defRPr sz="4628">
                <a:solidFill>
                  <a:schemeClr val="bg1"/>
                </a:solidFill>
              </a:defRPr>
            </a:lvl3pPr>
            <a:lvl4pPr marL="5760103" indent="0">
              <a:buNone/>
              <a:defRPr sz="3771">
                <a:solidFill>
                  <a:schemeClr val="bg1"/>
                </a:solidFill>
              </a:defRPr>
            </a:lvl4pPr>
            <a:lvl5pPr marL="7680137" indent="0">
              <a:buNone/>
              <a:defRPr sz="3771">
                <a:solidFill>
                  <a:schemeClr val="bg1"/>
                </a:solidFill>
              </a:defRPr>
            </a:lvl5pPr>
          </a:lstStyle>
          <a:p>
            <a:pPr lvl="0"/>
            <a:r>
              <a:rPr lang="en-US" dirty="0"/>
              <a:t>NH-ME LEND, Institute on Disability, University of New Hampshire</a:t>
            </a:r>
          </a:p>
        </p:txBody>
      </p:sp>
    </p:spTree>
    <p:extLst>
      <p:ext uri="{BB962C8B-B14F-4D97-AF65-F5344CB8AC3E}">
        <p14:creationId xmlns:p14="http://schemas.microsoft.com/office/powerpoint/2010/main" val="26442978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17520" y="5568903"/>
            <a:ext cx="37856160" cy="24067103"/>
          </a:xfrm>
          <a:prstGeom prst="rect">
            <a:avLst/>
          </a:prstGeom>
        </p:spPr>
        <p:txBody>
          <a:bodyPr vert="horz" lIns="106674" tIns="53337" rIns="106674" bIns="5333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320380B-A931-4C1A-AE1D-8A14265C3EBC}"/>
              </a:ext>
            </a:extLst>
          </p:cNvPr>
          <p:cNvSpPr txBox="1">
            <a:spLocks/>
          </p:cNvSpPr>
          <p:nvPr userDrawn="1"/>
        </p:nvSpPr>
        <p:spPr>
          <a:xfrm>
            <a:off x="-2" y="0"/>
            <a:ext cx="43891201" cy="4663441"/>
          </a:xfrm>
          <a:prstGeom prst="rect">
            <a:avLst/>
          </a:prstGeom>
          <a:solidFill>
            <a:srgbClr val="2B77A5"/>
          </a:solidFill>
          <a:ln w="101600" cap="flat" cmpd="sng" algn="ctr">
            <a:noFill/>
            <a:prstDash val="solid"/>
            <a:miter lim="800000"/>
          </a:ln>
        </p:spPr>
        <p:style>
          <a:lnRef idx="2">
            <a:schemeClr val="dk1"/>
          </a:lnRef>
          <a:fillRef idx="1">
            <a:schemeClr val="lt1"/>
          </a:fillRef>
          <a:effectRef idx="0">
            <a:schemeClr val="dk1"/>
          </a:effectRef>
          <a:fontRef idx="minor">
            <a:schemeClr val="dk1"/>
          </a:fontRef>
        </p:style>
        <p:txBody>
          <a:bodyPr anchor="ctr">
            <a:normAutofit/>
          </a:bodyPr>
          <a:lstStyle>
            <a:lvl1pPr algn="l" defTabSz="4480304" rtl="0" eaLnBrk="1" latinLnBrk="0" hangingPunct="1">
              <a:lnSpc>
                <a:spcPct val="90000"/>
              </a:lnSpc>
              <a:spcBef>
                <a:spcPct val="0"/>
              </a:spcBef>
              <a:buNone/>
              <a:defRPr sz="216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7971" i="1" dirty="0">
                <a:solidFill>
                  <a:schemeClr val="bg1"/>
                </a:solidFill>
                <a:latin typeface="Myriad Pro" panose="020B0503030403020204" pitchFamily="34" charset="0"/>
                <a:cs typeface="Arial" panose="020B0604020202020204" pitchFamily="34" charset="0"/>
              </a:rPr>
              <a:t> </a:t>
            </a:r>
          </a:p>
        </p:txBody>
      </p:sp>
      <p:sp>
        <p:nvSpPr>
          <p:cNvPr id="2" name="Title Placeholder 1"/>
          <p:cNvSpPr>
            <a:spLocks noGrp="1"/>
          </p:cNvSpPr>
          <p:nvPr>
            <p:ph type="title"/>
          </p:nvPr>
        </p:nvSpPr>
        <p:spPr>
          <a:xfrm>
            <a:off x="2765594" y="1573536"/>
            <a:ext cx="37856160" cy="1516366"/>
          </a:xfrm>
          <a:prstGeom prst="rect">
            <a:avLst/>
          </a:prstGeom>
        </p:spPr>
        <p:txBody>
          <a:bodyPr vert="horz" lIns="106674" tIns="53337" rIns="106674" bIns="53337" rtlCol="0" anchor="ctr">
            <a:normAutofit/>
          </a:bodyPr>
          <a:lstStyle/>
          <a:p>
            <a:r>
              <a:rPr lang="en-US" dirty="0"/>
              <a:t>Click to edit Master title style</a:t>
            </a:r>
          </a:p>
        </p:txBody>
      </p:sp>
      <p:pic>
        <p:nvPicPr>
          <p:cNvPr id="5" name="Picture 4" descr="A picture containing text, clipart&#10;&#10;Description automatically generated">
            <a:extLst>
              <a:ext uri="{FF2B5EF4-FFF2-40B4-BE49-F238E27FC236}">
                <a16:creationId xmlns:a16="http://schemas.microsoft.com/office/drawing/2014/main" id="{5A391117-3EA6-4513-9731-6DF815FFED1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068127" y="2302982"/>
            <a:ext cx="8188350" cy="181011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ACE23306-672C-4E04-8DD6-0CE8E019D76C}"/>
              </a:ext>
            </a:extLst>
          </p:cNvPr>
          <p:cNvSpPr txBox="1"/>
          <p:nvPr userDrawn="1"/>
        </p:nvSpPr>
        <p:spPr>
          <a:xfrm>
            <a:off x="978409" y="30942858"/>
            <a:ext cx="17294352" cy="1674882"/>
          </a:xfrm>
          <a:prstGeom prst="rect">
            <a:avLst/>
          </a:prstGeom>
          <a:noFill/>
        </p:spPr>
        <p:txBody>
          <a:bodyPr wrap="square">
            <a:spAutoFit/>
          </a:bodyPr>
          <a:lstStyle/>
          <a:p>
            <a:r>
              <a:rPr lang="en-US" sz="3428" b="0" i="1" dirty="0">
                <a:solidFill>
                  <a:srgbClr val="333333"/>
                </a:solidFill>
                <a:effectLst/>
                <a:latin typeface="Source Sans Pro" panose="020B0503030403020204" pitchFamily="34" charset="0"/>
              </a:rPr>
              <a:t>NH-ME LEND is supported by a grant (#</a:t>
            </a:r>
            <a:r>
              <a:rPr lang="en-US" sz="3428" b="0" i="0" dirty="0">
                <a:solidFill>
                  <a:srgbClr val="333333"/>
                </a:solidFill>
                <a:effectLst/>
                <a:latin typeface="Source Sans Pro" panose="020B0503030403020204" pitchFamily="34" charset="0"/>
              </a:rPr>
              <a:t>T73MC33246</a:t>
            </a:r>
            <a:r>
              <a:rPr lang="en-US" sz="3428" b="0" i="1" dirty="0">
                <a:solidFill>
                  <a:srgbClr val="333333"/>
                </a:solidFill>
                <a:effectLst/>
                <a:latin typeface="Source Sans Pro" panose="020B0503030403020204" pitchFamily="34" charset="0"/>
              </a:rPr>
              <a:t>) from the Maternal and Child Health Bureau, Health Resources and Services Administration (HRSA), U.S. Department of Health and Human Services and administered by the Association of University Centers on Disabilities (AUCD).</a:t>
            </a:r>
            <a:endParaRPr lang="en-US" sz="3428" dirty="0"/>
          </a:p>
        </p:txBody>
      </p:sp>
      <p:pic>
        <p:nvPicPr>
          <p:cNvPr id="11" name="Picture 10">
            <a:extLst>
              <a:ext uri="{FF2B5EF4-FFF2-40B4-BE49-F238E27FC236}">
                <a16:creationId xmlns:a16="http://schemas.microsoft.com/office/drawing/2014/main" id="{DEE4B523-5B8F-0320-FBDA-C609F679AF8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869297" y="31047253"/>
            <a:ext cx="15617984" cy="1466091"/>
          </a:xfrm>
          <a:prstGeom prst="rect">
            <a:avLst/>
          </a:prstGeom>
        </p:spPr>
      </p:pic>
      <p:grpSp>
        <p:nvGrpSpPr>
          <p:cNvPr id="17" name="Group 16">
            <a:extLst>
              <a:ext uri="{FF2B5EF4-FFF2-40B4-BE49-F238E27FC236}">
                <a16:creationId xmlns:a16="http://schemas.microsoft.com/office/drawing/2014/main" id="{1CC44EA8-07D9-9D7F-CD4A-529AD611780A}"/>
              </a:ext>
            </a:extLst>
          </p:cNvPr>
          <p:cNvGrpSpPr/>
          <p:nvPr userDrawn="1"/>
        </p:nvGrpSpPr>
        <p:grpSpPr>
          <a:xfrm>
            <a:off x="35083818" y="31222077"/>
            <a:ext cx="7172659" cy="1097280"/>
            <a:chOff x="18994422" y="31231659"/>
            <a:chExt cx="7172659" cy="1097280"/>
          </a:xfrm>
        </p:grpSpPr>
        <p:sp>
          <p:nvSpPr>
            <p:cNvPr id="19" name="Text Placeholder 24">
              <a:extLst>
                <a:ext uri="{FF2B5EF4-FFF2-40B4-BE49-F238E27FC236}">
                  <a16:creationId xmlns:a16="http://schemas.microsoft.com/office/drawing/2014/main" id="{492FD484-5575-48BF-84BB-F07426EDE705}"/>
                </a:ext>
              </a:extLst>
            </p:cNvPr>
            <p:cNvSpPr txBox="1">
              <a:spLocks/>
            </p:cNvSpPr>
            <p:nvPr userDrawn="1"/>
          </p:nvSpPr>
          <p:spPr>
            <a:xfrm>
              <a:off x="18994422" y="31471281"/>
              <a:ext cx="5680477" cy="618036"/>
            </a:xfrm>
            <a:prstGeom prst="rect">
              <a:avLst/>
            </a:prstGeom>
          </p:spPr>
          <p:txBody>
            <a:bodyPr>
              <a:noAutofit/>
            </a:bodyPr>
            <a:lstStyle>
              <a:lvl1pPr marL="0" indent="0" algn="r" defTabSz="4480304" rtl="0" eaLnBrk="1" latinLnBrk="0" hangingPunct="1">
                <a:lnSpc>
                  <a:spcPct val="90000"/>
                </a:lnSpc>
                <a:spcBef>
                  <a:spcPts val="4900"/>
                </a:spcBef>
                <a:buFont typeface="Arial" panose="020B0604020202020204" pitchFamily="34" charset="0"/>
                <a:buNone/>
                <a:defRPr sz="4800" b="0" kern="1200">
                  <a:solidFill>
                    <a:srgbClr val="000000"/>
                  </a:solidFill>
                  <a:latin typeface="+mn-lt"/>
                  <a:ea typeface="+mn-ea"/>
                  <a:cs typeface="+mn-cs"/>
                </a:defRPr>
              </a:lvl1pPr>
              <a:lvl2pPr marL="2240152" indent="0" algn="l" defTabSz="4480304" rtl="0" eaLnBrk="1" latinLnBrk="0" hangingPunct="1">
                <a:lnSpc>
                  <a:spcPct val="90000"/>
                </a:lnSpc>
                <a:spcBef>
                  <a:spcPts val="2450"/>
                </a:spcBef>
                <a:buFont typeface="Arial" panose="020B0604020202020204" pitchFamily="34" charset="0"/>
                <a:buNone/>
                <a:defRPr sz="7200" kern="1200">
                  <a:solidFill>
                    <a:srgbClr val="000000"/>
                  </a:solidFill>
                  <a:latin typeface="+mj-lt"/>
                  <a:ea typeface="+mn-ea"/>
                  <a:cs typeface="+mn-cs"/>
                </a:defRPr>
              </a:lvl2pPr>
              <a:lvl3pPr marL="4480304" indent="0" algn="l" defTabSz="4480304" rtl="0" eaLnBrk="1" latinLnBrk="0" hangingPunct="1">
                <a:lnSpc>
                  <a:spcPct val="90000"/>
                </a:lnSpc>
                <a:spcBef>
                  <a:spcPts val="2450"/>
                </a:spcBef>
                <a:buFont typeface="Arial" panose="020B0604020202020204" pitchFamily="34" charset="0"/>
                <a:buNone/>
                <a:defRPr sz="6600" kern="1200">
                  <a:solidFill>
                    <a:srgbClr val="000000"/>
                  </a:solidFill>
                  <a:latin typeface="+mj-lt"/>
                  <a:ea typeface="+mn-ea"/>
                  <a:cs typeface="+mn-cs"/>
                </a:defRPr>
              </a:lvl3pPr>
              <a:lvl4pPr marL="6720456" indent="0" algn="l" defTabSz="4480304" rtl="0" eaLnBrk="1" latinLnBrk="0" hangingPunct="1">
                <a:lnSpc>
                  <a:spcPct val="90000"/>
                </a:lnSpc>
                <a:spcBef>
                  <a:spcPts val="2450"/>
                </a:spcBef>
                <a:buFont typeface="Arial" panose="020B0604020202020204" pitchFamily="34" charset="0"/>
                <a:buNone/>
                <a:defRPr sz="5400" kern="1200">
                  <a:solidFill>
                    <a:srgbClr val="000000"/>
                  </a:solidFill>
                  <a:latin typeface="+mj-lt"/>
                  <a:ea typeface="+mn-ea"/>
                  <a:cs typeface="+mn-cs"/>
                </a:defRPr>
              </a:lvl4pPr>
              <a:lvl5pPr marL="8960608" indent="0" algn="l" defTabSz="4480304" rtl="0" eaLnBrk="1" latinLnBrk="0" hangingPunct="1">
                <a:lnSpc>
                  <a:spcPct val="90000"/>
                </a:lnSpc>
                <a:spcBef>
                  <a:spcPts val="2450"/>
                </a:spcBef>
                <a:buFont typeface="Arial" panose="020B0604020202020204" pitchFamily="34" charset="0"/>
                <a:buNone/>
                <a:defRPr sz="5400" kern="1200">
                  <a:solidFill>
                    <a:srgbClr val="000000"/>
                  </a:solidFill>
                  <a:latin typeface="+mj-lt"/>
                  <a:ea typeface="+mn-ea"/>
                  <a:cs typeface="+mn-cs"/>
                </a:defRPr>
              </a:lvl5pPr>
              <a:lvl6pPr marL="12320836"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6pPr>
              <a:lvl7pPr marL="14560988"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7pPr>
              <a:lvl8pPr marL="16801140"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8pPr>
              <a:lvl9pPr marL="1904129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9pPr>
            </a:lstStyle>
            <a:p>
              <a:r>
                <a:rPr lang="en-US" sz="4114" dirty="0"/>
                <a:t>iod.unh.edu/nh-me-lend</a:t>
              </a:r>
            </a:p>
          </p:txBody>
        </p:sp>
        <p:pic>
          <p:nvPicPr>
            <p:cNvPr id="16" name="Picture 15" descr="A qr code on a white background&#10;&#10;Description automatically generated">
              <a:extLst>
                <a:ext uri="{FF2B5EF4-FFF2-40B4-BE49-F238E27FC236}">
                  <a16:creationId xmlns:a16="http://schemas.microsoft.com/office/drawing/2014/main" id="{AB296DB4-444E-BD47-75CE-DFBC9CF099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069801" y="31231659"/>
              <a:ext cx="1097280" cy="1097280"/>
            </a:xfrm>
            <a:prstGeom prst="rect">
              <a:avLst/>
            </a:prstGeom>
          </p:spPr>
        </p:pic>
      </p:grpSp>
    </p:spTree>
    <p:extLst>
      <p:ext uri="{BB962C8B-B14F-4D97-AF65-F5344CB8AC3E}">
        <p14:creationId xmlns:p14="http://schemas.microsoft.com/office/powerpoint/2010/main" val="4113172996"/>
      </p:ext>
    </p:extLst>
  </p:cSld>
  <p:clrMap bg1="lt1" tx1="dk1" bg2="lt2" tx2="dk2" accent1="accent1" accent2="accent2" accent3="accent3" accent4="accent4" accent5="accent5" accent6="accent6" hlink="hlink" folHlink="folHlink"/>
  <p:sldLayoutIdLst>
    <p:sldLayoutId id="2147483709" r:id="rId1"/>
    <p:sldLayoutId id="2147483717" r:id="rId2"/>
    <p:sldLayoutId id="2147483711" r:id="rId3"/>
  </p:sldLayoutIdLst>
  <p:txStyles>
    <p:titleStyle>
      <a:lvl1pPr algn="l" defTabSz="3840069" rtl="0" eaLnBrk="1" latinLnBrk="0" hangingPunct="1">
        <a:lnSpc>
          <a:spcPct val="90000"/>
        </a:lnSpc>
        <a:spcBef>
          <a:spcPct val="0"/>
        </a:spcBef>
        <a:buNone/>
        <a:defRPr sz="18513" kern="1200">
          <a:solidFill>
            <a:schemeClr val="bg1"/>
          </a:solidFill>
          <a:latin typeface="+mj-lt"/>
          <a:ea typeface="+mj-ea"/>
          <a:cs typeface="+mj-cs"/>
        </a:defRPr>
      </a:lvl1pPr>
    </p:titleStyle>
    <p:bodyStyle>
      <a:lvl1pPr marL="960017" indent="-960017" algn="l" defTabSz="3840069" rtl="0" eaLnBrk="1" latinLnBrk="0" hangingPunct="1">
        <a:lnSpc>
          <a:spcPct val="100000"/>
        </a:lnSpc>
        <a:spcBef>
          <a:spcPts val="4200"/>
        </a:spcBef>
        <a:buFont typeface="Arial" panose="020B0604020202020204" pitchFamily="34" charset="0"/>
        <a:buChar char="•"/>
        <a:defRPr sz="6171" kern="1200">
          <a:solidFill>
            <a:srgbClr val="000000"/>
          </a:solidFill>
          <a:latin typeface="+mj-lt"/>
          <a:ea typeface="+mn-ea"/>
          <a:cs typeface="+mn-cs"/>
        </a:defRPr>
      </a:lvl1pPr>
      <a:lvl2pPr marL="2880051" indent="-960017" algn="l" defTabSz="3840069" rtl="0" eaLnBrk="1" latinLnBrk="0" hangingPunct="1">
        <a:lnSpc>
          <a:spcPct val="100000"/>
        </a:lnSpc>
        <a:spcBef>
          <a:spcPts val="2100"/>
        </a:spcBef>
        <a:buFont typeface="Arial" panose="020B0604020202020204" pitchFamily="34" charset="0"/>
        <a:buChar char="•"/>
        <a:defRPr sz="6171" kern="1200">
          <a:solidFill>
            <a:srgbClr val="000000"/>
          </a:solidFill>
          <a:latin typeface="+mj-lt"/>
          <a:ea typeface="+mn-ea"/>
          <a:cs typeface="+mn-cs"/>
        </a:defRPr>
      </a:lvl2pPr>
      <a:lvl3pPr marL="4800086" indent="-960017" algn="l" defTabSz="3840069" rtl="0" eaLnBrk="1" latinLnBrk="0" hangingPunct="1">
        <a:lnSpc>
          <a:spcPct val="100000"/>
        </a:lnSpc>
        <a:spcBef>
          <a:spcPts val="2100"/>
        </a:spcBef>
        <a:buFont typeface="Arial" panose="020B0604020202020204" pitchFamily="34" charset="0"/>
        <a:buChar char="•"/>
        <a:defRPr sz="5657" kern="1200">
          <a:solidFill>
            <a:srgbClr val="000000"/>
          </a:solidFill>
          <a:latin typeface="+mj-lt"/>
          <a:ea typeface="+mn-ea"/>
          <a:cs typeface="+mn-cs"/>
        </a:defRPr>
      </a:lvl3pPr>
      <a:lvl4pPr marL="6720120" indent="-960017" algn="l" defTabSz="3840069" rtl="0" eaLnBrk="1" latinLnBrk="0" hangingPunct="1">
        <a:lnSpc>
          <a:spcPct val="100000"/>
        </a:lnSpc>
        <a:spcBef>
          <a:spcPts val="2100"/>
        </a:spcBef>
        <a:buFont typeface="Arial" panose="020B0604020202020204" pitchFamily="34" charset="0"/>
        <a:buChar char="•"/>
        <a:defRPr sz="4628" kern="1200">
          <a:solidFill>
            <a:srgbClr val="000000"/>
          </a:solidFill>
          <a:latin typeface="+mj-lt"/>
          <a:ea typeface="+mn-ea"/>
          <a:cs typeface="+mn-cs"/>
        </a:defRPr>
      </a:lvl4pPr>
      <a:lvl5pPr marL="8640154" indent="-960017" algn="l" defTabSz="3840069" rtl="0" eaLnBrk="1" latinLnBrk="0" hangingPunct="1">
        <a:lnSpc>
          <a:spcPct val="100000"/>
        </a:lnSpc>
        <a:spcBef>
          <a:spcPts val="2100"/>
        </a:spcBef>
        <a:buFont typeface="Arial" panose="020B0604020202020204" pitchFamily="34" charset="0"/>
        <a:buChar char="•"/>
        <a:defRPr sz="4628" kern="1200">
          <a:solidFill>
            <a:srgbClr val="000000"/>
          </a:solidFill>
          <a:latin typeface="+mj-lt"/>
          <a:ea typeface="+mn-ea"/>
          <a:cs typeface="+mn-cs"/>
        </a:defRPr>
      </a:lvl5pPr>
      <a:lvl6pPr marL="10560189"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6pPr>
      <a:lvl7pPr marL="12480223"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7pPr>
      <a:lvl8pPr marL="14400257"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8pPr>
      <a:lvl9pPr marL="16320291"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9pPr>
    </p:bodyStyle>
    <p:otherStyle>
      <a:defPPr>
        <a:defRPr lang="en-US"/>
      </a:defPPr>
      <a:lvl1pPr marL="0" algn="l" defTabSz="3840069" rtl="0" eaLnBrk="1" latinLnBrk="0" hangingPunct="1">
        <a:defRPr sz="7542" kern="1200">
          <a:solidFill>
            <a:schemeClr val="tx1"/>
          </a:solidFill>
          <a:latin typeface="+mn-lt"/>
          <a:ea typeface="+mn-ea"/>
          <a:cs typeface="+mn-cs"/>
        </a:defRPr>
      </a:lvl1pPr>
      <a:lvl2pPr marL="1920034" algn="l" defTabSz="3840069" rtl="0" eaLnBrk="1" latinLnBrk="0" hangingPunct="1">
        <a:defRPr sz="7542" kern="1200">
          <a:solidFill>
            <a:schemeClr val="tx1"/>
          </a:solidFill>
          <a:latin typeface="+mn-lt"/>
          <a:ea typeface="+mn-ea"/>
          <a:cs typeface="+mn-cs"/>
        </a:defRPr>
      </a:lvl2pPr>
      <a:lvl3pPr marL="3840069" algn="l" defTabSz="3840069" rtl="0" eaLnBrk="1" latinLnBrk="0" hangingPunct="1">
        <a:defRPr sz="7542" kern="1200">
          <a:solidFill>
            <a:schemeClr val="tx1"/>
          </a:solidFill>
          <a:latin typeface="+mn-lt"/>
          <a:ea typeface="+mn-ea"/>
          <a:cs typeface="+mn-cs"/>
        </a:defRPr>
      </a:lvl3pPr>
      <a:lvl4pPr marL="5760103" algn="l" defTabSz="3840069" rtl="0" eaLnBrk="1" latinLnBrk="0" hangingPunct="1">
        <a:defRPr sz="7542" kern="1200">
          <a:solidFill>
            <a:schemeClr val="tx1"/>
          </a:solidFill>
          <a:latin typeface="+mn-lt"/>
          <a:ea typeface="+mn-ea"/>
          <a:cs typeface="+mn-cs"/>
        </a:defRPr>
      </a:lvl4pPr>
      <a:lvl5pPr marL="7680137" algn="l" defTabSz="3840069" rtl="0" eaLnBrk="1" latinLnBrk="0" hangingPunct="1">
        <a:defRPr sz="7542" kern="1200">
          <a:solidFill>
            <a:schemeClr val="tx1"/>
          </a:solidFill>
          <a:latin typeface="+mn-lt"/>
          <a:ea typeface="+mn-ea"/>
          <a:cs typeface="+mn-cs"/>
        </a:defRPr>
      </a:lvl5pPr>
      <a:lvl6pPr marL="9600171" algn="l" defTabSz="3840069" rtl="0" eaLnBrk="1" latinLnBrk="0" hangingPunct="1">
        <a:defRPr sz="7542" kern="1200">
          <a:solidFill>
            <a:schemeClr val="tx1"/>
          </a:solidFill>
          <a:latin typeface="+mn-lt"/>
          <a:ea typeface="+mn-ea"/>
          <a:cs typeface="+mn-cs"/>
        </a:defRPr>
      </a:lvl6pPr>
      <a:lvl7pPr marL="11520206" algn="l" defTabSz="3840069" rtl="0" eaLnBrk="1" latinLnBrk="0" hangingPunct="1">
        <a:defRPr sz="7542" kern="1200">
          <a:solidFill>
            <a:schemeClr val="tx1"/>
          </a:solidFill>
          <a:latin typeface="+mn-lt"/>
          <a:ea typeface="+mn-ea"/>
          <a:cs typeface="+mn-cs"/>
        </a:defRPr>
      </a:lvl7pPr>
      <a:lvl8pPr marL="13440240" algn="l" defTabSz="3840069" rtl="0" eaLnBrk="1" latinLnBrk="0" hangingPunct="1">
        <a:defRPr sz="7542" kern="1200">
          <a:solidFill>
            <a:schemeClr val="tx1"/>
          </a:solidFill>
          <a:latin typeface="+mn-lt"/>
          <a:ea typeface="+mn-ea"/>
          <a:cs typeface="+mn-cs"/>
        </a:defRPr>
      </a:lvl8pPr>
      <a:lvl9pPr marL="15360274" algn="l" defTabSz="3840069" rtl="0" eaLnBrk="1" latinLnBrk="0" hangingPunct="1">
        <a:defRPr sz="754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emf"/><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hyperlink" Target="https://csni.org/area-agenc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6FF9C-1446-48F2-980A-39D91CB9BC05}"/>
              </a:ext>
            </a:extLst>
          </p:cNvPr>
          <p:cNvSpPr>
            <a:spLocks noGrp="1"/>
          </p:cNvSpPr>
          <p:nvPr>
            <p:ph type="title"/>
          </p:nvPr>
        </p:nvSpPr>
        <p:spPr>
          <a:xfrm>
            <a:off x="182238" y="371626"/>
            <a:ext cx="43562265" cy="1436327"/>
          </a:xfrm>
        </p:spPr>
        <p:txBody>
          <a:bodyPr/>
          <a:lstStyle/>
          <a:p>
            <a:r>
              <a:rPr lang="en-US" sz="7200" b="1" dirty="0">
                <a:latin typeface="Lucida Fax" panose="02060602050505020204" pitchFamily="18" charset="0"/>
              </a:rPr>
              <a:t>From Personal To Professional: Advancing Leadership Advocacy within Public Policy</a:t>
            </a:r>
            <a:endParaRPr lang="en-US" sz="7000" b="1" dirty="0">
              <a:latin typeface="Lucida Sans" panose="020B0602030504020204" pitchFamily="34" charset="0"/>
            </a:endParaRPr>
          </a:p>
        </p:txBody>
      </p:sp>
      <p:sp>
        <p:nvSpPr>
          <p:cNvPr id="3" name="Text Placeholder 2">
            <a:extLst>
              <a:ext uri="{FF2B5EF4-FFF2-40B4-BE49-F238E27FC236}">
                <a16:creationId xmlns:a16="http://schemas.microsoft.com/office/drawing/2014/main" id="{69090E1F-8A45-4E91-872D-EFC196EF15FD}"/>
              </a:ext>
            </a:extLst>
          </p:cNvPr>
          <p:cNvSpPr>
            <a:spLocks noGrp="1"/>
          </p:cNvSpPr>
          <p:nvPr>
            <p:ph type="body" sz="quarter" idx="13"/>
          </p:nvPr>
        </p:nvSpPr>
        <p:spPr>
          <a:xfrm>
            <a:off x="372285" y="2226601"/>
            <a:ext cx="20103193" cy="666477"/>
          </a:xfrm>
        </p:spPr>
        <p:txBody>
          <a:bodyPr/>
          <a:lstStyle/>
          <a:p>
            <a:r>
              <a:rPr lang="en-US" dirty="0">
                <a:latin typeface="Lucida Sans" panose="020B0602030504020204" pitchFamily="34" charset="0"/>
              </a:rPr>
              <a:t>Nicole Sheaff, BS, OTR/L, Family Trainee</a:t>
            </a:r>
          </a:p>
        </p:txBody>
      </p:sp>
      <p:sp>
        <p:nvSpPr>
          <p:cNvPr id="4" name="Text Placeholder 3">
            <a:extLst>
              <a:ext uri="{FF2B5EF4-FFF2-40B4-BE49-F238E27FC236}">
                <a16:creationId xmlns:a16="http://schemas.microsoft.com/office/drawing/2014/main" id="{ECF144F1-EEEA-4427-AA53-AFD9C9EEFF52}"/>
              </a:ext>
            </a:extLst>
          </p:cNvPr>
          <p:cNvSpPr>
            <a:spLocks noGrp="1"/>
          </p:cNvSpPr>
          <p:nvPr>
            <p:ph type="body" sz="quarter" idx="14"/>
          </p:nvPr>
        </p:nvSpPr>
        <p:spPr>
          <a:xfrm>
            <a:off x="372285" y="3279306"/>
            <a:ext cx="24068922" cy="723846"/>
          </a:xfrm>
        </p:spPr>
        <p:txBody>
          <a:bodyPr/>
          <a:lstStyle/>
          <a:p>
            <a:r>
              <a:rPr lang="en-US" dirty="0">
                <a:latin typeface="Lucida Sans" panose="020B0602030504020204" pitchFamily="34" charset="0"/>
              </a:rPr>
              <a:t>NH-ME LEND, Institute on Disability, University of New Hampshire</a:t>
            </a:r>
          </a:p>
          <a:p>
            <a:endParaRPr lang="en-US" dirty="0"/>
          </a:p>
        </p:txBody>
      </p:sp>
      <p:sp>
        <p:nvSpPr>
          <p:cNvPr id="5" name="Text Placeholder 4">
            <a:extLst>
              <a:ext uri="{FF2B5EF4-FFF2-40B4-BE49-F238E27FC236}">
                <a16:creationId xmlns:a16="http://schemas.microsoft.com/office/drawing/2014/main" id="{064325E2-EED7-4273-B135-46B97FE1552F}"/>
              </a:ext>
            </a:extLst>
          </p:cNvPr>
          <p:cNvSpPr>
            <a:spLocks noGrp="1"/>
          </p:cNvSpPr>
          <p:nvPr>
            <p:ph type="body" sz="quarter" idx="16"/>
          </p:nvPr>
        </p:nvSpPr>
        <p:spPr>
          <a:xfrm>
            <a:off x="666238" y="4759628"/>
            <a:ext cx="13837513" cy="893932"/>
          </a:xfrm>
        </p:spPr>
        <p:txBody>
          <a:bodyPr/>
          <a:lstStyle/>
          <a:p>
            <a:pPr algn="ctr"/>
            <a:r>
              <a:rPr lang="en-US" sz="4800" kern="100" dirty="0">
                <a:latin typeface="Lucida Sans" panose="020B0602030504020204" pitchFamily="34" charset="0"/>
                <a:ea typeface="Aptos" panose="020B0004020202020204" pitchFamily="34" charset="0"/>
                <a:cs typeface="Times New Roman" panose="02020603050405020304" pitchFamily="18" charset="0"/>
              </a:rPr>
              <a:t>Introduction to Leadership Policy</a:t>
            </a:r>
          </a:p>
          <a:p>
            <a:pPr algn="ctr"/>
            <a:endParaRPr lang="en-US" sz="4000" b="0" dirty="0">
              <a:effectLst/>
              <a:latin typeface="Lucida Sans" panose="020B0602030504020204" pitchFamily="34" charset="0"/>
              <a:ea typeface="Aptos" panose="020B0004020202020204" pitchFamily="34" charset="0"/>
              <a:cs typeface="Times New Roman" panose="02020603050405020304" pitchFamily="18" charset="0"/>
            </a:endParaRPr>
          </a:p>
        </p:txBody>
      </p:sp>
      <p:sp>
        <p:nvSpPr>
          <p:cNvPr id="12" name="Text Placeholder 11">
            <a:extLst>
              <a:ext uri="{FF2B5EF4-FFF2-40B4-BE49-F238E27FC236}">
                <a16:creationId xmlns:a16="http://schemas.microsoft.com/office/drawing/2014/main" id="{3431D42D-C347-434E-A7FE-E352811E4C76}"/>
              </a:ext>
            </a:extLst>
          </p:cNvPr>
          <p:cNvSpPr>
            <a:spLocks noGrp="1"/>
          </p:cNvSpPr>
          <p:nvPr>
            <p:ph type="body" sz="quarter" idx="23"/>
          </p:nvPr>
        </p:nvSpPr>
        <p:spPr>
          <a:xfrm>
            <a:off x="17894757" y="23428460"/>
            <a:ext cx="10668925" cy="3054234"/>
          </a:xfrm>
        </p:spPr>
        <p:txBody>
          <a:bodyPr>
            <a:normAutofit fontScale="25000" lnSpcReduction="20000"/>
          </a:bodyPr>
          <a:lstStyle/>
          <a:p>
            <a:pPr marL="182880" marR="0" lvl="0" indent="-182880" algn="l" defTabSz="182880" rtl="0" eaLnBrk="1" fontAlgn="auto" latinLnBrk="0" hangingPunct="1">
              <a:lnSpc>
                <a:spcPct val="120000"/>
              </a:lnSpc>
              <a:spcBef>
                <a:spcPts val="0"/>
              </a:spcBef>
              <a:spcAft>
                <a:spcPts val="0"/>
              </a:spcAft>
              <a:buClr>
                <a:schemeClr val="tx1"/>
              </a:buClr>
              <a:buSzPct val="80000"/>
              <a:buFont typeface="Arial" panose="020B0604020202020204" pitchFamily="34" charset="0"/>
              <a:buChar char="•"/>
              <a:tabLst/>
              <a:defRPr/>
            </a:pPr>
            <a:r>
              <a:rPr kumimoji="0" lang="en-US" sz="11200" i="0" u="none" strike="noStrike" kern="100" cap="none" spc="0" normalizeH="0" baseline="0" noProof="0" dirty="0">
                <a:ln>
                  <a:noFill/>
                </a:ln>
                <a:solidFill>
                  <a:prstClr val="black">
                    <a:lumMod val="75000"/>
                    <a:lumOff val="25000"/>
                  </a:prstClr>
                </a:solidFill>
                <a:effectLst/>
                <a:uLnTx/>
                <a:uFillTx/>
                <a:latin typeface="Lucida Sans" panose="020B0602030504020204" pitchFamily="34" charset="0"/>
                <a:ea typeface="Aptos" panose="020B0004020202020204" pitchFamily="34" charset="0"/>
                <a:cs typeface="Times New Roman" panose="02020603050405020304" pitchFamily="18" charset="0"/>
              </a:rPr>
              <a:t>Find a mentor</a:t>
            </a:r>
          </a:p>
          <a:p>
            <a:pPr marL="182880" marR="0" lvl="0" indent="-182880" algn="l" defTabSz="182880" rtl="0" eaLnBrk="1" fontAlgn="auto" latinLnBrk="0" hangingPunct="1">
              <a:lnSpc>
                <a:spcPct val="120000"/>
              </a:lnSpc>
              <a:spcBef>
                <a:spcPts val="0"/>
              </a:spcBef>
              <a:spcAft>
                <a:spcPts val="0"/>
              </a:spcAft>
              <a:buClr>
                <a:schemeClr val="tx1"/>
              </a:buClr>
              <a:buSzPct val="80000"/>
              <a:buFont typeface="Arial" panose="020B0604020202020204" pitchFamily="34" charset="0"/>
              <a:buChar char="•"/>
              <a:tabLst/>
              <a:defRPr/>
            </a:pPr>
            <a:r>
              <a:rPr kumimoji="0" lang="en-US" sz="11200" i="0" u="none" strike="noStrike" kern="100" cap="none" spc="0" normalizeH="0" baseline="0" noProof="0" dirty="0">
                <a:ln>
                  <a:noFill/>
                </a:ln>
                <a:solidFill>
                  <a:prstClr val="black">
                    <a:lumMod val="75000"/>
                    <a:lumOff val="25000"/>
                  </a:prstClr>
                </a:solidFill>
                <a:effectLst/>
                <a:uLnTx/>
                <a:uFillTx/>
                <a:latin typeface="Lucida Sans" panose="020B0602030504020204" pitchFamily="34" charset="0"/>
                <a:ea typeface="Aptos" panose="020B0004020202020204" pitchFamily="34" charset="0"/>
                <a:cs typeface="Times New Roman" panose="02020603050405020304" pitchFamily="18" charset="0"/>
              </a:rPr>
              <a:t>Build relationships with other advocates and legislators </a:t>
            </a:r>
          </a:p>
          <a:p>
            <a:pPr marL="182880" marR="0" lvl="0" indent="-182880" algn="l" defTabSz="182880" rtl="0" eaLnBrk="1" fontAlgn="auto" latinLnBrk="0" hangingPunct="1">
              <a:lnSpc>
                <a:spcPct val="120000"/>
              </a:lnSpc>
              <a:spcBef>
                <a:spcPts val="0"/>
              </a:spcBef>
              <a:spcAft>
                <a:spcPts val="0"/>
              </a:spcAft>
              <a:buClr>
                <a:schemeClr val="tx1"/>
              </a:buClr>
              <a:buSzPct val="80000"/>
              <a:buFont typeface="Arial" panose="020B0604020202020204" pitchFamily="34" charset="0"/>
              <a:buChar char="•"/>
              <a:tabLst/>
              <a:defRPr/>
            </a:pPr>
            <a:r>
              <a:rPr kumimoji="0" lang="en-US" sz="11200" i="0" u="none" strike="noStrike" kern="100" cap="none" spc="0" normalizeH="0" baseline="0" noProof="0" dirty="0">
                <a:ln>
                  <a:noFill/>
                </a:ln>
                <a:solidFill>
                  <a:prstClr val="black">
                    <a:lumMod val="75000"/>
                    <a:lumOff val="25000"/>
                  </a:prstClr>
                </a:solidFill>
                <a:effectLst/>
                <a:uLnTx/>
                <a:uFillTx/>
                <a:latin typeface="Lucida Sans" panose="020B0602030504020204" pitchFamily="34" charset="0"/>
                <a:ea typeface="Aptos" panose="020B0004020202020204" pitchFamily="34" charset="0"/>
                <a:cs typeface="Times New Roman" panose="02020603050405020304" pitchFamily="18" charset="0"/>
              </a:rPr>
              <a:t>Become involved with stakeholder group meetings</a:t>
            </a:r>
          </a:p>
          <a:p>
            <a:pPr marL="182880" marR="0" lvl="0" indent="-182880" algn="l" defTabSz="182880" rtl="0" eaLnBrk="1" fontAlgn="auto" latinLnBrk="0" hangingPunct="1">
              <a:lnSpc>
                <a:spcPct val="120000"/>
              </a:lnSpc>
              <a:spcBef>
                <a:spcPts val="0"/>
              </a:spcBef>
              <a:spcAft>
                <a:spcPts val="0"/>
              </a:spcAft>
              <a:buClr>
                <a:schemeClr val="tx1"/>
              </a:buClr>
              <a:buSzPct val="80000"/>
              <a:buFont typeface="Arial" panose="020B0604020202020204" pitchFamily="34" charset="0"/>
              <a:buChar char="•"/>
              <a:tabLst/>
              <a:defRPr/>
            </a:pPr>
            <a:r>
              <a:rPr kumimoji="0" lang="en-US" sz="11200" i="0" u="none" strike="noStrike" kern="100" cap="none" spc="0" normalizeH="0" baseline="0" noProof="0" dirty="0">
                <a:ln>
                  <a:noFill/>
                </a:ln>
                <a:solidFill>
                  <a:prstClr val="black">
                    <a:lumMod val="75000"/>
                    <a:lumOff val="25000"/>
                  </a:prstClr>
                </a:solidFill>
                <a:effectLst/>
                <a:uLnTx/>
                <a:uFillTx/>
                <a:latin typeface="Lucida Sans" panose="020B0602030504020204" pitchFamily="34" charset="0"/>
                <a:ea typeface="Aptos" panose="020B0004020202020204" pitchFamily="34" charset="0"/>
                <a:cs typeface="Times New Roman" panose="02020603050405020304" pitchFamily="18" charset="0"/>
              </a:rPr>
              <a:t>Present nonpartisan</a:t>
            </a:r>
          </a:p>
          <a:p>
            <a:pPr marL="182880" marR="0" lvl="0" indent="-182880" algn="l" defTabSz="182880" rtl="0" eaLnBrk="1" fontAlgn="auto" latinLnBrk="0" hangingPunct="1">
              <a:lnSpc>
                <a:spcPct val="120000"/>
              </a:lnSpc>
              <a:spcBef>
                <a:spcPts val="0"/>
              </a:spcBef>
              <a:spcAft>
                <a:spcPts val="0"/>
              </a:spcAft>
              <a:buClr>
                <a:schemeClr val="tx1"/>
              </a:buClr>
              <a:buSzPct val="80000"/>
              <a:buFont typeface="Arial" panose="020B0604020202020204" pitchFamily="34" charset="0"/>
              <a:buChar char="•"/>
              <a:tabLst/>
              <a:defRPr/>
            </a:pPr>
            <a:r>
              <a:rPr kumimoji="0" lang="en-US" sz="11200" i="0" u="none" strike="noStrike" kern="100" cap="none" spc="0" normalizeH="0" baseline="0" noProof="0" dirty="0">
                <a:ln>
                  <a:noFill/>
                </a:ln>
                <a:solidFill>
                  <a:prstClr val="black">
                    <a:lumMod val="75000"/>
                    <a:lumOff val="25000"/>
                  </a:prstClr>
                </a:solidFill>
                <a:effectLst/>
                <a:uLnTx/>
                <a:uFillTx/>
                <a:latin typeface="Lucida Sans" panose="020B0602030504020204" pitchFamily="34" charset="0"/>
                <a:ea typeface="Aptos" panose="020B0004020202020204" pitchFamily="34" charset="0"/>
                <a:cs typeface="Times New Roman" panose="02020603050405020304" pitchFamily="18" charset="0"/>
              </a:rPr>
              <a:t>Find the data</a:t>
            </a:r>
          </a:p>
          <a:p>
            <a:pPr marL="182880" marR="0" lvl="0" indent="-182880" algn="l" defTabSz="182880" rtl="0" eaLnBrk="1" fontAlgn="auto" latinLnBrk="0" hangingPunct="1">
              <a:lnSpc>
                <a:spcPct val="120000"/>
              </a:lnSpc>
              <a:spcBef>
                <a:spcPts val="0"/>
              </a:spcBef>
              <a:spcAft>
                <a:spcPts val="0"/>
              </a:spcAft>
              <a:buClr>
                <a:schemeClr val="tx1"/>
              </a:buClr>
              <a:buSzPct val="80000"/>
              <a:buFont typeface="Arial" panose="020B0604020202020204" pitchFamily="34" charset="0"/>
              <a:buChar char="•"/>
              <a:tabLst/>
              <a:defRPr/>
            </a:pPr>
            <a:r>
              <a:rPr kumimoji="0" lang="en-US" sz="11200" i="0" u="none" strike="noStrike" kern="100" cap="none" spc="0" normalizeH="0" baseline="0" noProof="0" dirty="0">
                <a:ln>
                  <a:noFill/>
                </a:ln>
                <a:solidFill>
                  <a:prstClr val="black">
                    <a:lumMod val="75000"/>
                    <a:lumOff val="25000"/>
                  </a:prstClr>
                </a:solidFill>
                <a:effectLst/>
                <a:uLnTx/>
                <a:uFillTx/>
                <a:latin typeface="Lucida Sans" panose="020B0602030504020204" pitchFamily="34" charset="0"/>
                <a:ea typeface="Aptos" panose="020B0004020202020204" pitchFamily="34" charset="0"/>
                <a:cs typeface="Times New Roman" panose="02020603050405020304" pitchFamily="18" charset="0"/>
              </a:rPr>
              <a:t>Balance life with advocacy and learning  </a:t>
            </a:r>
            <a:endParaRPr lang="en-US" dirty="0"/>
          </a:p>
        </p:txBody>
      </p:sp>
      <p:sp>
        <p:nvSpPr>
          <p:cNvPr id="46" name="Text Placeholder 9">
            <a:extLst>
              <a:ext uri="{FF2B5EF4-FFF2-40B4-BE49-F238E27FC236}">
                <a16:creationId xmlns:a16="http://schemas.microsoft.com/office/drawing/2014/main" id="{A052A49E-0CA6-D457-9466-1130676F554D}"/>
              </a:ext>
              <a:ext uri="{C183D7F6-B498-43B3-948B-1728B52AA6E4}">
                <adec:decorative xmlns:adec="http://schemas.microsoft.com/office/drawing/2017/decorative" val="1"/>
              </a:ext>
            </a:extLst>
          </p:cNvPr>
          <p:cNvSpPr txBox="1">
            <a:spLocks/>
          </p:cNvSpPr>
          <p:nvPr/>
        </p:nvSpPr>
        <p:spPr>
          <a:xfrm>
            <a:off x="415637" y="20581780"/>
            <a:ext cx="7328263" cy="666750"/>
          </a:xfrm>
          <a:prstGeom prst="rect">
            <a:avLst/>
          </a:prstGeom>
        </p:spPr>
        <p:txBody>
          <a:bodyPr vert="horz" lIns="106674" tIns="53337" rIns="106674" bIns="53337" rtlCol="0">
            <a:noAutofit/>
          </a:bodyPr>
          <a:lstStyle>
            <a:lvl1pPr marL="0" indent="0" algn="l" defTabSz="3840069" rtl="0" eaLnBrk="1" latinLnBrk="0" hangingPunct="1">
              <a:lnSpc>
                <a:spcPct val="100000"/>
              </a:lnSpc>
              <a:spcBef>
                <a:spcPts val="4200"/>
              </a:spcBef>
              <a:buFont typeface="Arial" panose="020B0604020202020204" pitchFamily="34" charset="0"/>
              <a:buNone/>
              <a:defRPr sz="5143" b="1" kern="1200">
                <a:solidFill>
                  <a:srgbClr val="000000"/>
                </a:solidFill>
                <a:latin typeface="+mj-lt"/>
                <a:ea typeface="+mn-ea"/>
                <a:cs typeface="+mn-cs"/>
              </a:defRPr>
            </a:lvl1pPr>
            <a:lvl2pPr marL="1920034" indent="0" algn="l" defTabSz="3840069" rtl="0" eaLnBrk="1" latinLnBrk="0" hangingPunct="1">
              <a:lnSpc>
                <a:spcPct val="100000"/>
              </a:lnSpc>
              <a:spcBef>
                <a:spcPts val="2100"/>
              </a:spcBef>
              <a:buFont typeface="Arial" panose="020B0604020202020204" pitchFamily="34" charset="0"/>
              <a:buNone/>
              <a:defRPr sz="6171" kern="1200">
                <a:solidFill>
                  <a:srgbClr val="000000"/>
                </a:solidFill>
                <a:latin typeface="+mj-lt"/>
                <a:ea typeface="+mn-ea"/>
                <a:cs typeface="+mn-cs"/>
              </a:defRPr>
            </a:lvl2pPr>
            <a:lvl3pPr marL="3840069" indent="0" algn="l" defTabSz="3840069" rtl="0" eaLnBrk="1" latinLnBrk="0" hangingPunct="1">
              <a:lnSpc>
                <a:spcPct val="100000"/>
              </a:lnSpc>
              <a:spcBef>
                <a:spcPts val="2100"/>
              </a:spcBef>
              <a:buFont typeface="Arial" panose="020B0604020202020204" pitchFamily="34" charset="0"/>
              <a:buNone/>
              <a:defRPr sz="5657" kern="1200">
                <a:solidFill>
                  <a:srgbClr val="000000"/>
                </a:solidFill>
                <a:latin typeface="+mj-lt"/>
                <a:ea typeface="+mn-ea"/>
                <a:cs typeface="+mn-cs"/>
              </a:defRPr>
            </a:lvl3pPr>
            <a:lvl4pPr marL="5760103" indent="0" algn="l" defTabSz="3840069" rtl="0" eaLnBrk="1" latinLnBrk="0" hangingPunct="1">
              <a:lnSpc>
                <a:spcPct val="100000"/>
              </a:lnSpc>
              <a:spcBef>
                <a:spcPts val="2100"/>
              </a:spcBef>
              <a:buFont typeface="Arial" panose="020B0604020202020204" pitchFamily="34" charset="0"/>
              <a:buNone/>
              <a:defRPr sz="4628" kern="1200">
                <a:solidFill>
                  <a:srgbClr val="000000"/>
                </a:solidFill>
                <a:latin typeface="+mj-lt"/>
                <a:ea typeface="+mn-ea"/>
                <a:cs typeface="+mn-cs"/>
              </a:defRPr>
            </a:lvl4pPr>
            <a:lvl5pPr marL="7680137" indent="0" algn="l" defTabSz="3840069" rtl="0" eaLnBrk="1" latinLnBrk="0" hangingPunct="1">
              <a:lnSpc>
                <a:spcPct val="100000"/>
              </a:lnSpc>
              <a:spcBef>
                <a:spcPts val="2100"/>
              </a:spcBef>
              <a:buFont typeface="Arial" panose="020B0604020202020204" pitchFamily="34" charset="0"/>
              <a:buNone/>
              <a:defRPr sz="4628" kern="1200">
                <a:solidFill>
                  <a:srgbClr val="000000"/>
                </a:solidFill>
                <a:latin typeface="+mj-lt"/>
                <a:ea typeface="+mn-ea"/>
                <a:cs typeface="+mn-cs"/>
              </a:defRPr>
            </a:lvl5pPr>
            <a:lvl6pPr marL="10560189"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6pPr>
            <a:lvl7pPr marL="12480223"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7pPr>
            <a:lvl8pPr marL="14400257"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8pPr>
            <a:lvl9pPr marL="16320291"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9pPr>
          </a:lstStyle>
          <a:p>
            <a:endParaRPr lang="en-US" sz="5400" dirty="0">
              <a:latin typeface="Lucida Sans" panose="020B0602030504020204" pitchFamily="34" charset="0"/>
            </a:endParaRPr>
          </a:p>
        </p:txBody>
      </p:sp>
      <p:sp>
        <p:nvSpPr>
          <p:cNvPr id="49" name="Text Placeholder 9">
            <a:extLst>
              <a:ext uri="{FF2B5EF4-FFF2-40B4-BE49-F238E27FC236}">
                <a16:creationId xmlns:a16="http://schemas.microsoft.com/office/drawing/2014/main" id="{1424E1AF-2A81-BD10-53CC-F6453FA8361F}"/>
              </a:ext>
            </a:extLst>
          </p:cNvPr>
          <p:cNvSpPr txBox="1">
            <a:spLocks/>
          </p:cNvSpPr>
          <p:nvPr/>
        </p:nvSpPr>
        <p:spPr>
          <a:xfrm>
            <a:off x="21506677" y="26129201"/>
            <a:ext cx="7328263" cy="666750"/>
          </a:xfrm>
          <a:prstGeom prst="rect">
            <a:avLst/>
          </a:prstGeom>
        </p:spPr>
        <p:txBody>
          <a:bodyPr vert="horz" lIns="106674" tIns="53337" rIns="106674" bIns="53337" rtlCol="0">
            <a:noAutofit/>
          </a:bodyPr>
          <a:lstStyle>
            <a:lvl1pPr marL="0" indent="0" algn="l" defTabSz="3840069" rtl="0" eaLnBrk="1" latinLnBrk="0" hangingPunct="1">
              <a:lnSpc>
                <a:spcPct val="100000"/>
              </a:lnSpc>
              <a:spcBef>
                <a:spcPts val="4200"/>
              </a:spcBef>
              <a:buFont typeface="Arial" panose="020B0604020202020204" pitchFamily="34" charset="0"/>
              <a:buNone/>
              <a:defRPr sz="5143" b="1" kern="1200">
                <a:solidFill>
                  <a:srgbClr val="000000"/>
                </a:solidFill>
                <a:latin typeface="+mj-lt"/>
                <a:ea typeface="+mn-ea"/>
                <a:cs typeface="+mn-cs"/>
              </a:defRPr>
            </a:lvl1pPr>
            <a:lvl2pPr marL="1920034" indent="0" algn="l" defTabSz="3840069" rtl="0" eaLnBrk="1" latinLnBrk="0" hangingPunct="1">
              <a:lnSpc>
                <a:spcPct val="100000"/>
              </a:lnSpc>
              <a:spcBef>
                <a:spcPts val="2100"/>
              </a:spcBef>
              <a:buFont typeface="Arial" panose="020B0604020202020204" pitchFamily="34" charset="0"/>
              <a:buNone/>
              <a:defRPr sz="6171" kern="1200">
                <a:solidFill>
                  <a:srgbClr val="000000"/>
                </a:solidFill>
                <a:latin typeface="+mj-lt"/>
                <a:ea typeface="+mn-ea"/>
                <a:cs typeface="+mn-cs"/>
              </a:defRPr>
            </a:lvl2pPr>
            <a:lvl3pPr marL="3840069" indent="0" algn="l" defTabSz="3840069" rtl="0" eaLnBrk="1" latinLnBrk="0" hangingPunct="1">
              <a:lnSpc>
                <a:spcPct val="100000"/>
              </a:lnSpc>
              <a:spcBef>
                <a:spcPts val="2100"/>
              </a:spcBef>
              <a:buFont typeface="Arial" panose="020B0604020202020204" pitchFamily="34" charset="0"/>
              <a:buNone/>
              <a:defRPr sz="5657" kern="1200">
                <a:solidFill>
                  <a:srgbClr val="000000"/>
                </a:solidFill>
                <a:latin typeface="+mj-lt"/>
                <a:ea typeface="+mn-ea"/>
                <a:cs typeface="+mn-cs"/>
              </a:defRPr>
            </a:lvl3pPr>
            <a:lvl4pPr marL="5760103" indent="0" algn="l" defTabSz="3840069" rtl="0" eaLnBrk="1" latinLnBrk="0" hangingPunct="1">
              <a:lnSpc>
                <a:spcPct val="100000"/>
              </a:lnSpc>
              <a:spcBef>
                <a:spcPts val="2100"/>
              </a:spcBef>
              <a:buFont typeface="Arial" panose="020B0604020202020204" pitchFamily="34" charset="0"/>
              <a:buNone/>
              <a:defRPr sz="4628" kern="1200">
                <a:solidFill>
                  <a:srgbClr val="000000"/>
                </a:solidFill>
                <a:latin typeface="+mj-lt"/>
                <a:ea typeface="+mn-ea"/>
                <a:cs typeface="+mn-cs"/>
              </a:defRPr>
            </a:lvl4pPr>
            <a:lvl5pPr marL="7680137" indent="0" algn="l" defTabSz="3840069" rtl="0" eaLnBrk="1" latinLnBrk="0" hangingPunct="1">
              <a:lnSpc>
                <a:spcPct val="100000"/>
              </a:lnSpc>
              <a:spcBef>
                <a:spcPts val="2100"/>
              </a:spcBef>
              <a:buFont typeface="Arial" panose="020B0604020202020204" pitchFamily="34" charset="0"/>
              <a:buNone/>
              <a:defRPr sz="4628" kern="1200">
                <a:solidFill>
                  <a:srgbClr val="000000"/>
                </a:solidFill>
                <a:latin typeface="+mj-lt"/>
                <a:ea typeface="+mn-ea"/>
                <a:cs typeface="+mn-cs"/>
              </a:defRPr>
            </a:lvl5pPr>
            <a:lvl6pPr marL="10560189"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6pPr>
            <a:lvl7pPr marL="12480223"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7pPr>
            <a:lvl8pPr marL="14400257"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8pPr>
            <a:lvl9pPr marL="16320291"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9pPr>
          </a:lstStyle>
          <a:p>
            <a:r>
              <a:rPr lang="en-US" sz="4800" dirty="0">
                <a:latin typeface="Lucida Sans" panose="020B0602030504020204" pitchFamily="34" charset="0"/>
              </a:rPr>
              <a:t>References</a:t>
            </a:r>
            <a:endParaRPr lang="en-US" sz="5400" dirty="0">
              <a:latin typeface="Lucida Sans" panose="020B0602030504020204" pitchFamily="34" charset="0"/>
            </a:endParaRPr>
          </a:p>
        </p:txBody>
      </p:sp>
      <p:pic>
        <p:nvPicPr>
          <p:cNvPr id="7" name="Picture 6" descr="A circle pattern of the 10 NH area agency logos, changing colors gradually from grey to blue as they progress around the circle.  At the center are the words Center for Life Management in green.">
            <a:extLst>
              <a:ext uri="{FF2B5EF4-FFF2-40B4-BE49-F238E27FC236}">
                <a16:creationId xmlns:a16="http://schemas.microsoft.com/office/drawing/2014/main" id="{4A22272B-DBB3-567B-C35D-64A75588E023}"/>
              </a:ext>
            </a:extLst>
          </p:cNvPr>
          <p:cNvPicPr>
            <a:picLocks noChangeAspect="1"/>
          </p:cNvPicPr>
          <p:nvPr/>
        </p:nvPicPr>
        <p:blipFill>
          <a:blip r:embed="rId2"/>
          <a:stretch>
            <a:fillRect/>
          </a:stretch>
        </p:blipFill>
        <p:spPr>
          <a:xfrm>
            <a:off x="29682912" y="5837673"/>
            <a:ext cx="13623929" cy="7663461"/>
          </a:xfrm>
          <a:prstGeom prst="rect">
            <a:avLst/>
          </a:prstGeom>
        </p:spPr>
      </p:pic>
      <p:sp>
        <p:nvSpPr>
          <p:cNvPr id="19" name="TextBox 18">
            <a:extLst>
              <a:ext uri="{FF2B5EF4-FFF2-40B4-BE49-F238E27FC236}">
                <a16:creationId xmlns:a16="http://schemas.microsoft.com/office/drawing/2014/main" id="{F11EA07F-6C46-0951-FC57-8B01AE00048C}"/>
              </a:ext>
            </a:extLst>
          </p:cNvPr>
          <p:cNvSpPr txBox="1"/>
          <p:nvPr/>
        </p:nvSpPr>
        <p:spPr>
          <a:xfrm>
            <a:off x="15538213" y="16086113"/>
            <a:ext cx="17805988" cy="584775"/>
          </a:xfrm>
          <a:prstGeom prst="rect">
            <a:avLst/>
          </a:prstGeom>
          <a:noFill/>
        </p:spPr>
        <p:txBody>
          <a:bodyPr wrap="square" rtlCol="0">
            <a:spAutoFit/>
          </a:bodyPr>
          <a:lstStyle/>
          <a:p>
            <a:r>
              <a:rPr lang="en-US" sz="3200" dirty="0"/>
              <a:t>. </a:t>
            </a:r>
          </a:p>
        </p:txBody>
      </p:sp>
      <p:sp>
        <p:nvSpPr>
          <p:cNvPr id="22" name="TextBox 21">
            <a:extLst>
              <a:ext uri="{FF2B5EF4-FFF2-40B4-BE49-F238E27FC236}">
                <a16:creationId xmlns:a16="http://schemas.microsoft.com/office/drawing/2014/main" id="{6AA54600-9546-3553-4097-17FFDD327D1D}"/>
              </a:ext>
            </a:extLst>
          </p:cNvPr>
          <p:cNvSpPr txBox="1"/>
          <p:nvPr/>
        </p:nvSpPr>
        <p:spPr>
          <a:xfrm>
            <a:off x="18297519" y="12042533"/>
            <a:ext cx="10289209" cy="830997"/>
          </a:xfrm>
          <a:prstGeom prst="rect">
            <a:avLst/>
          </a:prstGeom>
          <a:noFill/>
        </p:spPr>
        <p:txBody>
          <a:bodyPr wrap="square" rtlCol="0">
            <a:spAutoFit/>
          </a:bodyPr>
          <a:lstStyle/>
          <a:p>
            <a:r>
              <a:rPr lang="en-US" sz="4800" b="1" dirty="0">
                <a:latin typeface="Lucida Sans" panose="020B0602030504020204" pitchFamily="34" charset="0"/>
              </a:rPr>
              <a:t>Legislative Advocacy in Action</a:t>
            </a:r>
            <a:r>
              <a:rPr lang="en-US" sz="4800" dirty="0"/>
              <a:t>:</a:t>
            </a:r>
          </a:p>
        </p:txBody>
      </p:sp>
      <p:sp>
        <p:nvSpPr>
          <p:cNvPr id="13" name="TextBox 12">
            <a:extLst>
              <a:ext uri="{FF2B5EF4-FFF2-40B4-BE49-F238E27FC236}">
                <a16:creationId xmlns:a16="http://schemas.microsoft.com/office/drawing/2014/main" id="{620EC8AD-9EDD-3A7C-C136-F12A0741EE0F}"/>
              </a:ext>
            </a:extLst>
          </p:cNvPr>
          <p:cNvSpPr txBox="1"/>
          <p:nvPr/>
        </p:nvSpPr>
        <p:spPr>
          <a:xfrm>
            <a:off x="454923" y="6697525"/>
            <a:ext cx="13732838" cy="6124754"/>
          </a:xfrm>
          <a:prstGeom prst="rect">
            <a:avLst/>
          </a:prstGeom>
          <a:noFill/>
        </p:spPr>
        <p:txBody>
          <a:bodyPr wrap="square" rtlCol="0">
            <a:spAutoFit/>
          </a:bodyPr>
          <a:lstStyle/>
          <a:p>
            <a:r>
              <a:rPr lang="en-US" sz="2800" dirty="0">
                <a:latin typeface="Lucida Sans" panose="020B0602030504020204" pitchFamily="34" charset="0"/>
              </a:rPr>
              <a:t>Community Crossroads is one of the ten New Hampshire designated “area agencies” responsible for supporting individuals and their families with developmental disabilities, acquired brain disorders, and chronic health care needs. The agency supports individuals from birth to adulthood, providing long-term support. It is their mission to provide people and communities with the information, guidance, support, and advocacy needed to remain in their chosen home and live a full, independent life. </a:t>
            </a:r>
          </a:p>
          <a:p>
            <a:endParaRPr lang="en-US" sz="2800" dirty="0">
              <a:latin typeface="Lucida Sans" panose="020B0602030504020204" pitchFamily="34" charset="0"/>
            </a:endParaRPr>
          </a:p>
          <a:p>
            <a:r>
              <a:rPr lang="en-US" sz="2800" dirty="0">
                <a:latin typeface="Lucida Sans" panose="020B0602030504020204" pitchFamily="34" charset="0"/>
              </a:rPr>
              <a:t>Karen Blake, Director of Community Partnerships, mediates various stakeholder groups within the Disability Community. She is involved in organizing the yearly Caregiver Conference and legislative luncheon, presenting Policy and Advocacy training to the UNH IOD Leadership class, and facilitating information to the various legislative liaisons from the other nine area agencies. </a:t>
            </a:r>
          </a:p>
        </p:txBody>
      </p:sp>
      <p:sp>
        <p:nvSpPr>
          <p:cNvPr id="16" name="Text Placeholder 4">
            <a:extLst>
              <a:ext uri="{FF2B5EF4-FFF2-40B4-BE49-F238E27FC236}">
                <a16:creationId xmlns:a16="http://schemas.microsoft.com/office/drawing/2014/main" id="{91FA5352-E957-155C-7F18-9AC7F87648A3}"/>
              </a:ext>
            </a:extLst>
          </p:cNvPr>
          <p:cNvSpPr txBox="1">
            <a:spLocks/>
          </p:cNvSpPr>
          <p:nvPr/>
        </p:nvSpPr>
        <p:spPr>
          <a:xfrm>
            <a:off x="2438788" y="12820538"/>
            <a:ext cx="13837513" cy="893932"/>
          </a:xfrm>
          <a:prstGeom prst="rect">
            <a:avLst/>
          </a:prstGeom>
        </p:spPr>
        <p:txBody>
          <a:bodyPr vert="horz" lIns="106674" tIns="53337" rIns="106674" bIns="53337" rtlCol="0">
            <a:noAutofit/>
          </a:bodyPr>
          <a:lstStyle>
            <a:lvl1pPr marL="0" indent="0" algn="l" defTabSz="3840069" rtl="0" eaLnBrk="1" latinLnBrk="0" hangingPunct="1">
              <a:lnSpc>
                <a:spcPct val="100000"/>
              </a:lnSpc>
              <a:spcBef>
                <a:spcPts val="4200"/>
              </a:spcBef>
              <a:buFont typeface="Arial" panose="020B0604020202020204" pitchFamily="34" charset="0"/>
              <a:buNone/>
              <a:defRPr sz="5143" b="1" kern="1200">
                <a:solidFill>
                  <a:srgbClr val="000000"/>
                </a:solidFill>
                <a:latin typeface="+mj-lt"/>
                <a:ea typeface="+mn-ea"/>
                <a:cs typeface="+mn-cs"/>
              </a:defRPr>
            </a:lvl1pPr>
            <a:lvl2pPr marL="1920034" indent="0" algn="l" defTabSz="3840069" rtl="0" eaLnBrk="1" latinLnBrk="0" hangingPunct="1">
              <a:lnSpc>
                <a:spcPct val="100000"/>
              </a:lnSpc>
              <a:spcBef>
                <a:spcPts val="2100"/>
              </a:spcBef>
              <a:buFont typeface="Arial" panose="020B0604020202020204" pitchFamily="34" charset="0"/>
              <a:buNone/>
              <a:defRPr sz="6171" kern="1200">
                <a:solidFill>
                  <a:srgbClr val="000000"/>
                </a:solidFill>
                <a:latin typeface="+mj-lt"/>
                <a:ea typeface="+mn-ea"/>
                <a:cs typeface="+mn-cs"/>
              </a:defRPr>
            </a:lvl2pPr>
            <a:lvl3pPr marL="3840069" indent="0" algn="l" defTabSz="3840069" rtl="0" eaLnBrk="1" latinLnBrk="0" hangingPunct="1">
              <a:lnSpc>
                <a:spcPct val="100000"/>
              </a:lnSpc>
              <a:spcBef>
                <a:spcPts val="2100"/>
              </a:spcBef>
              <a:buFont typeface="Arial" panose="020B0604020202020204" pitchFamily="34" charset="0"/>
              <a:buNone/>
              <a:defRPr sz="5657" kern="1200">
                <a:solidFill>
                  <a:srgbClr val="000000"/>
                </a:solidFill>
                <a:latin typeface="+mj-lt"/>
                <a:ea typeface="+mn-ea"/>
                <a:cs typeface="+mn-cs"/>
              </a:defRPr>
            </a:lvl3pPr>
            <a:lvl4pPr marL="5760103" indent="0" algn="l" defTabSz="3840069" rtl="0" eaLnBrk="1" latinLnBrk="0" hangingPunct="1">
              <a:lnSpc>
                <a:spcPct val="100000"/>
              </a:lnSpc>
              <a:spcBef>
                <a:spcPts val="2100"/>
              </a:spcBef>
              <a:buFont typeface="Arial" panose="020B0604020202020204" pitchFamily="34" charset="0"/>
              <a:buNone/>
              <a:defRPr sz="4628" kern="1200">
                <a:solidFill>
                  <a:srgbClr val="000000"/>
                </a:solidFill>
                <a:latin typeface="+mj-lt"/>
                <a:ea typeface="+mn-ea"/>
                <a:cs typeface="+mn-cs"/>
              </a:defRPr>
            </a:lvl4pPr>
            <a:lvl5pPr marL="7680137" indent="0" algn="l" defTabSz="3840069" rtl="0" eaLnBrk="1" latinLnBrk="0" hangingPunct="1">
              <a:lnSpc>
                <a:spcPct val="100000"/>
              </a:lnSpc>
              <a:spcBef>
                <a:spcPts val="2100"/>
              </a:spcBef>
              <a:buFont typeface="Arial" panose="020B0604020202020204" pitchFamily="34" charset="0"/>
              <a:buNone/>
              <a:defRPr sz="4628" kern="1200">
                <a:solidFill>
                  <a:srgbClr val="000000"/>
                </a:solidFill>
                <a:latin typeface="+mj-lt"/>
                <a:ea typeface="+mn-ea"/>
                <a:cs typeface="+mn-cs"/>
              </a:defRPr>
            </a:lvl5pPr>
            <a:lvl6pPr marL="10560189"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6pPr>
            <a:lvl7pPr marL="12480223"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7pPr>
            <a:lvl8pPr marL="14400257"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8pPr>
            <a:lvl9pPr marL="16320291"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9pPr>
          </a:lstStyle>
          <a:p>
            <a:r>
              <a:rPr lang="en-US" sz="4800" kern="100" dirty="0">
                <a:latin typeface="Lucida Sans" panose="020B0602030504020204" pitchFamily="34" charset="0"/>
                <a:ea typeface="Aptos" panose="020B0004020202020204" pitchFamily="34" charset="0"/>
                <a:cs typeface="Times New Roman" panose="02020603050405020304" pitchFamily="18" charset="0"/>
              </a:rPr>
              <a:t>Developing Knowledge Behind the Scenes</a:t>
            </a:r>
          </a:p>
          <a:p>
            <a:endParaRPr lang="en-US" sz="4000" b="0" dirty="0">
              <a:latin typeface="Lucida Sans" panose="020B0602030504020204" pitchFamily="34" charset="0"/>
              <a:ea typeface="Aptos" panose="020B0004020202020204" pitchFamily="34" charset="0"/>
              <a:cs typeface="Times New Roman" panose="02020603050405020304" pitchFamily="18" charset="0"/>
            </a:endParaRPr>
          </a:p>
          <a:p>
            <a:endParaRPr lang="en-US" sz="4000" b="0" dirty="0">
              <a:latin typeface="Lucida Sans" panose="020B0602030504020204" pitchFamily="34"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7C436E91-9E36-0C6F-8027-3464A4DDA799}"/>
              </a:ext>
            </a:extLst>
          </p:cNvPr>
          <p:cNvSpPr txBox="1"/>
          <p:nvPr/>
        </p:nvSpPr>
        <p:spPr>
          <a:xfrm>
            <a:off x="17748126" y="13056368"/>
            <a:ext cx="11480921" cy="10077374"/>
          </a:xfrm>
          <a:prstGeom prst="rect">
            <a:avLst/>
          </a:prstGeom>
          <a:noFill/>
          <a:ln>
            <a:noFill/>
          </a:ln>
        </p:spPr>
        <p:txBody>
          <a:bodyPr wrap="square">
            <a:spAutoFit/>
          </a:bodyPr>
          <a:lstStyle/>
          <a:p>
            <a:r>
              <a:rPr lang="en-US" sz="3600" b="1" dirty="0">
                <a:latin typeface="Lucida Sans" panose="020B0602030504020204" pitchFamily="34" charset="0"/>
              </a:rPr>
              <a:t>Personal:</a:t>
            </a:r>
          </a:p>
          <a:p>
            <a:r>
              <a:rPr lang="en-US" sz="2800" dirty="0">
                <a:latin typeface="Lucida Sans" panose="020B0602030504020204" pitchFamily="34" charset="0"/>
              </a:rPr>
              <a:t>Legislative advocacy may take various forms. You may start by asking legislators to vote for or against a bill. Beginning on a personal level and presenting from lived experience on how a bill may impact you or your loved one. Practicing short 3-minute speeches to get a quick point on how it will impact you. </a:t>
            </a:r>
          </a:p>
          <a:p>
            <a:endParaRPr lang="en-US" sz="2800" dirty="0">
              <a:latin typeface="Lucida Sans" panose="020B0602030504020204" pitchFamily="34" charset="0"/>
            </a:endParaRPr>
          </a:p>
          <a:p>
            <a:r>
              <a:rPr lang="en-US" sz="3600" b="1" dirty="0">
                <a:latin typeface="Lucida Sans" panose="020B0602030504020204" pitchFamily="34" charset="0"/>
              </a:rPr>
              <a:t>Professional:</a:t>
            </a:r>
          </a:p>
          <a:p>
            <a:r>
              <a:rPr lang="en-US" sz="2800" dirty="0">
                <a:latin typeface="Lucida Sans" panose="020B0602030504020204" pitchFamily="34" charset="0"/>
              </a:rPr>
              <a:t>Turning advocacy into a professional role involves having multi-faceted views. One must develop an understanding of how the bill may impact the public. This occurs through research and finding the evidence on the history, potential impact, and financial cost. It involves listening to perspectives from other advocates and stakeholders, using interdisciplinary techniques to weed out the unseen intentions of the bill, hypothesizing the barriers to its implementation, and the potential impact on both the public and the economy. Networking with other advocates in various roles and disciplines lends to greater perspective, knowledge, and collaboration on the impact of a bill on a larger demographic. </a:t>
            </a:r>
          </a:p>
          <a:p>
            <a:endParaRPr lang="en-US" dirty="0"/>
          </a:p>
        </p:txBody>
      </p:sp>
      <p:sp>
        <p:nvSpPr>
          <p:cNvPr id="24" name="TextBox 23">
            <a:extLst>
              <a:ext uri="{FF2B5EF4-FFF2-40B4-BE49-F238E27FC236}">
                <a16:creationId xmlns:a16="http://schemas.microsoft.com/office/drawing/2014/main" id="{9EF98E3F-3181-72C4-8733-D396A1C23F88}"/>
              </a:ext>
            </a:extLst>
          </p:cNvPr>
          <p:cNvSpPr txBox="1"/>
          <p:nvPr/>
        </p:nvSpPr>
        <p:spPr>
          <a:xfrm>
            <a:off x="17748126" y="21929758"/>
            <a:ext cx="11362333" cy="1569660"/>
          </a:xfrm>
          <a:prstGeom prst="rect">
            <a:avLst/>
          </a:prstGeom>
          <a:noFill/>
        </p:spPr>
        <p:txBody>
          <a:bodyPr wrap="square">
            <a:spAutoFit/>
          </a:bodyPr>
          <a:lstStyle/>
          <a:p>
            <a:pPr algn="ctr"/>
            <a:r>
              <a:rPr lang="en-US" sz="4800" b="1">
                <a:latin typeface="Lucida Sans" panose="020B0602030504020204" pitchFamily="34" charset="0"/>
              </a:rPr>
              <a:t>Preparing for </a:t>
            </a:r>
            <a:r>
              <a:rPr lang="en-US" sz="4800" b="1" dirty="0">
                <a:latin typeface="Lucida Sans" panose="020B0602030504020204" pitchFamily="34" charset="0"/>
              </a:rPr>
              <a:t>Professional Advocacy</a:t>
            </a:r>
          </a:p>
        </p:txBody>
      </p:sp>
      <p:pic>
        <p:nvPicPr>
          <p:cNvPr id="26" name="Picture 25" descr="Community Crossroads logo">
            <a:extLst>
              <a:ext uri="{FF2B5EF4-FFF2-40B4-BE49-F238E27FC236}">
                <a16:creationId xmlns:a16="http://schemas.microsoft.com/office/drawing/2014/main" id="{4F2FF033-9184-3123-9EF4-92C3E9D32988}"/>
              </a:ext>
            </a:extLst>
          </p:cNvPr>
          <p:cNvPicPr>
            <a:picLocks noChangeAspect="1"/>
          </p:cNvPicPr>
          <p:nvPr/>
        </p:nvPicPr>
        <p:blipFill>
          <a:blip r:embed="rId3"/>
          <a:stretch>
            <a:fillRect/>
          </a:stretch>
        </p:blipFill>
        <p:spPr>
          <a:xfrm>
            <a:off x="4989431" y="5474505"/>
            <a:ext cx="5191125" cy="1285875"/>
          </a:xfrm>
          <a:prstGeom prst="rect">
            <a:avLst/>
          </a:prstGeom>
        </p:spPr>
      </p:pic>
      <p:sp>
        <p:nvSpPr>
          <p:cNvPr id="8" name="TextBox 7">
            <a:extLst>
              <a:ext uri="{FF2B5EF4-FFF2-40B4-BE49-F238E27FC236}">
                <a16:creationId xmlns:a16="http://schemas.microsoft.com/office/drawing/2014/main" id="{1692EFE0-3AB1-2045-8D27-12304CA382E9}"/>
              </a:ext>
            </a:extLst>
          </p:cNvPr>
          <p:cNvSpPr txBox="1"/>
          <p:nvPr/>
        </p:nvSpPr>
        <p:spPr>
          <a:xfrm>
            <a:off x="30767377" y="13464226"/>
            <a:ext cx="11856274" cy="830997"/>
          </a:xfrm>
          <a:prstGeom prst="rect">
            <a:avLst/>
          </a:prstGeom>
          <a:noFill/>
        </p:spPr>
        <p:txBody>
          <a:bodyPr wrap="square">
            <a:spAutoFit/>
          </a:bodyPr>
          <a:lstStyle/>
          <a:p>
            <a:r>
              <a:rPr lang="en-US" sz="4800" b="1" dirty="0">
                <a:latin typeface="Lucida Sans" panose="020B0602030504020204" pitchFamily="34" charset="0"/>
              </a:rPr>
              <a:t>Continued Leadership: Next Steps </a:t>
            </a:r>
          </a:p>
        </p:txBody>
      </p:sp>
      <p:sp>
        <p:nvSpPr>
          <p:cNvPr id="9" name="TextBox 8">
            <a:extLst>
              <a:ext uri="{FF2B5EF4-FFF2-40B4-BE49-F238E27FC236}">
                <a16:creationId xmlns:a16="http://schemas.microsoft.com/office/drawing/2014/main" id="{E7B0D0E7-2FB2-384B-B531-6F9D55EBE6B9}"/>
              </a:ext>
            </a:extLst>
          </p:cNvPr>
          <p:cNvSpPr txBox="1"/>
          <p:nvPr/>
        </p:nvSpPr>
        <p:spPr>
          <a:xfrm>
            <a:off x="29658025" y="14356653"/>
            <a:ext cx="13623930"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Lucida Sans" panose="020B0602030504020204" pitchFamily="34" charset="0"/>
              </a:rPr>
              <a:t>Join a stakeholder group as a board member</a:t>
            </a:r>
          </a:p>
          <a:p>
            <a:pPr marL="457200" indent="-457200">
              <a:buFont typeface="Arial" panose="020B0604020202020204" pitchFamily="34" charset="0"/>
              <a:buChar char="•"/>
            </a:pPr>
            <a:r>
              <a:rPr lang="en-US" sz="2800" dirty="0">
                <a:latin typeface="Lucida Sans" panose="020B0602030504020204" pitchFamily="34" charset="0"/>
              </a:rPr>
              <a:t>Pursue employment with an organization that advocates for disability rights and policy</a:t>
            </a:r>
          </a:p>
          <a:p>
            <a:pPr marL="457200" indent="-457200">
              <a:buFont typeface="Arial" panose="020B0604020202020204" pitchFamily="34" charset="0"/>
              <a:buChar char="•"/>
            </a:pPr>
            <a:r>
              <a:rPr lang="en-US" sz="2800" dirty="0">
                <a:latin typeface="Lucida Sans" panose="020B0602030504020204" pitchFamily="34" charset="0"/>
              </a:rPr>
              <a:t>Continue to grow my knowledge of Policy and Legislation by engaging in various webinars and events provided by various advocacy agencies</a:t>
            </a:r>
          </a:p>
          <a:p>
            <a:pPr marL="457200" indent="-457200">
              <a:buFont typeface="Arial" panose="020B0604020202020204" pitchFamily="34" charset="0"/>
              <a:buChar char="•"/>
            </a:pPr>
            <a:r>
              <a:rPr lang="en-US" sz="2800" dirty="0">
                <a:latin typeface="Lucida Sans" panose="020B0602030504020204" pitchFamily="34" charset="0"/>
              </a:rPr>
              <a:t>Continue to network with other LEND graduates, Legislators, and advocates to keep updated on Bills and their public impact</a:t>
            </a:r>
          </a:p>
          <a:p>
            <a:endParaRPr lang="en-US" sz="2800" dirty="0">
              <a:latin typeface="Lucida Sans" panose="020B0602030504020204" pitchFamily="34" charset="0"/>
            </a:endParaRPr>
          </a:p>
        </p:txBody>
      </p:sp>
      <p:pic>
        <p:nvPicPr>
          <p:cNvPr id="10" name="Picture 9" descr="A large picture of the House of Representatives Committee room with a &quot;U&quot; shaped table at its center. Men and woman are sitting behind the table with papers in front of them. Inside the larger picture is a smaller image of Nicole wearing an orange sweater and glasses. Nicole is a white woman with brown hair. Her hands are folded on the table in front of her.  ">
            <a:extLst>
              <a:ext uri="{FF2B5EF4-FFF2-40B4-BE49-F238E27FC236}">
                <a16:creationId xmlns:a16="http://schemas.microsoft.com/office/drawing/2014/main" id="{83B0BAFE-74B8-AEC5-7DDC-426C17F594AF}"/>
              </a:ext>
            </a:extLst>
          </p:cNvPr>
          <p:cNvPicPr>
            <a:picLocks noChangeAspect="1"/>
          </p:cNvPicPr>
          <p:nvPr/>
        </p:nvPicPr>
        <p:blipFill>
          <a:blip r:embed="rId4"/>
          <a:stretch>
            <a:fillRect/>
          </a:stretch>
        </p:blipFill>
        <p:spPr>
          <a:xfrm>
            <a:off x="17655201" y="6184746"/>
            <a:ext cx="11573846" cy="5539482"/>
          </a:xfrm>
          <a:prstGeom prst="rect">
            <a:avLst/>
          </a:prstGeom>
        </p:spPr>
      </p:pic>
      <p:sp>
        <p:nvSpPr>
          <p:cNvPr id="14" name="TextBox 13">
            <a:extLst>
              <a:ext uri="{FF2B5EF4-FFF2-40B4-BE49-F238E27FC236}">
                <a16:creationId xmlns:a16="http://schemas.microsoft.com/office/drawing/2014/main" id="{FA4E9DE7-0A90-1FB7-3720-BF32031BD86C}"/>
              </a:ext>
            </a:extLst>
          </p:cNvPr>
          <p:cNvSpPr txBox="1"/>
          <p:nvPr/>
        </p:nvSpPr>
        <p:spPr>
          <a:xfrm>
            <a:off x="17655200" y="4667216"/>
            <a:ext cx="11686871" cy="1323439"/>
          </a:xfrm>
          <a:prstGeom prst="rect">
            <a:avLst/>
          </a:prstGeom>
          <a:noFill/>
        </p:spPr>
        <p:txBody>
          <a:bodyPr wrap="square">
            <a:spAutoFit/>
          </a:bodyPr>
          <a:lstStyle/>
          <a:p>
            <a:pPr algn="ctr"/>
            <a:r>
              <a:rPr lang="en-US" sz="4000" dirty="0"/>
              <a:t>HB121-Establishing local school district </a:t>
            </a:r>
          </a:p>
          <a:p>
            <a:pPr algn="ctr"/>
            <a:r>
              <a:rPr lang="en-US" sz="4000" dirty="0"/>
              <a:t>special education parent advisory councils.</a:t>
            </a:r>
          </a:p>
        </p:txBody>
      </p:sp>
      <p:pic>
        <p:nvPicPr>
          <p:cNvPr id="17" name="Picture 16" descr="A picture of Representative Cordelli sitting behind a table, wearing a blue suit coat and striped tie. He is a white older man with grey hair.  He is reading from a paper in front of him. Behind him is a picture of Nicole, a white woman with brown hair. She is wearing an orange sweater and glasses.">
            <a:extLst>
              <a:ext uri="{FF2B5EF4-FFF2-40B4-BE49-F238E27FC236}">
                <a16:creationId xmlns:a16="http://schemas.microsoft.com/office/drawing/2014/main" id="{03FED676-6589-E907-1B36-BCC83051D5AC}"/>
              </a:ext>
            </a:extLst>
          </p:cNvPr>
          <p:cNvPicPr>
            <a:picLocks noChangeAspect="1"/>
          </p:cNvPicPr>
          <p:nvPr/>
        </p:nvPicPr>
        <p:blipFill>
          <a:blip r:embed="rId5"/>
          <a:stretch>
            <a:fillRect/>
          </a:stretch>
        </p:blipFill>
        <p:spPr>
          <a:xfrm>
            <a:off x="15097845" y="7712275"/>
            <a:ext cx="2373128" cy="2373128"/>
          </a:xfrm>
          <a:prstGeom prst="rect">
            <a:avLst/>
          </a:prstGeom>
        </p:spPr>
      </p:pic>
      <p:pic>
        <p:nvPicPr>
          <p:cNvPr id="20" name="Picture 19">
            <a:extLst>
              <a:ext uri="{FF2B5EF4-FFF2-40B4-BE49-F238E27FC236}">
                <a16:creationId xmlns:a16="http://schemas.microsoft.com/office/drawing/2014/main" id="{1869787B-6A43-71D4-56B2-59067B9CC25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4752348" y="10088069"/>
            <a:ext cx="2902852" cy="2042337"/>
          </a:xfrm>
          <a:prstGeom prst="rect">
            <a:avLst/>
          </a:prstGeom>
        </p:spPr>
      </p:pic>
      <p:pic>
        <p:nvPicPr>
          <p:cNvPr id="23" name="Picture 22" descr="Picture depicting two women standing next to each other.  The one on the right is Karen Blake, she is a white woman with long blonde hair wearing glasses and a black jacket..  The woman on the left is Nicole, She is a white woman with brown hair and glasses. She is wearing a bright pink scarf and a black jacket. ">
            <a:extLst>
              <a:ext uri="{FF2B5EF4-FFF2-40B4-BE49-F238E27FC236}">
                <a16:creationId xmlns:a16="http://schemas.microsoft.com/office/drawing/2014/main" id="{F2BA5E3C-37AD-28BD-C27A-337215A0ADEC}"/>
              </a:ext>
            </a:extLst>
          </p:cNvPr>
          <p:cNvPicPr>
            <a:picLocks noChangeAspect="1"/>
          </p:cNvPicPr>
          <p:nvPr/>
        </p:nvPicPr>
        <p:blipFill>
          <a:blip r:embed="rId7"/>
          <a:srcRect l="32566"/>
          <a:stretch/>
        </p:blipFill>
        <p:spPr>
          <a:xfrm>
            <a:off x="617326" y="27524639"/>
            <a:ext cx="5032245" cy="3446894"/>
          </a:xfrm>
          <a:prstGeom prst="rect">
            <a:avLst/>
          </a:prstGeom>
        </p:spPr>
      </p:pic>
      <p:pic>
        <p:nvPicPr>
          <p:cNvPr id="29" name="Picture 28" descr="A picture of the inside of the House of Representatives chamber, looking between rows of chairs with people sitting.  In the background is Nicole Standing at a microphone.  Nicole is a white woman with brown hair, wearing a black suit. ">
            <a:extLst>
              <a:ext uri="{FF2B5EF4-FFF2-40B4-BE49-F238E27FC236}">
                <a16:creationId xmlns:a16="http://schemas.microsoft.com/office/drawing/2014/main" id="{5E747818-A59E-B940-EF44-4831B2435D09}"/>
              </a:ext>
            </a:extLst>
          </p:cNvPr>
          <p:cNvPicPr>
            <a:picLocks noChangeAspect="1"/>
          </p:cNvPicPr>
          <p:nvPr/>
        </p:nvPicPr>
        <p:blipFill>
          <a:blip r:embed="rId8"/>
          <a:stretch>
            <a:fillRect/>
          </a:stretch>
        </p:blipFill>
        <p:spPr>
          <a:xfrm>
            <a:off x="6652325" y="27090500"/>
            <a:ext cx="2898504" cy="3858548"/>
          </a:xfrm>
          <a:prstGeom prst="rect">
            <a:avLst/>
          </a:prstGeom>
        </p:spPr>
      </p:pic>
      <p:pic>
        <p:nvPicPr>
          <p:cNvPr id="30" name="Picture 29" descr="Picture of the inside of the House of Representatives Chamber, looking at 3 tall lit windows.  There are two large paintings on the right back wall.  Below are rows of people sitting in lines of chairs.  Many people are wearing bright pink. ">
            <a:extLst>
              <a:ext uri="{FF2B5EF4-FFF2-40B4-BE49-F238E27FC236}">
                <a16:creationId xmlns:a16="http://schemas.microsoft.com/office/drawing/2014/main" id="{E7AA80B1-CA0D-FF73-58C4-665532DFE53E}"/>
              </a:ext>
            </a:extLst>
          </p:cNvPr>
          <p:cNvPicPr>
            <a:picLocks noChangeAspect="1"/>
          </p:cNvPicPr>
          <p:nvPr/>
        </p:nvPicPr>
        <p:blipFill>
          <a:blip r:embed="rId9"/>
          <a:stretch>
            <a:fillRect/>
          </a:stretch>
        </p:blipFill>
        <p:spPr>
          <a:xfrm>
            <a:off x="10343562" y="28131314"/>
            <a:ext cx="6095149" cy="2817734"/>
          </a:xfrm>
          <a:prstGeom prst="rect">
            <a:avLst/>
          </a:prstGeom>
        </p:spPr>
      </p:pic>
      <p:sp>
        <p:nvSpPr>
          <p:cNvPr id="36" name="TextBox 35" descr="This is a long rectangular border in bright pink to represent disability. ">
            <a:extLst>
              <a:ext uri="{FF2B5EF4-FFF2-40B4-BE49-F238E27FC236}">
                <a16:creationId xmlns:a16="http://schemas.microsoft.com/office/drawing/2014/main" id="{2CBF8C70-093D-1EAE-B01D-A3D83CC534AB}"/>
              </a:ext>
            </a:extLst>
          </p:cNvPr>
          <p:cNvSpPr txBox="1"/>
          <p:nvPr/>
        </p:nvSpPr>
        <p:spPr>
          <a:xfrm>
            <a:off x="510858" y="24928158"/>
            <a:ext cx="16896427" cy="707886"/>
          </a:xfrm>
          <a:prstGeom prst="rect">
            <a:avLst/>
          </a:prstGeom>
          <a:solidFill>
            <a:srgbClr val="FF33CC"/>
          </a:solidFill>
        </p:spPr>
        <p:txBody>
          <a:bodyPr wrap="square" rtlCol="0">
            <a:spAutoFit/>
          </a:bodyPr>
          <a:lstStyle/>
          <a:p>
            <a:pPr algn="ctr"/>
            <a:r>
              <a:rPr lang="en-US" sz="4000" dirty="0">
                <a:solidFill>
                  <a:schemeClr val="tx1"/>
                </a:solidFill>
                <a:latin typeface="Lucida Sans" panose="020B0602030504020204" pitchFamily="34" charset="0"/>
              </a:rPr>
              <a:t>NH State Division III Finance Committee Public Budget Hearing</a:t>
            </a:r>
            <a:endParaRPr lang="en-US" sz="4000" dirty="0">
              <a:latin typeface="Lucida Sans" panose="020B0602030504020204" pitchFamily="34" charset="0"/>
            </a:endParaRPr>
          </a:p>
        </p:txBody>
      </p:sp>
      <p:sp>
        <p:nvSpPr>
          <p:cNvPr id="6" name="TextBox 5">
            <a:extLst>
              <a:ext uri="{FF2B5EF4-FFF2-40B4-BE49-F238E27FC236}">
                <a16:creationId xmlns:a16="http://schemas.microsoft.com/office/drawing/2014/main" id="{FA7096C0-DF99-9CBC-67B5-574AAC9B2D17}"/>
              </a:ext>
            </a:extLst>
          </p:cNvPr>
          <p:cNvSpPr txBox="1"/>
          <p:nvPr/>
        </p:nvSpPr>
        <p:spPr>
          <a:xfrm>
            <a:off x="9580230" y="25719536"/>
            <a:ext cx="7890744" cy="2308324"/>
          </a:xfrm>
          <a:prstGeom prst="rect">
            <a:avLst/>
          </a:prstGeom>
          <a:noFill/>
        </p:spPr>
        <p:txBody>
          <a:bodyPr wrap="square" rtlCol="0">
            <a:spAutoFit/>
          </a:bodyPr>
          <a:lstStyle/>
          <a:p>
            <a:pPr marL="0" indent="0" algn="ctr">
              <a:spcBef>
                <a:spcPts val="0"/>
              </a:spcBef>
              <a:buNone/>
            </a:pPr>
            <a:r>
              <a:rPr lang="en-US" sz="2400" dirty="0">
                <a:latin typeface="Lucida Sans" panose="020B0602030504020204" pitchFamily="34" charset="0"/>
              </a:rPr>
              <a:t>“My Ask” </a:t>
            </a:r>
          </a:p>
          <a:p>
            <a:pPr marL="0" indent="0" algn="ctr">
              <a:spcBef>
                <a:spcPts val="0"/>
              </a:spcBef>
              <a:buNone/>
            </a:pPr>
            <a:r>
              <a:rPr lang="en-US" sz="2400" dirty="0">
                <a:latin typeface="Lucida Sans" panose="020B0602030504020204" pitchFamily="34" charset="0"/>
              </a:rPr>
              <a:t>Committee to include the full budget requested by BDS and BMHS </a:t>
            </a:r>
          </a:p>
          <a:p>
            <a:pPr marL="0" indent="0" algn="ctr">
              <a:spcBef>
                <a:spcPts val="0"/>
              </a:spcBef>
              <a:buNone/>
            </a:pPr>
            <a:r>
              <a:rPr lang="en-US" sz="2400" dirty="0">
                <a:latin typeface="Lucida Sans" panose="020B0602030504020204" pitchFamily="34" charset="0"/>
              </a:rPr>
              <a:t>“Lived Experience”</a:t>
            </a:r>
          </a:p>
          <a:p>
            <a:pPr marL="0" indent="0" algn="ctr">
              <a:spcBef>
                <a:spcPts val="0"/>
              </a:spcBef>
              <a:buNone/>
            </a:pPr>
            <a:r>
              <a:rPr lang="en-US" sz="2400" dirty="0">
                <a:latin typeface="Lucida Sans" panose="020B0602030504020204" pitchFamily="34" charset="0"/>
              </a:rPr>
              <a:t>My son’s experiences and struggles to staff DSP for HCBS due to staff shortages </a:t>
            </a:r>
          </a:p>
        </p:txBody>
      </p:sp>
      <p:sp>
        <p:nvSpPr>
          <p:cNvPr id="11" name="TextBox 10">
            <a:extLst>
              <a:ext uri="{FF2B5EF4-FFF2-40B4-BE49-F238E27FC236}">
                <a16:creationId xmlns:a16="http://schemas.microsoft.com/office/drawing/2014/main" id="{7522A40B-B496-B32D-EE7E-8F5DC160C270}"/>
              </a:ext>
            </a:extLst>
          </p:cNvPr>
          <p:cNvSpPr txBox="1"/>
          <p:nvPr/>
        </p:nvSpPr>
        <p:spPr>
          <a:xfrm>
            <a:off x="29836910" y="17763168"/>
            <a:ext cx="13266155" cy="2813847"/>
          </a:xfrm>
          <a:prstGeom prst="rect">
            <a:avLst/>
          </a:prstGeom>
          <a:noFill/>
        </p:spPr>
        <p:txBody>
          <a:bodyPr wrap="square" rtlCol="0">
            <a:spAutoFit/>
          </a:bodyPr>
          <a:lstStyle/>
          <a:p>
            <a:pPr algn="ctr"/>
            <a:r>
              <a:rPr lang="en-US" sz="4800" b="1" dirty="0">
                <a:latin typeface="Lucida Sans" panose="020B0602030504020204" pitchFamily="34" charset="0"/>
              </a:rPr>
              <a:t>Stakeholders in NH- </a:t>
            </a:r>
          </a:p>
          <a:p>
            <a:pPr algn="ctr"/>
            <a:r>
              <a:rPr lang="en-US" sz="2800" dirty="0">
                <a:latin typeface="Lucida Sans" panose="020B0602030504020204" pitchFamily="34" charset="0"/>
              </a:rPr>
              <a:t>The intersection between committees, with a variety of expertise, and how they work together to advocate for disability,</a:t>
            </a:r>
          </a:p>
          <a:p>
            <a:endParaRPr lang="en-US" dirty="0"/>
          </a:p>
        </p:txBody>
      </p:sp>
      <p:sp>
        <p:nvSpPr>
          <p:cNvPr id="34" name="TextBox 33">
            <a:extLst>
              <a:ext uri="{FF2B5EF4-FFF2-40B4-BE49-F238E27FC236}">
                <a16:creationId xmlns:a16="http://schemas.microsoft.com/office/drawing/2014/main" id="{271059D9-2A0F-848A-E454-78DA83855624}"/>
              </a:ext>
            </a:extLst>
          </p:cNvPr>
          <p:cNvSpPr txBox="1"/>
          <p:nvPr/>
        </p:nvSpPr>
        <p:spPr>
          <a:xfrm>
            <a:off x="30227555" y="19792424"/>
            <a:ext cx="3366242" cy="1077218"/>
          </a:xfrm>
          <a:prstGeom prst="rect">
            <a:avLst/>
          </a:prstGeom>
          <a:noFill/>
        </p:spPr>
        <p:txBody>
          <a:bodyPr wrap="square">
            <a:spAutoFit/>
          </a:bodyPr>
          <a:lstStyle/>
          <a:p>
            <a:r>
              <a:rPr lang="en-US" sz="3200" b="1" dirty="0">
                <a:latin typeface="Lucida Sans" panose="020B0602030504020204" pitchFamily="34" charset="0"/>
              </a:rPr>
              <a:t>NH Quality </a:t>
            </a:r>
          </a:p>
          <a:p>
            <a:r>
              <a:rPr lang="en-US" sz="3200" b="1" dirty="0">
                <a:latin typeface="Lucida Sans" panose="020B0602030504020204" pitchFamily="34" charset="0"/>
              </a:rPr>
              <a:t>Council </a:t>
            </a:r>
          </a:p>
        </p:txBody>
      </p:sp>
      <p:sp>
        <p:nvSpPr>
          <p:cNvPr id="40" name="TextBox 39">
            <a:extLst>
              <a:ext uri="{FF2B5EF4-FFF2-40B4-BE49-F238E27FC236}">
                <a16:creationId xmlns:a16="http://schemas.microsoft.com/office/drawing/2014/main" id="{048EE100-9ED9-D736-8DBC-6ADC9A69738C}"/>
              </a:ext>
            </a:extLst>
          </p:cNvPr>
          <p:cNvSpPr txBox="1"/>
          <p:nvPr/>
        </p:nvSpPr>
        <p:spPr>
          <a:xfrm>
            <a:off x="39715786" y="19792424"/>
            <a:ext cx="3366242" cy="1569660"/>
          </a:xfrm>
          <a:prstGeom prst="rect">
            <a:avLst/>
          </a:prstGeom>
          <a:noFill/>
        </p:spPr>
        <p:txBody>
          <a:bodyPr wrap="square" rtlCol="0">
            <a:spAutoFit/>
          </a:bodyPr>
          <a:lstStyle/>
          <a:p>
            <a:r>
              <a:rPr lang="en-US" sz="3200" b="1" dirty="0">
                <a:solidFill>
                  <a:srgbClr val="000000"/>
                </a:solidFill>
                <a:latin typeface="Lucida Sans" panose="020B0602030504020204" pitchFamily="34" charset="0"/>
                <a:ea typeface="Canva Sans"/>
                <a:cs typeface="Canva Sans"/>
                <a:sym typeface="Canva Sans"/>
              </a:rPr>
              <a:t>Developmental Disabilities Council</a:t>
            </a:r>
            <a:endParaRPr lang="en-US" dirty="0"/>
          </a:p>
        </p:txBody>
      </p:sp>
      <p:sp>
        <p:nvSpPr>
          <p:cNvPr id="42" name="TextBox 41">
            <a:extLst>
              <a:ext uri="{FF2B5EF4-FFF2-40B4-BE49-F238E27FC236}">
                <a16:creationId xmlns:a16="http://schemas.microsoft.com/office/drawing/2014/main" id="{6F750DB6-32E8-D163-7966-55B1DEE2B3A3}"/>
              </a:ext>
            </a:extLst>
          </p:cNvPr>
          <p:cNvSpPr txBox="1"/>
          <p:nvPr/>
        </p:nvSpPr>
        <p:spPr>
          <a:xfrm>
            <a:off x="39715786" y="27871664"/>
            <a:ext cx="2907865" cy="1077218"/>
          </a:xfrm>
          <a:prstGeom prst="rect">
            <a:avLst/>
          </a:prstGeom>
          <a:noFill/>
        </p:spPr>
        <p:txBody>
          <a:bodyPr wrap="square" rtlCol="0">
            <a:spAutoFit/>
          </a:bodyPr>
          <a:lstStyle/>
          <a:p>
            <a:r>
              <a:rPr lang="en-US" sz="3200" b="1" dirty="0">
                <a:solidFill>
                  <a:srgbClr val="000000"/>
                </a:solidFill>
                <a:latin typeface="Lucida Sans" panose="020B0602030504020204" pitchFamily="34" charset="0"/>
                <a:ea typeface="Canva Sans"/>
                <a:cs typeface="Canva Sans"/>
                <a:sym typeface="Canva Sans"/>
              </a:rPr>
              <a:t>NH Council on Autism</a:t>
            </a:r>
            <a:endParaRPr lang="en-US" dirty="0"/>
          </a:p>
        </p:txBody>
      </p:sp>
      <p:sp>
        <p:nvSpPr>
          <p:cNvPr id="44" name="TextBox 43">
            <a:extLst>
              <a:ext uri="{FF2B5EF4-FFF2-40B4-BE49-F238E27FC236}">
                <a16:creationId xmlns:a16="http://schemas.microsoft.com/office/drawing/2014/main" id="{24235EDE-4B86-A1FC-36A8-E1968F4870E9}"/>
              </a:ext>
            </a:extLst>
          </p:cNvPr>
          <p:cNvSpPr txBox="1"/>
          <p:nvPr/>
        </p:nvSpPr>
        <p:spPr>
          <a:xfrm>
            <a:off x="31661245" y="4824113"/>
            <a:ext cx="9259713" cy="830997"/>
          </a:xfrm>
          <a:prstGeom prst="rect">
            <a:avLst/>
          </a:prstGeom>
          <a:noFill/>
        </p:spPr>
        <p:txBody>
          <a:bodyPr wrap="square" rtlCol="0">
            <a:spAutoFit/>
          </a:bodyPr>
          <a:lstStyle/>
          <a:p>
            <a:r>
              <a:rPr lang="en-US" sz="4800" b="1" dirty="0">
                <a:latin typeface="Lucida Sans" panose="020B0602030504020204" pitchFamily="34" charset="0"/>
              </a:rPr>
              <a:t>Legislative Liaison Meeting</a:t>
            </a:r>
          </a:p>
        </p:txBody>
      </p:sp>
      <p:sp>
        <p:nvSpPr>
          <p:cNvPr id="45" name="TextBox 44">
            <a:extLst>
              <a:ext uri="{FF2B5EF4-FFF2-40B4-BE49-F238E27FC236}">
                <a16:creationId xmlns:a16="http://schemas.microsoft.com/office/drawing/2014/main" id="{E74CF178-9879-E85C-6048-5A92F5C19688}"/>
              </a:ext>
            </a:extLst>
          </p:cNvPr>
          <p:cNvSpPr txBox="1"/>
          <p:nvPr/>
        </p:nvSpPr>
        <p:spPr>
          <a:xfrm>
            <a:off x="181371" y="25719536"/>
            <a:ext cx="6183225" cy="2690737"/>
          </a:xfrm>
          <a:prstGeom prst="rect">
            <a:avLst/>
          </a:prstGeom>
          <a:noFill/>
        </p:spPr>
        <p:txBody>
          <a:bodyPr wrap="square" rtlCol="0">
            <a:spAutoFit/>
          </a:bodyPr>
          <a:lstStyle/>
          <a:p>
            <a:pPr marL="0" indent="0" algn="ctr">
              <a:spcBef>
                <a:spcPts val="0"/>
              </a:spcBef>
              <a:buNone/>
            </a:pPr>
            <a:r>
              <a:rPr lang="en-US" sz="2400" dirty="0">
                <a:latin typeface="Lucida Sans" panose="020B0602030504020204" pitchFamily="34" charset="0"/>
              </a:rPr>
              <a:t>Leadership Mentor</a:t>
            </a:r>
          </a:p>
          <a:p>
            <a:pPr marL="0" indent="0" algn="ctr">
              <a:spcBef>
                <a:spcPts val="0"/>
              </a:spcBef>
              <a:buNone/>
            </a:pPr>
            <a:r>
              <a:rPr lang="en-US" sz="2400" dirty="0">
                <a:latin typeface="Lucida Sans" panose="020B0602030504020204" pitchFamily="34" charset="0"/>
              </a:rPr>
              <a:t>Karen Blake, Director of Community Partnerships at </a:t>
            </a:r>
          </a:p>
          <a:p>
            <a:pPr marL="0" indent="0" algn="ctr">
              <a:spcBef>
                <a:spcPts val="0"/>
              </a:spcBef>
              <a:buNone/>
            </a:pPr>
            <a:r>
              <a:rPr lang="en-US" sz="2400" dirty="0">
                <a:latin typeface="Lucida Sans" panose="020B0602030504020204" pitchFamily="34" charset="0"/>
              </a:rPr>
              <a:t>Community Crossroads</a:t>
            </a:r>
          </a:p>
          <a:p>
            <a:endParaRPr lang="en-US" dirty="0"/>
          </a:p>
        </p:txBody>
      </p:sp>
      <p:pic>
        <p:nvPicPr>
          <p:cNvPr id="51" name="Picture 50" descr="The picture is of a large dashed line circle with 7 small colored circles around its circumference. Each small circle gradually changes colors from  green to grey. Inside each circle are images of a book, magnifying glass, air horn, light bulb, scale of justice, a paper and pencil, and three line-drawn people with two half-circle arrows around them.  Each circle is labeled with an area of the Maternal Child Health Competencies.">
            <a:extLst>
              <a:ext uri="{FF2B5EF4-FFF2-40B4-BE49-F238E27FC236}">
                <a16:creationId xmlns:a16="http://schemas.microsoft.com/office/drawing/2014/main" id="{0D97BFDC-4BE1-F842-6315-2B33724BD7FB}"/>
              </a:ext>
            </a:extLst>
          </p:cNvPr>
          <p:cNvPicPr>
            <a:picLocks noChangeAspect="1"/>
          </p:cNvPicPr>
          <p:nvPr/>
        </p:nvPicPr>
        <p:blipFill>
          <a:blip r:embed="rId10"/>
          <a:stretch>
            <a:fillRect/>
          </a:stretch>
        </p:blipFill>
        <p:spPr>
          <a:xfrm>
            <a:off x="3446707" y="13942190"/>
            <a:ext cx="11912616" cy="10217782"/>
          </a:xfrm>
          <a:prstGeom prst="rect">
            <a:avLst/>
          </a:prstGeom>
        </p:spPr>
      </p:pic>
      <p:sp>
        <p:nvSpPr>
          <p:cNvPr id="52" name="TextBox 51">
            <a:extLst>
              <a:ext uri="{FF2B5EF4-FFF2-40B4-BE49-F238E27FC236}">
                <a16:creationId xmlns:a16="http://schemas.microsoft.com/office/drawing/2014/main" id="{62BF0EE3-BEE6-A7BB-5A8D-D4715A0A6AB9}"/>
              </a:ext>
            </a:extLst>
          </p:cNvPr>
          <p:cNvSpPr txBox="1"/>
          <p:nvPr/>
        </p:nvSpPr>
        <p:spPr>
          <a:xfrm>
            <a:off x="372284" y="13888466"/>
            <a:ext cx="5522330" cy="1938992"/>
          </a:xfrm>
          <a:prstGeom prst="rect">
            <a:avLst/>
          </a:prstGeom>
          <a:noFill/>
        </p:spPr>
        <p:txBody>
          <a:bodyPr wrap="square" rtlCol="0">
            <a:spAutoFit/>
          </a:bodyPr>
          <a:lstStyle/>
          <a:p>
            <a:pPr marL="91440" defTabSz="182880"/>
            <a:r>
              <a:rPr lang="en-US" sz="2400" b="1" dirty="0">
                <a:latin typeface="Lucida Sans" panose="020B0602030504020204" pitchFamily="34" charset="0"/>
              </a:rPr>
              <a:t>Diversity, Equity, Inclusion and Accessibility</a:t>
            </a:r>
          </a:p>
          <a:p>
            <a:pPr marL="91440" defTabSz="182880"/>
            <a:r>
              <a:rPr lang="en-US" sz="2400" i="1" dirty="0">
                <a:latin typeface="Lucida Sans" panose="020B0602030504020204" pitchFamily="34" charset="0"/>
              </a:rPr>
              <a:t>Membership of SEPAC may include:</a:t>
            </a:r>
          </a:p>
          <a:p>
            <a:pPr marL="91440" lvl="1" defTabSz="182880">
              <a:buFont typeface="Arial" pitchFamily="34" charset="0"/>
              <a:buChar char="•"/>
            </a:pPr>
            <a:r>
              <a:rPr lang="en-US" sz="2400" dirty="0">
                <a:latin typeface="Lucida Sans" panose="020B0602030504020204" pitchFamily="34" charset="0"/>
              </a:rPr>
              <a:t>Migrant Families</a:t>
            </a:r>
          </a:p>
          <a:p>
            <a:pPr marL="91440" lvl="1" defTabSz="182880">
              <a:buFont typeface="Arial" pitchFamily="34" charset="0"/>
              <a:buChar char="•"/>
            </a:pPr>
            <a:r>
              <a:rPr lang="en-US" sz="2400" dirty="0">
                <a:latin typeface="Lucida Sans" panose="020B0602030504020204" pitchFamily="34" charset="0"/>
              </a:rPr>
              <a:t>School staff with disabilities </a:t>
            </a:r>
          </a:p>
        </p:txBody>
      </p:sp>
      <p:sp>
        <p:nvSpPr>
          <p:cNvPr id="53" name="TextBox 52">
            <a:extLst>
              <a:ext uri="{FF2B5EF4-FFF2-40B4-BE49-F238E27FC236}">
                <a16:creationId xmlns:a16="http://schemas.microsoft.com/office/drawing/2014/main" id="{5BE8DD94-DCB1-B8B7-E929-36B2D74BCC74}"/>
              </a:ext>
            </a:extLst>
          </p:cNvPr>
          <p:cNvSpPr txBox="1"/>
          <p:nvPr/>
        </p:nvSpPr>
        <p:spPr>
          <a:xfrm>
            <a:off x="454923" y="19673065"/>
            <a:ext cx="3908770" cy="2308324"/>
          </a:xfrm>
          <a:prstGeom prst="rect">
            <a:avLst/>
          </a:prstGeom>
          <a:noFill/>
        </p:spPr>
        <p:txBody>
          <a:bodyPr wrap="square" rtlCol="0">
            <a:spAutoFit/>
          </a:bodyPr>
          <a:lstStyle/>
          <a:p>
            <a:r>
              <a:rPr lang="en-US" sz="2400" b="1" dirty="0">
                <a:latin typeface="Lucida Sans" panose="020B0602030504020204" pitchFamily="34" charset="0"/>
              </a:rPr>
              <a:t>Communication</a:t>
            </a:r>
          </a:p>
          <a:p>
            <a:r>
              <a:rPr lang="en-US" sz="2400" dirty="0">
                <a:latin typeface="Lucida Sans" panose="020B0602030504020204" pitchFamily="34" charset="0"/>
              </a:rPr>
              <a:t>Provided written and oral testimony</a:t>
            </a:r>
          </a:p>
          <a:p>
            <a:r>
              <a:rPr lang="en-US" sz="2400" dirty="0">
                <a:latin typeface="Lucida Sans" panose="020B0602030504020204" pitchFamily="34" charset="0"/>
              </a:rPr>
              <a:t>In bright pink for disability reference</a:t>
            </a:r>
          </a:p>
          <a:p>
            <a:r>
              <a:rPr lang="en-US" sz="2400" dirty="0">
                <a:latin typeface="Lucida Sans" panose="020B0602030504020204" pitchFamily="34" charset="0"/>
              </a:rPr>
              <a:t>Copies of State laws</a:t>
            </a:r>
          </a:p>
        </p:txBody>
      </p:sp>
      <p:sp>
        <p:nvSpPr>
          <p:cNvPr id="54" name="TextBox 53">
            <a:extLst>
              <a:ext uri="{FF2B5EF4-FFF2-40B4-BE49-F238E27FC236}">
                <a16:creationId xmlns:a16="http://schemas.microsoft.com/office/drawing/2014/main" id="{E51ADAA2-6783-9D85-EACD-103BD1D617CF}"/>
              </a:ext>
            </a:extLst>
          </p:cNvPr>
          <p:cNvSpPr txBox="1"/>
          <p:nvPr/>
        </p:nvSpPr>
        <p:spPr>
          <a:xfrm>
            <a:off x="283592" y="22770721"/>
            <a:ext cx="6612600" cy="4893647"/>
          </a:xfrm>
          <a:prstGeom prst="rect">
            <a:avLst/>
          </a:prstGeom>
          <a:noFill/>
        </p:spPr>
        <p:txBody>
          <a:bodyPr wrap="square" numCol="2" rtlCol="0">
            <a:spAutoFit/>
          </a:bodyPr>
          <a:lstStyle/>
          <a:p>
            <a:pPr marL="182880"/>
            <a:r>
              <a:rPr lang="en-US" sz="2400" b="1" dirty="0">
                <a:latin typeface="Lucida Sans" panose="020B0602030504020204" pitchFamily="34" charset="0"/>
              </a:rPr>
              <a:t>Ethics</a:t>
            </a:r>
          </a:p>
          <a:p>
            <a:pPr marL="182880" lvl="1">
              <a:buFont typeface="Arial" pitchFamily="34" charset="0"/>
              <a:buChar char="•"/>
            </a:pPr>
            <a:r>
              <a:rPr lang="en-US" sz="2400" dirty="0">
                <a:latin typeface="Lucida Sans" panose="020B0602030504020204" pitchFamily="34" charset="0"/>
              </a:rPr>
              <a:t> Research-Based</a:t>
            </a:r>
          </a:p>
          <a:p>
            <a:pPr marL="182880" lvl="1">
              <a:buFont typeface="Arial" pitchFamily="34" charset="0"/>
              <a:buChar char="•"/>
            </a:pPr>
            <a:r>
              <a:rPr lang="en-US" sz="2400" dirty="0">
                <a:latin typeface="Lucida Sans" panose="020B0602030504020204" pitchFamily="34" charset="0"/>
              </a:rPr>
              <a:t>SDOH</a:t>
            </a:r>
          </a:p>
          <a:p>
            <a:pPr marL="182880" lvl="1">
              <a:buFont typeface="Arial" pitchFamily="34" charset="0"/>
              <a:buChar char="•"/>
            </a:pPr>
            <a:r>
              <a:rPr lang="en-US" sz="2400" dirty="0">
                <a:latin typeface="Lucida Sans" panose="020B0602030504020204" pitchFamily="34" charset="0"/>
              </a:rPr>
              <a:t>Ableism</a:t>
            </a:r>
          </a:p>
          <a:p>
            <a:pPr marL="182880" lvl="1">
              <a:buFont typeface="Arial" pitchFamily="34" charset="0"/>
              <a:buChar char="•"/>
            </a:pPr>
            <a:r>
              <a:rPr lang="en-US" sz="2400" dirty="0">
                <a:latin typeface="Lucida Sans" panose="020B0602030504020204" pitchFamily="34" charset="0"/>
              </a:rPr>
              <a:t>DEI</a:t>
            </a:r>
          </a:p>
          <a:p>
            <a:pPr marL="182880" lvl="2">
              <a:buFont typeface="Arial" pitchFamily="34" charset="0"/>
              <a:buChar char="•"/>
            </a:pPr>
            <a:endParaRPr lang="en-US" sz="2400" u="sng" dirty="0">
              <a:latin typeface="Lucida Sans" panose="020B0602030504020204" pitchFamily="34" charset="0"/>
            </a:endParaRPr>
          </a:p>
          <a:p>
            <a:pPr marL="182880" lvl="2">
              <a:buFont typeface="Arial" pitchFamily="34" charset="0"/>
              <a:buChar char="•"/>
            </a:pPr>
            <a:endParaRPr lang="en-US" sz="2400" u="sng" dirty="0">
              <a:latin typeface="Lucida Sans" panose="020B0602030504020204" pitchFamily="34" charset="0"/>
            </a:endParaRPr>
          </a:p>
          <a:p>
            <a:pPr marL="182880" lvl="2">
              <a:buFont typeface="Arial" pitchFamily="34" charset="0"/>
              <a:buChar char="•"/>
            </a:pPr>
            <a:endParaRPr lang="en-US" sz="2400" u="sng" dirty="0">
              <a:latin typeface="Lucida Sans" panose="020B0602030504020204" pitchFamily="34" charset="0"/>
            </a:endParaRPr>
          </a:p>
          <a:p>
            <a:pPr marL="182880" lvl="2">
              <a:buFont typeface="Arial" pitchFamily="34" charset="0"/>
              <a:buChar char="•"/>
            </a:pPr>
            <a:endParaRPr lang="en-US" sz="2400" u="sng" dirty="0">
              <a:latin typeface="Lucida Sans" panose="020B0602030504020204" pitchFamily="34" charset="0"/>
            </a:endParaRPr>
          </a:p>
          <a:p>
            <a:pPr marL="182880" lvl="2">
              <a:buFont typeface="Arial" pitchFamily="34" charset="0"/>
              <a:buChar char="•"/>
            </a:pPr>
            <a:endParaRPr lang="en-US" sz="2400" u="sng" dirty="0">
              <a:latin typeface="Lucida Sans" panose="020B0602030504020204" pitchFamily="34" charset="0"/>
            </a:endParaRPr>
          </a:p>
          <a:p>
            <a:pPr marL="182880" lvl="2">
              <a:buFont typeface="Arial" pitchFamily="34" charset="0"/>
              <a:buChar char="•"/>
            </a:pPr>
            <a:endParaRPr lang="en-US" sz="2400" u="sng" dirty="0">
              <a:latin typeface="Lucida Sans" panose="020B0602030504020204" pitchFamily="34" charset="0"/>
            </a:endParaRPr>
          </a:p>
          <a:p>
            <a:pPr marL="182880" lvl="2">
              <a:buFont typeface="Arial" pitchFamily="34" charset="0"/>
              <a:buChar char="•"/>
            </a:pPr>
            <a:endParaRPr lang="en-US" sz="2400" u="sng" dirty="0">
              <a:latin typeface="Lucida Sans" panose="020B0602030504020204" pitchFamily="34" charset="0"/>
            </a:endParaRPr>
          </a:p>
          <a:p>
            <a:pPr marL="182880" lvl="2">
              <a:buFont typeface="Arial" pitchFamily="34" charset="0"/>
              <a:buChar char="•"/>
            </a:pPr>
            <a:endParaRPr lang="en-US" sz="2400" u="sng" dirty="0">
              <a:latin typeface="Lucida Sans" panose="020B0602030504020204" pitchFamily="34" charset="0"/>
            </a:endParaRPr>
          </a:p>
          <a:p>
            <a:pPr marL="182880" lvl="2">
              <a:buFont typeface="Arial" pitchFamily="34" charset="0"/>
              <a:buChar char="•"/>
            </a:pPr>
            <a:r>
              <a:rPr lang="en-US" sz="2400" u="sng" dirty="0">
                <a:latin typeface="Lucida Sans" panose="020B0602030504020204" pitchFamily="34" charset="0"/>
              </a:rPr>
              <a:t>SEPAC</a:t>
            </a:r>
          </a:p>
          <a:p>
            <a:pPr marL="182880" lvl="3">
              <a:buFont typeface="Arial" pitchFamily="34" charset="0"/>
              <a:buChar char="•"/>
            </a:pPr>
            <a:r>
              <a:rPr lang="en-US" sz="2400" dirty="0">
                <a:latin typeface="Lucida Sans" panose="020B0602030504020204" pitchFamily="34" charset="0"/>
              </a:rPr>
              <a:t> Input on school policies</a:t>
            </a:r>
          </a:p>
          <a:p>
            <a:pPr marL="182880" lvl="3">
              <a:buFont typeface="Arial" pitchFamily="34" charset="0"/>
              <a:buChar char="•"/>
            </a:pPr>
            <a:r>
              <a:rPr lang="en-US" sz="2400" dirty="0">
                <a:latin typeface="Lucida Sans" panose="020B0602030504020204" pitchFamily="34" charset="0"/>
              </a:rPr>
              <a:t> Information source for parents.</a:t>
            </a:r>
            <a:endParaRPr lang="en-US" dirty="0"/>
          </a:p>
        </p:txBody>
      </p:sp>
      <p:sp>
        <p:nvSpPr>
          <p:cNvPr id="55" name="TextBox 54">
            <a:extLst>
              <a:ext uri="{FF2B5EF4-FFF2-40B4-BE49-F238E27FC236}">
                <a16:creationId xmlns:a16="http://schemas.microsoft.com/office/drawing/2014/main" id="{2AF2AF7F-A289-3A79-9FED-DF77C6B926FF}"/>
              </a:ext>
            </a:extLst>
          </p:cNvPr>
          <p:cNvSpPr txBox="1"/>
          <p:nvPr/>
        </p:nvSpPr>
        <p:spPr>
          <a:xfrm>
            <a:off x="13634357" y="13992498"/>
            <a:ext cx="3772928" cy="4537396"/>
          </a:xfrm>
          <a:prstGeom prst="rect">
            <a:avLst/>
          </a:prstGeom>
          <a:noFill/>
        </p:spPr>
        <p:txBody>
          <a:bodyPr wrap="square" rtlCol="0">
            <a:spAutoFit/>
          </a:bodyPr>
          <a:lstStyle/>
          <a:p>
            <a:pPr marL="182880" algn="r"/>
            <a:r>
              <a:rPr lang="en-US" sz="2400" b="1" dirty="0">
                <a:latin typeface="Lucida Sans" panose="020B0602030504020204" pitchFamily="34" charset="0"/>
              </a:rPr>
              <a:t>Teaching, Coaching, and Mentoring</a:t>
            </a:r>
          </a:p>
          <a:p>
            <a:pPr marL="182880" algn="r"/>
            <a:r>
              <a:rPr lang="en-US" sz="2400" dirty="0">
                <a:latin typeface="Lucida Sans" panose="020B0602030504020204" pitchFamily="34" charset="0"/>
              </a:rPr>
              <a:t>Educating State Representatives</a:t>
            </a:r>
          </a:p>
          <a:p>
            <a:pPr marL="182880" algn="r"/>
            <a:r>
              <a:rPr lang="en-US" sz="2400" dirty="0">
                <a:latin typeface="Lucida Sans" panose="020B0602030504020204" pitchFamily="34" charset="0"/>
              </a:rPr>
              <a:t> with laws from a variety of states </a:t>
            </a:r>
          </a:p>
          <a:p>
            <a:pPr marL="182880" algn="r"/>
            <a:r>
              <a:rPr lang="en-US" sz="2400" dirty="0">
                <a:latin typeface="Lucida Sans" panose="020B0602030504020204" pitchFamily="34" charset="0"/>
              </a:rPr>
              <a:t>that lean both Republican and </a:t>
            </a:r>
          </a:p>
          <a:p>
            <a:pPr marL="182880" algn="r"/>
            <a:r>
              <a:rPr lang="en-US" sz="2400" dirty="0">
                <a:latin typeface="Lucida Sans" panose="020B0602030504020204" pitchFamily="34" charset="0"/>
              </a:rPr>
              <a:t>Democrat.</a:t>
            </a:r>
          </a:p>
          <a:p>
            <a:endParaRPr lang="en-US" dirty="0"/>
          </a:p>
        </p:txBody>
      </p:sp>
      <p:sp>
        <p:nvSpPr>
          <p:cNvPr id="56" name="TextBox 55">
            <a:extLst>
              <a:ext uri="{FF2B5EF4-FFF2-40B4-BE49-F238E27FC236}">
                <a16:creationId xmlns:a16="http://schemas.microsoft.com/office/drawing/2014/main" id="{E04A7697-CB4F-3953-9B0B-247B8E95A9D2}"/>
              </a:ext>
            </a:extLst>
          </p:cNvPr>
          <p:cNvSpPr txBox="1"/>
          <p:nvPr/>
        </p:nvSpPr>
        <p:spPr>
          <a:xfrm>
            <a:off x="15301498" y="17824659"/>
            <a:ext cx="2105787" cy="4524315"/>
          </a:xfrm>
          <a:prstGeom prst="rect">
            <a:avLst/>
          </a:prstGeom>
          <a:noFill/>
        </p:spPr>
        <p:txBody>
          <a:bodyPr wrap="square" rtlCol="0">
            <a:spAutoFit/>
          </a:bodyPr>
          <a:lstStyle/>
          <a:p>
            <a:pPr marL="182880" algn="r" defTabSz="0"/>
            <a:r>
              <a:rPr lang="en-US" sz="2400" b="1" dirty="0">
                <a:latin typeface="Lucida Sans" panose="020B0602030504020204" pitchFamily="34" charset="0"/>
              </a:rPr>
              <a:t>Self Reflection</a:t>
            </a:r>
          </a:p>
          <a:p>
            <a:pPr marL="182880" lvl="1" algn="r" defTabSz="0">
              <a:buFont typeface="Arial" pitchFamily="34" charset="0"/>
              <a:buChar char="•"/>
            </a:pPr>
            <a:r>
              <a:rPr lang="en-US" sz="2400" dirty="0">
                <a:latin typeface="Lucida Sans" panose="020B0602030504020204" pitchFamily="34" charset="0"/>
              </a:rPr>
              <a:t>Bravery</a:t>
            </a:r>
          </a:p>
          <a:p>
            <a:pPr marL="182880" lvl="1" algn="r" defTabSz="0">
              <a:buFont typeface="Arial" pitchFamily="34" charset="0"/>
              <a:buChar char="•"/>
            </a:pPr>
            <a:r>
              <a:rPr lang="en-US" sz="2400" dirty="0">
                <a:latin typeface="Lucida Sans" panose="020B0602030504020204" pitchFamily="34" charset="0"/>
              </a:rPr>
              <a:t>Honesty</a:t>
            </a:r>
          </a:p>
          <a:p>
            <a:pPr marL="182880" lvl="1" algn="r" defTabSz="0">
              <a:buFont typeface="Arial" pitchFamily="34" charset="0"/>
              <a:buChar char="•"/>
            </a:pPr>
            <a:r>
              <a:rPr lang="en-US" sz="2400" dirty="0">
                <a:latin typeface="Lucida Sans" panose="020B0602030504020204" pitchFamily="34" charset="0"/>
              </a:rPr>
              <a:t>Love of Learning</a:t>
            </a:r>
          </a:p>
          <a:p>
            <a:pPr marL="182880" lvl="1" algn="r" defTabSz="0">
              <a:buFont typeface="Arial" pitchFamily="34" charset="0"/>
              <a:buChar char="•"/>
            </a:pPr>
            <a:r>
              <a:rPr lang="en-US" sz="2400" dirty="0">
                <a:latin typeface="Lucida Sans" panose="020B0602030504020204" pitchFamily="34" charset="0"/>
              </a:rPr>
              <a:t>Kindness</a:t>
            </a:r>
          </a:p>
          <a:p>
            <a:pPr marL="182880" lvl="1" algn="r" defTabSz="0">
              <a:buFont typeface="Arial" pitchFamily="34" charset="0"/>
              <a:buChar char="•"/>
            </a:pPr>
            <a:r>
              <a:rPr lang="en-US" sz="2400" dirty="0">
                <a:latin typeface="Lucida Sans" panose="020B0602030504020204" pitchFamily="34" charset="0"/>
              </a:rPr>
              <a:t>Judgment</a:t>
            </a:r>
          </a:p>
          <a:p>
            <a:pPr marL="182880" lvl="1" algn="r" defTabSz="0">
              <a:buFont typeface="Arial" pitchFamily="34" charset="0"/>
              <a:buChar char="•"/>
            </a:pPr>
            <a:r>
              <a:rPr lang="en-US" sz="2400" dirty="0">
                <a:latin typeface="Lucida Sans" panose="020B0602030504020204" pitchFamily="34" charset="0"/>
              </a:rPr>
              <a:t>Appreciation of Beauty</a:t>
            </a:r>
          </a:p>
          <a:p>
            <a:endParaRPr lang="en-US" sz="2400" dirty="0"/>
          </a:p>
        </p:txBody>
      </p:sp>
      <p:sp>
        <p:nvSpPr>
          <p:cNvPr id="57" name="TextBox 56">
            <a:extLst>
              <a:ext uri="{FF2B5EF4-FFF2-40B4-BE49-F238E27FC236}">
                <a16:creationId xmlns:a16="http://schemas.microsoft.com/office/drawing/2014/main" id="{6CD8B95A-4ADC-84C4-D430-8A68AF742221}"/>
              </a:ext>
            </a:extLst>
          </p:cNvPr>
          <p:cNvSpPr txBox="1"/>
          <p:nvPr/>
        </p:nvSpPr>
        <p:spPr>
          <a:xfrm>
            <a:off x="13799702" y="22297898"/>
            <a:ext cx="3607583" cy="1569660"/>
          </a:xfrm>
          <a:prstGeom prst="rect">
            <a:avLst/>
          </a:prstGeom>
          <a:noFill/>
        </p:spPr>
        <p:txBody>
          <a:bodyPr wrap="square" rtlCol="0">
            <a:spAutoFit/>
          </a:bodyPr>
          <a:lstStyle/>
          <a:p>
            <a:pPr marL="182880" algn="r"/>
            <a:r>
              <a:rPr lang="en-US" sz="2400" b="1" dirty="0">
                <a:latin typeface="Lucida Sans" panose="020B0602030504020204" pitchFamily="34" charset="0"/>
              </a:rPr>
              <a:t>Lived Experience</a:t>
            </a:r>
          </a:p>
          <a:p>
            <a:pPr marL="182880" algn="r"/>
            <a:r>
              <a:rPr lang="en-US" sz="2400" dirty="0">
                <a:latin typeface="Lucida Sans" panose="020B0602030504020204" pitchFamily="34" charset="0"/>
              </a:rPr>
              <a:t>Family isolation</a:t>
            </a:r>
          </a:p>
          <a:p>
            <a:pPr marL="182880" algn="r"/>
            <a:r>
              <a:rPr lang="en-US" sz="2400" dirty="0">
                <a:latin typeface="Lucida Sans" panose="020B0602030504020204" pitchFamily="34" charset="0"/>
              </a:rPr>
              <a:t>No time for PTO</a:t>
            </a:r>
          </a:p>
          <a:p>
            <a:pPr marL="182880" algn="r"/>
            <a:r>
              <a:rPr lang="en-US" sz="2400" dirty="0">
                <a:latin typeface="Lucida Sans" panose="020B0602030504020204" pitchFamily="34" charset="0"/>
              </a:rPr>
              <a:t>Self-taught SPED info</a:t>
            </a:r>
          </a:p>
        </p:txBody>
      </p:sp>
      <p:sp>
        <p:nvSpPr>
          <p:cNvPr id="58" name="TextBox 57">
            <a:extLst>
              <a:ext uri="{FF2B5EF4-FFF2-40B4-BE49-F238E27FC236}">
                <a16:creationId xmlns:a16="http://schemas.microsoft.com/office/drawing/2014/main" id="{33BA561A-FDDF-EBB6-DDCA-E69B2AA3924A}"/>
              </a:ext>
            </a:extLst>
          </p:cNvPr>
          <p:cNvSpPr txBox="1"/>
          <p:nvPr/>
        </p:nvSpPr>
        <p:spPr>
          <a:xfrm>
            <a:off x="6714822" y="17038082"/>
            <a:ext cx="5427086" cy="1287853"/>
          </a:xfrm>
          <a:prstGeom prst="rect">
            <a:avLst/>
          </a:prstGeom>
          <a:noFill/>
        </p:spPr>
        <p:txBody>
          <a:bodyPr wrap="square" rtlCol="0">
            <a:spAutoFit/>
          </a:bodyPr>
          <a:lstStyle/>
          <a:p>
            <a:pPr algn="ctr">
              <a:lnSpc>
                <a:spcPts val="4839"/>
              </a:lnSpc>
            </a:pPr>
            <a:r>
              <a:rPr lang="en-US" sz="3600" b="1" spc="135" dirty="0">
                <a:solidFill>
                  <a:srgbClr val="008066"/>
                </a:solidFill>
                <a:latin typeface="Montserrat Heavy"/>
                <a:ea typeface="Montserrat Heavy"/>
                <a:cs typeface="Montserrat Heavy"/>
                <a:sym typeface="Montserrat Heavy"/>
              </a:rPr>
              <a:t>Inclusion of Maternal</a:t>
            </a:r>
          </a:p>
          <a:p>
            <a:pPr marL="0" lvl="0" indent="0" algn="ctr">
              <a:lnSpc>
                <a:spcPts val="4839"/>
              </a:lnSpc>
            </a:pPr>
            <a:r>
              <a:rPr lang="en-US" sz="3600" b="1" spc="135" dirty="0">
                <a:solidFill>
                  <a:srgbClr val="008066"/>
                </a:solidFill>
                <a:latin typeface="Montserrat Heavy"/>
                <a:ea typeface="Montserrat Heavy"/>
                <a:cs typeface="Montserrat Heavy"/>
                <a:sym typeface="Montserrat Heavy"/>
              </a:rPr>
              <a:t>Child Health </a:t>
            </a:r>
            <a:endParaRPr lang="en-US" dirty="0"/>
          </a:p>
        </p:txBody>
      </p:sp>
      <p:sp>
        <p:nvSpPr>
          <p:cNvPr id="59" name="TextBox 58">
            <a:extLst>
              <a:ext uri="{FF2B5EF4-FFF2-40B4-BE49-F238E27FC236}">
                <a16:creationId xmlns:a16="http://schemas.microsoft.com/office/drawing/2014/main" id="{CA35E31B-2B44-1FE7-FD0F-4C54CBA593A3}"/>
              </a:ext>
            </a:extLst>
          </p:cNvPr>
          <p:cNvSpPr txBox="1"/>
          <p:nvPr/>
        </p:nvSpPr>
        <p:spPr>
          <a:xfrm>
            <a:off x="5806125" y="18727392"/>
            <a:ext cx="7115998" cy="2308324"/>
          </a:xfrm>
          <a:prstGeom prst="rect">
            <a:avLst/>
          </a:prstGeom>
          <a:noFill/>
        </p:spPr>
        <p:txBody>
          <a:bodyPr wrap="square" rtlCol="0">
            <a:spAutoFit/>
          </a:bodyPr>
          <a:lstStyle/>
          <a:p>
            <a:pPr marL="182880" algn="ctr" defTabSz="0"/>
            <a:r>
              <a:rPr lang="en-US" sz="2400" b="1" dirty="0">
                <a:latin typeface="Lucida Sans" panose="020B0602030504020204" pitchFamily="34" charset="0"/>
              </a:rPr>
              <a:t>Critical Thinking</a:t>
            </a:r>
          </a:p>
          <a:p>
            <a:pPr marL="182880" lvl="1" algn="ctr" defTabSz="0">
              <a:buFont typeface="Arial" pitchFamily="34" charset="0"/>
              <a:buChar char="•"/>
            </a:pPr>
            <a:r>
              <a:rPr lang="en-US" sz="2400" dirty="0">
                <a:latin typeface="Lucida Sans" panose="020B0602030504020204" pitchFamily="34" charset="0"/>
              </a:rPr>
              <a:t>What information and research to include</a:t>
            </a:r>
          </a:p>
          <a:p>
            <a:pPr marL="182880" lvl="1" algn="ctr" defTabSz="0">
              <a:buFont typeface="Arial" pitchFamily="34" charset="0"/>
              <a:buChar char="•"/>
            </a:pPr>
            <a:r>
              <a:rPr lang="en-US" sz="2400" dirty="0">
                <a:latin typeface="Lucida Sans" panose="020B0602030504020204" pitchFamily="34" charset="0"/>
              </a:rPr>
              <a:t> How to amend bill to meet the needs of larger population</a:t>
            </a:r>
          </a:p>
          <a:p>
            <a:pPr marL="182880" lvl="1" algn="ctr" defTabSz="0">
              <a:buFont typeface="Arial" pitchFamily="34" charset="0"/>
              <a:buChar char="•"/>
            </a:pPr>
            <a:r>
              <a:rPr lang="en-US" sz="2400" dirty="0">
                <a:latin typeface="Lucida Sans" panose="020B0602030504020204" pitchFamily="34" charset="0"/>
              </a:rPr>
              <a:t>Evidence-based information</a:t>
            </a:r>
          </a:p>
          <a:p>
            <a:endParaRPr lang="en-US" sz="2400" dirty="0">
              <a:latin typeface="Lucida Sans" panose="020B0602030504020204" pitchFamily="34" charset="0"/>
            </a:endParaRPr>
          </a:p>
        </p:txBody>
      </p:sp>
      <p:sp>
        <p:nvSpPr>
          <p:cNvPr id="60" name="TextBox 59">
            <a:extLst>
              <a:ext uri="{FF2B5EF4-FFF2-40B4-BE49-F238E27FC236}">
                <a16:creationId xmlns:a16="http://schemas.microsoft.com/office/drawing/2014/main" id="{7E10DB48-5DFA-3AE1-7DFF-E83ABFA0BE36}"/>
              </a:ext>
            </a:extLst>
          </p:cNvPr>
          <p:cNvSpPr txBox="1"/>
          <p:nvPr/>
        </p:nvSpPr>
        <p:spPr>
          <a:xfrm>
            <a:off x="285691" y="15677904"/>
            <a:ext cx="2943240" cy="3785652"/>
          </a:xfrm>
          <a:prstGeom prst="rect">
            <a:avLst/>
          </a:prstGeom>
          <a:noFill/>
        </p:spPr>
        <p:txBody>
          <a:bodyPr wrap="square" rtlCol="0">
            <a:spAutoFit/>
          </a:bodyPr>
          <a:lstStyle/>
          <a:p>
            <a:pPr marL="182880" defTabSz="0">
              <a:buFont typeface="Arial" panose="020B0604020202020204" pitchFamily="34" charset="0"/>
              <a:buChar char="•"/>
            </a:pPr>
            <a:r>
              <a:rPr lang="en-US" sz="2400" dirty="0">
                <a:latin typeface="Lucida Sans" panose="020B0602030504020204" pitchFamily="34" charset="0"/>
              </a:rPr>
              <a:t>Advocates for children who are homeless/foster care </a:t>
            </a:r>
          </a:p>
          <a:p>
            <a:pPr marL="182880" defTabSz="0">
              <a:buFont typeface="Arial" panose="020B0604020202020204" pitchFamily="34" charset="0"/>
              <a:buChar char="•"/>
            </a:pPr>
            <a:r>
              <a:rPr lang="en-US" sz="2400" dirty="0">
                <a:latin typeface="Lucida Sans" panose="020B0602030504020204" pitchFamily="34" charset="0"/>
              </a:rPr>
              <a:t>Advocates for children who are in correctional facilities, nursing homes, or hospitals </a:t>
            </a:r>
          </a:p>
        </p:txBody>
      </p:sp>
      <p:pic>
        <p:nvPicPr>
          <p:cNvPr id="63" name="Picture 62" descr="Black and white QR code to read information in a Word document describing the steps Nicole took to create the legislative brief and how it integrated with the Maternal Child Health Competencies. ">
            <a:extLst>
              <a:ext uri="{FF2B5EF4-FFF2-40B4-BE49-F238E27FC236}">
                <a16:creationId xmlns:a16="http://schemas.microsoft.com/office/drawing/2014/main" id="{6AB21B07-6CBD-F81F-0D98-0B24E8EC3330}"/>
              </a:ext>
            </a:extLst>
          </p:cNvPr>
          <p:cNvPicPr>
            <a:picLocks noChangeAspect="1"/>
          </p:cNvPicPr>
          <p:nvPr/>
        </p:nvPicPr>
        <p:blipFill>
          <a:blip r:embed="rId11" cstate="print">
            <a:extLst>
              <a:ext uri="{28A0092B-C50C-407E-A947-70E740481C1C}">
                <a14:useLocalDpi xmlns:a14="http://schemas.microsoft.com/office/drawing/2010/main" val="0"/>
              </a:ext>
            </a:extLst>
          </a:blip>
          <a:srcRect l="29025" t="11963" r="30534" b="13144"/>
          <a:stretch/>
        </p:blipFill>
        <p:spPr>
          <a:xfrm>
            <a:off x="11510265" y="22966331"/>
            <a:ext cx="1932675" cy="1938638"/>
          </a:xfrm>
          <a:prstGeom prst="rect">
            <a:avLst/>
          </a:prstGeom>
        </p:spPr>
      </p:pic>
      <p:pic>
        <p:nvPicPr>
          <p:cNvPr id="69" name="Picture 68" descr="Black and white QR code to watch the public testimony for HB121. ">
            <a:extLst>
              <a:ext uri="{FF2B5EF4-FFF2-40B4-BE49-F238E27FC236}">
                <a16:creationId xmlns:a16="http://schemas.microsoft.com/office/drawing/2014/main" id="{AE6F9880-D146-1B03-FF0A-E57B867B407F}"/>
              </a:ext>
            </a:extLst>
          </p:cNvPr>
          <p:cNvPicPr>
            <a:picLocks noChangeAspect="1"/>
          </p:cNvPicPr>
          <p:nvPr/>
        </p:nvPicPr>
        <p:blipFill>
          <a:blip r:embed="rId12"/>
          <a:stretch>
            <a:fillRect/>
          </a:stretch>
        </p:blipFill>
        <p:spPr>
          <a:xfrm>
            <a:off x="14844592" y="4797972"/>
            <a:ext cx="2787919" cy="2773548"/>
          </a:xfrm>
          <a:prstGeom prst="rect">
            <a:avLst/>
          </a:prstGeom>
        </p:spPr>
      </p:pic>
      <p:pic>
        <p:nvPicPr>
          <p:cNvPr id="102" name="Picture 101" descr="The picture is of 3 large circles overlapping to create a Venn diagram. The circle on the right is yellow and has logos of the organizations involved in the Developmental Disabilities Council.  The circle on the left is green and has logos of the organizations that make up the NH Quality Council.  The blue circle is on the bottom of both circles, and has logos of agencies involved in the NH Council on Autism.  At the center, all the circles overlap with various shades of blue, green, and yellow. The logos of the agencies involved in all 3 councils are in the middle.     ">
            <a:extLst>
              <a:ext uri="{FF2B5EF4-FFF2-40B4-BE49-F238E27FC236}">
                <a16:creationId xmlns:a16="http://schemas.microsoft.com/office/drawing/2014/main" id="{2ED885DE-EB79-A09E-42C6-7F794E5C4242}"/>
              </a:ext>
            </a:extLst>
          </p:cNvPr>
          <p:cNvPicPr>
            <a:picLocks noChangeAspect="1"/>
          </p:cNvPicPr>
          <p:nvPr/>
        </p:nvPicPr>
        <p:blipFill>
          <a:blip r:embed="rId13"/>
          <a:stretch>
            <a:fillRect/>
          </a:stretch>
        </p:blipFill>
        <p:spPr>
          <a:xfrm>
            <a:off x="30480065" y="20869642"/>
            <a:ext cx="10668925" cy="9717866"/>
          </a:xfrm>
          <a:prstGeom prst="rect">
            <a:avLst/>
          </a:prstGeom>
        </p:spPr>
      </p:pic>
      <p:sp>
        <p:nvSpPr>
          <p:cNvPr id="104" name="TextBox 103">
            <a:extLst>
              <a:ext uri="{FF2B5EF4-FFF2-40B4-BE49-F238E27FC236}">
                <a16:creationId xmlns:a16="http://schemas.microsoft.com/office/drawing/2014/main" id="{64567236-C918-8A7C-F94B-25AF786854CB}"/>
              </a:ext>
            </a:extLst>
          </p:cNvPr>
          <p:cNvSpPr txBox="1"/>
          <p:nvPr/>
        </p:nvSpPr>
        <p:spPr>
          <a:xfrm>
            <a:off x="37355181" y="25513006"/>
            <a:ext cx="1045029" cy="707886"/>
          </a:xfrm>
          <a:prstGeom prst="rect">
            <a:avLst/>
          </a:prstGeom>
          <a:noFill/>
        </p:spPr>
        <p:txBody>
          <a:bodyPr wrap="square" rtlCol="0">
            <a:spAutoFit/>
          </a:bodyPr>
          <a:lstStyle/>
          <a:p>
            <a:r>
              <a:rPr lang="en-US" sz="4000" dirty="0"/>
              <a:t>BDS</a:t>
            </a:r>
          </a:p>
        </p:txBody>
      </p:sp>
      <p:sp>
        <p:nvSpPr>
          <p:cNvPr id="105" name="TextBox 104">
            <a:extLst>
              <a:ext uri="{FF2B5EF4-FFF2-40B4-BE49-F238E27FC236}">
                <a16:creationId xmlns:a16="http://schemas.microsoft.com/office/drawing/2014/main" id="{F9F457F8-2CA3-4243-BBC4-113BEFBD98D8}"/>
              </a:ext>
            </a:extLst>
          </p:cNvPr>
          <p:cNvSpPr txBox="1"/>
          <p:nvPr/>
        </p:nvSpPr>
        <p:spPr>
          <a:xfrm>
            <a:off x="17912065" y="26919328"/>
            <a:ext cx="11360236" cy="4770537"/>
          </a:xfrm>
          <a:prstGeom prst="rect">
            <a:avLst/>
          </a:prstGeom>
          <a:noFill/>
        </p:spPr>
        <p:txBody>
          <a:bodyPr wrap="square" rtlCol="0">
            <a:spAutoFit/>
          </a:bodyPr>
          <a:lstStyle/>
          <a:p>
            <a:r>
              <a:rPr lang="en-US" sz="2400" dirty="0">
                <a:latin typeface="Lucida Sans" panose="020B0602030504020204" pitchFamily="34" charset="0"/>
              </a:rPr>
              <a:t>Community Crossroads. (2025, April 17). About Us. https://communitycrossroadsnh.org/about-us/our-mission/</a:t>
            </a:r>
          </a:p>
          <a:p>
            <a:endParaRPr lang="en-US" sz="2400" dirty="0">
              <a:latin typeface="Lucida Sans" panose="020B0602030504020204" pitchFamily="34" charset="0"/>
            </a:endParaRPr>
          </a:p>
          <a:p>
            <a:r>
              <a:rPr lang="en-US" sz="2400" dirty="0">
                <a:latin typeface="Lucida Sans" panose="020B0602030504020204" pitchFamily="34" charset="0"/>
              </a:rPr>
              <a:t>Community Support Network, INC. (2025, April 17). </a:t>
            </a:r>
            <a:r>
              <a:rPr lang="en-US" sz="2400" b="0" i="0" cap="all" dirty="0">
                <a:effectLst/>
                <a:latin typeface="Lucida Sans" panose="020B0602030504020204" pitchFamily="34" charset="0"/>
              </a:rPr>
              <a:t>The Association for New Hampshire's Ten Area Agencies</a:t>
            </a:r>
            <a:r>
              <a:rPr lang="en-US" sz="2400" dirty="0">
                <a:latin typeface="Lucida Sans" panose="020B0602030504020204" pitchFamily="34" charset="0"/>
              </a:rPr>
              <a:t> </a:t>
            </a:r>
            <a:r>
              <a:rPr lang="en-US" sz="2400" dirty="0">
                <a:latin typeface="Lucida Sans" panose="020B0602030504020204" pitchFamily="34" charset="0"/>
                <a:hlinkClick r:id="rId14"/>
              </a:rPr>
              <a:t>https://csni.org/area-agencies</a:t>
            </a:r>
            <a:endParaRPr lang="en-US" sz="2400" dirty="0">
              <a:latin typeface="Lucida Sans" panose="020B0602030504020204" pitchFamily="34" charset="0"/>
            </a:endParaRPr>
          </a:p>
          <a:p>
            <a:endParaRPr lang="en-US" sz="2400" dirty="0">
              <a:latin typeface="Lucida Sans" panose="020B0602030504020204" pitchFamily="34" charset="0"/>
            </a:endParaRPr>
          </a:p>
          <a:p>
            <a:r>
              <a:rPr lang="en-US" sz="2400" dirty="0">
                <a:latin typeface="Lucida Sans" panose="020B0602030504020204" pitchFamily="34" charset="0"/>
              </a:rPr>
              <a:t>U.S. Department of Health and Human Services, Health Resources and Services Administration, Maternal and Child Health Bureau, Maternal and Child Health Leadership Competencies. Rockville, Maryland: U.S. Department of Health and Human Services, June 2023.</a:t>
            </a:r>
          </a:p>
          <a:p>
            <a:endParaRPr lang="en-US" sz="2400" dirty="0">
              <a:latin typeface="Lucida Sans" panose="020B0602030504020204" pitchFamily="34" charset="0"/>
            </a:endParaRPr>
          </a:p>
          <a:p>
            <a:endParaRPr lang="en-US" sz="2000" dirty="0">
              <a:latin typeface="Lucida Sans" panose="020B0602030504020204" pitchFamily="34" charset="0"/>
            </a:endParaRPr>
          </a:p>
          <a:p>
            <a:endParaRPr lang="en-US" sz="2000" dirty="0">
              <a:latin typeface="Lucida Sans" panose="020B0602030504020204" pitchFamily="34" charset="0"/>
            </a:endParaRPr>
          </a:p>
        </p:txBody>
      </p:sp>
    </p:spTree>
    <p:extLst>
      <p:ext uri="{BB962C8B-B14F-4D97-AF65-F5344CB8AC3E}">
        <p14:creationId xmlns:p14="http://schemas.microsoft.com/office/powerpoint/2010/main" val="3625430284"/>
      </p:ext>
    </p:extLst>
  </p:cSld>
  <p:clrMapOvr>
    <a:masterClrMapping/>
  </p:clrMapOvr>
</p:sld>
</file>

<file path=ppt/theme/theme1.xml><?xml version="1.0" encoding="utf-8"?>
<a:theme xmlns:a="http://schemas.openxmlformats.org/drawingml/2006/main" name="Office Theme">
  <a:themeElements>
    <a:clrScheme name="Custom 2">
      <a:dk1>
        <a:srgbClr val="000000"/>
      </a:dk1>
      <a:lt1>
        <a:sysClr val="window" lastClr="FFFFFF"/>
      </a:lt1>
      <a:dk2>
        <a:srgbClr val="013591"/>
      </a:dk2>
      <a:lt2>
        <a:srgbClr val="FFFFFF"/>
      </a:lt2>
      <a:accent1>
        <a:srgbClr val="C55A11"/>
      </a:accent1>
      <a:accent2>
        <a:srgbClr val="70AD47"/>
      </a:accent2>
      <a:accent3>
        <a:srgbClr val="013591"/>
      </a:accent3>
      <a:accent4>
        <a:srgbClr val="FFC000"/>
      </a:accent4>
      <a:accent5>
        <a:srgbClr val="0563C1"/>
      </a:accent5>
      <a:accent6>
        <a:srgbClr val="98A4AD"/>
      </a:accent6>
      <a:hlink>
        <a:srgbClr val="0563C1"/>
      </a:hlink>
      <a:folHlink>
        <a:srgbClr val="0563C1"/>
      </a:folHlink>
    </a:clrScheme>
    <a:fontScheme name="IOD fonts">
      <a:majorFont>
        <a:latin typeface="Myriad Pro"/>
        <a:ea typeface=""/>
        <a:cs typeface=""/>
      </a:majorFont>
      <a:minorFont>
        <a:latin typeface="Minion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NDPoster_42x56" id="{28501215-2B6E-4598-8CF6-AE42CB94BF9F}" vid="{547A93A2-4794-4327-B1F7-85B2EF97BC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a64891b-fa03-4fb1-a092-31ef8f540ecb">
      <Terms xmlns="http://schemas.microsoft.com/office/infopath/2007/PartnerControls"/>
    </lcf76f155ced4ddcb4097134ff3c332f>
    <TaxCatchAll xmlns="5550a5bc-a596-4b67-9c99-647c66ecfdd3" xsi:nil="true"/>
  </documentManagement>
</p:properties>
</file>

<file path=customXml/item2.xml><?xml version="1.0" encoding="utf-8"?>
<EsriMapsInfo xmlns="ESRI.ArcGIS.Mapping.OfficeIntegration.PowerPointInfo">
  <Version>Version1</Version>
  <RequiresSignIn>False</RequiresSignIn>
</EsriMapsInfo>
</file>

<file path=customXml/item3.xml><?xml version="1.0" encoding="utf-8"?>
<ct:contentTypeSchema xmlns:ct="http://schemas.microsoft.com/office/2006/metadata/contentType" xmlns:ma="http://schemas.microsoft.com/office/2006/metadata/properties/metaAttributes" ct:_="" ma:_="" ma:contentTypeName="Document" ma:contentTypeID="0x01010045E6CC1808C4BD42BF29501F7CA1A6AC" ma:contentTypeVersion="17" ma:contentTypeDescription="Create a new document." ma:contentTypeScope="" ma:versionID="b7935ccfc802262aa04d0ff358ae4c13">
  <xsd:schema xmlns:xsd="http://www.w3.org/2001/XMLSchema" xmlns:xs="http://www.w3.org/2001/XMLSchema" xmlns:p="http://schemas.microsoft.com/office/2006/metadata/properties" xmlns:ns2="2a64891b-fa03-4fb1-a092-31ef8f540ecb" xmlns:ns3="5550a5bc-a596-4b67-9c99-647c66ecfdd3" targetNamespace="http://schemas.microsoft.com/office/2006/metadata/properties" ma:root="true" ma:fieldsID="98095d0e0fe0cfd784260c44d5c15c3d" ns2:_="" ns3:_="">
    <xsd:import namespace="2a64891b-fa03-4fb1-a092-31ef8f540ecb"/>
    <xsd:import namespace="5550a5bc-a596-4b67-9c99-647c66ecfdd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64891b-fa03-4fb1-a092-31ef8f540e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04022ad-ef34-4d1e-9200-18c9974f960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50a5bc-a596-4b67-9c99-647c66ecfdd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a7f11fd-9c00-45d8-bb38-4a8cecd4f2c3}" ma:internalName="TaxCatchAll" ma:showField="CatchAllData" ma:web="5550a5bc-a596-4b67-9c99-647c66ecfdd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EsriMapsInfo xmlns="ESRI.ArcGIS.Mapping.OfficeIntegration.PowerPointInfo">
  <Version>Version1</Version>
  <RequiresSignIn>False</RequiresSignIn>
</EsriMapsInfo>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9DF2F8-3439-4E47-8B4D-9D6FCF655A54}">
  <ds:schemaRefs>
    <ds:schemaRef ds:uri="http://schemas.microsoft.com/office/2006/documentManagement/types"/>
    <ds:schemaRef ds:uri="http://www.w3.org/XML/1998/namespace"/>
    <ds:schemaRef ds:uri="3cc88b3a-ca0e-4e78-a720-143fa73d263c"/>
    <ds:schemaRef ds:uri="http://purl.org/dc/elements/1.1/"/>
    <ds:schemaRef ds:uri="http://purl.org/dc/dcmitype/"/>
    <ds:schemaRef ds:uri="e933eb58-6e6e-4f22-992c-461111efef8f"/>
    <ds:schemaRef ds:uri="http://purl.org/dc/terms/"/>
    <ds:schemaRef ds:uri="http://schemas.microsoft.com/office/infopath/2007/PartnerControls"/>
    <ds:schemaRef ds:uri="http://schemas.openxmlformats.org/package/2006/metadata/core-properties"/>
    <ds:schemaRef ds:uri="http://schemas.microsoft.com/office/2006/metadata/properties"/>
    <ds:schemaRef ds:uri="2a64891b-fa03-4fb1-a092-31ef8f540ecb"/>
    <ds:schemaRef ds:uri="5550a5bc-a596-4b67-9c99-647c66ecfdd3"/>
  </ds:schemaRefs>
</ds:datastoreItem>
</file>

<file path=customXml/itemProps2.xml><?xml version="1.0" encoding="utf-8"?>
<ds:datastoreItem xmlns:ds="http://schemas.openxmlformats.org/officeDocument/2006/customXml" ds:itemID="{E8B49EBC-8012-49EB-A634-9AC004CF8E85}">
  <ds:schemaRefs>
    <ds:schemaRef ds:uri="ESRI.ArcGIS.Mapping.OfficeIntegration.PowerPointInfo"/>
  </ds:schemaRefs>
</ds:datastoreItem>
</file>

<file path=customXml/itemProps3.xml><?xml version="1.0" encoding="utf-8"?>
<ds:datastoreItem xmlns:ds="http://schemas.openxmlformats.org/officeDocument/2006/customXml" ds:itemID="{F80171DF-98E5-45E0-98FE-129B86FA68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64891b-fa03-4fb1-a092-31ef8f540ecb"/>
    <ds:schemaRef ds:uri="5550a5bc-a596-4b67-9c99-647c66ecfd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966D790-D06C-4361-94B8-8BED25FA40AD}">
  <ds:schemaRefs>
    <ds:schemaRef ds:uri="ESRI.ArcGIS.Mapping.OfficeIntegration.PowerPointInfo"/>
  </ds:schemaRefs>
</ds:datastoreItem>
</file>

<file path=customXml/itemProps5.xml><?xml version="1.0" encoding="utf-8"?>
<ds:datastoreItem xmlns:ds="http://schemas.openxmlformats.org/officeDocument/2006/customXml" ds:itemID="{6DB99753-47DB-49F7-A90E-382E2831BD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3891</TotalTime>
  <Words>814</Words>
  <Application>Microsoft Office PowerPoint</Application>
  <PresentationFormat>Custom</PresentationFormat>
  <Paragraphs>100</Paragraphs>
  <Slides>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Arial</vt:lpstr>
      <vt:lpstr>Calibri</vt:lpstr>
      <vt:lpstr>Lucida Fax</vt:lpstr>
      <vt:lpstr>Lucida Sans</vt:lpstr>
      <vt:lpstr>Minion Pro</vt:lpstr>
      <vt:lpstr>Montserrat Heavy</vt:lpstr>
      <vt:lpstr>Myriad Pro</vt:lpstr>
      <vt:lpstr>Source Sans Pro</vt:lpstr>
      <vt:lpstr>Office Theme</vt:lpstr>
      <vt:lpstr>From Personal To Professional: Advancing Leadership Advocacy within Public Policy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Nicole Sheaff</cp:lastModifiedBy>
  <cp:revision>214</cp:revision>
  <dcterms:created xsi:type="dcterms:W3CDTF">2016-03-05T16:55:12Z</dcterms:created>
  <dcterms:modified xsi:type="dcterms:W3CDTF">2025-04-23T14:26:45Z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0x01010045E6CC1808C4BD42BF29501F7CA1A6AC</vt:lpwstr>
  </property>
  <property fmtid="{D5CDD505-2E9C-101B-9397-08002B2CF9AE}" pid="3" name="MediaServiceImageTags">
    <vt:lpwstr/>
  </property>
</Properties>
</file>