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6"/>
  </p:sldMasterIdLst>
  <p:notesMasterIdLst>
    <p:notesMasterId r:id="rId8"/>
  </p:notesMasterIdLst>
  <p:sldIdLst>
    <p:sldId id="260" r:id="rId7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8A3F0BB-A4FD-4D29-85E8-35FE811FB4AC}">
          <p14:sldIdLst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8319C0-1E4B-B8C2-20B7-97ABCB43BCE1}" name="Eric Ball" initials="EB" userId="S::ebb1021@usnh.edu::e006ddf9-2dfd-4864-a3e7-228a88da31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282"/>
    <a:srgbClr val="E2EDF7"/>
    <a:srgbClr val="041E42"/>
    <a:srgbClr val="2E0957"/>
    <a:srgbClr val="BBBCBC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41ACA3-937E-4097-9B7A-A9761FE8F947}" v="1084" dt="2025-04-23T01:48:14.953"/>
    <p1510:client id="{F948E41A-AFDD-43BD-8DD0-F8B03D166E70}" v="2" dt="2025-04-23T01:11:29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4694"/>
  </p:normalViewPr>
  <p:slideViewPr>
    <p:cSldViewPr snapToGrid="0">
      <p:cViewPr>
        <p:scale>
          <a:sx n="10" d="100"/>
          <a:sy n="10" d="100"/>
        </p:scale>
        <p:origin x="3744" y="202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F2DEE-AEA5-4C42-BF8B-5878D24DD60E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F9E2B-8DE2-4102-9419-A7B6E6623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F9E2B-8DE2-4102-9419-A7B6E6623C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3010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60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>
            <a:extLst>
              <a:ext uri="{FF2B5EF4-FFF2-40B4-BE49-F238E27FC236}">
                <a16:creationId xmlns:a16="http://schemas.microsoft.com/office/drawing/2014/main" id="{92149D6B-853D-D48D-8DAD-D9BF231CC66F}"/>
              </a:ext>
            </a:extLst>
          </p:cNvPr>
          <p:cNvSpPr txBox="1">
            <a:spLocks/>
          </p:cNvSpPr>
          <p:nvPr/>
        </p:nvSpPr>
        <p:spPr>
          <a:xfrm>
            <a:off x="136011" y="20226950"/>
            <a:ext cx="27676990" cy="122770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	</a:t>
            </a:r>
          </a:p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DF26F28-F11E-9A96-6A19-2B5BC532526F}"/>
              </a:ext>
            </a:extLst>
          </p:cNvPr>
          <p:cNvSpPr txBox="1">
            <a:spLocks/>
          </p:cNvSpPr>
          <p:nvPr/>
        </p:nvSpPr>
        <p:spPr>
          <a:xfrm>
            <a:off x="122629" y="6002679"/>
            <a:ext cx="13143424" cy="12863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881" y="283491"/>
            <a:ext cx="43586218" cy="4214409"/>
          </a:xfrm>
          <a:solidFill>
            <a:srgbClr val="041E42"/>
          </a:solidFill>
          <a:ln w="76200">
            <a:solidFill>
              <a:schemeClr val="bg1">
                <a:alpha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en-US" sz="15300" b="1">
                <a:solidFill>
                  <a:schemeClr val="bg1"/>
                </a:solidFill>
                <a:latin typeface="Cambria"/>
                <a:ea typeface="Cambria"/>
                <a:cs typeface="Open Sans"/>
              </a:rPr>
              <a:t> </a:t>
            </a:r>
            <a:r>
              <a:rPr lang="en-US" sz="1800" b="1">
                <a:solidFill>
                  <a:schemeClr val="bg1"/>
                </a:solidFill>
                <a:latin typeface="Cambria"/>
                <a:ea typeface="Cambria"/>
                <a:cs typeface="Open Sans"/>
              </a:rPr>
              <a:t> </a:t>
            </a:r>
            <a:r>
              <a:rPr lang="en-US" sz="12800">
                <a:solidFill>
                  <a:schemeClr val="bg1"/>
                </a:solidFill>
                <a:latin typeface="Cambria"/>
                <a:ea typeface="Cambria"/>
                <a:cs typeface="Arial"/>
              </a:rPr>
              <a:t>BAJA SAE</a:t>
            </a:r>
            <a:br>
              <a:rPr lang="en-US" sz="730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Cambria"/>
                <a:ea typeface="Cambria"/>
                <a:cs typeface="Arial"/>
              </a:rPr>
              <a:t>Aidan MacRitchie, Ben </a:t>
            </a:r>
            <a:r>
              <a:rPr lang="en-US" sz="6000" err="1">
                <a:solidFill>
                  <a:schemeClr val="bg1"/>
                </a:solidFill>
                <a:latin typeface="Cambria"/>
                <a:ea typeface="Cambria"/>
                <a:cs typeface="Arial"/>
              </a:rPr>
              <a:t>Litvany</a:t>
            </a:r>
            <a:r>
              <a:rPr lang="en-US" sz="6000">
                <a:solidFill>
                  <a:schemeClr val="bg1"/>
                </a:solidFill>
                <a:latin typeface="Cambria"/>
                <a:ea typeface="Cambria"/>
                <a:cs typeface="Arial"/>
              </a:rPr>
              <a:t>, Eric Ball, Tyler Niswender</a:t>
            </a:r>
            <a:br>
              <a:rPr lang="en-US" sz="6000">
                <a:latin typeface="+mn-ea"/>
                <a:cs typeface="Arial"/>
              </a:rPr>
            </a:br>
            <a:r>
              <a:rPr lang="en-US" sz="6000">
                <a:solidFill>
                  <a:schemeClr val="bg1"/>
                </a:solidFill>
                <a:latin typeface="Cambria"/>
                <a:ea typeface="Cambria"/>
                <a:cs typeface="Arial"/>
              </a:rPr>
              <a:t>Michael Mahoney, Henry King, Matt Harding</a:t>
            </a:r>
            <a:br>
              <a:rPr lang="en-US" sz="670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4900">
                <a:solidFill>
                  <a:schemeClr val="bg1"/>
                </a:solidFill>
                <a:latin typeface="Cambria"/>
                <a:ea typeface="Cambria"/>
                <a:cs typeface="Arial"/>
              </a:rPr>
              <a:t>Department of </a:t>
            </a:r>
            <a:r>
              <a:rPr lang="en-US" sz="4900" i="1">
                <a:solidFill>
                  <a:schemeClr val="bg1"/>
                </a:solidFill>
                <a:latin typeface="Cambria"/>
                <a:ea typeface="Cambria"/>
                <a:cs typeface="Arial"/>
              </a:rPr>
              <a:t>Mechanical Engineering, University of New Hampshire, Durham, NH 03824</a:t>
            </a:r>
            <a:br>
              <a:rPr lang="en-US" sz="8400">
                <a:latin typeface="Cambria" panose="02040503050406030204" pitchFamily="18" charset="0"/>
                <a:cs typeface="Arial" panose="020B0604020202020204" pitchFamily="34" charset="0"/>
              </a:rPr>
            </a:br>
            <a:endParaRPr lang="en-US" sz="5000" i="1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39484" y="5985426"/>
            <a:ext cx="6395669" cy="8364573"/>
          </a:xfrm>
          <a:prstGeom prst="rect">
            <a:avLst/>
          </a:prstGeom>
          <a:noFill/>
          <a:ln>
            <a:noFill/>
          </a:ln>
        </p:spPr>
        <p:txBody>
          <a:bodyPr vert="horz" lIns="106674" tIns="53337" rIns="106674" bIns="53337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Design </a:t>
            </a: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Full frame redesign tailored to 2025 competition specs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cs"/>
            </a:endParaRP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Front-braced structure for improved weight </a:t>
            </a:r>
            <a:r>
              <a:rPr lang="en-US" sz="3200">
                <a:solidFill>
                  <a:prstClr val="black"/>
                </a:solidFill>
                <a:latin typeface="Cambria"/>
                <a:ea typeface="Cambria"/>
              </a:rPr>
              <a:t>distribution and flexibility in subsystem integration</a:t>
            </a: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Designed alongside suspension to support mounting locations with minimal extra material</a:t>
            </a: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>
                <a:solidFill>
                  <a:prstClr val="black"/>
                </a:solidFill>
                <a:latin typeface="Cambria"/>
                <a:ea typeface="Cambria"/>
              </a:rPr>
              <a:t>Increased cockpit space to accommodate up to 95</a:t>
            </a:r>
            <a:r>
              <a:rPr lang="en-US" sz="3200" baseline="30000">
                <a:solidFill>
                  <a:prstClr val="black"/>
                </a:solidFill>
                <a:latin typeface="Cambria"/>
                <a:ea typeface="Cambria"/>
              </a:rPr>
              <a:t>th</a:t>
            </a:r>
            <a:r>
              <a:rPr lang="en-US" sz="3200">
                <a:solidFill>
                  <a:prstClr val="black"/>
                </a:solidFill>
                <a:latin typeface="Cambria"/>
                <a:ea typeface="Cambria"/>
              </a:rPr>
              <a:t> percentile male</a:t>
            </a:r>
          </a:p>
          <a:p>
            <a:pPr marR="0" lvl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>
              <a:solidFill>
                <a:prstClr val="black"/>
              </a:solidFill>
              <a:latin typeface="Cambria"/>
              <a:ea typeface="Cambria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Materials</a:t>
            </a: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Primary Members: 1020 Steel tubing (1” x 0.120”)</a:t>
            </a: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Secondary members: 4130 Alloy Steel (1’’ x 0.065)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8141684" y="22487858"/>
            <a:ext cx="15584415" cy="7387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106674" tIns="53337" rIns="106674" bIns="53337" rtlCol="0" anchor="t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500" b="1">
                <a:solidFill>
                  <a:prstClr val="black"/>
                </a:solidFill>
                <a:latin typeface="Cambria"/>
                <a:ea typeface="Cambria"/>
              </a:rPr>
              <a:t>S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teering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Rack and Pinion Steering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55% static Ackerman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500">
                <a:solidFill>
                  <a:prstClr val="black"/>
                </a:solidFill>
                <a:latin typeface="Cambria"/>
                <a:ea typeface="Cambria"/>
              </a:rPr>
              <a:t>8.2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-ft outer turning radius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500">
                <a:solidFill>
                  <a:prstClr val="black"/>
                </a:solidFill>
                <a:latin typeface="Cambria"/>
                <a:ea typeface="Cambria"/>
              </a:rPr>
              <a:t>69-in wheelbase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Braking System: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Independent Front and Rear Hydraulic </a:t>
            </a: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       Braking Systems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Dual Master Cylinder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Two Pressure Sensors for Redundancy</a:t>
            </a:r>
          </a:p>
          <a:p>
            <a:pPr marR="0" lvl="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Electrical System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 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Dual Kill Switch Electrical System 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Switch Controlled Front Differential</a:t>
            </a: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Reverse and Brake Lights</a:t>
            </a: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6011" y="4909628"/>
            <a:ext cx="13150576" cy="86264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Frame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9602675" y="4892376"/>
            <a:ext cx="14072994" cy="914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Drivetrain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595539" y="6001260"/>
            <a:ext cx="15638708" cy="361457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wrap="none" lIns="106674" tIns="53337" rIns="106674" bIns="53337" numCol="2" spcCol="914400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8141683" y="21431838"/>
            <a:ext cx="15584415" cy="91440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Controls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9592731" y="5978279"/>
            <a:ext cx="14072994" cy="153623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Engine: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 Kohler CH440 10 HP</a:t>
            </a: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Transmission: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 Dana </a:t>
            </a:r>
            <a:r>
              <a:rPr lang="en-US" sz="3200">
                <a:solidFill>
                  <a:prstClr val="black"/>
                </a:solidFill>
                <a:latin typeface="Cambria"/>
                <a:ea typeface="Cambria"/>
              </a:rPr>
              <a:t>H-12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 FRN transaxle and a 4x4 transfer case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Axles: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Demon Powersports Heavy Duty rear axles and East Lake front axles</a:t>
            </a: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CVT: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Purpose built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Gaged Engineering GX9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Front Differential: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Polaris Ranger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Transfer case: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Superior Gearbox Company 90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 input output bevel gear drive 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Driveshaft: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ustom in-house build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Engine Cradle: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Custom built transmission cradle/engine mount.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3755990" y="5985426"/>
            <a:ext cx="6019325" cy="5001363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Background and objectives</a:t>
            </a:r>
          </a:p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Design and build an off-road vehicle to compete in the Society of Automotive Engineers (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SAE) BAJA Racing series,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 </a:t>
            </a:r>
          </a:p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Mechanicsville, MD</a:t>
            </a:r>
          </a:p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June 12-15, 2025</a:t>
            </a:r>
          </a:p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5" y="806575"/>
            <a:ext cx="2596536" cy="3436592"/>
          </a:xfrm>
          <a:prstGeom prst="rect">
            <a:avLst/>
          </a:prstGeom>
        </p:spPr>
      </p:pic>
      <p:sp>
        <p:nvSpPr>
          <p:cNvPr id="85" name="Subtitle 2"/>
          <p:cNvSpPr txBox="1">
            <a:spLocks/>
          </p:cNvSpPr>
          <p:nvPr/>
        </p:nvSpPr>
        <p:spPr>
          <a:xfrm>
            <a:off x="28141684" y="30989063"/>
            <a:ext cx="15584415" cy="1530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Advisor: Juan Carlos Cuevas Bautista</a:t>
            </a: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CEPS TSC: Noah MacAdam, Scott Campbell, Sheldon Parent, CEPS Makerspace</a:t>
            </a: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 Department, John Olson Advanced Manufacturing Center</a:t>
            </a:r>
          </a:p>
          <a:p>
            <a:pPr marL="0" marR="0" lvl="0" indent="0" algn="l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28141684" y="30009243"/>
            <a:ext cx="15585493" cy="8382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Cambria"/>
              </a:rPr>
              <a:t>Acknowledgements</a:t>
            </a:r>
            <a:endParaRPr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84920" y="12216858"/>
            <a:ext cx="5657401" cy="55399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6DCA628-8E83-22E1-1D44-2FE43AA257FC}"/>
              </a:ext>
            </a:extLst>
          </p:cNvPr>
          <p:cNvSpPr txBox="1">
            <a:spLocks/>
          </p:cNvSpPr>
          <p:nvPr/>
        </p:nvSpPr>
        <p:spPr>
          <a:xfrm>
            <a:off x="130057" y="19073740"/>
            <a:ext cx="27691391" cy="954303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Suspension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E9DD624-8436-B4B0-4ECF-8705E308D3C6}"/>
              </a:ext>
            </a:extLst>
          </p:cNvPr>
          <p:cNvSpPr txBox="1">
            <a:spLocks/>
          </p:cNvSpPr>
          <p:nvPr/>
        </p:nvSpPr>
        <p:spPr>
          <a:xfrm>
            <a:off x="13595539" y="4902373"/>
            <a:ext cx="15638709" cy="873571"/>
          </a:xfrm>
          <a:prstGeom prst="rect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840480" rtl="0" eaLnBrk="1" fontAlgn="auto" latinLnBrk="0" hangingPunct="1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Project Overview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9B7FB9-E73C-380C-8ED7-B9589F25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521" y="838300"/>
            <a:ext cx="4913638" cy="304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rawing of a camera&#10;&#10;Description automatically generated">
            <a:extLst>
              <a:ext uri="{FF2B5EF4-FFF2-40B4-BE49-F238E27FC236}">
                <a16:creationId xmlns:a16="http://schemas.microsoft.com/office/drawing/2014/main" id="{A450C46E-6715-3361-E333-956FDC3B6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9220" y="10686781"/>
            <a:ext cx="8884989" cy="46825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A graph of a performance indicator&#10;&#10;Description automatically generated with medium confidence">
            <a:extLst>
              <a:ext uri="{FF2B5EF4-FFF2-40B4-BE49-F238E27FC236}">
                <a16:creationId xmlns:a16="http://schemas.microsoft.com/office/drawing/2014/main" id="{9C1B96B6-DDEF-838A-2310-5BCE70939A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6" t="-119" r="2528" b="2233"/>
          <a:stretch/>
        </p:blipFill>
        <p:spPr>
          <a:xfrm>
            <a:off x="29730009" y="15545432"/>
            <a:ext cx="8953999" cy="53605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4083FC-03D3-0861-15FF-F918551F4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7948" y="993527"/>
            <a:ext cx="8308745" cy="2731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5A38890-6F95-BB42-3EF0-5FFDFA568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96917"/>
              </p:ext>
            </p:extLst>
          </p:nvPr>
        </p:nvGraphicFramePr>
        <p:xfrm>
          <a:off x="19957366" y="6019794"/>
          <a:ext cx="9244758" cy="359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379">
                  <a:extLst>
                    <a:ext uri="{9D8B030D-6E8A-4147-A177-3AD203B41FA5}">
                      <a16:colId xmlns:a16="http://schemas.microsoft.com/office/drawing/2014/main" val="3672720374"/>
                    </a:ext>
                  </a:extLst>
                </a:gridCol>
                <a:gridCol w="4622379">
                  <a:extLst>
                    <a:ext uri="{9D8B030D-6E8A-4147-A177-3AD203B41FA5}">
                      <a16:colId xmlns:a16="http://schemas.microsoft.com/office/drawing/2014/main" val="1709178333"/>
                    </a:ext>
                  </a:extLst>
                </a:gridCol>
              </a:tblGrid>
              <a:tr h="55379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chemeClr val="tx1"/>
                          </a:solidFill>
                          <a:latin typeface="Cambria"/>
                          <a:ea typeface="Cambria"/>
                        </a:rPr>
                        <a:t>Competition Events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775464"/>
                  </a:ext>
                </a:extLst>
              </a:tr>
              <a:tr h="55379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 b="1" u="none">
                          <a:latin typeface="Cambria"/>
                        </a:rPr>
                        <a:t>Static</a:t>
                      </a:r>
                      <a:endParaRPr lang="en-US" sz="3000" b="1" u="sng">
                        <a:latin typeface="Cambri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 b="1" u="none">
                          <a:latin typeface="Cambria"/>
                        </a:rPr>
                        <a:t>Dynamic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4330"/>
                  </a:ext>
                </a:extLst>
              </a:tr>
              <a:tr h="2488456"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Technical Inspection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Design Evaluation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Cost Evaluation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Business Presentation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000">
                        <a:latin typeface="Cambri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Acceleration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Hill climb/traction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Maneuverability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Suspension/Rock Crawl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000">
                          <a:latin typeface="Cambria"/>
                        </a:rPr>
                        <a:t>4-Hour Endurance race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30358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5AD7D7EC-8CE4-036F-45C2-2163928F0DAE}"/>
              </a:ext>
            </a:extLst>
          </p:cNvPr>
          <p:cNvSpPr txBox="1"/>
          <p:nvPr/>
        </p:nvSpPr>
        <p:spPr>
          <a:xfrm>
            <a:off x="365285" y="20478266"/>
            <a:ext cx="64637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Front Suspension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Dual unequal length A-arms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Fox Float 3 Evol Air Shocks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Polaris RZR XP 1000 knuckles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Delrin bushings in upper arms, adjustable Heims in lower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104D23-9CDF-D68C-1D0D-FDEF04B93A77}"/>
              </a:ext>
            </a:extLst>
          </p:cNvPr>
          <p:cNvSpPr txBox="1"/>
          <p:nvPr/>
        </p:nvSpPr>
        <p:spPr>
          <a:xfrm>
            <a:off x="22166834" y="20478266"/>
            <a:ext cx="58405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Manufacturing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In-house fabrication of all control arm components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Custom machined ball joint cups &amp; Delrin bushings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Laser cut MDF/3D-printed jigs for arms and mounting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Water-jetted mounting tabs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252C8F-EE0C-91D0-5A26-D2CABC556889}"/>
              </a:ext>
            </a:extLst>
          </p:cNvPr>
          <p:cNvSpPr txBox="1"/>
          <p:nvPr/>
        </p:nvSpPr>
        <p:spPr>
          <a:xfrm>
            <a:off x="7382170" y="20538807"/>
            <a:ext cx="646373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Rear Suspension</a:t>
            </a:r>
            <a:endParaRPr kumimoji="0" lang="en-US" sz="3400" b="1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H-arm with upper camber link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Fox Float 3 Evol Air Shocks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Polaris RZR RS1 knuckles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Turnbuckle style camber links for easy tuning</a:t>
            </a: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D59944-BC20-E40C-BF11-CC9D3341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23" y="28926233"/>
            <a:ext cx="7604547" cy="337227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C4410E-E954-29D9-B582-EA58CB9E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45" y="24212220"/>
            <a:ext cx="7556716" cy="459572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metal clamp on a table&#10;&#10;AI-generated content may be incorrect.">
            <a:extLst>
              <a:ext uri="{FF2B5EF4-FFF2-40B4-BE49-F238E27FC236}">
                <a16:creationId xmlns:a16="http://schemas.microsoft.com/office/drawing/2014/main" id="{1DD016F6-A48E-90F8-B4D9-3DC1DE18E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5645" r="27479" b="16214"/>
          <a:stretch/>
        </p:blipFill>
        <p:spPr>
          <a:xfrm>
            <a:off x="22628611" y="24904614"/>
            <a:ext cx="4584053" cy="3323987"/>
          </a:xfrm>
          <a:prstGeom prst="roundRect">
            <a:avLst>
              <a:gd name="adj" fmla="val 7497"/>
            </a:avLst>
          </a:prstGeom>
          <a:ln>
            <a:solidFill>
              <a:schemeClr val="tx1"/>
            </a:solidFill>
          </a:ln>
        </p:spPr>
      </p:pic>
      <p:pic>
        <p:nvPicPr>
          <p:cNvPr id="34" name="Picture 33" descr="A metal frame on a metal surface&#10;&#10;AI-generated content may be incorrect.">
            <a:extLst>
              <a:ext uri="{FF2B5EF4-FFF2-40B4-BE49-F238E27FC236}">
                <a16:creationId xmlns:a16="http://schemas.microsoft.com/office/drawing/2014/main" id="{04408C17-DCBE-2254-DCE5-F88BE7740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20688" b="22437"/>
          <a:stretch/>
        </p:blipFill>
        <p:spPr>
          <a:xfrm rot="5400000">
            <a:off x="22895898" y="28021922"/>
            <a:ext cx="4092137" cy="4602848"/>
          </a:xfrm>
          <a:prstGeom prst="roundRect">
            <a:avLst>
              <a:gd name="adj" fmla="val 3632"/>
            </a:avLst>
          </a:prstGeom>
          <a:ln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91EF30-B403-5988-54FF-D5A67BEAC49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994"/>
          <a:stretch/>
        </p:blipFill>
        <p:spPr>
          <a:xfrm>
            <a:off x="14363862" y="20547277"/>
            <a:ext cx="7665266" cy="5059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4F25C764-091A-3B5E-247B-888922B6F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014323"/>
              </p:ext>
            </p:extLst>
          </p:nvPr>
        </p:nvGraphicFramePr>
        <p:xfrm>
          <a:off x="342619" y="24260939"/>
          <a:ext cx="5544457" cy="817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480">
                  <a:extLst>
                    <a:ext uri="{9D8B030D-6E8A-4147-A177-3AD203B41FA5}">
                      <a16:colId xmlns:a16="http://schemas.microsoft.com/office/drawing/2014/main" val="2821785073"/>
                    </a:ext>
                  </a:extLst>
                </a:gridCol>
                <a:gridCol w="1474838">
                  <a:extLst>
                    <a:ext uri="{9D8B030D-6E8A-4147-A177-3AD203B41FA5}">
                      <a16:colId xmlns:a16="http://schemas.microsoft.com/office/drawing/2014/main" val="3672720374"/>
                    </a:ext>
                  </a:extLst>
                </a:gridCol>
                <a:gridCol w="1638139">
                  <a:extLst>
                    <a:ext uri="{9D8B030D-6E8A-4147-A177-3AD203B41FA5}">
                      <a16:colId xmlns:a16="http://schemas.microsoft.com/office/drawing/2014/main" val="1709178333"/>
                    </a:ext>
                  </a:extLst>
                </a:gridCol>
              </a:tblGrid>
              <a:tr h="737772">
                <a:tc>
                  <a:txBody>
                    <a:bodyPr/>
                    <a:lstStyle/>
                    <a:p>
                      <a:pPr marL="0" marR="0" lvl="0" indent="0" algn="ctr" defTabSz="4480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Features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775464"/>
                  </a:ext>
                </a:extLst>
              </a:tr>
              <a:tr h="56633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US" sz="3000" b="1" u="sn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 b="1" u="none"/>
                        <a:t>Front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 b="1" u="none"/>
                        <a:t>Rear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4330"/>
                  </a:ext>
                </a:extLst>
              </a:tr>
              <a:tr h="1039042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3000"/>
                        <a:t>Vertical Wheel Travel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11.3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10.1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303584"/>
                  </a:ext>
                </a:extLst>
              </a:tr>
              <a:tr h="1039042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3000"/>
                        <a:t>Static Ground Clearance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13.5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13.5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573986"/>
                  </a:ext>
                </a:extLst>
              </a:tr>
              <a:tr h="921950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3000"/>
                        <a:t>Avg. Motion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3000"/>
                        <a:t>Ratio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0.47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0.52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360484"/>
                  </a:ext>
                </a:extLst>
              </a:tr>
              <a:tr h="1102466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3000"/>
                        <a:t>Static Roll Center Height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12.0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10.7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34937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3000"/>
                        <a:t>Track width change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5.5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7.0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729902"/>
                  </a:ext>
                </a:extLst>
              </a:tr>
              <a:tr h="781413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3000"/>
                        <a:t>Track width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56.0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54.8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075152"/>
                  </a:ext>
                </a:extLst>
              </a:tr>
              <a:tr h="834753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3000"/>
                        <a:t>Toe change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0.26</a:t>
                      </a:r>
                      <a:r>
                        <a:rPr lang="en-US" sz="3000" baseline="30000"/>
                        <a:t>o</a:t>
                      </a:r>
                      <a:endParaRPr lang="en-US" sz="3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000"/>
                        <a:t>0</a:t>
                      </a:r>
                      <a:r>
                        <a:rPr lang="en-US" sz="3000" baseline="30000"/>
                        <a:t>o</a:t>
                      </a:r>
                      <a:endParaRPr lang="en-US" sz="3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398510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4F5244FA-79BD-F2FE-D4D8-D5D6416E2F1C}"/>
              </a:ext>
            </a:extLst>
          </p:cNvPr>
          <p:cNvSpPr txBox="1"/>
          <p:nvPr/>
        </p:nvSpPr>
        <p:spPr>
          <a:xfrm>
            <a:off x="14519055" y="24854926"/>
            <a:ext cx="487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1200 lb. vertical wheel load</a:t>
            </a:r>
          </a:p>
        </p:txBody>
      </p:sp>
      <p:pic>
        <p:nvPicPr>
          <p:cNvPr id="55" name="Picture 54" descr="A metal frame on a table&#10;&#10;AI-generated content may be incorrect.">
            <a:extLst>
              <a:ext uri="{FF2B5EF4-FFF2-40B4-BE49-F238E27FC236}">
                <a16:creationId xmlns:a16="http://schemas.microsoft.com/office/drawing/2014/main" id="{A1A14239-EBA8-CE56-FE41-F41AA895FF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r="18413"/>
          <a:stretch/>
        </p:blipFill>
        <p:spPr>
          <a:xfrm>
            <a:off x="7431638" y="14010384"/>
            <a:ext cx="5113658" cy="4719357"/>
          </a:xfrm>
          <a:prstGeom prst="roundRect">
            <a:avLst>
              <a:gd name="adj" fmla="val 3448"/>
            </a:avLst>
          </a:prstGeom>
          <a:ln w="12700"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5C8C6C-7982-8EA2-AC0A-249938571B1B}"/>
              </a:ext>
            </a:extLst>
          </p:cNvPr>
          <p:cNvCxnSpPr/>
          <p:nvPr/>
        </p:nvCxnSpPr>
        <p:spPr>
          <a:xfrm>
            <a:off x="405529" y="23869678"/>
            <a:ext cx="1331837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Subtitle 2">
            <a:extLst>
              <a:ext uri="{FF2B5EF4-FFF2-40B4-BE49-F238E27FC236}">
                <a16:creationId xmlns:a16="http://schemas.microsoft.com/office/drawing/2014/main" id="{850E2252-D364-8E75-BB24-4222CA08C03D}"/>
              </a:ext>
            </a:extLst>
          </p:cNvPr>
          <p:cNvSpPr txBox="1">
            <a:spLocks/>
          </p:cNvSpPr>
          <p:nvPr/>
        </p:nvSpPr>
        <p:spPr>
          <a:xfrm>
            <a:off x="7172604" y="11028647"/>
            <a:ext cx="6205888" cy="2783240"/>
          </a:xfrm>
          <a:prstGeom prst="rect">
            <a:avLst/>
          </a:prstGeom>
          <a:noFill/>
          <a:ln>
            <a:noFill/>
          </a:ln>
        </p:spPr>
        <p:txBody>
          <a:bodyPr vert="horz" lIns="106674" tIns="53337" rIns="106674" bIns="53337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Fabrication</a:t>
            </a: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Laser cut MDF jigs</a:t>
            </a: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Destructive testing of welds</a:t>
            </a:r>
          </a:p>
          <a:p>
            <a:pPr marL="571500" marR="0" lvl="0" indent="-57150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Tig Welded, Root Pass &amp; Cap </a:t>
            </a:r>
          </a:p>
          <a:p>
            <a:pPr marR="0" lvl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/>
              <a:cs typeface="+mn-cs"/>
            </a:endParaRPr>
          </a:p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6E13B11-C9C3-E0F2-0A5F-E74F14DD31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6366" y="15489405"/>
            <a:ext cx="5763189" cy="3241794"/>
          </a:xfrm>
          <a:prstGeom prst="roundRect">
            <a:avLst>
              <a:gd name="adj" fmla="val 5230"/>
            </a:avLst>
          </a:prstGeom>
          <a:ln w="12700">
            <a:solidFill>
              <a:schemeClr val="tx1"/>
            </a:solidFill>
          </a:ln>
        </p:spPr>
      </p:pic>
      <p:pic>
        <p:nvPicPr>
          <p:cNvPr id="86" name="Picture 85" descr="A close-up of a machine&#10;&#10;AI-generated content may be incorrect.">
            <a:extLst>
              <a:ext uri="{FF2B5EF4-FFF2-40B4-BE49-F238E27FC236}">
                <a16:creationId xmlns:a16="http://schemas.microsoft.com/office/drawing/2014/main" id="{CDD6E1BE-302A-1CF3-D65A-6AF726D7F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7"/>
          <a:stretch/>
        </p:blipFill>
        <p:spPr>
          <a:xfrm>
            <a:off x="38813613" y="11032349"/>
            <a:ext cx="4626574" cy="9389112"/>
          </a:xfrm>
          <a:prstGeom prst="roundRect">
            <a:avLst>
              <a:gd name="adj" fmla="val 5961"/>
            </a:avLst>
          </a:prstGeom>
          <a:ln>
            <a:solidFill>
              <a:schemeClr val="tx1"/>
            </a:solidFill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A67C2FF-B531-1B74-DA46-B88CB02E335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0540"/>
          <a:stretch/>
        </p:blipFill>
        <p:spPr>
          <a:xfrm>
            <a:off x="6643788" y="6346709"/>
            <a:ext cx="6376220" cy="494805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92" name="Picture 91" descr="A small off road vehicle&#10;&#10;AI-generated content may be incorrect.">
            <a:extLst>
              <a:ext uri="{FF2B5EF4-FFF2-40B4-BE49-F238E27FC236}">
                <a16:creationId xmlns:a16="http://schemas.microsoft.com/office/drawing/2014/main" id="{556C2969-1D16-8DA3-3487-980D50E701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10214"/>
          <a:stretch/>
        </p:blipFill>
        <p:spPr>
          <a:xfrm>
            <a:off x="19701238" y="9929760"/>
            <a:ext cx="9507249" cy="89001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5" name="Picture 94" descr="A top view of a car&#10;&#10;AI-generated content may be incorrect.">
            <a:extLst>
              <a:ext uri="{FF2B5EF4-FFF2-40B4-BE49-F238E27FC236}">
                <a16:creationId xmlns:a16="http://schemas.microsoft.com/office/drawing/2014/main" id="{3FB525C3-D269-C2DC-8A31-19A2CB766F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4535"/>
          <a:stretch/>
        </p:blipFill>
        <p:spPr>
          <a:xfrm>
            <a:off x="13627226" y="9929760"/>
            <a:ext cx="5782216" cy="89016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9EF4A8E8-73EB-7EFA-AA8F-A6A12AE4C882}"/>
              </a:ext>
            </a:extLst>
          </p:cNvPr>
          <p:cNvSpPr txBox="1"/>
          <p:nvPr/>
        </p:nvSpPr>
        <p:spPr>
          <a:xfrm>
            <a:off x="10028466" y="10714717"/>
            <a:ext cx="487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5-ft drop test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41E13C62-0B76-18F3-A811-707E15B4A13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6023"/>
          <a:stretch/>
        </p:blipFill>
        <p:spPr>
          <a:xfrm rot="5400000">
            <a:off x="36701578" y="22477238"/>
            <a:ext cx="6159367" cy="722095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0" name="Picture 19" descr="A diagram of a line graph&#10;&#10;AI-generated content may be incorrect.">
            <a:extLst>
              <a:ext uri="{FF2B5EF4-FFF2-40B4-BE49-F238E27FC236}">
                <a16:creationId xmlns:a16="http://schemas.microsoft.com/office/drawing/2014/main" id="{8C12F8AA-0654-98F2-8081-97A0F2ECA3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39" y="25805718"/>
            <a:ext cx="7837939" cy="65662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9872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74E519B667104BB14A0612BD21F5E7" ma:contentTypeVersion="13" ma:contentTypeDescription="Create a new document." ma:contentTypeScope="" ma:versionID="4eb168acfea8dbd16b721615d26bd210">
  <xsd:schema xmlns:xsd="http://www.w3.org/2001/XMLSchema" xmlns:xs="http://www.w3.org/2001/XMLSchema" xmlns:p="http://schemas.microsoft.com/office/2006/metadata/properties" xmlns:ns2="c22bb522-7740-435a-9c61-ca0779c1bb17" xmlns:ns3="581fb0dd-2338-4d99-9f6f-99232c81fcf8" targetNamespace="http://schemas.microsoft.com/office/2006/metadata/properties" ma:root="true" ma:fieldsID="69be02b8ef73bf48cd63ffeeaf2c18f1" ns2:_="" ns3:_="">
    <xsd:import namespace="c22bb522-7740-435a-9c61-ca0779c1bb17"/>
    <xsd:import namespace="581fb0dd-2338-4d99-9f6f-99232c81fc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2bb522-7740-435a-9c61-ca0779c1bb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04022ad-ef34-4d1e-9200-18c9974f96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1fb0dd-2338-4d99-9f6f-99232c81fc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617fb12-565c-4bbb-9e30-f70b3fa5b656}" ma:internalName="TaxCatchAll" ma:showField="CatchAllData" ma:web="581fb0dd-2338-4d99-9f6f-99232c81fc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2bb522-7740-435a-9c61-ca0779c1bb17">
      <Terms xmlns="http://schemas.microsoft.com/office/infopath/2007/PartnerControls"/>
    </lcf76f155ced4ddcb4097134ff3c332f>
    <TaxCatchAll xmlns="581fb0dd-2338-4d99-9f6f-99232c81fcf8" xsi:nil="true"/>
  </documentManagement>
</p:properties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19C7ABB-9946-4FCF-A71F-CF76511E8D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1E9DCE-E5FB-4103-B642-7A8291AD3087}">
  <ds:schemaRefs>
    <ds:schemaRef ds:uri="581fb0dd-2338-4d99-9f6f-99232c81fcf8"/>
    <ds:schemaRef ds:uri="c22bb522-7740-435a-9c61-ca0779c1bb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B9CC65D-4876-4F84-B10C-CB5409C0B12C}">
  <ds:schemaRefs>
    <ds:schemaRef ds:uri="http://schemas.microsoft.com/office/2006/documentManagement/types"/>
    <ds:schemaRef ds:uri="http://purl.org/dc/terms/"/>
    <ds:schemaRef ds:uri="c22bb522-7740-435a-9c61-ca0779c1bb17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581fb0dd-2338-4d99-9f6f-99232c81fcf8"/>
    <ds:schemaRef ds:uri="http://schemas.microsoft.com/office/2006/metadata/properties"/>
    <ds:schemaRef ds:uri="http://purl.org/dc/elements/1.1/"/>
  </ds:schemaRefs>
</ds:datastoreItem>
</file>

<file path=customXml/itemProps5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473</Words>
  <Application>Microsoft Macintosh PowerPoint</Application>
  <PresentationFormat>Custom</PresentationFormat>
  <Paragraphs>123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Cambria</vt:lpstr>
      <vt:lpstr>Office Theme</vt:lpstr>
      <vt:lpstr>  BAJA SAE Aidan MacRitchie, Ben Litvany, Eric Ball, Tyler Niswender Michael Mahoney, Henry King, Matt Harding Department of Mechanical Engineering, University of New Hampshire, Durham, NH 03824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Eric Ball</cp:lastModifiedBy>
  <cp:revision>2</cp:revision>
  <dcterms:created xsi:type="dcterms:W3CDTF">2016-03-05T16:55:12Z</dcterms:created>
  <dcterms:modified xsi:type="dcterms:W3CDTF">2025-04-25T16:44:43Z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0x0101008074E519B667104BB14A0612BD21F5E7</vt:lpwstr>
  </property>
  <property fmtid="{D5CDD505-2E9C-101B-9397-08002B2CF9AE}" pid="3" name="MediaServiceImageTags">
    <vt:lpwstr/>
  </property>
</Properties>
</file>