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Lst>
  <p:sldSz cx="43891200" cy="36576000"/>
  <p:notesSz cx="9144000" cy="6858000"/>
  <p:defaultTextStyle>
    <a:defPPr>
      <a:defRPr lang="en-US"/>
    </a:defPPr>
    <a:lvl1pPr marL="0" algn="l" defTabSz="3861951" rtl="0" eaLnBrk="1" latinLnBrk="0" hangingPunct="1">
      <a:defRPr sz="7632" kern="1200">
        <a:solidFill>
          <a:schemeClr val="tx1"/>
        </a:solidFill>
        <a:latin typeface="+mn-lt"/>
        <a:ea typeface="+mn-ea"/>
        <a:cs typeface="+mn-cs"/>
      </a:defRPr>
    </a:lvl1pPr>
    <a:lvl2pPr marL="1930974" algn="l" defTabSz="3861951" rtl="0" eaLnBrk="1" latinLnBrk="0" hangingPunct="1">
      <a:defRPr sz="7632" kern="1200">
        <a:solidFill>
          <a:schemeClr val="tx1"/>
        </a:solidFill>
        <a:latin typeface="+mn-lt"/>
        <a:ea typeface="+mn-ea"/>
        <a:cs typeface="+mn-cs"/>
      </a:defRPr>
    </a:lvl2pPr>
    <a:lvl3pPr marL="3861951" algn="l" defTabSz="3861951" rtl="0" eaLnBrk="1" latinLnBrk="0" hangingPunct="1">
      <a:defRPr sz="7632" kern="1200">
        <a:solidFill>
          <a:schemeClr val="tx1"/>
        </a:solidFill>
        <a:latin typeface="+mn-lt"/>
        <a:ea typeface="+mn-ea"/>
        <a:cs typeface="+mn-cs"/>
      </a:defRPr>
    </a:lvl3pPr>
    <a:lvl4pPr marL="5792925" algn="l" defTabSz="3861951" rtl="0" eaLnBrk="1" latinLnBrk="0" hangingPunct="1">
      <a:defRPr sz="7632" kern="1200">
        <a:solidFill>
          <a:schemeClr val="tx1"/>
        </a:solidFill>
        <a:latin typeface="+mn-lt"/>
        <a:ea typeface="+mn-ea"/>
        <a:cs typeface="+mn-cs"/>
      </a:defRPr>
    </a:lvl4pPr>
    <a:lvl5pPr marL="7723901" algn="l" defTabSz="3861951" rtl="0" eaLnBrk="1" latinLnBrk="0" hangingPunct="1">
      <a:defRPr sz="7632" kern="1200">
        <a:solidFill>
          <a:schemeClr val="tx1"/>
        </a:solidFill>
        <a:latin typeface="+mn-lt"/>
        <a:ea typeface="+mn-ea"/>
        <a:cs typeface="+mn-cs"/>
      </a:defRPr>
    </a:lvl5pPr>
    <a:lvl6pPr marL="9654876" algn="l" defTabSz="3861951" rtl="0" eaLnBrk="1" latinLnBrk="0" hangingPunct="1">
      <a:defRPr sz="7632" kern="1200">
        <a:solidFill>
          <a:schemeClr val="tx1"/>
        </a:solidFill>
        <a:latin typeface="+mn-lt"/>
        <a:ea typeface="+mn-ea"/>
        <a:cs typeface="+mn-cs"/>
      </a:defRPr>
    </a:lvl6pPr>
    <a:lvl7pPr marL="11585851" algn="l" defTabSz="3861951" rtl="0" eaLnBrk="1" latinLnBrk="0" hangingPunct="1">
      <a:defRPr sz="7632" kern="1200">
        <a:solidFill>
          <a:schemeClr val="tx1"/>
        </a:solidFill>
        <a:latin typeface="+mn-lt"/>
        <a:ea typeface="+mn-ea"/>
        <a:cs typeface="+mn-cs"/>
      </a:defRPr>
    </a:lvl7pPr>
    <a:lvl8pPr marL="13516827" algn="l" defTabSz="3861951" rtl="0" eaLnBrk="1" latinLnBrk="0" hangingPunct="1">
      <a:defRPr sz="7632" kern="1200">
        <a:solidFill>
          <a:schemeClr val="tx1"/>
        </a:solidFill>
        <a:latin typeface="+mn-lt"/>
        <a:ea typeface="+mn-ea"/>
        <a:cs typeface="+mn-cs"/>
      </a:defRPr>
    </a:lvl8pPr>
    <a:lvl9pPr marL="15447801" algn="l" defTabSz="3861951" rtl="0" eaLnBrk="1" latinLnBrk="0" hangingPunct="1">
      <a:defRPr sz="76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F60A4-51BF-CC49-9A0D-820804B8D4D1}" v="106" dt="2025-04-22T17:48:00.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6" autoAdjust="0"/>
    <p:restoredTop sz="94434" autoAdjust="0"/>
  </p:normalViewPr>
  <p:slideViewPr>
    <p:cSldViewPr snapToGrid="0">
      <p:cViewPr varScale="1">
        <p:scale>
          <a:sx n="20" d="100"/>
          <a:sy n="20" d="100"/>
        </p:scale>
        <p:origin x="2080" y="336"/>
      </p:cViewPr>
      <p:guideLst>
        <p:guide orient="horz" pos="11520"/>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universitysystemnh-my.sharepoint.com/personal/aeh1083_usnh_edu/Documents/Senior%20Thesis%20Folder%20on%20OneDrive/Master%20Table-%202025%20Senior%20Thesis%20Soil%20Standard%20Results-%20Amelea%20Hau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systemnh-my.sharepoint.com/personal/aeh1083_usnh_edu/Documents/Senior%20Thesis%20Folder%20on%20OneDrive/Master%20Table-%202025%20Senior%20Thesis%20Soil%20Standard%20Results-%20Amelea%20Hau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versitysystemnh-my.sharepoint.com/personal/aeh1083_usnh_edu/Documents/Senior%20Thesis%20Folder%20on%20OneDrive/Master%20Table-%202025%20Senior%20Thesis%20Soil%20Standard%20Results-%20Amelea%20Hau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versitysystemnh-my.sharepoint.com/personal/aeh1083_usnh_edu/Documents/Senior%20Thesis%20Folder%20on%20OneDrive/Master%20Table-%202025%20Senior%20Thesis%20Soil%20Standard%20Results-%20Amelea%20Hau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versitysystemnh-my.sharepoint.com/personal/aeh1083_usnh_edu/Documents/Senior%20Thesis%20Folder%20on%20OneDrive/Master%20Table-%202025%20Senior%20Thesis%20Soil%20Standard%20Results-%20Amelea%20Hauer.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Low</a:t>
            </a:r>
            <a:r>
              <a:rPr lang="en-US" baseline="0"/>
              <a:t> Total Organic Carbon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Measured Values</c:v>
          </c:tx>
          <c:spPr>
            <a:ln w="25400" cap="rnd">
              <a:noFill/>
              <a:round/>
            </a:ln>
            <a:effectLst/>
          </c:spPr>
          <c:marker>
            <c:symbol val="circle"/>
            <c:size val="5"/>
            <c:spPr>
              <a:solidFill>
                <a:srgbClr val="FF0000"/>
              </a:solidFill>
              <a:ln w="9525">
                <a:solidFill>
                  <a:schemeClr val="tx1"/>
                </a:solidFill>
              </a:ln>
              <a:effectLst/>
            </c:spPr>
          </c:marker>
          <c:errBars>
            <c:errDir val="x"/>
            <c:errBarType val="both"/>
            <c:errValType val="stdDev"/>
            <c:noEndCap val="0"/>
            <c:val val="1"/>
            <c:spPr>
              <a:noFill/>
              <a:ln w="9525" cap="flat" cmpd="sng" algn="ctr">
                <a:solidFill>
                  <a:schemeClr val="tx1">
                    <a:lumMod val="65000"/>
                    <a:lumOff val="35000"/>
                  </a:schemeClr>
                </a:solidFill>
                <a:round/>
              </a:ln>
              <a:effectLst/>
            </c:spPr>
          </c:errBars>
          <c:errBars>
            <c:errDir val="y"/>
            <c:errBarType val="both"/>
            <c:errValType val="cust"/>
            <c:noEndCap val="1"/>
            <c:plus>
              <c:numRef>
                <c:f>'[Master Table- 2025 Senior Thesis Soil Standard Results- Amelea Hauer.xlsx]TOC Values'!$E$98</c:f>
                <c:numCache>
                  <c:formatCode>General</c:formatCode>
                  <c:ptCount val="1"/>
                  <c:pt idx="0">
                    <c:v>4.8343791971898753E-2</c:v>
                  </c:pt>
                </c:numCache>
              </c:numRef>
            </c:plus>
            <c:minus>
              <c:numRef>
                <c:f>'[Master Table- 2025 Senior Thesis Soil Standard Results- Amelea Hauer.xlsx]TOC Values'!$E$98</c:f>
                <c:numCache>
                  <c:formatCode>General</c:formatCode>
                  <c:ptCount val="1"/>
                  <c:pt idx="0">
                    <c:v>4.8343791971898753E-2</c:v>
                  </c:pt>
                </c:numCache>
              </c:numRef>
            </c:minus>
            <c:spPr>
              <a:noFill/>
              <a:ln w="9525" cap="flat" cmpd="sng" algn="ctr">
                <a:solidFill>
                  <a:schemeClr val="tx1">
                    <a:lumMod val="65000"/>
                    <a:lumOff val="35000"/>
                  </a:schemeClr>
                </a:solidFill>
                <a:round/>
              </a:ln>
              <a:effectLst/>
            </c:spPr>
          </c:errBars>
          <c:xVal>
            <c:numRef>
              <c:f>'[Master Table- 2025 Senior Thesis Soil Standard Results- Amelea Hauer.xlsx]TOC Values'!$C$98:$C$107</c:f>
              <c:numCache>
                <c:formatCode>General</c:formatCode>
                <c:ptCount val="10"/>
                <c:pt idx="0">
                  <c:v>0.76</c:v>
                </c:pt>
                <c:pt idx="1">
                  <c:v>0.76</c:v>
                </c:pt>
                <c:pt idx="2">
                  <c:v>0.76</c:v>
                </c:pt>
                <c:pt idx="3">
                  <c:v>0.76</c:v>
                </c:pt>
                <c:pt idx="4">
                  <c:v>0.76</c:v>
                </c:pt>
                <c:pt idx="5">
                  <c:v>0.76</c:v>
                </c:pt>
                <c:pt idx="6">
                  <c:v>0.76</c:v>
                </c:pt>
                <c:pt idx="7">
                  <c:v>0.76</c:v>
                </c:pt>
                <c:pt idx="8">
                  <c:v>0.76</c:v>
                </c:pt>
                <c:pt idx="9">
                  <c:v>0.76</c:v>
                </c:pt>
              </c:numCache>
            </c:numRef>
          </c:xVal>
          <c:yVal>
            <c:numRef>
              <c:f>'[Master Table- 2025 Senior Thesis Soil Standard Results- Amelea Hauer.xlsx]TOC Values'!$D$98:$D$107</c:f>
              <c:numCache>
                <c:formatCode>""###0.000_);\-""###0.000</c:formatCode>
                <c:ptCount val="10"/>
                <c:pt idx="0">
                  <c:v>0.71799999999999997</c:v>
                </c:pt>
                <c:pt idx="1">
                  <c:v>0.69299999999999995</c:v>
                </c:pt>
                <c:pt idx="2">
                  <c:v>0.70499999999999996</c:v>
                </c:pt>
                <c:pt idx="3">
                  <c:v>0.76700000000000002</c:v>
                </c:pt>
                <c:pt idx="4">
                  <c:v>0.81699999999999995</c:v>
                </c:pt>
                <c:pt idx="5">
                  <c:v>0.69099999999999995</c:v>
                </c:pt>
                <c:pt idx="6">
                  <c:v>0.65</c:v>
                </c:pt>
                <c:pt idx="7">
                  <c:v>0.747</c:v>
                </c:pt>
                <c:pt idx="8">
                  <c:v>0.76200000000000001</c:v>
                </c:pt>
                <c:pt idx="9">
                  <c:v>0.75700000000000001</c:v>
                </c:pt>
              </c:numCache>
            </c:numRef>
          </c:yVal>
          <c:smooth val="0"/>
          <c:extLst>
            <c:ext xmlns:c16="http://schemas.microsoft.com/office/drawing/2014/chart" uri="{C3380CC4-5D6E-409C-BE32-E72D297353CC}">
              <c16:uniqueId val="{00000000-953B-8D4D-9C04-4D9EEB7A9F21}"/>
            </c:ext>
          </c:extLst>
        </c:ser>
        <c:ser>
          <c:idx val="1"/>
          <c:order val="1"/>
          <c:tx>
            <c:v>Standard Value</c:v>
          </c:tx>
          <c:spPr>
            <a:ln w="25400" cap="rnd">
              <a:noFill/>
              <a:round/>
            </a:ln>
            <a:effectLst/>
          </c:spPr>
          <c:marker>
            <c:symbol val="circle"/>
            <c:size val="5"/>
            <c:spPr>
              <a:solidFill>
                <a:schemeClr val="tx1"/>
              </a:solidFill>
              <a:ln w="9525">
                <a:solidFill>
                  <a:schemeClr val="tx1"/>
                </a:solidFill>
              </a:ln>
              <a:effectLst/>
            </c:spPr>
          </c:marker>
          <c:xVal>
            <c:numRef>
              <c:f>'[Master Table- 2025 Senior Thesis Soil Standard Results- Amelea Hauer.xlsx]TOC Values'!$C$109</c:f>
              <c:numCache>
                <c:formatCode>General</c:formatCode>
                <c:ptCount val="1"/>
                <c:pt idx="0">
                  <c:v>0.76</c:v>
                </c:pt>
              </c:numCache>
            </c:numRef>
          </c:xVal>
          <c:yVal>
            <c:numRef>
              <c:f>'[Master Table- 2025 Senior Thesis Soil Standard Results- Amelea Hauer.xlsx]TOC Values'!$D$109</c:f>
              <c:numCache>
                <c:formatCode>General</c:formatCode>
                <c:ptCount val="1"/>
                <c:pt idx="0">
                  <c:v>0.76</c:v>
                </c:pt>
              </c:numCache>
            </c:numRef>
          </c:yVal>
          <c:smooth val="0"/>
          <c:extLst>
            <c:ext xmlns:c16="http://schemas.microsoft.com/office/drawing/2014/chart" uri="{C3380CC4-5D6E-409C-BE32-E72D297353CC}">
              <c16:uniqueId val="{00000001-953B-8D4D-9C04-4D9EEB7A9F21}"/>
            </c:ext>
          </c:extLst>
        </c:ser>
        <c:dLbls>
          <c:showLegendKey val="0"/>
          <c:showVal val="0"/>
          <c:showCatName val="0"/>
          <c:showSerName val="0"/>
          <c:showPercent val="0"/>
          <c:showBubbleSize val="0"/>
        </c:dLbls>
        <c:axId val="468218495"/>
        <c:axId val="1217862880"/>
      </c:scatterChart>
      <c:valAx>
        <c:axId val="468218495"/>
        <c:scaling>
          <c:orientation val="minMax"/>
          <c:max val="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TOC Standard</a:t>
                </a:r>
                <a:r>
                  <a:rPr lang="en-US" baseline="0"/>
                  <a:t> (wt%)</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862880"/>
        <c:crosses val="autoZero"/>
        <c:crossBetween val="midCat"/>
      </c:valAx>
      <c:valAx>
        <c:axId val="1217862880"/>
        <c:scaling>
          <c:orientation val="minMax"/>
          <c:max val="1"/>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Measured</a:t>
                </a:r>
                <a:r>
                  <a:rPr lang="en-US" baseline="0"/>
                  <a:t> TOC (wt%)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21849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Nitric</a:t>
            </a:r>
            <a:r>
              <a:rPr lang="en-US" baseline="0"/>
              <a:t> Treatments on Charcoal </a:t>
            </a:r>
            <a:endParaRPr lang="en-US"/>
          </a:p>
        </c:rich>
      </c:tx>
      <c:layout>
        <c:manualLayout>
          <c:xMode val="edge"/>
          <c:yMode val="edge"/>
          <c:x val="0.26367737836999638"/>
          <c:y val="4.04206863383031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Original Weights</c:v>
          </c:tx>
          <c:spPr>
            <a:ln w="25400" cap="rnd">
              <a:noFill/>
              <a:round/>
            </a:ln>
            <a:effectLst/>
          </c:spPr>
          <c:marker>
            <c:symbol val="circle"/>
            <c:size val="5"/>
            <c:spPr>
              <a:solidFill>
                <a:schemeClr val="accent1"/>
              </a:solidFill>
              <a:ln w="9525">
                <a:solidFill>
                  <a:schemeClr val="accent1"/>
                </a:solidFill>
              </a:ln>
              <a:effectLst/>
            </c:spPr>
          </c:marker>
          <c:xVal>
            <c:numRef>
              <c:f>'[Master Table- 2025 Senior Thesis Soil Standard Results- Amelea Hauer.xlsx]Charcoal Weights'!$E$112:$E$113</c:f>
              <c:numCache>
                <c:formatCode>General</c:formatCode>
                <c:ptCount val="2"/>
                <c:pt idx="0">
                  <c:v>1</c:v>
                </c:pt>
                <c:pt idx="1">
                  <c:v>1</c:v>
                </c:pt>
              </c:numCache>
            </c:numRef>
          </c:xVal>
          <c:yVal>
            <c:numRef>
              <c:f>'[Master Table- 2025 Senior Thesis Soil Standard Results- Amelea Hauer.xlsx]Charcoal Weights'!$H$112:$H$113</c:f>
              <c:numCache>
                <c:formatCode>General</c:formatCode>
                <c:ptCount val="2"/>
                <c:pt idx="0">
                  <c:v>10.032000000000004</c:v>
                </c:pt>
                <c:pt idx="1">
                  <c:v>9.9789999999999992</c:v>
                </c:pt>
              </c:numCache>
            </c:numRef>
          </c:yVal>
          <c:smooth val="0"/>
          <c:extLst>
            <c:ext xmlns:c16="http://schemas.microsoft.com/office/drawing/2014/chart" uri="{C3380CC4-5D6E-409C-BE32-E72D297353CC}">
              <c16:uniqueId val="{00000000-F328-2045-81C6-0FFA337033AD}"/>
            </c:ext>
          </c:extLst>
        </c:ser>
        <c:ser>
          <c:idx val="1"/>
          <c:order val="1"/>
          <c:tx>
            <c:v>Reweigh 1</c:v>
          </c:tx>
          <c:spPr>
            <a:ln w="25400" cap="rnd">
              <a:noFill/>
              <a:round/>
            </a:ln>
            <a:effectLst/>
          </c:spPr>
          <c:marker>
            <c:symbol val="circle"/>
            <c:size val="5"/>
            <c:spPr>
              <a:solidFill>
                <a:schemeClr val="accent2"/>
              </a:solidFill>
              <a:ln w="9525">
                <a:solidFill>
                  <a:schemeClr val="accent2"/>
                </a:solidFill>
              </a:ln>
              <a:effectLst/>
            </c:spPr>
          </c:marker>
          <c:xVal>
            <c:numRef>
              <c:f>'[Master Table- 2025 Senior Thesis Soil Standard Results- Amelea Hauer.xlsx]Charcoal Weights'!$E$114:$E$115</c:f>
              <c:numCache>
                <c:formatCode>General</c:formatCode>
                <c:ptCount val="2"/>
                <c:pt idx="0">
                  <c:v>2</c:v>
                </c:pt>
                <c:pt idx="1">
                  <c:v>2</c:v>
                </c:pt>
              </c:numCache>
            </c:numRef>
          </c:xVal>
          <c:yVal>
            <c:numRef>
              <c:f>'[Master Table- 2025 Senior Thesis Soil Standard Results- Amelea Hauer.xlsx]Charcoal Weights'!$H$114:$H$115</c:f>
              <c:numCache>
                <c:formatCode>General</c:formatCode>
                <c:ptCount val="2"/>
                <c:pt idx="0">
                  <c:v>17.231999999999999</c:v>
                </c:pt>
                <c:pt idx="1">
                  <c:v>18.659999999999997</c:v>
                </c:pt>
              </c:numCache>
            </c:numRef>
          </c:yVal>
          <c:smooth val="0"/>
          <c:extLst>
            <c:ext xmlns:c16="http://schemas.microsoft.com/office/drawing/2014/chart" uri="{C3380CC4-5D6E-409C-BE32-E72D297353CC}">
              <c16:uniqueId val="{00000001-F328-2045-81C6-0FFA337033AD}"/>
            </c:ext>
          </c:extLst>
        </c:ser>
        <c:ser>
          <c:idx val="2"/>
          <c:order val="2"/>
          <c:spPr>
            <a:ln w="25400" cap="rnd">
              <a:noFill/>
              <a:round/>
            </a:ln>
            <a:effectLst/>
          </c:spPr>
          <c:marker>
            <c:symbol val="circle"/>
            <c:size val="5"/>
            <c:spPr>
              <a:solidFill>
                <a:schemeClr val="bg1">
                  <a:alpha val="0"/>
                </a:schemeClr>
              </a:solidFill>
              <a:ln w="9525">
                <a:solidFill>
                  <a:srgbClr val="FF0000">
                    <a:alpha val="0"/>
                  </a:srgbClr>
                </a:solidFill>
              </a:ln>
              <a:effectLst/>
            </c:spPr>
          </c:marker>
          <c:xVal>
            <c:numRef>
              <c:f>'[Master Table- 2025 Senior Thesis Soil Standard Results- Amelea Hauer.xlsx]Charcoal Weights'!$E$112:$E$115</c:f>
              <c:numCache>
                <c:formatCode>General</c:formatCode>
                <c:ptCount val="4"/>
                <c:pt idx="0">
                  <c:v>1</c:v>
                </c:pt>
                <c:pt idx="1">
                  <c:v>1</c:v>
                </c:pt>
                <c:pt idx="2">
                  <c:v>2</c:v>
                </c:pt>
                <c:pt idx="3">
                  <c:v>2</c:v>
                </c:pt>
              </c:numCache>
            </c:numRef>
          </c:xVal>
          <c:yVal>
            <c:numRef>
              <c:f>'[Master Table- 2025 Senior Thesis Soil Standard Results- Amelea Hauer.xlsx]Charcoal Weights'!$H$112:$H$115</c:f>
              <c:numCache>
                <c:formatCode>General</c:formatCode>
                <c:ptCount val="4"/>
                <c:pt idx="0">
                  <c:v>10.032000000000004</c:v>
                </c:pt>
                <c:pt idx="1">
                  <c:v>9.9789999999999992</c:v>
                </c:pt>
                <c:pt idx="2">
                  <c:v>17.231999999999999</c:v>
                </c:pt>
                <c:pt idx="3">
                  <c:v>18.659999999999997</c:v>
                </c:pt>
              </c:numCache>
            </c:numRef>
          </c:yVal>
          <c:smooth val="0"/>
          <c:extLst>
            <c:ext xmlns:c16="http://schemas.microsoft.com/office/drawing/2014/chart" uri="{C3380CC4-5D6E-409C-BE32-E72D297353CC}">
              <c16:uniqueId val="{00000002-F328-2045-81C6-0FFA337033AD}"/>
            </c:ext>
          </c:extLst>
        </c:ser>
        <c:dLbls>
          <c:showLegendKey val="0"/>
          <c:showVal val="0"/>
          <c:showCatName val="0"/>
          <c:showSerName val="0"/>
          <c:showPercent val="0"/>
          <c:showBubbleSize val="0"/>
        </c:dLbls>
        <c:axId val="1274526335"/>
        <c:axId val="1764426511"/>
      </c:scatterChart>
      <c:valAx>
        <c:axId val="1274526335"/>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Weighing</a:t>
                </a:r>
                <a:r>
                  <a:rPr lang="en-US" baseline="0"/>
                  <a:t> Rounds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764426511"/>
        <c:crosses val="autoZero"/>
        <c:crossBetween val="midCat"/>
      </c:valAx>
      <c:valAx>
        <c:axId val="1764426511"/>
        <c:scaling>
          <c:orientation val="minMax"/>
          <c:max val="22"/>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Weight of Charcoal (mg)</a:t>
                </a:r>
                <a:r>
                  <a:rPr lang="en-US"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4526335"/>
        <c:crosses val="autoZero"/>
        <c:crossBetween val="midCat"/>
        <c:majorUnit val="1"/>
      </c:valAx>
      <c:spPr>
        <a:noFill/>
        <a:ln>
          <a:noFill/>
        </a:ln>
        <a:effectLst/>
      </c:spPr>
    </c:plotArea>
    <c:legend>
      <c:legendPos val="b"/>
      <c:layout>
        <c:manualLayout>
          <c:xMode val="edge"/>
          <c:yMode val="edge"/>
          <c:x val="0.2066286545426253"/>
          <c:y val="0.89687111011615861"/>
          <c:w val="0.61614473524891256"/>
          <c:h val="7.60732440914631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2060"/>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Nit</a:t>
            </a:r>
            <a:r>
              <a:rPr lang="en-US" baseline="0"/>
              <a:t>ric Treatments on Blank</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Original Weight</c:v>
          </c:tx>
          <c:spPr>
            <a:ln w="25400" cap="rnd">
              <a:noFill/>
              <a:round/>
            </a:ln>
            <a:effectLst/>
          </c:spPr>
          <c:marker>
            <c:symbol val="circle"/>
            <c:size val="5"/>
            <c:spPr>
              <a:solidFill>
                <a:schemeClr val="accent1"/>
              </a:solidFill>
              <a:ln w="9525">
                <a:solidFill>
                  <a:schemeClr val="accent1"/>
                </a:solidFill>
              </a:ln>
              <a:effectLst/>
            </c:spPr>
          </c:marker>
          <c:xVal>
            <c:numRef>
              <c:f>'[Master Table- 2025 Senior Thesis Soil Standard Results- Amelea Hauer.xlsx]Charcoal Weights'!$B$116</c:f>
              <c:numCache>
                <c:formatCode>General</c:formatCode>
                <c:ptCount val="1"/>
                <c:pt idx="0">
                  <c:v>1</c:v>
                </c:pt>
              </c:numCache>
            </c:numRef>
          </c:xVal>
          <c:yVal>
            <c:numRef>
              <c:f>'[Master Table- 2025 Senior Thesis Soil Standard Results- Amelea Hauer.xlsx]Charcoal Weights'!$C$116</c:f>
              <c:numCache>
                <c:formatCode>General</c:formatCode>
                <c:ptCount val="1"/>
                <c:pt idx="0">
                  <c:v>40.527999999999999</c:v>
                </c:pt>
              </c:numCache>
            </c:numRef>
          </c:yVal>
          <c:smooth val="0"/>
          <c:extLst>
            <c:ext xmlns:c16="http://schemas.microsoft.com/office/drawing/2014/chart" uri="{C3380CC4-5D6E-409C-BE32-E72D297353CC}">
              <c16:uniqueId val="{00000000-B455-0349-95A3-923EAE225EBF}"/>
            </c:ext>
          </c:extLst>
        </c:ser>
        <c:ser>
          <c:idx val="1"/>
          <c:order val="1"/>
          <c:tx>
            <c:v>Reweigh 1</c:v>
          </c:tx>
          <c:spPr>
            <a:ln w="25400" cap="rnd">
              <a:noFill/>
              <a:round/>
            </a:ln>
            <a:effectLst/>
          </c:spPr>
          <c:marker>
            <c:symbol val="circle"/>
            <c:size val="5"/>
            <c:spPr>
              <a:solidFill>
                <a:schemeClr val="accent2"/>
              </a:solidFill>
              <a:ln w="9525">
                <a:solidFill>
                  <a:schemeClr val="accent2"/>
                </a:solidFill>
              </a:ln>
              <a:effectLst/>
            </c:spPr>
          </c:marker>
          <c:xVal>
            <c:numRef>
              <c:f>'[Master Table- 2025 Senior Thesis Soil Standard Results- Amelea Hauer.xlsx]Charcoal Weights'!$B$117</c:f>
              <c:numCache>
                <c:formatCode>General</c:formatCode>
                <c:ptCount val="1"/>
                <c:pt idx="0">
                  <c:v>2</c:v>
                </c:pt>
              </c:numCache>
            </c:numRef>
          </c:xVal>
          <c:yVal>
            <c:numRef>
              <c:f>'[Master Table- 2025 Senior Thesis Soil Standard Results- Amelea Hauer.xlsx]Charcoal Weights'!$C$117</c:f>
              <c:numCache>
                <c:formatCode>General</c:formatCode>
                <c:ptCount val="1"/>
                <c:pt idx="0">
                  <c:v>52.119</c:v>
                </c:pt>
              </c:numCache>
            </c:numRef>
          </c:yVal>
          <c:smooth val="0"/>
          <c:extLst>
            <c:ext xmlns:c16="http://schemas.microsoft.com/office/drawing/2014/chart" uri="{C3380CC4-5D6E-409C-BE32-E72D297353CC}">
              <c16:uniqueId val="{00000001-B455-0349-95A3-923EAE225EBF}"/>
            </c:ext>
          </c:extLst>
        </c:ser>
        <c:ser>
          <c:idx val="2"/>
          <c:order val="2"/>
          <c:spPr>
            <a:ln w="25400" cap="rnd">
              <a:noFill/>
              <a:round/>
            </a:ln>
            <a:effectLst/>
          </c:spPr>
          <c:marker>
            <c:symbol val="circle"/>
            <c:size val="5"/>
            <c:spPr>
              <a:solidFill>
                <a:schemeClr val="bg1">
                  <a:alpha val="0"/>
                </a:schemeClr>
              </a:solidFill>
              <a:ln w="9525">
                <a:solidFill>
                  <a:schemeClr val="bg1">
                    <a:alpha val="0"/>
                  </a:schemeClr>
                </a:solidFill>
              </a:ln>
              <a:effectLst/>
            </c:spPr>
          </c:marker>
          <c:xVal>
            <c:numRef>
              <c:f>'[Master Table- 2025 Senior Thesis Soil Standard Results- Amelea Hauer.xlsx]Charcoal Weights'!$B$116:$B$117</c:f>
              <c:numCache>
                <c:formatCode>General</c:formatCode>
                <c:ptCount val="2"/>
                <c:pt idx="0">
                  <c:v>1</c:v>
                </c:pt>
                <c:pt idx="1">
                  <c:v>2</c:v>
                </c:pt>
              </c:numCache>
            </c:numRef>
          </c:xVal>
          <c:yVal>
            <c:numRef>
              <c:f>'[Master Table- 2025 Senior Thesis Soil Standard Results- Amelea Hauer.xlsx]Charcoal Weights'!$C$116:$C$117</c:f>
              <c:numCache>
                <c:formatCode>General</c:formatCode>
                <c:ptCount val="2"/>
                <c:pt idx="0">
                  <c:v>40.527999999999999</c:v>
                </c:pt>
                <c:pt idx="1">
                  <c:v>52.119</c:v>
                </c:pt>
              </c:numCache>
            </c:numRef>
          </c:yVal>
          <c:smooth val="0"/>
          <c:extLst>
            <c:ext xmlns:c16="http://schemas.microsoft.com/office/drawing/2014/chart" uri="{C3380CC4-5D6E-409C-BE32-E72D297353CC}">
              <c16:uniqueId val="{00000002-B455-0349-95A3-923EAE225EBF}"/>
            </c:ext>
          </c:extLst>
        </c:ser>
        <c:dLbls>
          <c:showLegendKey val="0"/>
          <c:showVal val="0"/>
          <c:showCatName val="0"/>
          <c:showSerName val="0"/>
          <c:showPercent val="0"/>
          <c:showBubbleSize val="0"/>
        </c:dLbls>
        <c:axId val="1409971487"/>
        <c:axId val="1113131232"/>
      </c:scatterChart>
      <c:valAx>
        <c:axId val="1409971487"/>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Weighing</a:t>
                </a:r>
                <a:r>
                  <a:rPr lang="en-US" baseline="0"/>
                  <a:t> Rounds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113131232"/>
        <c:crosses val="autoZero"/>
        <c:crossBetween val="midCat"/>
      </c:valAx>
      <c:valAx>
        <c:axId val="1113131232"/>
        <c:scaling>
          <c:orientation val="minMax"/>
          <c:min val="3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Weight</a:t>
                </a:r>
                <a:r>
                  <a:rPr lang="en-US" baseline="0"/>
                  <a:t> of Silver Capsule with Nitric Additions (mg)</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9971487"/>
        <c:crosses val="autoZero"/>
        <c:crossBetween val="midCat"/>
      </c:valAx>
      <c:spPr>
        <a:noFill/>
        <a:ln>
          <a:noFill/>
        </a:ln>
        <a:effectLst/>
      </c:spPr>
    </c:plotArea>
    <c:legend>
      <c:legendPos val="b"/>
      <c:layout>
        <c:manualLayout>
          <c:xMode val="edge"/>
          <c:yMode val="edge"/>
          <c:x val="0.25128393138829858"/>
          <c:y val="0.88144546938079515"/>
          <c:w val="0.64346995210995794"/>
          <c:h val="8.044551946106323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Peroxide</a:t>
            </a:r>
            <a:r>
              <a:rPr lang="en-US" baseline="0"/>
              <a:t> Treatments on Charcoal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Original Weight</c:v>
          </c:tx>
          <c:spPr>
            <a:ln w="19050" cap="rnd">
              <a:noFill/>
              <a:round/>
            </a:ln>
            <a:effectLst/>
          </c:spPr>
          <c:marker>
            <c:symbol val="circle"/>
            <c:size val="5"/>
            <c:spPr>
              <a:solidFill>
                <a:schemeClr val="accent1"/>
              </a:solidFill>
              <a:ln w="9525">
                <a:solidFill>
                  <a:schemeClr val="accent1"/>
                </a:solidFill>
              </a:ln>
              <a:effectLst/>
            </c:spPr>
          </c:marker>
          <c:xVal>
            <c:numRef>
              <c:f>'[Master Table- 2025 Senior Thesis Soil Standard Results- Amelea Hauer.xlsx]Charcoal Weights'!$C$87:$C$89</c:f>
              <c:numCache>
                <c:formatCode>General</c:formatCode>
                <c:ptCount val="3"/>
                <c:pt idx="0">
                  <c:v>1</c:v>
                </c:pt>
                <c:pt idx="1">
                  <c:v>1</c:v>
                </c:pt>
                <c:pt idx="2">
                  <c:v>1</c:v>
                </c:pt>
              </c:numCache>
            </c:numRef>
          </c:xVal>
          <c:yVal>
            <c:numRef>
              <c:f>'[Master Table- 2025 Senior Thesis Soil Standard Results- Amelea Hauer.xlsx]Charcoal Weights'!$D$87:$D$89</c:f>
              <c:numCache>
                <c:formatCode>General</c:formatCode>
                <c:ptCount val="3"/>
                <c:pt idx="0">
                  <c:v>10.061</c:v>
                </c:pt>
                <c:pt idx="1">
                  <c:v>10.170000000000002</c:v>
                </c:pt>
                <c:pt idx="2">
                  <c:v>10.278999999999996</c:v>
                </c:pt>
              </c:numCache>
            </c:numRef>
          </c:yVal>
          <c:smooth val="0"/>
          <c:extLst>
            <c:ext xmlns:c16="http://schemas.microsoft.com/office/drawing/2014/chart" uri="{C3380CC4-5D6E-409C-BE32-E72D297353CC}">
              <c16:uniqueId val="{00000000-8A63-D049-A206-3D5F8B23C1E3}"/>
            </c:ext>
          </c:extLst>
        </c:ser>
        <c:ser>
          <c:idx val="1"/>
          <c:order val="1"/>
          <c:tx>
            <c:v>Reweigh 1</c:v>
          </c:tx>
          <c:spPr>
            <a:ln w="25400" cap="rnd">
              <a:noFill/>
              <a:round/>
            </a:ln>
            <a:effectLst/>
          </c:spPr>
          <c:marker>
            <c:symbol val="circle"/>
            <c:size val="5"/>
            <c:spPr>
              <a:solidFill>
                <a:schemeClr val="accent2"/>
              </a:solidFill>
              <a:ln w="9525">
                <a:solidFill>
                  <a:schemeClr val="accent2"/>
                </a:solidFill>
              </a:ln>
              <a:effectLst/>
            </c:spPr>
          </c:marker>
          <c:xVal>
            <c:numRef>
              <c:f>'[Master Table- 2025 Senior Thesis Soil Standard Results- Amelea Hauer.xlsx]Charcoal Weights'!$C$90:$C$92</c:f>
              <c:numCache>
                <c:formatCode>General</c:formatCode>
                <c:ptCount val="3"/>
                <c:pt idx="0">
                  <c:v>2</c:v>
                </c:pt>
                <c:pt idx="1">
                  <c:v>2</c:v>
                </c:pt>
                <c:pt idx="2">
                  <c:v>2</c:v>
                </c:pt>
              </c:numCache>
            </c:numRef>
          </c:xVal>
          <c:yVal>
            <c:numRef>
              <c:f>'[Master Table- 2025 Senior Thesis Soil Standard Results- Amelea Hauer.xlsx]Charcoal Weights'!$D$90:$D$92</c:f>
              <c:numCache>
                <c:formatCode>General</c:formatCode>
                <c:ptCount val="3"/>
                <c:pt idx="0">
                  <c:v>9.9730000000000008</c:v>
                </c:pt>
                <c:pt idx="1">
                  <c:v>9.9529999999999959</c:v>
                </c:pt>
                <c:pt idx="2">
                  <c:v>10.050999999999995</c:v>
                </c:pt>
              </c:numCache>
            </c:numRef>
          </c:yVal>
          <c:smooth val="0"/>
          <c:extLst>
            <c:ext xmlns:c16="http://schemas.microsoft.com/office/drawing/2014/chart" uri="{C3380CC4-5D6E-409C-BE32-E72D297353CC}">
              <c16:uniqueId val="{00000001-8A63-D049-A206-3D5F8B23C1E3}"/>
            </c:ext>
          </c:extLst>
        </c:ser>
        <c:ser>
          <c:idx val="2"/>
          <c:order val="2"/>
          <c:tx>
            <c:v>Reweigh 2</c:v>
          </c:tx>
          <c:spPr>
            <a:ln w="25400" cap="rnd">
              <a:noFill/>
              <a:round/>
            </a:ln>
            <a:effectLst/>
          </c:spPr>
          <c:marker>
            <c:symbol val="circle"/>
            <c:size val="5"/>
            <c:spPr>
              <a:solidFill>
                <a:schemeClr val="accent3"/>
              </a:solidFill>
              <a:ln w="9525">
                <a:solidFill>
                  <a:schemeClr val="accent3"/>
                </a:solidFill>
              </a:ln>
              <a:effectLst/>
            </c:spPr>
          </c:marker>
          <c:xVal>
            <c:numRef>
              <c:f>'[Master Table- 2025 Senior Thesis Soil Standard Results- Amelea Hauer.xlsx]Charcoal Weights'!$C$93:$C$95</c:f>
              <c:numCache>
                <c:formatCode>General</c:formatCode>
                <c:ptCount val="3"/>
                <c:pt idx="0">
                  <c:v>3</c:v>
                </c:pt>
                <c:pt idx="1">
                  <c:v>3</c:v>
                </c:pt>
                <c:pt idx="2">
                  <c:v>3</c:v>
                </c:pt>
              </c:numCache>
            </c:numRef>
          </c:xVal>
          <c:yVal>
            <c:numRef>
              <c:f>'[Master Table- 2025 Senior Thesis Soil Standard Results- Amelea Hauer.xlsx]Charcoal Weights'!$D$93:$D$95</c:f>
              <c:numCache>
                <c:formatCode>General</c:formatCode>
                <c:ptCount val="3"/>
                <c:pt idx="0">
                  <c:v>9.9369999999999994</c:v>
                </c:pt>
                <c:pt idx="1">
                  <c:v>9.9169999999999945</c:v>
                </c:pt>
                <c:pt idx="2">
                  <c:v>10.015999999999998</c:v>
                </c:pt>
              </c:numCache>
            </c:numRef>
          </c:yVal>
          <c:smooth val="0"/>
          <c:extLst>
            <c:ext xmlns:c16="http://schemas.microsoft.com/office/drawing/2014/chart" uri="{C3380CC4-5D6E-409C-BE32-E72D297353CC}">
              <c16:uniqueId val="{00000002-8A63-D049-A206-3D5F8B23C1E3}"/>
            </c:ext>
          </c:extLst>
        </c:ser>
        <c:dLbls>
          <c:showLegendKey val="0"/>
          <c:showVal val="0"/>
          <c:showCatName val="0"/>
          <c:showSerName val="0"/>
          <c:showPercent val="0"/>
          <c:showBubbleSize val="0"/>
        </c:dLbls>
        <c:axId val="2132350527"/>
        <c:axId val="1790274575"/>
      </c:scatterChart>
      <c:valAx>
        <c:axId val="2132350527"/>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Weighing</a:t>
                </a:r>
                <a:r>
                  <a:rPr lang="en-US" baseline="0"/>
                  <a:t> Rounds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790274575"/>
        <c:crosses val="autoZero"/>
        <c:crossBetween val="midCat"/>
      </c:valAx>
      <c:valAx>
        <c:axId val="17902745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Weight</a:t>
                </a:r>
                <a:r>
                  <a:rPr lang="en-US" baseline="0"/>
                  <a:t> of Charcoal (mg)</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350527"/>
        <c:crosses val="autoZero"/>
        <c:crossBetween val="midCat"/>
      </c:valAx>
      <c:spPr>
        <a:noFill/>
        <a:ln>
          <a:noFill/>
        </a:ln>
        <a:effectLst/>
      </c:spPr>
    </c:plotArea>
    <c:legend>
      <c:legendPos val="b"/>
      <c:layout>
        <c:manualLayout>
          <c:xMode val="edge"/>
          <c:yMode val="edge"/>
          <c:x val="0.27673132168653136"/>
          <c:y val="0.89569602559021377"/>
          <c:w val="0.54077222684280812"/>
          <c:h val="8.02747111729739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hade val="1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Peroxide Treatments on Blank</a:t>
            </a:r>
            <a:r>
              <a:rPr lang="en-US"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06796724576308"/>
          <c:y val="0.16562375116259481"/>
          <c:w val="0.75128462008683417"/>
          <c:h val="0.63100512660842834"/>
        </c:manualLayout>
      </c:layout>
      <c:scatterChart>
        <c:scatterStyle val="lineMarker"/>
        <c:varyColors val="0"/>
        <c:ser>
          <c:idx val="1"/>
          <c:order val="0"/>
          <c:tx>
            <c:v>Original Weight</c:v>
          </c:tx>
          <c:spPr>
            <a:ln w="19050" cap="rnd">
              <a:noFill/>
              <a:round/>
            </a:ln>
            <a:effectLst/>
          </c:spPr>
          <c:marker>
            <c:symbol val="circle"/>
            <c:size val="5"/>
            <c:spPr>
              <a:solidFill>
                <a:schemeClr val="accent1"/>
              </a:solidFill>
              <a:ln w="9525">
                <a:solidFill>
                  <a:schemeClr val="accent1"/>
                </a:solidFill>
              </a:ln>
              <a:effectLst/>
            </c:spPr>
          </c:marker>
          <c:dPt>
            <c:idx val="0"/>
            <c:marker>
              <c:symbol val="circle"/>
              <c:size val="5"/>
              <c:spPr>
                <a:solidFill>
                  <a:schemeClr val="accent1"/>
                </a:solidFill>
                <a:ln w="9525">
                  <a:solidFill>
                    <a:schemeClr val="accent1"/>
                  </a:solidFill>
                </a:ln>
                <a:effectLst/>
              </c:spPr>
            </c:marker>
            <c:bubble3D val="0"/>
            <c:spPr>
              <a:ln w="25400" cap="rnd">
                <a:noFill/>
                <a:round/>
              </a:ln>
              <a:effectLst/>
            </c:spPr>
            <c:extLst>
              <c:ext xmlns:c16="http://schemas.microsoft.com/office/drawing/2014/chart" uri="{C3380CC4-5D6E-409C-BE32-E72D297353CC}">
                <c16:uniqueId val="{00000001-3130-6342-8665-7936F000B52A}"/>
              </c:ext>
            </c:extLst>
          </c:dPt>
          <c:xVal>
            <c:numRef>
              <c:f>'[Master Table- 2025 Senior Thesis Soil Standard Results- Amelea Hauer.xlsx]Charcoal Weights'!$A$101</c:f>
              <c:numCache>
                <c:formatCode>General</c:formatCode>
                <c:ptCount val="1"/>
                <c:pt idx="0">
                  <c:v>1</c:v>
                </c:pt>
              </c:numCache>
            </c:numRef>
          </c:xVal>
          <c:yVal>
            <c:numRef>
              <c:f>'[Master Table- 2025 Senior Thesis Soil Standard Results- Amelea Hauer.xlsx]Charcoal Weights'!$B$101</c:f>
              <c:numCache>
                <c:formatCode>General</c:formatCode>
                <c:ptCount val="1"/>
                <c:pt idx="0">
                  <c:v>40.609000000000002</c:v>
                </c:pt>
              </c:numCache>
            </c:numRef>
          </c:yVal>
          <c:smooth val="0"/>
          <c:extLst>
            <c:ext xmlns:c16="http://schemas.microsoft.com/office/drawing/2014/chart" uri="{C3380CC4-5D6E-409C-BE32-E72D297353CC}">
              <c16:uniqueId val="{00000001-D884-194E-A659-AA9C65D08EB9}"/>
            </c:ext>
          </c:extLst>
        </c:ser>
        <c:ser>
          <c:idx val="2"/>
          <c:order val="1"/>
          <c:tx>
            <c:v>Reweigh 1</c:v>
          </c:tx>
          <c:spPr>
            <a:ln w="25400" cap="rnd">
              <a:noFill/>
              <a:round/>
            </a:ln>
            <a:effectLst/>
          </c:spPr>
          <c:marker>
            <c:symbol val="circle"/>
            <c:size val="5"/>
            <c:spPr>
              <a:solidFill>
                <a:schemeClr val="accent2"/>
              </a:solidFill>
              <a:ln w="9525">
                <a:solidFill>
                  <a:schemeClr val="accent3"/>
                </a:solidFill>
              </a:ln>
              <a:effectLst/>
            </c:spPr>
          </c:marker>
          <c:dPt>
            <c:idx val="0"/>
            <c:marker>
              <c:symbol val="circl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2-3130-6342-8665-7936F000B52A}"/>
              </c:ext>
            </c:extLst>
          </c:dPt>
          <c:xVal>
            <c:numRef>
              <c:f>'[Master Table- 2025 Senior Thesis Soil Standard Results- Amelea Hauer.xlsx]Charcoal Weights'!$A$102</c:f>
              <c:numCache>
                <c:formatCode>General</c:formatCode>
                <c:ptCount val="1"/>
                <c:pt idx="0">
                  <c:v>2</c:v>
                </c:pt>
              </c:numCache>
            </c:numRef>
          </c:xVal>
          <c:yVal>
            <c:numRef>
              <c:f>'[Master Table- 2025 Senior Thesis Soil Standard Results- Amelea Hauer.xlsx]Charcoal Weights'!$B$102</c:f>
              <c:numCache>
                <c:formatCode>General</c:formatCode>
                <c:ptCount val="1"/>
                <c:pt idx="0">
                  <c:v>40.624000000000002</c:v>
                </c:pt>
              </c:numCache>
            </c:numRef>
          </c:yVal>
          <c:smooth val="0"/>
          <c:extLst>
            <c:ext xmlns:c16="http://schemas.microsoft.com/office/drawing/2014/chart" uri="{C3380CC4-5D6E-409C-BE32-E72D297353CC}">
              <c16:uniqueId val="{00000002-D884-194E-A659-AA9C65D08EB9}"/>
            </c:ext>
          </c:extLst>
        </c:ser>
        <c:ser>
          <c:idx val="3"/>
          <c:order val="2"/>
          <c:tx>
            <c:v>Reweigh 2</c:v>
          </c:tx>
          <c:spPr>
            <a:ln w="25400" cap="rnd">
              <a:noFill/>
              <a:round/>
            </a:ln>
            <a:effectLst/>
          </c:spPr>
          <c:marker>
            <c:symbol val="circle"/>
            <c:size val="5"/>
            <c:spPr>
              <a:solidFill>
                <a:schemeClr val="accent3"/>
              </a:solidFill>
              <a:ln w="9525">
                <a:solidFill>
                  <a:schemeClr val="accent4"/>
                </a:solidFill>
              </a:ln>
              <a:effectLst/>
            </c:spPr>
          </c:marker>
          <c:dPt>
            <c:idx val="0"/>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3-3130-6342-8665-7936F000B52A}"/>
              </c:ext>
            </c:extLst>
          </c:dPt>
          <c:xVal>
            <c:numRef>
              <c:f>'[Master Table- 2025 Senior Thesis Soil Standard Results- Amelea Hauer.xlsx]Charcoal Weights'!$A$103</c:f>
              <c:numCache>
                <c:formatCode>General</c:formatCode>
                <c:ptCount val="1"/>
                <c:pt idx="0">
                  <c:v>3</c:v>
                </c:pt>
              </c:numCache>
            </c:numRef>
          </c:xVal>
          <c:yVal>
            <c:numRef>
              <c:f>'[Master Table- 2025 Senior Thesis Soil Standard Results- Amelea Hauer.xlsx]Charcoal Weights'!$B$103</c:f>
              <c:numCache>
                <c:formatCode>General</c:formatCode>
                <c:ptCount val="1"/>
                <c:pt idx="0">
                  <c:v>40.621000000000002</c:v>
                </c:pt>
              </c:numCache>
            </c:numRef>
          </c:yVal>
          <c:smooth val="0"/>
          <c:extLst>
            <c:ext xmlns:c16="http://schemas.microsoft.com/office/drawing/2014/chart" uri="{C3380CC4-5D6E-409C-BE32-E72D297353CC}">
              <c16:uniqueId val="{00000003-D884-194E-A659-AA9C65D08EB9}"/>
            </c:ext>
          </c:extLst>
        </c:ser>
        <c:dLbls>
          <c:showLegendKey val="0"/>
          <c:showVal val="0"/>
          <c:showCatName val="0"/>
          <c:showSerName val="0"/>
          <c:showPercent val="0"/>
          <c:showBubbleSize val="0"/>
        </c:dLbls>
        <c:axId val="1501057631"/>
        <c:axId val="107961519"/>
      </c:scatterChart>
      <c:valAx>
        <c:axId val="1501057631"/>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Weighing</a:t>
                </a:r>
                <a:r>
                  <a:rPr lang="en-US" baseline="0"/>
                  <a:t> Rounds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07961519"/>
        <c:crosses val="autoZero"/>
        <c:crossBetween val="midCat"/>
      </c:valAx>
      <c:valAx>
        <c:axId val="107961519"/>
        <c:scaling>
          <c:orientation val="minMax"/>
          <c:max val="40.85"/>
          <c:min val="4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Weight</a:t>
                </a:r>
                <a:r>
                  <a:rPr lang="en-US" baseline="0"/>
                  <a:t> of Silver Capsule with Peroixde Additions (mg)</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1057631"/>
        <c:crosses val="autoZero"/>
        <c:crossBetween val="midCat"/>
        <c:majorUnit val="0.1"/>
      </c:valAx>
      <c:spPr>
        <a:noFill/>
        <a:ln>
          <a:noFill/>
        </a:ln>
        <a:effectLst/>
      </c:spPr>
    </c:plotArea>
    <c:legend>
      <c:legendPos val="b"/>
      <c:layout>
        <c:manualLayout>
          <c:xMode val="edge"/>
          <c:yMode val="edge"/>
          <c:x val="0.33086600226144508"/>
          <c:y val="0.92176979766676559"/>
          <c:w val="0.51118726279530868"/>
          <c:h val="5.770653089081891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hade val="1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985936"/>
            <a:ext cx="37307520" cy="12733867"/>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9210869"/>
            <a:ext cx="32918400" cy="8830731"/>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5577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448552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947334"/>
            <a:ext cx="946404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947334"/>
            <a:ext cx="27843480"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2854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15507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118611"/>
            <a:ext cx="37856160" cy="1521459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4477144"/>
            <a:ext cx="37856160" cy="800099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89882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9736667"/>
            <a:ext cx="1865376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9736667"/>
            <a:ext cx="1865376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9203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947342"/>
            <a:ext cx="3785616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966203"/>
            <a:ext cx="18568032"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3360400"/>
            <a:ext cx="18568032"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966203"/>
            <a:ext cx="18659477"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3360400"/>
            <a:ext cx="18659477"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1015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04427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1047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266275"/>
            <a:ext cx="22219920" cy="25992667"/>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91092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266275"/>
            <a:ext cx="22219920" cy="25992667"/>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6808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947342"/>
            <a:ext cx="3785616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9736667"/>
            <a:ext cx="3785616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3900542"/>
            <a:ext cx="9875520" cy="1947333"/>
          </a:xfrm>
          <a:prstGeom prst="rect">
            <a:avLst/>
          </a:prstGeom>
        </p:spPr>
        <p:txBody>
          <a:bodyPr vert="horz" lIns="91440" tIns="45720" rIns="91440" bIns="45720" rtlCol="0" anchor="ctr"/>
          <a:lstStyle>
            <a:lvl1pPr algn="l">
              <a:defRPr sz="5760">
                <a:solidFill>
                  <a:schemeClr val="tx1">
                    <a:tint val="75000"/>
                  </a:schemeClr>
                </a:solidFill>
              </a:defRPr>
            </a:lvl1pPr>
          </a:lstStyle>
          <a:p>
            <a:fld id="{08E81BC7-D5A5-445F-BF4D-797F02B50EB4}" type="datetimeFigureOut">
              <a:rPr lang="en-US" smtClean="0"/>
              <a:t>4/22/25</a:t>
            </a:fld>
            <a:endParaRPr lang="en-US"/>
          </a:p>
        </p:txBody>
      </p:sp>
      <p:sp>
        <p:nvSpPr>
          <p:cNvPr id="5" name="Footer Placeholder 4"/>
          <p:cNvSpPr>
            <a:spLocks noGrp="1"/>
          </p:cNvSpPr>
          <p:nvPr>
            <p:ph type="ftr" sz="quarter" idx="3"/>
          </p:nvPr>
        </p:nvSpPr>
        <p:spPr>
          <a:xfrm>
            <a:off x="14538960" y="33900542"/>
            <a:ext cx="14813280" cy="1947333"/>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3900542"/>
            <a:ext cx="9875520" cy="1947333"/>
          </a:xfrm>
          <a:prstGeom prst="rect">
            <a:avLst/>
          </a:prstGeom>
        </p:spPr>
        <p:txBody>
          <a:bodyPr vert="horz" lIns="91440" tIns="45720" rIns="91440" bIns="45720" rtlCol="0" anchor="ctr"/>
          <a:lstStyle>
            <a:lvl1pPr algn="r">
              <a:defRPr sz="576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37955644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hart" Target="../charts/chart3.xml"/><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9599" y="468678"/>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dirty="0">
                <a:solidFill>
                  <a:schemeClr val="bg1"/>
                </a:solidFill>
                <a:effectLst/>
                <a:latin typeface="Cambria" panose="02040503050406030204" pitchFamily="18" charset="0"/>
                <a:ea typeface="Calibri" panose="020F0502020204030204" pitchFamily="34" charset="0"/>
              </a:rPr>
              <a:t>Isolating Charcoal in Synthetic Marine Sediments: Refining Carbon Removal Techniques</a:t>
            </a:r>
            <a:r>
              <a:rPr lang="en-US" sz="7200" dirty="0">
                <a:solidFill>
                  <a:schemeClr val="bg1"/>
                </a:solidFill>
                <a:effectLst/>
                <a:latin typeface="Cambria" panose="02040503050406030204" pitchFamily="18" charset="0"/>
              </a:rPr>
              <a:t> </a:t>
            </a:r>
            <a:br>
              <a:rPr lang="en-US" sz="7200" dirty="0">
                <a:solidFill>
                  <a:schemeClr val="bg1"/>
                </a:solidFill>
                <a:latin typeface="Cambria" panose="02040503050406030204" pitchFamily="18" charset="0"/>
                <a:cs typeface="Arial" panose="020B0604020202020204" pitchFamily="34" charset="0"/>
              </a:rPr>
            </a:br>
            <a:r>
              <a:rPr lang="en-US" sz="4800" dirty="0">
                <a:solidFill>
                  <a:schemeClr val="bg1"/>
                </a:solidFill>
                <a:latin typeface="Cambria" panose="02040503050406030204" pitchFamily="18" charset="0"/>
                <a:cs typeface="Arial" panose="020B0604020202020204" pitchFamily="34" charset="0"/>
              </a:rPr>
              <a:t>Amelea Hauer</a:t>
            </a:r>
            <a:br>
              <a:rPr lang="en-US" sz="4800" u="sng" dirty="0">
                <a:solidFill>
                  <a:schemeClr val="bg1"/>
                </a:solidFill>
                <a:latin typeface="Cambria" panose="02040503050406030204" pitchFamily="18" charset="0"/>
                <a:cs typeface="Arial" panose="020B0604020202020204" pitchFamily="34" charset="0"/>
              </a:rPr>
            </a:br>
            <a:r>
              <a:rPr lang="en-US" sz="4800" dirty="0">
                <a:solidFill>
                  <a:schemeClr val="bg1"/>
                </a:solidFill>
                <a:latin typeface="Cambria" panose="02040503050406030204" pitchFamily="18" charset="0"/>
                <a:cs typeface="Arial" panose="020B0604020202020204" pitchFamily="34" charset="0"/>
              </a:rPr>
              <a:t>Advisor: Professor Joel Johnson</a:t>
            </a:r>
            <a:br>
              <a:rPr lang="en-US" sz="4800" dirty="0">
                <a:solidFill>
                  <a:schemeClr val="bg1"/>
                </a:solidFill>
                <a:latin typeface="Cambria" panose="02040503050406030204" pitchFamily="18" charset="0"/>
                <a:cs typeface="Arial" panose="020B0604020202020204" pitchFamily="34" charset="0"/>
              </a:rPr>
            </a:br>
            <a:r>
              <a:rPr lang="en-US" sz="4800" i="1" dirty="0">
                <a:solidFill>
                  <a:schemeClr val="bg1"/>
                </a:solidFill>
                <a:latin typeface="Cambria" panose="02040503050406030204" pitchFamily="18" charset="0"/>
                <a:cs typeface="Arial" panose="020B0604020202020204" pitchFamily="34" charset="0"/>
              </a:rPr>
              <a:t>Department of Earth Sciences, University of New Hampshire, Durham, NH</a:t>
            </a:r>
            <a:endParaRPr lang="en-US" sz="7971"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9" y="5709050"/>
            <a:ext cx="10914743" cy="5081072"/>
          </a:xfrm>
          <a:prstGeom prst="rect">
            <a:avLst/>
          </a:prstGeom>
          <a:no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t>What is the most accurate method to isolate charcoal in a marine sediments?</a:t>
            </a:r>
          </a:p>
          <a:p>
            <a:pPr marL="457200" indent="-457200" algn="l">
              <a:buFont typeface="Arial" panose="020B0604020202020204" pitchFamily="34" charset="0"/>
              <a:buChar char="•"/>
            </a:pPr>
            <a:r>
              <a:rPr lang="en-US" sz="3600" dirty="0"/>
              <a:t>How do carbon components in the sediments respond to variable acid and peroxide treatments?</a:t>
            </a:r>
          </a:p>
          <a:p>
            <a:pPr marL="457200" indent="-457200" algn="l">
              <a:buFont typeface="Arial" panose="020B0604020202020204" pitchFamily="34" charset="0"/>
              <a:buChar char="•"/>
            </a:pPr>
            <a:r>
              <a:rPr lang="en-US" sz="3600" dirty="0"/>
              <a:t>Ultimate Question: Will charcoal found in marine sediments from the Gulf of Mexico reflect paleoclimate and/or </a:t>
            </a:r>
            <a:r>
              <a:rPr lang="en-US" sz="3600" dirty="0" err="1"/>
              <a:t>paleofire</a:t>
            </a:r>
            <a:r>
              <a:rPr lang="en-US" sz="3600" dirty="0"/>
              <a:t> events from the past?</a:t>
            </a:r>
          </a:p>
        </p:txBody>
      </p:sp>
      <p:sp>
        <p:nvSpPr>
          <p:cNvPr id="7" name="Subtitle 2"/>
          <p:cNvSpPr txBox="1">
            <a:spLocks/>
          </p:cNvSpPr>
          <p:nvPr/>
        </p:nvSpPr>
        <p:spPr>
          <a:xfrm>
            <a:off x="315453" y="16092248"/>
            <a:ext cx="10914743"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rPr>
              <a:t> </a:t>
            </a:r>
            <a:r>
              <a:rPr lang="en-US" sz="4971" dirty="0">
                <a:solidFill>
                  <a:schemeClr val="bg1"/>
                </a:solidFill>
                <a:latin typeface="Cambria" panose="02040503050406030204" pitchFamily="18" charset="0"/>
              </a:rPr>
              <a:t>Methodology</a:t>
            </a:r>
          </a:p>
        </p:txBody>
      </p:sp>
      <p:sp>
        <p:nvSpPr>
          <p:cNvPr id="13" name="Subtitle 2"/>
          <p:cNvSpPr txBox="1">
            <a:spLocks/>
          </p:cNvSpPr>
          <p:nvPr/>
        </p:nvSpPr>
        <p:spPr>
          <a:xfrm>
            <a:off x="344883" y="4693969"/>
            <a:ext cx="10939460" cy="807521"/>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dirty="0">
                <a:solidFill>
                  <a:schemeClr val="bg1"/>
                </a:solidFill>
                <a:latin typeface="Cambria" panose="02040503050406030204" pitchFamily="18" charset="0"/>
              </a:rPr>
              <a:t>Research Questions</a:t>
            </a:r>
          </a:p>
        </p:txBody>
      </p:sp>
      <p:sp>
        <p:nvSpPr>
          <p:cNvPr id="99" name="Subtitle 2"/>
          <p:cNvSpPr txBox="1">
            <a:spLocks/>
          </p:cNvSpPr>
          <p:nvPr/>
        </p:nvSpPr>
        <p:spPr>
          <a:xfrm>
            <a:off x="369599" y="17109410"/>
            <a:ext cx="10806453" cy="8249970"/>
          </a:xfrm>
          <a:prstGeom prst="rect">
            <a:avLst/>
          </a:prstGeom>
          <a:ln>
            <a:solidFill>
              <a:srgbClr val="002060"/>
            </a:solidFill>
          </a:ln>
        </p:spPr>
        <p:txBody>
          <a:bodyPr vert="horz" lIns="91435" tIns="45717" rIns="91435" bIns="4571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200" dirty="0"/>
              <a:t>Purpose: To create a method of acidification to isolate charcoal in marine sediments. </a:t>
            </a:r>
          </a:p>
          <a:p>
            <a:pPr algn="just">
              <a:spcBef>
                <a:spcPts val="0"/>
              </a:spcBef>
            </a:pPr>
            <a:endParaRPr lang="en-US" sz="3200" dirty="0"/>
          </a:p>
          <a:p>
            <a:pPr algn="just">
              <a:spcBef>
                <a:spcPts val="0"/>
              </a:spcBef>
            </a:pPr>
            <a:r>
              <a:rPr lang="en-US" sz="3200" dirty="0"/>
              <a:t>Approach:</a:t>
            </a:r>
          </a:p>
          <a:p>
            <a:pPr algn="just">
              <a:spcBef>
                <a:spcPts val="0"/>
              </a:spcBef>
            </a:pPr>
            <a:r>
              <a:rPr lang="en-US" sz="3200" dirty="0"/>
              <a:t>-Soil Standards: silver capsules, 10mg of standard, 6% sulfurous acid treatment.</a:t>
            </a:r>
          </a:p>
          <a:p>
            <a:pPr algn="just">
              <a:spcBef>
                <a:spcPts val="0"/>
              </a:spcBef>
            </a:pPr>
            <a:r>
              <a:rPr lang="en-US" sz="3200" dirty="0"/>
              <a:t>-Charcoal Samples: silver capsules, 10mg of sieved (45-63 micron) lab grade charcoal, 33% Peroxide treatments, 68% Nitric Acid treatments.</a:t>
            </a:r>
          </a:p>
          <a:p>
            <a:pPr algn="just">
              <a:spcBef>
                <a:spcPts val="0"/>
              </a:spcBef>
            </a:pPr>
            <a:endParaRPr lang="en-US" sz="3200" dirty="0"/>
          </a:p>
          <a:p>
            <a:pPr algn="just">
              <a:spcBef>
                <a:spcPts val="0"/>
              </a:spcBef>
            </a:pPr>
            <a:endParaRPr lang="en-US" sz="3200" dirty="0"/>
          </a:p>
          <a:p>
            <a:pPr algn="just">
              <a:spcBef>
                <a:spcPts val="0"/>
              </a:spcBef>
            </a:pPr>
            <a:endParaRPr lang="en-US" sz="3200" dirty="0"/>
          </a:p>
          <a:p>
            <a:pPr algn="just">
              <a:spcBef>
                <a:spcPts val="0"/>
              </a:spcBef>
            </a:pPr>
            <a:endParaRPr lang="en-US" sz="3200" dirty="0"/>
          </a:p>
          <a:p>
            <a:pPr algn="just">
              <a:spcBef>
                <a:spcPts val="0"/>
              </a:spcBef>
            </a:pPr>
            <a:endParaRPr lang="en-US" sz="3200" dirty="0"/>
          </a:p>
          <a:p>
            <a:pPr algn="just">
              <a:spcBef>
                <a:spcPts val="0"/>
              </a:spcBef>
            </a:pPr>
            <a:endParaRPr lang="en-US" sz="3200" dirty="0"/>
          </a:p>
          <a:p>
            <a:pPr algn="just">
              <a:spcBef>
                <a:spcPts val="0"/>
              </a:spcBef>
            </a:pPr>
            <a:endParaRPr lang="en-US" sz="3200" dirty="0"/>
          </a:p>
          <a:p>
            <a:pPr algn="just">
              <a:spcBef>
                <a:spcPts val="0"/>
              </a:spcBef>
            </a:pPr>
            <a:r>
              <a:rPr lang="en-US" sz="3200" dirty="0"/>
              <a:t>Analyses: </a:t>
            </a:r>
          </a:p>
          <a:p>
            <a:pPr algn="just">
              <a:spcBef>
                <a:spcPts val="0"/>
              </a:spcBef>
            </a:pPr>
            <a:r>
              <a:rPr lang="en-US" sz="3200" dirty="0"/>
              <a:t>- CHNS analysis on standards for TC, TIC, TOC wt% &amp; </a:t>
            </a:r>
            <a:r>
              <a:rPr lang="el-GR" sz="3200" dirty="0"/>
              <a:t>δ¹³</a:t>
            </a:r>
            <a:r>
              <a:rPr lang="en-US" sz="3200" dirty="0"/>
              <a:t>C  isotopes </a:t>
            </a:r>
          </a:p>
          <a:p>
            <a:pPr algn="just">
              <a:spcBef>
                <a:spcPts val="0"/>
              </a:spcBef>
            </a:pPr>
            <a:r>
              <a:rPr lang="en-US" sz="3200" dirty="0"/>
              <a:t>- Measured weight changes in charcoal samples &amp; blanks</a:t>
            </a:r>
            <a:endParaRPr lang="en-US" sz="2800" dirty="0"/>
          </a:p>
          <a:p>
            <a:pPr marL="342863" indent="-342863" algn="just">
              <a:spcBef>
                <a:spcPts val="0"/>
              </a:spcBef>
              <a:buFont typeface="Arial" panose="020B0604020202020204" pitchFamily="34" charset="0"/>
              <a:buChar char="•"/>
            </a:pPr>
            <a:endParaRPr lang="en-US" sz="2800" dirty="0"/>
          </a:p>
          <a:p>
            <a:pPr algn="l">
              <a:spcBef>
                <a:spcPts val="0"/>
              </a:spcBef>
            </a:pPr>
            <a:endParaRPr lang="en-US" sz="2486" dirty="0"/>
          </a:p>
          <a:p>
            <a:pPr algn="l">
              <a:spcBef>
                <a:spcPts val="0"/>
              </a:spcBef>
            </a:pPr>
            <a:endParaRPr lang="en-US" sz="2486" dirty="0"/>
          </a:p>
          <a:p>
            <a:pPr algn="l">
              <a:spcBef>
                <a:spcPts val="0"/>
              </a:spcBef>
            </a:pPr>
            <a:endParaRPr lang="en-US" sz="2486"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3123" y="1126416"/>
            <a:ext cx="2124025" cy="2557713"/>
          </a:xfrm>
          <a:prstGeom prst="rect">
            <a:avLst/>
          </a:prstGeom>
        </p:spPr>
      </p:pic>
      <p:pic>
        <p:nvPicPr>
          <p:cNvPr id="1028" name="Picture 4">
            <a:extLst>
              <a:ext uri="{FF2B5EF4-FFF2-40B4-BE49-F238E27FC236}">
                <a16:creationId xmlns:a16="http://schemas.microsoft.com/office/drawing/2014/main" id="{943CF850-B267-7396-5091-32E0C5ED3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2324" y="113975"/>
            <a:ext cx="3855758" cy="471259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5055C30F-4415-DC17-55CD-582A33FCE35C}"/>
              </a:ext>
            </a:extLst>
          </p:cNvPr>
          <p:cNvPicPr>
            <a:picLocks noChangeAspect="1"/>
          </p:cNvPicPr>
          <p:nvPr/>
        </p:nvPicPr>
        <p:blipFill rotWithShape="1">
          <a:blip r:embed="rId4">
            <a:extLst>
              <a:ext uri="{28A0092B-C50C-407E-A947-70E740481C1C}">
                <a14:useLocalDpi xmlns:a14="http://schemas.microsoft.com/office/drawing/2010/main" val="0"/>
              </a:ext>
            </a:extLst>
          </a:blip>
          <a:srcRect l="8623" t="908" r="31768" b="20344"/>
          <a:stretch/>
        </p:blipFill>
        <p:spPr>
          <a:xfrm rot="5400000">
            <a:off x="6537519" y="11539939"/>
            <a:ext cx="4270767" cy="4161118"/>
          </a:xfrm>
          <a:prstGeom prst="rect">
            <a:avLst/>
          </a:prstGeom>
        </p:spPr>
      </p:pic>
      <p:sp>
        <p:nvSpPr>
          <p:cNvPr id="9" name="Subtitle 2"/>
          <p:cNvSpPr txBox="1">
            <a:spLocks/>
          </p:cNvSpPr>
          <p:nvPr/>
        </p:nvSpPr>
        <p:spPr>
          <a:xfrm>
            <a:off x="11527362" y="4693969"/>
            <a:ext cx="31917149" cy="807521"/>
          </a:xfrm>
          <a:prstGeom prst="rect">
            <a:avLst/>
          </a:prstGeom>
          <a:solidFill>
            <a:srgbClr val="002060"/>
          </a:solidFill>
          <a:ln>
            <a:solidFill>
              <a:srgbClr val="002060"/>
            </a:solidFill>
          </a:ln>
        </p:spPr>
        <p:txBody>
          <a:bodyPr vert="horz" lIns="91435" tIns="45717" rIns="91435" bIns="4571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71" dirty="0">
                <a:solidFill>
                  <a:schemeClr val="bg1"/>
                </a:solidFill>
                <a:latin typeface="Cambria" panose="02040503050406030204" pitchFamily="18" charset="0"/>
              </a:rPr>
              <a:t>Results</a:t>
            </a:r>
          </a:p>
        </p:txBody>
      </p:sp>
      <p:graphicFrame>
        <p:nvGraphicFramePr>
          <p:cNvPr id="114" name="Table 113">
            <a:extLst>
              <a:ext uri="{FF2B5EF4-FFF2-40B4-BE49-F238E27FC236}">
                <a16:creationId xmlns:a16="http://schemas.microsoft.com/office/drawing/2014/main" id="{C0847151-6D4E-0CE3-20D3-E429723F3C03}"/>
              </a:ext>
            </a:extLst>
          </p:cNvPr>
          <p:cNvGraphicFramePr>
            <a:graphicFrameLocks noGrp="1"/>
          </p:cNvGraphicFramePr>
          <p:nvPr>
            <p:extLst>
              <p:ext uri="{D42A27DB-BD31-4B8C-83A1-F6EECF244321}">
                <p14:modId xmlns:p14="http://schemas.microsoft.com/office/powerpoint/2010/main" val="2255062963"/>
              </p:ext>
            </p:extLst>
          </p:nvPr>
        </p:nvGraphicFramePr>
        <p:xfrm>
          <a:off x="11619165" y="5709050"/>
          <a:ext cx="15894369" cy="2304264"/>
        </p:xfrm>
        <a:graphic>
          <a:graphicData uri="http://schemas.openxmlformats.org/drawingml/2006/table">
            <a:tbl>
              <a:tblPr>
                <a:tableStyleId>{5C22544A-7EE6-4342-B048-85BDC9FD1C3A}</a:tableStyleId>
              </a:tblPr>
              <a:tblGrid>
                <a:gridCol w="2797935">
                  <a:extLst>
                    <a:ext uri="{9D8B030D-6E8A-4147-A177-3AD203B41FA5}">
                      <a16:colId xmlns:a16="http://schemas.microsoft.com/office/drawing/2014/main" val="3374011327"/>
                    </a:ext>
                  </a:extLst>
                </a:gridCol>
                <a:gridCol w="1095043">
                  <a:extLst>
                    <a:ext uri="{9D8B030D-6E8A-4147-A177-3AD203B41FA5}">
                      <a16:colId xmlns:a16="http://schemas.microsoft.com/office/drawing/2014/main" val="1203703483"/>
                    </a:ext>
                  </a:extLst>
                </a:gridCol>
                <a:gridCol w="2514600">
                  <a:extLst>
                    <a:ext uri="{9D8B030D-6E8A-4147-A177-3AD203B41FA5}">
                      <a16:colId xmlns:a16="http://schemas.microsoft.com/office/drawing/2014/main" val="2864414335"/>
                    </a:ext>
                  </a:extLst>
                </a:gridCol>
                <a:gridCol w="3185489">
                  <a:extLst>
                    <a:ext uri="{9D8B030D-6E8A-4147-A177-3AD203B41FA5}">
                      <a16:colId xmlns:a16="http://schemas.microsoft.com/office/drawing/2014/main" val="3721532555"/>
                    </a:ext>
                  </a:extLst>
                </a:gridCol>
                <a:gridCol w="2832799">
                  <a:extLst>
                    <a:ext uri="{9D8B030D-6E8A-4147-A177-3AD203B41FA5}">
                      <a16:colId xmlns:a16="http://schemas.microsoft.com/office/drawing/2014/main" val="3823654311"/>
                    </a:ext>
                  </a:extLst>
                </a:gridCol>
                <a:gridCol w="3468503">
                  <a:extLst>
                    <a:ext uri="{9D8B030D-6E8A-4147-A177-3AD203B41FA5}">
                      <a16:colId xmlns:a16="http://schemas.microsoft.com/office/drawing/2014/main" val="2318849897"/>
                    </a:ext>
                  </a:extLst>
                </a:gridCol>
              </a:tblGrid>
              <a:tr h="447273">
                <a:tc rowSpan="2">
                  <a:txBody>
                    <a:bodyPr/>
                    <a:lstStyle/>
                    <a:p>
                      <a:pPr algn="l" fontAlgn="ctr"/>
                      <a:r>
                        <a:rPr lang="en-US" sz="2800" u="none" strike="noStrike">
                          <a:effectLst/>
                        </a:rPr>
                        <a:t>Soil Standard Type</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rowSpan="2">
                  <a:txBody>
                    <a:bodyPr/>
                    <a:lstStyle/>
                    <a:p>
                      <a:pPr algn="l" fontAlgn="ctr"/>
                      <a:r>
                        <a:rPr lang="en-US" sz="2800" u="none" strike="noStrike">
                          <a:effectLst/>
                        </a:rPr>
                        <a:t>Label </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rowSpan="2">
                  <a:txBody>
                    <a:bodyPr/>
                    <a:lstStyle/>
                    <a:p>
                      <a:pPr algn="l" fontAlgn="ctr"/>
                      <a:r>
                        <a:rPr lang="en-US" sz="2800" u="none" strike="noStrike">
                          <a:effectLst/>
                        </a:rPr>
                        <a:t>Soil Composition</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rowSpan="2">
                  <a:txBody>
                    <a:bodyPr/>
                    <a:lstStyle/>
                    <a:p>
                      <a:pPr algn="l" fontAlgn="ctr"/>
                      <a:r>
                        <a:rPr lang="en-US" sz="2800" u="none" strike="noStrike" dirty="0">
                          <a:effectLst/>
                        </a:rPr>
                        <a:t>Total Carbon (TC) = wt%</a:t>
                      </a:r>
                      <a:endParaRPr lang="en-US" sz="28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rowSpan="2">
                  <a:txBody>
                    <a:bodyPr/>
                    <a:lstStyle/>
                    <a:p>
                      <a:pPr algn="l" fontAlgn="ctr"/>
                      <a:r>
                        <a:rPr lang="en-US" sz="2800" u="none" strike="noStrike" dirty="0">
                          <a:effectLst/>
                        </a:rPr>
                        <a:t>Total Inorganic + Carbon (TIC) wt%</a:t>
                      </a:r>
                      <a:endParaRPr lang="en-US" sz="28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n-US" sz="2800" u="none" strike="noStrike" dirty="0">
                          <a:effectLst/>
                        </a:rPr>
                        <a:t>Total Organic Carbon</a:t>
                      </a:r>
                      <a:endParaRPr lang="en-US" sz="28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4177418209"/>
                  </a:ext>
                </a:extLst>
              </a:tr>
              <a:tr h="4735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2800" u="none" strike="noStrike" dirty="0">
                          <a:effectLst/>
                        </a:rPr>
                        <a:t>(TOC) wt%</a:t>
                      </a:r>
                      <a:endParaRPr lang="en-US" sz="28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2609325205"/>
                  </a:ext>
                </a:extLst>
              </a:tr>
              <a:tr h="408157">
                <a:tc>
                  <a:txBody>
                    <a:bodyPr/>
                    <a:lstStyle/>
                    <a:p>
                      <a:pPr algn="l" fontAlgn="ctr"/>
                      <a:r>
                        <a:rPr lang="en-US" sz="2800" u="none" strike="noStrike">
                          <a:effectLst/>
                        </a:rPr>
                        <a:t>Low</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n-US" sz="2800" u="none" strike="noStrike">
                          <a:effectLst/>
                        </a:rPr>
                        <a:t>B2180</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n-US" sz="2800" u="none" strike="noStrike">
                          <a:effectLst/>
                        </a:rPr>
                        <a:t>sandy</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n-US" sz="2800" u="none" strike="noStrike">
                          <a:effectLst/>
                        </a:rPr>
                        <a:t>0.83+/-0.05</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r" fontAlgn="ctr"/>
                      <a:r>
                        <a:rPr lang="en-US" sz="2800" u="none" strike="noStrike">
                          <a:effectLst/>
                        </a:rPr>
                        <a:t>0.07</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r" fontAlgn="ctr"/>
                      <a:r>
                        <a:rPr lang="en-US" sz="2800" u="none" strike="noStrike" dirty="0">
                          <a:effectLst/>
                        </a:rPr>
                        <a:t>0.76</a:t>
                      </a:r>
                      <a:endParaRPr lang="en-US" sz="28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1056710697"/>
                  </a:ext>
                </a:extLst>
              </a:tr>
              <a:tr h="473582">
                <a:tc>
                  <a:txBody>
                    <a:bodyPr/>
                    <a:lstStyle/>
                    <a:p>
                      <a:pPr algn="l" fontAlgn="ctr"/>
                      <a:r>
                        <a:rPr lang="en-US" sz="2800" u="none" strike="noStrike">
                          <a:effectLst/>
                        </a:rPr>
                        <a:t>Medium</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n-US" sz="2800" u="none" strike="noStrike">
                          <a:effectLst/>
                        </a:rPr>
                        <a:t>B2182</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n-US" sz="2800" u="none" strike="noStrike">
                          <a:effectLst/>
                        </a:rPr>
                        <a:t>silty</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n-US" sz="2800" u="none" strike="noStrike">
                          <a:effectLst/>
                        </a:rPr>
                        <a:t>2.19+/-0.05</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r" fontAlgn="ctr"/>
                      <a:r>
                        <a:rPr lang="en-US" sz="2800" u="none" strike="noStrike">
                          <a:effectLst/>
                        </a:rPr>
                        <a:t>0.3</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r" fontAlgn="ctr"/>
                      <a:r>
                        <a:rPr lang="en-US" sz="2800" u="none" strike="noStrike" dirty="0">
                          <a:effectLst/>
                        </a:rPr>
                        <a:t>1.89</a:t>
                      </a:r>
                      <a:endParaRPr lang="en-US" sz="28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3295837803"/>
                  </a:ext>
                </a:extLst>
              </a:tr>
              <a:tr h="473582">
                <a:tc>
                  <a:txBody>
                    <a:bodyPr/>
                    <a:lstStyle/>
                    <a:p>
                      <a:pPr algn="l" fontAlgn="ctr"/>
                      <a:r>
                        <a:rPr lang="en-US" sz="2800" u="none" strike="noStrike">
                          <a:effectLst/>
                        </a:rPr>
                        <a:t>High</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n-US" sz="2800" u="none" strike="noStrike">
                          <a:effectLst/>
                        </a:rPr>
                        <a:t>B2188</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n-US" sz="2800" u="none" strike="noStrike">
                          <a:effectLst/>
                        </a:rPr>
                        <a:t>chalky</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n-US" sz="2800" u="none" strike="noStrike">
                          <a:effectLst/>
                        </a:rPr>
                        <a:t>5.39+/-0.09</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r" fontAlgn="ctr"/>
                      <a:r>
                        <a:rPr lang="en-US" sz="2800" u="none" strike="noStrike">
                          <a:effectLst/>
                        </a:rPr>
                        <a:t>2.09</a:t>
                      </a:r>
                      <a:endParaRPr lang="en-US" sz="28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r" fontAlgn="ctr"/>
                      <a:r>
                        <a:rPr lang="en-US" sz="2800" u="none" strike="noStrike" dirty="0">
                          <a:effectLst/>
                        </a:rPr>
                        <a:t>3.3</a:t>
                      </a:r>
                      <a:endParaRPr lang="en-US" sz="28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2637043536"/>
                  </a:ext>
                </a:extLst>
              </a:tr>
            </a:tbl>
          </a:graphicData>
        </a:graphic>
      </p:graphicFrame>
      <p:sp>
        <p:nvSpPr>
          <p:cNvPr id="116" name="TextBox 115">
            <a:extLst>
              <a:ext uri="{FF2B5EF4-FFF2-40B4-BE49-F238E27FC236}">
                <a16:creationId xmlns:a16="http://schemas.microsoft.com/office/drawing/2014/main" id="{D98F6449-8991-509E-1C97-28655BF004A2}"/>
              </a:ext>
            </a:extLst>
          </p:cNvPr>
          <p:cNvSpPr txBox="1"/>
          <p:nvPr/>
        </p:nvSpPr>
        <p:spPr>
          <a:xfrm>
            <a:off x="11527362" y="7964973"/>
            <a:ext cx="14268960" cy="276999"/>
          </a:xfrm>
          <a:prstGeom prst="rect">
            <a:avLst/>
          </a:prstGeom>
          <a:noFill/>
        </p:spPr>
        <p:txBody>
          <a:bodyPr wrap="square">
            <a:spAutoFit/>
          </a:bodyPr>
          <a:lstStyle/>
          <a:p>
            <a:r>
              <a:rPr lang="en-US" sz="1200" dirty="0"/>
              <a:t> Information from Elemental Analysis and the Certificate of Analysis for each soil standard type.</a:t>
            </a:r>
          </a:p>
        </p:txBody>
      </p:sp>
      <p:sp>
        <p:nvSpPr>
          <p:cNvPr id="117" name="TextBox 116">
            <a:extLst>
              <a:ext uri="{FF2B5EF4-FFF2-40B4-BE49-F238E27FC236}">
                <a16:creationId xmlns:a16="http://schemas.microsoft.com/office/drawing/2014/main" id="{29D8800C-EBE3-EAF0-A620-167576FFD166}"/>
              </a:ext>
            </a:extLst>
          </p:cNvPr>
          <p:cNvSpPr txBox="1"/>
          <p:nvPr/>
        </p:nvSpPr>
        <p:spPr>
          <a:xfrm>
            <a:off x="225966" y="10766952"/>
            <a:ext cx="5902652" cy="707886"/>
          </a:xfrm>
          <a:prstGeom prst="rect">
            <a:avLst/>
          </a:prstGeom>
          <a:noFill/>
        </p:spPr>
        <p:txBody>
          <a:bodyPr wrap="square" rtlCol="0">
            <a:spAutoFit/>
          </a:bodyPr>
          <a:lstStyle/>
          <a:p>
            <a:r>
              <a:rPr lang="en-US" sz="4000" dirty="0"/>
              <a:t>Study Site: Gulf of Mexico</a:t>
            </a:r>
          </a:p>
        </p:txBody>
      </p:sp>
      <p:sp>
        <p:nvSpPr>
          <p:cNvPr id="31" name="TextBox 30">
            <a:extLst>
              <a:ext uri="{FF2B5EF4-FFF2-40B4-BE49-F238E27FC236}">
                <a16:creationId xmlns:a16="http://schemas.microsoft.com/office/drawing/2014/main" id="{6C90E3E8-05A9-C3C1-87A9-0827459CC074}"/>
              </a:ext>
            </a:extLst>
          </p:cNvPr>
          <p:cNvSpPr txBox="1"/>
          <p:nvPr/>
        </p:nvSpPr>
        <p:spPr>
          <a:xfrm>
            <a:off x="6730604" y="10766952"/>
            <a:ext cx="4499592" cy="707886"/>
          </a:xfrm>
          <a:prstGeom prst="rect">
            <a:avLst/>
          </a:prstGeom>
          <a:noFill/>
        </p:spPr>
        <p:txBody>
          <a:bodyPr wrap="square" rtlCol="0">
            <a:spAutoFit/>
          </a:bodyPr>
          <a:lstStyle/>
          <a:p>
            <a:r>
              <a:rPr lang="en-US" sz="4000" dirty="0"/>
              <a:t>Sample Prep:</a:t>
            </a:r>
          </a:p>
        </p:txBody>
      </p:sp>
      <p:sp>
        <p:nvSpPr>
          <p:cNvPr id="52" name="Rectangle 51">
            <a:extLst>
              <a:ext uri="{FF2B5EF4-FFF2-40B4-BE49-F238E27FC236}">
                <a16:creationId xmlns:a16="http://schemas.microsoft.com/office/drawing/2014/main" id="{0F2E8CA3-14CB-4E0A-0137-0108CBF97F57}"/>
              </a:ext>
            </a:extLst>
          </p:cNvPr>
          <p:cNvSpPr/>
          <p:nvPr/>
        </p:nvSpPr>
        <p:spPr>
          <a:xfrm>
            <a:off x="27745754" y="16073266"/>
            <a:ext cx="15582094" cy="928039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66388E04-7A10-7D63-749B-158DA168E527}"/>
              </a:ext>
            </a:extLst>
          </p:cNvPr>
          <p:cNvSpPr txBox="1"/>
          <p:nvPr/>
        </p:nvSpPr>
        <p:spPr>
          <a:xfrm>
            <a:off x="27774339" y="5738456"/>
            <a:ext cx="15775848"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Low, Medium, High are characterized by the increasing weight percent (wt%) of carbon types (TC, TIC, TOC) in the soil standards.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These standardized amounts are valuable for ground truthing the accuracy of the TC, TIC, and TOC measurements taken by CHNS analysis at the University of Washington- Stable Isotope Core Laboratory.</a:t>
            </a:r>
          </a:p>
        </p:txBody>
      </p:sp>
      <p:sp>
        <p:nvSpPr>
          <p:cNvPr id="112" name="TextBox 111">
            <a:extLst>
              <a:ext uri="{FF2B5EF4-FFF2-40B4-BE49-F238E27FC236}">
                <a16:creationId xmlns:a16="http://schemas.microsoft.com/office/drawing/2014/main" id="{A738D410-959E-2028-1E0C-149EC25AFDD9}"/>
              </a:ext>
            </a:extLst>
          </p:cNvPr>
          <p:cNvSpPr txBox="1"/>
          <p:nvPr/>
        </p:nvSpPr>
        <p:spPr>
          <a:xfrm>
            <a:off x="38414225" y="12423225"/>
            <a:ext cx="487414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No outliers within </a:t>
            </a:r>
            <a:r>
              <a:rPr lang="el-GR" sz="2400" i="0" dirty="0">
                <a:solidFill>
                  <a:srgbClr val="001D35"/>
                </a:solidFill>
                <a:effectLst/>
              </a:rPr>
              <a:t>2σ</a:t>
            </a:r>
            <a:r>
              <a:rPr lang="en-US" sz="2400" i="0" dirty="0">
                <a:solidFill>
                  <a:srgbClr val="001D35"/>
                </a:solidFill>
                <a:effectLst/>
              </a:rPr>
              <a:t> range</a:t>
            </a:r>
          </a:p>
          <a:p>
            <a:pPr marL="342900" indent="-342900">
              <a:buFont typeface="Arial" panose="020B0604020202020204" pitchFamily="34" charset="0"/>
              <a:buChar char="•"/>
            </a:pPr>
            <a:endParaRPr lang="en-US" sz="2400" dirty="0">
              <a:solidFill>
                <a:srgbClr val="001D35"/>
              </a:solidFill>
            </a:endParaRPr>
          </a:p>
        </p:txBody>
      </p:sp>
      <p:sp>
        <p:nvSpPr>
          <p:cNvPr id="1024" name="TextBox 1023">
            <a:extLst>
              <a:ext uri="{FF2B5EF4-FFF2-40B4-BE49-F238E27FC236}">
                <a16:creationId xmlns:a16="http://schemas.microsoft.com/office/drawing/2014/main" id="{F3F6D365-C644-FA55-BA49-CBCC8C0582A9}"/>
              </a:ext>
            </a:extLst>
          </p:cNvPr>
          <p:cNvSpPr txBox="1"/>
          <p:nvPr/>
        </p:nvSpPr>
        <p:spPr>
          <a:xfrm>
            <a:off x="37464091" y="16254168"/>
            <a:ext cx="5903952" cy="615553"/>
          </a:xfrm>
          <a:prstGeom prst="rect">
            <a:avLst/>
          </a:prstGeom>
          <a:noFill/>
        </p:spPr>
        <p:txBody>
          <a:bodyPr wrap="square" rtlCol="0">
            <a:spAutoFit/>
          </a:bodyPr>
          <a:lstStyle/>
          <a:p>
            <a:r>
              <a:rPr lang="en-US" sz="3400" dirty="0">
                <a:latin typeface="Cambria" panose="02040503050406030204" pitchFamily="18" charset="0"/>
              </a:rPr>
              <a:t>Charcoal &amp; Nitric Treatments</a:t>
            </a:r>
          </a:p>
        </p:txBody>
      </p:sp>
      <p:pic>
        <p:nvPicPr>
          <p:cNvPr id="1030" name="Picture 6" descr="The Gulf of Mexico as seen on Google Maps on Jan. 27, 2025.">
            <a:extLst>
              <a:ext uri="{FF2B5EF4-FFF2-40B4-BE49-F238E27FC236}">
                <a16:creationId xmlns:a16="http://schemas.microsoft.com/office/drawing/2014/main" id="{4B14A1DF-2459-34E9-E7EC-F6251DA8DC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21" t="4849" r="13340" b="3466"/>
          <a:stretch/>
        </p:blipFill>
        <p:spPr bwMode="auto">
          <a:xfrm>
            <a:off x="312288" y="11459478"/>
            <a:ext cx="5973828" cy="4270767"/>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1046" descr="A close-up of a thermometer&#10;&#10;Description automatically generated">
            <a:extLst>
              <a:ext uri="{FF2B5EF4-FFF2-40B4-BE49-F238E27FC236}">
                <a16:creationId xmlns:a16="http://schemas.microsoft.com/office/drawing/2014/main" id="{000D833C-B48B-18FF-FD5B-7C8A361D66DC}"/>
              </a:ext>
            </a:extLst>
          </p:cNvPr>
          <p:cNvPicPr>
            <a:picLocks noChangeAspect="1"/>
          </p:cNvPicPr>
          <p:nvPr/>
        </p:nvPicPr>
        <p:blipFill rotWithShape="1">
          <a:blip r:embed="rId6">
            <a:extLst>
              <a:ext uri="{28A0092B-C50C-407E-A947-70E740481C1C}">
                <a14:useLocalDpi xmlns:a14="http://schemas.microsoft.com/office/drawing/2010/main" val="0"/>
              </a:ext>
            </a:extLst>
          </a:blip>
          <a:srcRect t="45977" b="13676"/>
          <a:stretch/>
        </p:blipFill>
        <p:spPr>
          <a:xfrm rot="16200000">
            <a:off x="9035699" y="13404590"/>
            <a:ext cx="4175649" cy="327844"/>
          </a:xfrm>
          <a:prstGeom prst="rect">
            <a:avLst/>
          </a:prstGeom>
        </p:spPr>
      </p:pic>
      <p:sp>
        <p:nvSpPr>
          <p:cNvPr id="1048" name="TextBox 1047">
            <a:extLst>
              <a:ext uri="{FF2B5EF4-FFF2-40B4-BE49-F238E27FC236}">
                <a16:creationId xmlns:a16="http://schemas.microsoft.com/office/drawing/2014/main" id="{36709A13-2352-CBC4-50BC-0C9EE501B535}"/>
              </a:ext>
            </a:extLst>
          </p:cNvPr>
          <p:cNvSpPr txBox="1"/>
          <p:nvPr/>
        </p:nvSpPr>
        <p:spPr>
          <a:xfrm>
            <a:off x="6506337" y="15780441"/>
            <a:ext cx="4824708" cy="307777"/>
          </a:xfrm>
          <a:prstGeom prst="rect">
            <a:avLst/>
          </a:prstGeom>
          <a:noFill/>
        </p:spPr>
        <p:txBody>
          <a:bodyPr wrap="square" rtlCol="0">
            <a:spAutoFit/>
          </a:bodyPr>
          <a:lstStyle/>
          <a:p>
            <a:r>
              <a:rPr lang="en-US" sz="1400" dirty="0"/>
              <a:t>Picture: Adding Nitric Acid to samples with glass microsyringe</a:t>
            </a:r>
          </a:p>
        </p:txBody>
      </p:sp>
      <p:grpSp>
        <p:nvGrpSpPr>
          <p:cNvPr id="1066" name="Group 1065">
            <a:extLst>
              <a:ext uri="{FF2B5EF4-FFF2-40B4-BE49-F238E27FC236}">
                <a16:creationId xmlns:a16="http://schemas.microsoft.com/office/drawing/2014/main" id="{5B7E8E78-B277-0CBF-E7DE-03DB982F7EA1}"/>
              </a:ext>
            </a:extLst>
          </p:cNvPr>
          <p:cNvGrpSpPr/>
          <p:nvPr/>
        </p:nvGrpSpPr>
        <p:grpSpPr>
          <a:xfrm>
            <a:off x="27718521" y="8169284"/>
            <a:ext cx="15681759" cy="7802468"/>
            <a:chOff x="27745753" y="8426556"/>
            <a:chExt cx="15681759" cy="7048921"/>
          </a:xfrm>
        </p:grpSpPr>
        <p:grpSp>
          <p:nvGrpSpPr>
            <p:cNvPr id="1064" name="Group 1063">
              <a:extLst>
                <a:ext uri="{FF2B5EF4-FFF2-40B4-BE49-F238E27FC236}">
                  <a16:creationId xmlns:a16="http://schemas.microsoft.com/office/drawing/2014/main" id="{4FCC3D8A-BE98-C104-F129-4E0C99C7CFDB}"/>
                </a:ext>
              </a:extLst>
            </p:cNvPr>
            <p:cNvGrpSpPr/>
            <p:nvPr/>
          </p:nvGrpSpPr>
          <p:grpSpPr>
            <a:xfrm>
              <a:off x="27745753" y="8426556"/>
              <a:ext cx="15681759" cy="7048921"/>
              <a:chOff x="27758505" y="8469302"/>
              <a:chExt cx="15681759" cy="7048921"/>
            </a:xfrm>
          </p:grpSpPr>
          <p:grpSp>
            <p:nvGrpSpPr>
              <p:cNvPr id="106" name="Group 105">
                <a:extLst>
                  <a:ext uri="{FF2B5EF4-FFF2-40B4-BE49-F238E27FC236}">
                    <a16:creationId xmlns:a16="http://schemas.microsoft.com/office/drawing/2014/main" id="{7C90B902-A47F-075B-360B-47030A039D0A}"/>
                  </a:ext>
                </a:extLst>
              </p:cNvPr>
              <p:cNvGrpSpPr/>
              <p:nvPr/>
            </p:nvGrpSpPr>
            <p:grpSpPr>
              <a:xfrm>
                <a:off x="27758505" y="8469302"/>
                <a:ext cx="15681759" cy="7048921"/>
                <a:chOff x="27606606" y="8429384"/>
                <a:chExt cx="15681759" cy="7048921"/>
              </a:xfrm>
            </p:grpSpPr>
            <p:grpSp>
              <p:nvGrpSpPr>
                <p:cNvPr id="104" name="Group 103">
                  <a:extLst>
                    <a:ext uri="{FF2B5EF4-FFF2-40B4-BE49-F238E27FC236}">
                      <a16:creationId xmlns:a16="http://schemas.microsoft.com/office/drawing/2014/main" id="{685D7C9C-A2CB-A3F0-194D-1D2197A8FFAB}"/>
                    </a:ext>
                  </a:extLst>
                </p:cNvPr>
                <p:cNvGrpSpPr/>
                <p:nvPr/>
              </p:nvGrpSpPr>
              <p:grpSpPr>
                <a:xfrm>
                  <a:off x="37052022" y="15074745"/>
                  <a:ext cx="622600" cy="208538"/>
                  <a:chOff x="23393664" y="14913796"/>
                  <a:chExt cx="622600" cy="208538"/>
                </a:xfrm>
              </p:grpSpPr>
              <p:sp>
                <p:nvSpPr>
                  <p:cNvPr id="102" name="Oval 101">
                    <a:extLst>
                      <a:ext uri="{FF2B5EF4-FFF2-40B4-BE49-F238E27FC236}">
                        <a16:creationId xmlns:a16="http://schemas.microsoft.com/office/drawing/2014/main" id="{8E3C2D1C-FB73-FED7-4D0F-61973D60415B}"/>
                      </a:ext>
                    </a:extLst>
                  </p:cNvPr>
                  <p:cNvSpPr/>
                  <p:nvPr/>
                </p:nvSpPr>
                <p:spPr>
                  <a:xfrm>
                    <a:off x="23393664" y="14991302"/>
                    <a:ext cx="45719" cy="45719"/>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3DE52A3-B0A1-47A4-60C6-D2F630473CA3}"/>
                      </a:ext>
                    </a:extLst>
                  </p:cNvPr>
                  <p:cNvSpPr txBox="1"/>
                  <p:nvPr/>
                </p:nvSpPr>
                <p:spPr>
                  <a:xfrm>
                    <a:off x="23515815" y="14913796"/>
                    <a:ext cx="500449" cy="208538"/>
                  </a:xfrm>
                  <a:prstGeom prst="rect">
                    <a:avLst/>
                  </a:prstGeom>
                  <a:noFill/>
                </p:spPr>
                <p:txBody>
                  <a:bodyPr wrap="square" rtlCol="0">
                    <a:spAutoFit/>
                  </a:bodyPr>
                  <a:lstStyle/>
                  <a:p>
                    <a:r>
                      <a:rPr lang="en-US" sz="900" dirty="0"/>
                      <a:t>High</a:t>
                    </a:r>
                  </a:p>
                </p:txBody>
              </p:sp>
            </p:grpSp>
            <p:pic>
              <p:nvPicPr>
                <p:cNvPr id="18" name="Picture 17">
                  <a:extLst>
                    <a:ext uri="{FF2B5EF4-FFF2-40B4-BE49-F238E27FC236}">
                      <a16:creationId xmlns:a16="http://schemas.microsoft.com/office/drawing/2014/main" id="{097A8CB6-29E6-6A89-2E39-B2A1E2503C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06606" y="8429384"/>
                  <a:ext cx="15681759" cy="7048921"/>
                </a:xfrm>
                <a:prstGeom prst="rect">
                  <a:avLst/>
                </a:prstGeom>
              </p:spPr>
            </p:pic>
            <p:sp>
              <p:nvSpPr>
                <p:cNvPr id="105" name="Oval 104">
                  <a:extLst>
                    <a:ext uri="{FF2B5EF4-FFF2-40B4-BE49-F238E27FC236}">
                      <a16:creationId xmlns:a16="http://schemas.microsoft.com/office/drawing/2014/main" id="{E4D73395-11F3-D72B-19FD-E611F4A44E5A}"/>
                    </a:ext>
                  </a:extLst>
                </p:cNvPr>
                <p:cNvSpPr/>
                <p:nvPr/>
              </p:nvSpPr>
              <p:spPr>
                <a:xfrm flipH="1">
                  <a:off x="35536800" y="12051672"/>
                  <a:ext cx="87127" cy="82631"/>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2" name="Oval 1061">
                <a:extLst>
                  <a:ext uri="{FF2B5EF4-FFF2-40B4-BE49-F238E27FC236}">
                    <a16:creationId xmlns:a16="http://schemas.microsoft.com/office/drawing/2014/main" id="{C86CFA32-E440-D799-5AA1-BA29BF468B5B}"/>
                  </a:ext>
                </a:extLst>
              </p:cNvPr>
              <p:cNvSpPr/>
              <p:nvPr/>
            </p:nvSpPr>
            <p:spPr>
              <a:xfrm>
                <a:off x="37052022" y="15169534"/>
                <a:ext cx="45719" cy="45719"/>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C2B1894A-4732-DB96-95AE-C1741E7E6C03}"/>
                  </a:ext>
                </a:extLst>
              </p:cNvPr>
              <p:cNvSpPr txBox="1"/>
              <p:nvPr/>
            </p:nvSpPr>
            <p:spPr>
              <a:xfrm>
                <a:off x="37174173" y="15092028"/>
                <a:ext cx="500449" cy="208539"/>
              </a:xfrm>
              <a:prstGeom prst="rect">
                <a:avLst/>
              </a:prstGeom>
              <a:noFill/>
            </p:spPr>
            <p:txBody>
              <a:bodyPr wrap="square" rtlCol="0">
                <a:spAutoFit/>
              </a:bodyPr>
              <a:lstStyle/>
              <a:p>
                <a:r>
                  <a:rPr lang="en-US" sz="900" dirty="0"/>
                  <a:t>High</a:t>
                </a:r>
              </a:p>
            </p:txBody>
          </p:sp>
        </p:grpSp>
        <p:sp>
          <p:nvSpPr>
            <p:cNvPr id="1065" name="Rounded Rectangle 1064">
              <a:extLst>
                <a:ext uri="{FF2B5EF4-FFF2-40B4-BE49-F238E27FC236}">
                  <a16:creationId xmlns:a16="http://schemas.microsoft.com/office/drawing/2014/main" id="{37B1DF63-926B-95C0-FFDF-B084050B46E0}"/>
                </a:ext>
              </a:extLst>
            </p:cNvPr>
            <p:cNvSpPr/>
            <p:nvPr/>
          </p:nvSpPr>
          <p:spPr>
            <a:xfrm>
              <a:off x="32298607" y="8733973"/>
              <a:ext cx="7260761" cy="509597"/>
            </a:xfrm>
            <a:prstGeom prst="roundRect">
              <a:avLst/>
            </a:prstGeom>
            <a:solidFill>
              <a:schemeClr val="accent1">
                <a:alpha val="2478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9" name="TextBox 1058">
            <a:extLst>
              <a:ext uri="{FF2B5EF4-FFF2-40B4-BE49-F238E27FC236}">
                <a16:creationId xmlns:a16="http://schemas.microsoft.com/office/drawing/2014/main" id="{2FCC5F23-EE74-BD15-374F-07069F44202A}"/>
              </a:ext>
            </a:extLst>
          </p:cNvPr>
          <p:cNvSpPr txBox="1"/>
          <p:nvPr/>
        </p:nvSpPr>
        <p:spPr>
          <a:xfrm>
            <a:off x="38298742" y="12570990"/>
            <a:ext cx="487414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No outliers within </a:t>
            </a:r>
            <a:r>
              <a:rPr lang="el-GR" sz="2400" i="0" dirty="0">
                <a:solidFill>
                  <a:srgbClr val="001D35"/>
                </a:solidFill>
                <a:effectLst/>
              </a:rPr>
              <a:t>2σ</a:t>
            </a:r>
            <a:r>
              <a:rPr lang="en-US" sz="2400" i="0" dirty="0">
                <a:solidFill>
                  <a:srgbClr val="001D35"/>
                </a:solidFill>
                <a:effectLst/>
              </a:rPr>
              <a:t> range</a:t>
            </a:r>
          </a:p>
          <a:p>
            <a:pPr marL="342900" indent="-342900">
              <a:buFont typeface="Arial" panose="020B0604020202020204" pitchFamily="34" charset="0"/>
              <a:buChar char="•"/>
            </a:pPr>
            <a:endParaRPr lang="en-US" sz="2400" dirty="0">
              <a:solidFill>
                <a:srgbClr val="001D35"/>
              </a:solidFill>
            </a:endParaRPr>
          </a:p>
          <a:p>
            <a:pPr marL="342900" indent="-342900">
              <a:buFont typeface="Arial" panose="020B0604020202020204" pitchFamily="34" charset="0"/>
              <a:buChar char="•"/>
            </a:pPr>
            <a:r>
              <a:rPr lang="en-US" sz="2400" i="0" dirty="0">
                <a:solidFill>
                  <a:srgbClr val="001D35"/>
                </a:solidFill>
                <a:effectLst/>
              </a:rPr>
              <a:t>With increasing TOC content, the measurement ranges get larger, the more TOC the less accurate the measurement. </a:t>
            </a:r>
            <a:endParaRPr lang="en-US" sz="2400" dirty="0"/>
          </a:p>
        </p:txBody>
      </p:sp>
      <p:sp>
        <p:nvSpPr>
          <p:cNvPr id="1068" name="Rectangle 1067">
            <a:extLst>
              <a:ext uri="{FF2B5EF4-FFF2-40B4-BE49-F238E27FC236}">
                <a16:creationId xmlns:a16="http://schemas.microsoft.com/office/drawing/2014/main" id="{2DF1C822-9488-9A40-54C1-FA52AC4460E1}"/>
              </a:ext>
            </a:extLst>
          </p:cNvPr>
          <p:cNvSpPr/>
          <p:nvPr/>
        </p:nvSpPr>
        <p:spPr>
          <a:xfrm>
            <a:off x="27803300" y="9370838"/>
            <a:ext cx="5092605" cy="30004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69" name="Group 1068">
            <a:extLst>
              <a:ext uri="{FF2B5EF4-FFF2-40B4-BE49-F238E27FC236}">
                <a16:creationId xmlns:a16="http://schemas.microsoft.com/office/drawing/2014/main" id="{421D17B8-069D-D235-B7A7-D1AFF78EDD80}"/>
              </a:ext>
            </a:extLst>
          </p:cNvPr>
          <p:cNvGrpSpPr/>
          <p:nvPr/>
        </p:nvGrpSpPr>
        <p:grpSpPr>
          <a:xfrm>
            <a:off x="27783529" y="9232995"/>
            <a:ext cx="5150151" cy="6543821"/>
            <a:chOff x="27533858" y="11089527"/>
            <a:chExt cx="5150151" cy="6284820"/>
          </a:xfrm>
        </p:grpSpPr>
        <p:sp>
          <p:nvSpPr>
            <p:cNvPr id="1050" name="TextBox 1049">
              <a:extLst>
                <a:ext uri="{FF2B5EF4-FFF2-40B4-BE49-F238E27FC236}">
                  <a16:creationId xmlns:a16="http://schemas.microsoft.com/office/drawing/2014/main" id="{89F753D1-4EB1-CCA8-B6C0-B77AFCEFCECD}"/>
                </a:ext>
              </a:extLst>
            </p:cNvPr>
            <p:cNvSpPr txBox="1"/>
            <p:nvPr/>
          </p:nvSpPr>
          <p:spPr>
            <a:xfrm>
              <a:off x="27694931" y="14211481"/>
              <a:ext cx="4874140" cy="3162866"/>
            </a:xfrm>
            <a:prstGeom prst="rect">
              <a:avLst/>
            </a:prstGeom>
            <a:noFill/>
          </p:spPr>
          <p:txBody>
            <a:bodyPr wrap="square" rtlCol="0">
              <a:spAutoFit/>
            </a:bodyPr>
            <a:lstStyle/>
            <a:p>
              <a:pPr marL="457200" indent="-457200">
                <a:buFont typeface="Arial" panose="020B0604020202020204" pitchFamily="34" charset="0"/>
                <a:buChar char="•"/>
              </a:pPr>
              <a:r>
                <a:rPr lang="en-US" sz="2600" dirty="0"/>
                <a:t>TOC is the measure of how much organic carbon is in the standard. </a:t>
              </a:r>
            </a:p>
            <a:p>
              <a:pPr marL="457200" indent="-457200">
                <a:buFont typeface="Arial" panose="020B0604020202020204" pitchFamily="34" charset="0"/>
                <a:buChar char="•"/>
              </a:pPr>
              <a:r>
                <a:rPr lang="en-US" sz="2000" dirty="0"/>
                <a:t>Organic carbon: decomposed organisms, plant matter, decomposition products, charcoal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600" dirty="0"/>
                <a:t>TOC= TC-TIC</a:t>
              </a:r>
            </a:p>
            <a:p>
              <a:pPr marL="342900" indent="-342900">
                <a:buFont typeface="Arial" panose="020B0604020202020204" pitchFamily="34" charset="0"/>
                <a:buChar char="•"/>
              </a:pPr>
              <a:r>
                <a:rPr lang="en-US" sz="2400" dirty="0"/>
                <a:t>6% Sulfurous Acid Treatment (</a:t>
              </a:r>
              <a:r>
                <a:rPr lang="en-US" sz="2400" strike="sngStrike" dirty="0"/>
                <a:t>TIC</a:t>
              </a:r>
              <a:r>
                <a:rPr lang="en-US" sz="2400" dirty="0"/>
                <a:t>)</a:t>
              </a:r>
            </a:p>
          </p:txBody>
        </p:sp>
        <p:graphicFrame>
          <p:nvGraphicFramePr>
            <p:cNvPr id="1051" name="Chart 1050">
              <a:extLst>
                <a:ext uri="{FF2B5EF4-FFF2-40B4-BE49-F238E27FC236}">
                  <a16:creationId xmlns:a16="http://schemas.microsoft.com/office/drawing/2014/main" id="{7B63C3EF-EACD-9A4C-B9E8-626DC99DE53E}"/>
                </a:ext>
              </a:extLst>
            </p:cNvPr>
            <p:cNvGraphicFramePr>
              <a:graphicFrameLocks/>
            </p:cNvGraphicFramePr>
            <p:nvPr>
              <p:extLst>
                <p:ext uri="{D42A27DB-BD31-4B8C-83A1-F6EECF244321}">
                  <p14:modId xmlns:p14="http://schemas.microsoft.com/office/powerpoint/2010/main" val="2707069140"/>
                </p:ext>
              </p:extLst>
            </p:nvPr>
          </p:nvGraphicFramePr>
          <p:xfrm>
            <a:off x="27533858" y="11089527"/>
            <a:ext cx="5150151" cy="3063816"/>
          </p:xfrm>
          <a:graphic>
            <a:graphicData uri="http://schemas.openxmlformats.org/drawingml/2006/chart">
              <c:chart xmlns:c="http://schemas.openxmlformats.org/drawingml/2006/chart" xmlns:r="http://schemas.openxmlformats.org/officeDocument/2006/relationships" r:id="rId8"/>
            </a:graphicData>
          </a:graphic>
        </p:graphicFrame>
      </p:grpSp>
      <p:cxnSp>
        <p:nvCxnSpPr>
          <p:cNvPr id="1087" name="Straight Connector 1086">
            <a:extLst>
              <a:ext uri="{FF2B5EF4-FFF2-40B4-BE49-F238E27FC236}">
                <a16:creationId xmlns:a16="http://schemas.microsoft.com/office/drawing/2014/main" id="{D3E6821D-71EA-A038-FCBA-37703175522E}"/>
              </a:ext>
            </a:extLst>
          </p:cNvPr>
          <p:cNvCxnSpPr>
            <a:cxnSpLocks/>
          </p:cNvCxnSpPr>
          <p:nvPr/>
        </p:nvCxnSpPr>
        <p:spPr>
          <a:xfrm>
            <a:off x="27774339" y="25340718"/>
            <a:ext cx="15514026" cy="1866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4" name="Rectangle 1093">
            <a:extLst>
              <a:ext uri="{FF2B5EF4-FFF2-40B4-BE49-F238E27FC236}">
                <a16:creationId xmlns:a16="http://schemas.microsoft.com/office/drawing/2014/main" id="{07250297-A2D7-DC5A-1B9C-9B9C2DAD5493}"/>
              </a:ext>
            </a:extLst>
          </p:cNvPr>
          <p:cNvSpPr/>
          <p:nvPr/>
        </p:nvSpPr>
        <p:spPr>
          <a:xfrm>
            <a:off x="28495487" y="32143073"/>
            <a:ext cx="948182" cy="2642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098" name="Group 1097">
            <a:extLst>
              <a:ext uri="{FF2B5EF4-FFF2-40B4-BE49-F238E27FC236}">
                <a16:creationId xmlns:a16="http://schemas.microsoft.com/office/drawing/2014/main" id="{65829D25-A291-5187-5547-8A38FCAB6F6C}"/>
              </a:ext>
            </a:extLst>
          </p:cNvPr>
          <p:cNvGrpSpPr/>
          <p:nvPr/>
        </p:nvGrpSpPr>
        <p:grpSpPr>
          <a:xfrm>
            <a:off x="32531409" y="25600794"/>
            <a:ext cx="10950653" cy="11258019"/>
            <a:chOff x="278023" y="25705316"/>
            <a:chExt cx="10950653" cy="11258019"/>
          </a:xfrm>
        </p:grpSpPr>
        <p:sp>
          <p:nvSpPr>
            <p:cNvPr id="8" name="Subtitle 2"/>
            <p:cNvSpPr txBox="1">
              <a:spLocks/>
            </p:cNvSpPr>
            <p:nvPr/>
          </p:nvSpPr>
          <p:spPr>
            <a:xfrm>
              <a:off x="313933" y="27097611"/>
              <a:ext cx="10758784" cy="7579422"/>
            </a:xfrm>
            <a:prstGeom prst="rect">
              <a:avLst/>
            </a:prstGeom>
            <a:ln>
              <a:solidFill>
                <a:srgbClr val="002060"/>
              </a:solidFill>
            </a:ln>
          </p:spPr>
          <p:txBody>
            <a:bodyPr vert="horz" lIns="91435" tIns="45717" rIns="91435" bIns="4571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200" dirty="0">
                  <a:latin typeface="Cambria" panose="02040503050406030204" pitchFamily="18" charset="0"/>
                </a:rPr>
                <a:t>Conclusions: </a:t>
              </a:r>
              <a:endParaRPr lang="en-US" sz="2800" dirty="0">
                <a:latin typeface="Cambria" panose="02040503050406030204" pitchFamily="18" charset="0"/>
              </a:endParaRPr>
            </a:p>
            <a:p>
              <a:pPr marL="457200" indent="-457200" algn="just">
                <a:spcBef>
                  <a:spcPts val="0"/>
                </a:spcBef>
                <a:buFont typeface="Arial" panose="020B0604020202020204" pitchFamily="34" charset="0"/>
                <a:buChar char="•"/>
              </a:pPr>
              <a:r>
                <a:rPr lang="en-US" sz="2800" dirty="0">
                  <a:latin typeface="Cambria" panose="02040503050406030204" pitchFamily="18" charset="0"/>
                </a:rPr>
                <a:t>With increasing amount of carbon components in soil standards there is a larger range of error  in the analyses, carbon is hard to remove.</a:t>
              </a:r>
            </a:p>
            <a:p>
              <a:pPr marL="457200" indent="-457200" algn="just">
                <a:spcBef>
                  <a:spcPts val="0"/>
                </a:spcBef>
                <a:buFont typeface="Arial" panose="020B0604020202020204" pitchFamily="34" charset="0"/>
                <a:buChar char="•"/>
              </a:pPr>
              <a:r>
                <a:rPr lang="en-US" sz="2800" dirty="0">
                  <a:latin typeface="Cambria" panose="02040503050406030204" pitchFamily="18" charset="0"/>
                </a:rPr>
                <a:t>The 6% Sulfurous Acid treatments on the soil standards successfully dissolved the CaCO3 yielding a marginally homogenous result of</a:t>
              </a:r>
              <a:r>
                <a:rPr lang="en-US" sz="2800" dirty="0"/>
                <a:t> </a:t>
              </a:r>
              <a:r>
                <a:rPr lang="el-GR" sz="2800" dirty="0"/>
                <a:t>δ¹³</a:t>
              </a:r>
              <a:r>
                <a:rPr lang="en-US" sz="2800" dirty="0"/>
                <a:t>C ~-26 to -27‰ isotopes. </a:t>
              </a:r>
            </a:p>
            <a:p>
              <a:pPr marL="457200" indent="-457200" algn="just">
                <a:spcBef>
                  <a:spcPts val="0"/>
                </a:spcBef>
                <a:buFont typeface="Arial" panose="020B0604020202020204" pitchFamily="34" charset="0"/>
                <a:buChar char="•"/>
              </a:pPr>
              <a:r>
                <a:rPr lang="en-US" sz="2800" dirty="0"/>
                <a:t>Use of Nitric Acid treatments on charcoal resulted in abnormally large weights. </a:t>
              </a:r>
            </a:p>
            <a:p>
              <a:pPr marL="457200" indent="-457200" algn="just">
                <a:spcBef>
                  <a:spcPts val="0"/>
                </a:spcBef>
                <a:buFont typeface="Arial" panose="020B0604020202020204" pitchFamily="34" charset="0"/>
                <a:buChar char="•"/>
              </a:pPr>
              <a:r>
                <a:rPr lang="en-US" sz="2800" dirty="0"/>
                <a:t>Use of Peroxide on charcoal was highly reactive and caused charcoal to spill out of the silver capsule and to contaminate the micropipette resulting in mass lost shown in the weight measurements. </a:t>
              </a:r>
            </a:p>
            <a:p>
              <a:pPr algn="just">
                <a:spcBef>
                  <a:spcPts val="0"/>
                </a:spcBef>
              </a:pPr>
              <a:endParaRPr lang="en-US" sz="2800" dirty="0">
                <a:latin typeface="Cambria" panose="02040503050406030204" pitchFamily="18" charset="0"/>
              </a:endParaRPr>
            </a:p>
            <a:p>
              <a:pPr algn="just">
                <a:spcBef>
                  <a:spcPts val="0"/>
                </a:spcBef>
              </a:pPr>
              <a:r>
                <a:rPr lang="en-US" sz="3200" dirty="0">
                  <a:latin typeface="Cambria" panose="02040503050406030204" pitchFamily="18" charset="0"/>
                </a:rPr>
                <a:t>Future Work: </a:t>
              </a:r>
            </a:p>
            <a:p>
              <a:pPr algn="just">
                <a:spcBef>
                  <a:spcPts val="0"/>
                </a:spcBef>
              </a:pPr>
              <a:r>
                <a:rPr lang="en-US" sz="2800" dirty="0">
                  <a:latin typeface="Cambria" panose="02040503050406030204" pitchFamily="18" charset="0"/>
                </a:rPr>
                <a:t>This senior thesis work will be applied to my Master’s  project at UNH with Joel Johnson involving real marine samples taken from a sediment core from the Gulf of Mexico. I will be analyzing those sediments for charcoal to try and traceback where the charcoal came from, and if there are recognizable patterns, such as glacial meltwater pulse periods, large forest fires, and possibly the origin of the charcoal. </a:t>
              </a:r>
            </a:p>
            <a:p>
              <a:pPr algn="just">
                <a:spcBef>
                  <a:spcPts val="0"/>
                </a:spcBef>
              </a:pPr>
              <a:endParaRPr lang="en-US" sz="2800" dirty="0">
                <a:latin typeface="Cambria" panose="02040503050406030204" pitchFamily="18" charset="0"/>
              </a:endParaRPr>
            </a:p>
            <a:p>
              <a:pPr algn="just">
                <a:spcBef>
                  <a:spcPts val="0"/>
                </a:spcBef>
              </a:pPr>
              <a:endParaRPr lang="en-US" sz="2486" dirty="0">
                <a:latin typeface="Cambria" panose="02040503050406030204" pitchFamily="18" charset="0"/>
              </a:endParaRPr>
            </a:p>
            <a:p>
              <a:pPr algn="just">
                <a:spcBef>
                  <a:spcPts val="0"/>
                </a:spcBef>
              </a:pPr>
              <a:endParaRPr lang="en-US" sz="2486" dirty="0">
                <a:latin typeface="Cambria" panose="02040503050406030204" pitchFamily="18" charset="0"/>
              </a:endParaRPr>
            </a:p>
            <a:p>
              <a:pPr algn="just">
                <a:spcBef>
                  <a:spcPts val="0"/>
                </a:spcBef>
              </a:pPr>
              <a:endParaRPr lang="en-US" sz="2486" dirty="0">
                <a:latin typeface="Cambria" panose="02040503050406030204" pitchFamily="18" charset="0"/>
              </a:endParaRPr>
            </a:p>
            <a:p>
              <a:pPr marL="342863" indent="-342863" algn="just">
                <a:spcBef>
                  <a:spcPts val="0"/>
                </a:spcBef>
                <a:buFont typeface="Arial" panose="020B0604020202020204" pitchFamily="34" charset="0"/>
                <a:buChar char="•"/>
              </a:pPr>
              <a:endParaRPr lang="en-US" sz="2486" dirty="0">
                <a:latin typeface="Cambria" panose="02040503050406030204" pitchFamily="18" charset="0"/>
              </a:endParaRPr>
            </a:p>
            <a:p>
              <a:pPr marL="342863" indent="-342863" algn="just">
                <a:spcBef>
                  <a:spcPts val="0"/>
                </a:spcBef>
                <a:buFont typeface="Arial" panose="020B0604020202020204" pitchFamily="34" charset="0"/>
                <a:buChar char="•"/>
              </a:pPr>
              <a:endParaRPr lang="en-US" sz="2486" dirty="0">
                <a:latin typeface="Cambria" panose="02040503050406030204" pitchFamily="18" charset="0"/>
              </a:endParaRPr>
            </a:p>
            <a:p>
              <a:pPr marL="342863" indent="-342863" algn="just">
                <a:spcBef>
                  <a:spcPts val="0"/>
                </a:spcBef>
                <a:buFont typeface="Arial" panose="020B0604020202020204" pitchFamily="34" charset="0"/>
                <a:buChar char="•"/>
              </a:pPr>
              <a:endParaRPr lang="en-US" sz="2486" dirty="0">
                <a:latin typeface="Cambria" panose="02040503050406030204" pitchFamily="18" charset="0"/>
              </a:endParaRPr>
            </a:p>
            <a:p>
              <a:pPr algn="l">
                <a:spcBef>
                  <a:spcPts val="0"/>
                </a:spcBef>
              </a:pPr>
              <a:endParaRPr lang="en-US" sz="2486" dirty="0">
                <a:latin typeface="Cambria" panose="02040503050406030204" pitchFamily="18" charset="0"/>
              </a:endParaRPr>
            </a:p>
            <a:p>
              <a:pPr algn="just">
                <a:spcBef>
                  <a:spcPts val="0"/>
                </a:spcBef>
              </a:pPr>
              <a:endParaRPr lang="en-US" sz="2486" dirty="0">
                <a:latin typeface="Cambria" panose="02040503050406030204" pitchFamily="18" charset="0"/>
              </a:endParaRPr>
            </a:p>
            <a:p>
              <a:pPr algn="l">
                <a:spcBef>
                  <a:spcPts val="0"/>
                </a:spcBef>
              </a:pPr>
              <a:endParaRPr lang="en-US" sz="2486" dirty="0">
                <a:latin typeface="Cambria" panose="02040503050406030204" pitchFamily="18" charset="0"/>
              </a:endParaRPr>
            </a:p>
            <a:p>
              <a:pPr algn="l">
                <a:spcBef>
                  <a:spcPts val="0"/>
                </a:spcBef>
              </a:pPr>
              <a:endParaRPr lang="en-US" sz="2486" dirty="0">
                <a:latin typeface="Cambria" panose="02040503050406030204" pitchFamily="18" charset="0"/>
              </a:endParaRPr>
            </a:p>
            <a:p>
              <a:pPr algn="l">
                <a:spcBef>
                  <a:spcPts val="0"/>
                </a:spcBef>
              </a:pPr>
              <a:endParaRPr lang="en-US" sz="2486" dirty="0">
                <a:latin typeface="Cambria" panose="02040503050406030204" pitchFamily="18" charset="0"/>
              </a:endParaRPr>
            </a:p>
          </p:txBody>
        </p:sp>
        <p:sp>
          <p:nvSpPr>
            <p:cNvPr id="93" name="Subtitle 2"/>
            <p:cNvSpPr txBox="1">
              <a:spLocks/>
            </p:cNvSpPr>
            <p:nvPr/>
          </p:nvSpPr>
          <p:spPr>
            <a:xfrm>
              <a:off x="313933" y="34635622"/>
              <a:ext cx="10914743" cy="633625"/>
            </a:xfrm>
            <a:prstGeom prst="rect">
              <a:avLst/>
            </a:prstGeom>
            <a:solidFill>
              <a:srgbClr val="002060"/>
            </a:solidFill>
            <a:ln>
              <a:solidFill>
                <a:srgbClr val="002060"/>
              </a:solidFill>
            </a:ln>
          </p:spPr>
          <p:txBody>
            <a:bodyPr vert="horz" lIns="91435" tIns="45717" rIns="91435" bIns="4571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28" dirty="0">
                  <a:solidFill>
                    <a:schemeClr val="bg1"/>
                  </a:solidFill>
                  <a:latin typeface="Cambria" panose="02040503050406030204" pitchFamily="18" charset="0"/>
                </a:rPr>
                <a:t>References &amp; Acknowledgments</a:t>
              </a:r>
            </a:p>
          </p:txBody>
        </p:sp>
        <p:sp>
          <p:nvSpPr>
            <p:cNvPr id="123" name="Subtitle 2">
              <a:extLst>
                <a:ext uri="{FF2B5EF4-FFF2-40B4-BE49-F238E27FC236}">
                  <a16:creationId xmlns:a16="http://schemas.microsoft.com/office/drawing/2014/main" id="{273B3A25-64A3-D10D-69E8-274A1D6295DD}"/>
                </a:ext>
              </a:extLst>
            </p:cNvPr>
            <p:cNvSpPr txBox="1">
              <a:spLocks/>
            </p:cNvSpPr>
            <p:nvPr/>
          </p:nvSpPr>
          <p:spPr>
            <a:xfrm>
              <a:off x="278023" y="25705316"/>
              <a:ext cx="10806452" cy="1283650"/>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28" dirty="0">
                  <a:solidFill>
                    <a:schemeClr val="bg1"/>
                  </a:solidFill>
                  <a:latin typeface="Cambria" panose="02040503050406030204" pitchFamily="18" charset="0"/>
                </a:rPr>
                <a:t>Conclusions &amp; Future Work</a:t>
              </a:r>
            </a:p>
          </p:txBody>
        </p:sp>
        <p:pic>
          <p:nvPicPr>
            <p:cNvPr id="1096" name="Picture 1095" descr="A qr code on a white background&#10;&#10;Description automatically generated">
              <a:extLst>
                <a:ext uri="{FF2B5EF4-FFF2-40B4-BE49-F238E27FC236}">
                  <a16:creationId xmlns:a16="http://schemas.microsoft.com/office/drawing/2014/main" id="{AA9EDD66-86CB-4E1F-DFA2-73F02F4AE4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24072" y="35332119"/>
              <a:ext cx="1304604" cy="1300985"/>
            </a:xfrm>
            <a:prstGeom prst="rect">
              <a:avLst/>
            </a:prstGeom>
          </p:spPr>
        </p:pic>
        <p:sp>
          <p:nvSpPr>
            <p:cNvPr id="1097" name="TextBox 1096">
              <a:extLst>
                <a:ext uri="{FF2B5EF4-FFF2-40B4-BE49-F238E27FC236}">
                  <a16:creationId xmlns:a16="http://schemas.microsoft.com/office/drawing/2014/main" id="{7C1A44A4-4B8E-96F3-A927-67F0119860DF}"/>
                </a:ext>
              </a:extLst>
            </p:cNvPr>
            <p:cNvSpPr txBox="1"/>
            <p:nvPr/>
          </p:nvSpPr>
          <p:spPr>
            <a:xfrm>
              <a:off x="439686" y="35332119"/>
              <a:ext cx="9423486" cy="1631216"/>
            </a:xfrm>
            <a:prstGeom prst="rect">
              <a:avLst/>
            </a:prstGeom>
            <a:noFill/>
          </p:spPr>
          <p:txBody>
            <a:bodyPr wrap="square" rtlCol="0">
              <a:spAutoFit/>
            </a:bodyPr>
            <a:lstStyle/>
            <a:p>
              <a:r>
                <a:rPr lang="en-US" sz="1600" dirty="0">
                  <a:latin typeface="Cambria" panose="02040503050406030204" pitchFamily="18" charset="0"/>
                </a:rPr>
                <a:t>-Professor Johnson for being my advisor on this project and guiding me through this process.</a:t>
              </a:r>
            </a:p>
            <a:p>
              <a:r>
                <a:rPr lang="en-US" sz="1600" dirty="0">
                  <a:latin typeface="Cambria" panose="02040503050406030204" pitchFamily="18" charset="0"/>
                </a:rPr>
                <a:t>-Professor Florencia for lab safety and questions on the acids  used.</a:t>
              </a:r>
            </a:p>
            <a:p>
              <a:r>
                <a:rPr lang="en-US" sz="1600" dirty="0">
                  <a:latin typeface="Cambria" panose="02040503050406030204" pitchFamily="18" charset="0"/>
                </a:rPr>
                <a:t>-UT-GOM2-2 Expedition and Crew for the funding.</a:t>
              </a:r>
            </a:p>
            <a:p>
              <a:r>
                <a:rPr lang="en-US" sz="1600" dirty="0">
                  <a:latin typeface="Cambria" panose="02040503050406030204" pitchFamily="18" charset="0"/>
                </a:rPr>
                <a:t>-David Aawiller &amp; Lory Summa for guidance and advice on the charcoal experiment. </a:t>
              </a:r>
            </a:p>
            <a:p>
              <a:r>
                <a:rPr lang="en-US" sz="1600" dirty="0">
                  <a:latin typeface="Cambria" panose="02040503050406030204" pitchFamily="18" charset="0"/>
                </a:rPr>
                <a:t>-University of Washington- </a:t>
              </a:r>
              <a:r>
                <a:rPr lang="en-US" sz="1600" dirty="0"/>
                <a:t>Stable Isotope Core Laboratory for doing the wt% and </a:t>
              </a:r>
              <a:r>
                <a:rPr lang="el-GR" sz="1600" dirty="0"/>
                <a:t>δ¹³</a:t>
              </a:r>
              <a:r>
                <a:rPr lang="en-US" sz="1600" dirty="0"/>
                <a:t>C measurements. </a:t>
              </a:r>
              <a:endParaRPr lang="en-US" sz="1600" dirty="0">
                <a:latin typeface="Cambria" panose="02040503050406030204" pitchFamily="18" charset="0"/>
              </a:endParaRPr>
            </a:p>
            <a:p>
              <a:endParaRPr lang="en-US" sz="2000" dirty="0">
                <a:latin typeface="Cambria" panose="02040503050406030204" pitchFamily="18" charset="0"/>
              </a:endParaRPr>
            </a:p>
          </p:txBody>
        </p:sp>
      </p:grpSp>
      <p:graphicFrame>
        <p:nvGraphicFramePr>
          <p:cNvPr id="1102" name="Table 1101">
            <a:extLst>
              <a:ext uri="{FF2B5EF4-FFF2-40B4-BE49-F238E27FC236}">
                <a16:creationId xmlns:a16="http://schemas.microsoft.com/office/drawing/2014/main" id="{2FD7D652-5E0B-23BA-6932-98915BFF5CDA}"/>
              </a:ext>
            </a:extLst>
          </p:cNvPr>
          <p:cNvGraphicFramePr>
            <a:graphicFrameLocks noGrp="1"/>
          </p:cNvGraphicFramePr>
          <p:nvPr>
            <p:extLst>
              <p:ext uri="{D42A27DB-BD31-4B8C-83A1-F6EECF244321}">
                <p14:modId xmlns:p14="http://schemas.microsoft.com/office/powerpoint/2010/main" val="4191404343"/>
              </p:ext>
            </p:extLst>
          </p:nvPr>
        </p:nvGraphicFramePr>
        <p:xfrm>
          <a:off x="492234" y="20838645"/>
          <a:ext cx="10467367" cy="2406015"/>
        </p:xfrm>
        <a:graphic>
          <a:graphicData uri="http://schemas.openxmlformats.org/drawingml/2006/table">
            <a:tbl>
              <a:tblPr firstRow="1" firstCol="1">
                <a:tableStyleId>{5C22544A-7EE6-4342-B048-85BDC9FD1C3A}</a:tableStyleId>
              </a:tblPr>
              <a:tblGrid>
                <a:gridCol w="2461945">
                  <a:extLst>
                    <a:ext uri="{9D8B030D-6E8A-4147-A177-3AD203B41FA5}">
                      <a16:colId xmlns:a16="http://schemas.microsoft.com/office/drawing/2014/main" val="2002106093"/>
                    </a:ext>
                  </a:extLst>
                </a:gridCol>
                <a:gridCol w="3664752">
                  <a:extLst>
                    <a:ext uri="{9D8B030D-6E8A-4147-A177-3AD203B41FA5}">
                      <a16:colId xmlns:a16="http://schemas.microsoft.com/office/drawing/2014/main" val="4043399043"/>
                    </a:ext>
                  </a:extLst>
                </a:gridCol>
                <a:gridCol w="2393145">
                  <a:extLst>
                    <a:ext uri="{9D8B030D-6E8A-4147-A177-3AD203B41FA5}">
                      <a16:colId xmlns:a16="http://schemas.microsoft.com/office/drawing/2014/main" val="127254193"/>
                    </a:ext>
                  </a:extLst>
                </a:gridCol>
                <a:gridCol w="1947525">
                  <a:extLst>
                    <a:ext uri="{9D8B030D-6E8A-4147-A177-3AD203B41FA5}">
                      <a16:colId xmlns:a16="http://schemas.microsoft.com/office/drawing/2014/main" val="142122572"/>
                    </a:ext>
                  </a:extLst>
                </a:gridCol>
              </a:tblGrid>
              <a:tr h="740067">
                <a:tc>
                  <a:txBody>
                    <a:bodyPr/>
                    <a:lstStyle/>
                    <a:p>
                      <a:pPr algn="l" fontAlgn="b"/>
                      <a:r>
                        <a:rPr lang="en-US" sz="2600" b="0" u="none" strike="noStrike" dirty="0">
                          <a:solidFill>
                            <a:schemeClr val="tx1"/>
                          </a:solidFill>
                          <a:effectLst/>
                        </a:rPr>
                        <a:t>6% Sulfurous Acid</a:t>
                      </a:r>
                      <a:endParaRPr lang="en-US" sz="2600" b="0" i="0" u="none" strike="noStrike" dirty="0">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l" fontAlgn="b"/>
                      <a:r>
                        <a:rPr lang="en-US" sz="2600" b="0" u="none" strike="noStrike" dirty="0">
                          <a:solidFill>
                            <a:schemeClr val="tx1"/>
                          </a:solidFill>
                          <a:effectLst/>
                        </a:rPr>
                        <a:t>Removing CaCO3 </a:t>
                      </a:r>
                      <a:r>
                        <a:rPr lang="en-US" sz="2600" b="0" u="none" strike="sngStrike" dirty="0">
                          <a:solidFill>
                            <a:schemeClr val="tx1"/>
                          </a:solidFill>
                          <a:effectLst/>
                        </a:rPr>
                        <a:t>(TIC)</a:t>
                      </a:r>
                      <a:endParaRPr lang="en-US" sz="2600" b="0" i="0" u="none" strike="noStrike" dirty="0">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l" fontAlgn="b"/>
                      <a:r>
                        <a:rPr lang="en-US" sz="2600" b="0" u="none" strike="noStrike">
                          <a:solidFill>
                            <a:schemeClr val="tx1"/>
                          </a:solidFill>
                          <a:effectLst/>
                        </a:rPr>
                        <a:t>Variable additions </a:t>
                      </a:r>
                      <a:endParaRPr lang="en-US" sz="2600" b="0" i="0" u="none" strike="noStrike">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l" fontAlgn="b"/>
                      <a:r>
                        <a:rPr lang="en-US" sz="2600" b="0" u="none" strike="noStrike" dirty="0">
                          <a:solidFill>
                            <a:schemeClr val="tx1"/>
                          </a:solidFill>
                          <a:effectLst/>
                        </a:rPr>
                        <a:t>780 µL total </a:t>
                      </a:r>
                      <a:endParaRPr lang="en-US" sz="2600" b="0" i="0" u="none" strike="noStrike" dirty="0">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3445430820"/>
                  </a:ext>
                </a:extLst>
              </a:tr>
              <a:tr h="740067">
                <a:tc>
                  <a:txBody>
                    <a:bodyPr/>
                    <a:lstStyle/>
                    <a:p>
                      <a:pPr algn="l" fontAlgn="b"/>
                      <a:r>
                        <a:rPr lang="en-US" sz="2600" b="0" u="none" strike="noStrike" dirty="0">
                          <a:solidFill>
                            <a:schemeClr val="tx1"/>
                          </a:solidFill>
                          <a:effectLst/>
                        </a:rPr>
                        <a:t>68% Nitric Acid</a:t>
                      </a:r>
                      <a:endParaRPr lang="en-US" sz="2600" b="0" i="0" u="none" strike="noStrike" dirty="0">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l" fontAlgn="b"/>
                      <a:r>
                        <a:rPr lang="en-US" sz="2600" b="0" u="none" strike="noStrike" dirty="0">
                          <a:solidFill>
                            <a:schemeClr val="tx1"/>
                          </a:solidFill>
                          <a:effectLst/>
                        </a:rPr>
                        <a:t>Bleaching/removing organic matter (</a:t>
                      </a:r>
                      <a:r>
                        <a:rPr lang="en-US" sz="2600" b="0" u="none" strike="sngStrike" dirty="0">
                          <a:solidFill>
                            <a:schemeClr val="tx1"/>
                          </a:solidFill>
                          <a:effectLst/>
                        </a:rPr>
                        <a:t>TOC</a:t>
                      </a:r>
                      <a:r>
                        <a:rPr lang="en-US" sz="2600" b="0" u="none" strike="noStrike" dirty="0">
                          <a:solidFill>
                            <a:schemeClr val="tx1"/>
                          </a:solidFill>
                          <a:effectLst/>
                        </a:rPr>
                        <a:t>)</a:t>
                      </a:r>
                      <a:endParaRPr lang="en-US" sz="2600" b="0" i="0" u="none" strike="noStrike" dirty="0">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l" fontAlgn="b"/>
                      <a:r>
                        <a:rPr lang="en-US" sz="2600" b="0" u="none" strike="noStrike">
                          <a:solidFill>
                            <a:schemeClr val="tx1"/>
                          </a:solidFill>
                          <a:effectLst/>
                        </a:rPr>
                        <a:t>30 µL</a:t>
                      </a:r>
                      <a:endParaRPr lang="en-US" sz="2600" b="0" i="0" u="none" strike="noStrike">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l" fontAlgn="b"/>
                      <a:r>
                        <a:rPr lang="en-US" sz="2600" b="0" u="none" strike="noStrike" dirty="0">
                          <a:solidFill>
                            <a:schemeClr val="tx1"/>
                          </a:solidFill>
                          <a:effectLst/>
                        </a:rPr>
                        <a:t>120 µL total </a:t>
                      </a:r>
                      <a:endParaRPr lang="en-US" sz="2600" b="0" i="0" u="none" strike="noStrike" dirty="0">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1455528401"/>
                  </a:ext>
                </a:extLst>
              </a:tr>
              <a:tr h="740067">
                <a:tc>
                  <a:txBody>
                    <a:bodyPr/>
                    <a:lstStyle/>
                    <a:p>
                      <a:pPr algn="l" fontAlgn="b"/>
                      <a:r>
                        <a:rPr lang="en-US" sz="2600" b="0" u="none" strike="noStrike">
                          <a:solidFill>
                            <a:schemeClr val="tx1"/>
                          </a:solidFill>
                          <a:effectLst/>
                        </a:rPr>
                        <a:t>33% Peroxide </a:t>
                      </a:r>
                      <a:endParaRPr lang="en-US" sz="2600" b="0" i="0" u="none" strike="noStrike">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l" fontAlgn="b"/>
                      <a:r>
                        <a:rPr lang="en-US" sz="2600" b="0" u="none" strike="noStrike">
                          <a:solidFill>
                            <a:schemeClr val="tx1"/>
                          </a:solidFill>
                          <a:effectLst/>
                        </a:rPr>
                        <a:t>Bleaching/removing organic matter (</a:t>
                      </a:r>
                      <a:r>
                        <a:rPr lang="en-US" sz="2600" b="0" u="none" strike="sngStrike">
                          <a:solidFill>
                            <a:schemeClr val="tx1"/>
                          </a:solidFill>
                          <a:effectLst/>
                        </a:rPr>
                        <a:t>TOC</a:t>
                      </a:r>
                      <a:r>
                        <a:rPr lang="en-US" sz="2600" b="0" u="none" strike="noStrike">
                          <a:solidFill>
                            <a:schemeClr val="tx1"/>
                          </a:solidFill>
                          <a:effectLst/>
                        </a:rPr>
                        <a:t>)</a:t>
                      </a:r>
                      <a:endParaRPr lang="en-US" sz="2600" b="0" i="0" u="none" strike="noStrike">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l" fontAlgn="b"/>
                      <a:r>
                        <a:rPr lang="en-US" sz="2600" b="0" u="none" strike="noStrike">
                          <a:solidFill>
                            <a:schemeClr val="tx1"/>
                          </a:solidFill>
                          <a:effectLst/>
                        </a:rPr>
                        <a:t>10 µL</a:t>
                      </a:r>
                      <a:endParaRPr lang="en-US" sz="2600" b="0" i="0" u="none" strike="noStrike">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l" fontAlgn="b"/>
                      <a:r>
                        <a:rPr lang="en-US" sz="2600" b="0" u="none" strike="noStrike" dirty="0">
                          <a:solidFill>
                            <a:schemeClr val="tx1"/>
                          </a:solidFill>
                          <a:effectLst/>
                        </a:rPr>
                        <a:t>80 µL total </a:t>
                      </a:r>
                      <a:endParaRPr lang="en-US" sz="2600" b="0" i="0" u="none" strike="noStrike" dirty="0">
                        <a:solidFill>
                          <a:schemeClr val="tx1"/>
                        </a:solidFill>
                        <a:effectLst/>
                        <a:latin typeface="Calibri" panose="020F050202020403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3917769754"/>
                  </a:ext>
                </a:extLst>
              </a:tr>
            </a:tbl>
          </a:graphicData>
        </a:graphic>
      </p:graphicFrame>
      <p:sp>
        <p:nvSpPr>
          <p:cNvPr id="1109" name="TextBox 1108">
            <a:extLst>
              <a:ext uri="{FF2B5EF4-FFF2-40B4-BE49-F238E27FC236}">
                <a16:creationId xmlns:a16="http://schemas.microsoft.com/office/drawing/2014/main" id="{978B0084-64EC-10F8-17B5-B9D845687522}"/>
              </a:ext>
            </a:extLst>
          </p:cNvPr>
          <p:cNvSpPr txBox="1"/>
          <p:nvPr/>
        </p:nvSpPr>
        <p:spPr>
          <a:xfrm>
            <a:off x="31561417" y="11939854"/>
            <a:ext cx="1314147" cy="461665"/>
          </a:xfrm>
          <a:prstGeom prst="rect">
            <a:avLst/>
          </a:prstGeom>
          <a:noFill/>
        </p:spPr>
        <p:txBody>
          <a:bodyPr wrap="square" rtlCol="0">
            <a:spAutoFit/>
          </a:bodyPr>
          <a:lstStyle/>
          <a:p>
            <a:r>
              <a:rPr lang="en-US" sz="1200" dirty="0"/>
              <a:t>Avg: 0.73 </a:t>
            </a:r>
          </a:p>
          <a:p>
            <a:r>
              <a:rPr lang="en-US" sz="1200" dirty="0"/>
              <a:t>Std: 0.76</a:t>
            </a:r>
          </a:p>
        </p:txBody>
      </p:sp>
      <p:sp>
        <p:nvSpPr>
          <p:cNvPr id="1110" name="TextBox 1109">
            <a:extLst>
              <a:ext uri="{FF2B5EF4-FFF2-40B4-BE49-F238E27FC236}">
                <a16:creationId xmlns:a16="http://schemas.microsoft.com/office/drawing/2014/main" id="{9C7E7703-3C3D-5D26-67D8-D4C36F93C2FB}"/>
              </a:ext>
            </a:extLst>
          </p:cNvPr>
          <p:cNvSpPr txBox="1"/>
          <p:nvPr/>
        </p:nvSpPr>
        <p:spPr>
          <a:xfrm>
            <a:off x="36710543" y="11913790"/>
            <a:ext cx="1314147" cy="461665"/>
          </a:xfrm>
          <a:prstGeom prst="rect">
            <a:avLst/>
          </a:prstGeom>
          <a:noFill/>
        </p:spPr>
        <p:txBody>
          <a:bodyPr wrap="square" rtlCol="0">
            <a:spAutoFit/>
          </a:bodyPr>
          <a:lstStyle/>
          <a:p>
            <a:r>
              <a:rPr lang="en-US" sz="1200" dirty="0"/>
              <a:t>Avg: 1.95 </a:t>
            </a:r>
          </a:p>
          <a:p>
            <a:r>
              <a:rPr lang="en-US" sz="1200" dirty="0"/>
              <a:t>Std: 1.89</a:t>
            </a:r>
          </a:p>
        </p:txBody>
      </p:sp>
      <p:sp>
        <p:nvSpPr>
          <p:cNvPr id="1111" name="TextBox 1110">
            <a:extLst>
              <a:ext uri="{FF2B5EF4-FFF2-40B4-BE49-F238E27FC236}">
                <a16:creationId xmlns:a16="http://schemas.microsoft.com/office/drawing/2014/main" id="{1CF05EA1-8307-F9D2-695A-1D456F561937}"/>
              </a:ext>
            </a:extLst>
          </p:cNvPr>
          <p:cNvSpPr txBox="1"/>
          <p:nvPr/>
        </p:nvSpPr>
        <p:spPr>
          <a:xfrm>
            <a:off x="41953816" y="11909587"/>
            <a:ext cx="1314147" cy="461665"/>
          </a:xfrm>
          <a:prstGeom prst="rect">
            <a:avLst/>
          </a:prstGeom>
          <a:noFill/>
        </p:spPr>
        <p:txBody>
          <a:bodyPr wrap="square" rtlCol="0">
            <a:spAutoFit/>
          </a:bodyPr>
          <a:lstStyle/>
          <a:p>
            <a:r>
              <a:rPr lang="en-US" sz="1200" dirty="0"/>
              <a:t>Avg: 3.32 </a:t>
            </a:r>
          </a:p>
          <a:p>
            <a:r>
              <a:rPr lang="en-US" sz="1200" dirty="0"/>
              <a:t>Std: 3.3</a:t>
            </a:r>
          </a:p>
        </p:txBody>
      </p:sp>
      <p:grpSp>
        <p:nvGrpSpPr>
          <p:cNvPr id="1169" name="Group 1168">
            <a:extLst>
              <a:ext uri="{FF2B5EF4-FFF2-40B4-BE49-F238E27FC236}">
                <a16:creationId xmlns:a16="http://schemas.microsoft.com/office/drawing/2014/main" id="{7BDD60FE-85ED-BF60-140C-CEE8015BA8E3}"/>
              </a:ext>
            </a:extLst>
          </p:cNvPr>
          <p:cNvGrpSpPr/>
          <p:nvPr/>
        </p:nvGrpSpPr>
        <p:grpSpPr>
          <a:xfrm>
            <a:off x="11530127" y="16002442"/>
            <a:ext cx="16649369" cy="9500013"/>
            <a:chOff x="11530127" y="16002442"/>
            <a:chExt cx="16649369" cy="9500013"/>
          </a:xfrm>
        </p:grpSpPr>
        <p:grpSp>
          <p:nvGrpSpPr>
            <p:cNvPr id="1084" name="Group 1083">
              <a:extLst>
                <a:ext uri="{FF2B5EF4-FFF2-40B4-BE49-F238E27FC236}">
                  <a16:creationId xmlns:a16="http://schemas.microsoft.com/office/drawing/2014/main" id="{6D127E89-9CC9-8975-4BA7-434C2F3B434B}"/>
                </a:ext>
              </a:extLst>
            </p:cNvPr>
            <p:cNvGrpSpPr/>
            <p:nvPr/>
          </p:nvGrpSpPr>
          <p:grpSpPr>
            <a:xfrm>
              <a:off x="11530127" y="16002442"/>
              <a:ext cx="16204191" cy="9500013"/>
              <a:chOff x="11410698" y="15519692"/>
              <a:chExt cx="16204191" cy="7104847"/>
            </a:xfrm>
          </p:grpSpPr>
          <p:pic>
            <p:nvPicPr>
              <p:cNvPr id="28" name="Picture 27">
                <a:extLst>
                  <a:ext uri="{FF2B5EF4-FFF2-40B4-BE49-F238E27FC236}">
                    <a16:creationId xmlns:a16="http://schemas.microsoft.com/office/drawing/2014/main" id="{A36AB923-4095-B7DD-DCA3-FD174DAAEA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10698" y="15519692"/>
                <a:ext cx="16199611" cy="7104847"/>
              </a:xfrm>
              <a:prstGeom prst="rect">
                <a:avLst/>
              </a:prstGeom>
            </p:spPr>
          </p:pic>
          <p:sp>
            <p:nvSpPr>
              <p:cNvPr id="32" name="TextBox 31">
                <a:extLst>
                  <a:ext uri="{FF2B5EF4-FFF2-40B4-BE49-F238E27FC236}">
                    <a16:creationId xmlns:a16="http://schemas.microsoft.com/office/drawing/2014/main" id="{FEF8D62F-823E-F0C2-5408-04E884589F91}"/>
                  </a:ext>
                </a:extLst>
              </p:cNvPr>
              <p:cNvSpPr txBox="1"/>
              <p:nvPr/>
            </p:nvSpPr>
            <p:spPr>
              <a:xfrm>
                <a:off x="11490705" y="19377048"/>
                <a:ext cx="5457226" cy="2094631"/>
              </a:xfrm>
              <a:prstGeom prst="rect">
                <a:avLst/>
              </a:prstGeom>
              <a:noFill/>
            </p:spPr>
            <p:txBody>
              <a:bodyPr wrap="square" rtlCol="0">
                <a:spAutoFit/>
              </a:bodyPr>
              <a:lstStyle/>
              <a:p>
                <a:pPr marL="457200" indent="-457200">
                  <a:buFont typeface="Arial" panose="020B0604020202020204" pitchFamily="34" charset="0"/>
                  <a:buChar char="•"/>
                </a:pPr>
                <a:r>
                  <a:rPr lang="en-US" sz="2600" dirty="0"/>
                  <a:t>TIC is the measure of how much calcium carbonate (CaCO3) is in the standard. </a:t>
                </a:r>
              </a:p>
              <a:p>
                <a:pPr marL="457200" indent="-457200">
                  <a:buFont typeface="Arial" panose="020B0604020202020204" pitchFamily="34" charset="0"/>
                  <a:buChar char="•"/>
                </a:pPr>
                <a:r>
                  <a:rPr lang="en-US" sz="2600" dirty="0"/>
                  <a:t>TIC= TC-TOC</a:t>
                </a:r>
              </a:p>
              <a:p>
                <a:pPr marL="457200" indent="-457200">
                  <a:buFont typeface="Arial" panose="020B0604020202020204" pitchFamily="34" charset="0"/>
                  <a:buChar char="•"/>
                </a:pPr>
                <a:r>
                  <a:rPr lang="en-US" sz="2600" dirty="0"/>
                  <a:t>TIC (Calculated)= (mean TC wt%) – (TOC wt% sample) </a:t>
                </a:r>
              </a:p>
              <a:p>
                <a:r>
                  <a:rPr lang="en-US" sz="2000" dirty="0"/>
                  <a:t>*ex: low mean TC wt% – low TOC wt% sample</a:t>
                </a:r>
              </a:p>
            </p:txBody>
          </p:sp>
          <p:sp>
            <p:nvSpPr>
              <p:cNvPr id="39" name="TextBox 38">
                <a:extLst>
                  <a:ext uri="{FF2B5EF4-FFF2-40B4-BE49-F238E27FC236}">
                    <a16:creationId xmlns:a16="http://schemas.microsoft.com/office/drawing/2014/main" id="{1EBE8FCB-824E-2A50-146C-E232EB7C363A}"/>
                  </a:ext>
                </a:extLst>
              </p:cNvPr>
              <p:cNvSpPr txBox="1"/>
              <p:nvPr/>
            </p:nvSpPr>
            <p:spPr>
              <a:xfrm>
                <a:off x="22740749" y="19357887"/>
                <a:ext cx="4874140" cy="1726344"/>
              </a:xfrm>
              <a:prstGeom prst="rect">
                <a:avLst/>
              </a:prstGeom>
              <a:noFill/>
            </p:spPr>
            <p:txBody>
              <a:bodyPr wrap="square" rtlCol="0">
                <a:spAutoFit/>
              </a:bodyPr>
              <a:lstStyle/>
              <a:p>
                <a:pPr marL="342900" indent="-342900">
                  <a:buFont typeface="Arial" panose="020B0604020202020204" pitchFamily="34" charset="0"/>
                  <a:buChar char="•"/>
                </a:pPr>
                <a:r>
                  <a:rPr lang="en-US" sz="2400" dirty="0"/>
                  <a:t>No outliers within </a:t>
                </a:r>
                <a:r>
                  <a:rPr lang="el-GR" sz="2400" i="0" dirty="0">
                    <a:solidFill>
                      <a:srgbClr val="001D35"/>
                    </a:solidFill>
                    <a:effectLst/>
                  </a:rPr>
                  <a:t>2σ</a:t>
                </a:r>
                <a:r>
                  <a:rPr lang="en-US" sz="2400" i="0" dirty="0">
                    <a:solidFill>
                      <a:srgbClr val="001D35"/>
                    </a:solidFill>
                    <a:effectLst/>
                  </a:rPr>
                  <a:t> range</a:t>
                </a:r>
              </a:p>
              <a:p>
                <a:pPr marL="342900" indent="-342900">
                  <a:buFont typeface="Arial" panose="020B0604020202020204" pitchFamily="34" charset="0"/>
                  <a:buChar char="•"/>
                </a:pPr>
                <a:endParaRPr lang="en-US" sz="2400" dirty="0">
                  <a:solidFill>
                    <a:srgbClr val="001D35"/>
                  </a:solidFill>
                </a:endParaRPr>
              </a:p>
              <a:p>
                <a:pPr marL="342900" indent="-342900">
                  <a:buFont typeface="Arial" panose="020B0604020202020204" pitchFamily="34" charset="0"/>
                  <a:buChar char="•"/>
                </a:pPr>
                <a:r>
                  <a:rPr lang="en-US" sz="2400" i="0" dirty="0">
                    <a:solidFill>
                      <a:srgbClr val="001D35"/>
                    </a:solidFill>
                    <a:effectLst/>
                  </a:rPr>
                  <a:t>With increasing TIC content, the measurement ranges get larger, the more TIC the less accurate the measurement. </a:t>
                </a:r>
                <a:endParaRPr lang="en-US" sz="2400" dirty="0"/>
              </a:p>
            </p:txBody>
          </p:sp>
          <p:sp>
            <p:nvSpPr>
              <p:cNvPr id="1027" name="Rounded Rectangle 1026">
                <a:extLst>
                  <a:ext uri="{FF2B5EF4-FFF2-40B4-BE49-F238E27FC236}">
                    <a16:creationId xmlns:a16="http://schemas.microsoft.com/office/drawing/2014/main" id="{F49F90EC-5A26-159C-D4F1-DBFB78924334}"/>
                  </a:ext>
                </a:extLst>
              </p:cNvPr>
              <p:cNvSpPr/>
              <p:nvPr/>
            </p:nvSpPr>
            <p:spPr>
              <a:xfrm>
                <a:off x="16120250" y="15740926"/>
                <a:ext cx="7457876" cy="559656"/>
              </a:xfrm>
              <a:prstGeom prst="roundRect">
                <a:avLst/>
              </a:prstGeom>
              <a:solidFill>
                <a:schemeClr val="accent1">
                  <a:alpha val="2478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8" name="Group 1167">
              <a:extLst>
                <a:ext uri="{FF2B5EF4-FFF2-40B4-BE49-F238E27FC236}">
                  <a16:creationId xmlns:a16="http://schemas.microsoft.com/office/drawing/2014/main" id="{3EB1B672-EA41-A1A3-6295-3853FF081DBE}"/>
                </a:ext>
              </a:extLst>
            </p:cNvPr>
            <p:cNvGrpSpPr/>
            <p:nvPr/>
          </p:nvGrpSpPr>
          <p:grpSpPr>
            <a:xfrm>
              <a:off x="16059102" y="20481018"/>
              <a:ext cx="12120394" cy="485418"/>
              <a:chOff x="15527534" y="23792946"/>
              <a:chExt cx="12120394" cy="485418"/>
            </a:xfrm>
          </p:grpSpPr>
          <p:sp>
            <p:nvSpPr>
              <p:cNvPr id="1112" name="TextBox 1111">
                <a:extLst>
                  <a:ext uri="{FF2B5EF4-FFF2-40B4-BE49-F238E27FC236}">
                    <a16:creationId xmlns:a16="http://schemas.microsoft.com/office/drawing/2014/main" id="{6A106323-A3D2-CEB7-90F5-BFFF188A7616}"/>
                  </a:ext>
                </a:extLst>
              </p:cNvPr>
              <p:cNvSpPr txBox="1"/>
              <p:nvPr/>
            </p:nvSpPr>
            <p:spPr>
              <a:xfrm>
                <a:off x="15527534" y="23792946"/>
                <a:ext cx="1448696" cy="461665"/>
              </a:xfrm>
              <a:prstGeom prst="rect">
                <a:avLst/>
              </a:prstGeom>
              <a:noFill/>
            </p:spPr>
            <p:txBody>
              <a:bodyPr wrap="square" rtlCol="0">
                <a:spAutoFit/>
              </a:bodyPr>
              <a:lstStyle/>
              <a:p>
                <a:r>
                  <a:rPr lang="en-US" sz="1200" dirty="0"/>
                  <a:t>Avg: 0.099</a:t>
                </a:r>
              </a:p>
              <a:p>
                <a:r>
                  <a:rPr lang="en-US" sz="1200" dirty="0"/>
                  <a:t>Std: 0.07</a:t>
                </a:r>
              </a:p>
            </p:txBody>
          </p:sp>
          <p:sp>
            <p:nvSpPr>
              <p:cNvPr id="1113" name="TextBox 1112">
                <a:extLst>
                  <a:ext uri="{FF2B5EF4-FFF2-40B4-BE49-F238E27FC236}">
                    <a16:creationId xmlns:a16="http://schemas.microsoft.com/office/drawing/2014/main" id="{A9D25301-1567-1D16-4A79-C9801A697281}"/>
                  </a:ext>
                </a:extLst>
              </p:cNvPr>
              <p:cNvSpPr txBox="1"/>
              <p:nvPr/>
            </p:nvSpPr>
            <p:spPr>
              <a:xfrm>
                <a:off x="21219917" y="23816699"/>
                <a:ext cx="1448696" cy="461665"/>
              </a:xfrm>
              <a:prstGeom prst="rect">
                <a:avLst/>
              </a:prstGeom>
              <a:noFill/>
            </p:spPr>
            <p:txBody>
              <a:bodyPr wrap="square" rtlCol="0">
                <a:spAutoFit/>
              </a:bodyPr>
              <a:lstStyle/>
              <a:p>
                <a:r>
                  <a:rPr lang="en-US" sz="1200" dirty="0"/>
                  <a:t>Avg: 0.34 </a:t>
                </a:r>
              </a:p>
              <a:p>
                <a:r>
                  <a:rPr lang="en-US" sz="1200" dirty="0"/>
                  <a:t>Std: 0.3</a:t>
                </a:r>
              </a:p>
            </p:txBody>
          </p:sp>
          <p:sp>
            <p:nvSpPr>
              <p:cNvPr id="1114" name="TextBox 1113">
                <a:extLst>
                  <a:ext uri="{FF2B5EF4-FFF2-40B4-BE49-F238E27FC236}">
                    <a16:creationId xmlns:a16="http://schemas.microsoft.com/office/drawing/2014/main" id="{068DFAC4-CE65-A60F-FED1-6A27ED112784}"/>
                  </a:ext>
                </a:extLst>
              </p:cNvPr>
              <p:cNvSpPr txBox="1"/>
              <p:nvPr/>
            </p:nvSpPr>
            <p:spPr>
              <a:xfrm>
                <a:off x="26199232" y="23807039"/>
                <a:ext cx="1448696" cy="461665"/>
              </a:xfrm>
              <a:prstGeom prst="rect">
                <a:avLst/>
              </a:prstGeom>
              <a:noFill/>
            </p:spPr>
            <p:txBody>
              <a:bodyPr wrap="square" rtlCol="0">
                <a:spAutoFit/>
              </a:bodyPr>
              <a:lstStyle/>
              <a:p>
                <a:r>
                  <a:rPr lang="en-US" sz="1200" dirty="0"/>
                  <a:t>Avg: 2.32 </a:t>
                </a:r>
              </a:p>
              <a:p>
                <a:r>
                  <a:rPr lang="en-US" sz="1200" dirty="0"/>
                  <a:t>Std: 2.09</a:t>
                </a:r>
              </a:p>
            </p:txBody>
          </p:sp>
        </p:grpSp>
      </p:grpSp>
      <p:sp>
        <p:nvSpPr>
          <p:cNvPr id="1121" name="TextBox 1120">
            <a:extLst>
              <a:ext uri="{FF2B5EF4-FFF2-40B4-BE49-F238E27FC236}">
                <a16:creationId xmlns:a16="http://schemas.microsoft.com/office/drawing/2014/main" id="{154F71C3-2336-7780-CE72-BE34B351AD3F}"/>
              </a:ext>
            </a:extLst>
          </p:cNvPr>
          <p:cNvSpPr txBox="1"/>
          <p:nvPr/>
        </p:nvSpPr>
        <p:spPr>
          <a:xfrm>
            <a:off x="31258687" y="28334027"/>
            <a:ext cx="832757" cy="276999"/>
          </a:xfrm>
          <a:prstGeom prst="rect">
            <a:avLst/>
          </a:prstGeom>
          <a:noFill/>
        </p:spPr>
        <p:txBody>
          <a:bodyPr wrap="square" rtlCol="0">
            <a:spAutoFit/>
          </a:bodyPr>
          <a:lstStyle/>
          <a:p>
            <a:r>
              <a:rPr lang="en-US" sz="1200" dirty="0"/>
              <a:t>Avg: -27.8</a:t>
            </a:r>
          </a:p>
        </p:txBody>
      </p:sp>
      <p:grpSp>
        <p:nvGrpSpPr>
          <p:cNvPr id="1162" name="Group 1161">
            <a:extLst>
              <a:ext uri="{FF2B5EF4-FFF2-40B4-BE49-F238E27FC236}">
                <a16:creationId xmlns:a16="http://schemas.microsoft.com/office/drawing/2014/main" id="{FC9EFABF-FAAF-CC86-64E7-EC3360FFAEEB}"/>
              </a:ext>
            </a:extLst>
          </p:cNvPr>
          <p:cNvGrpSpPr/>
          <p:nvPr/>
        </p:nvGrpSpPr>
        <p:grpSpPr>
          <a:xfrm>
            <a:off x="27745754" y="16212755"/>
            <a:ext cx="15622289" cy="10567137"/>
            <a:chOff x="27745754" y="16212755"/>
            <a:chExt cx="15622289" cy="10567137"/>
          </a:xfrm>
        </p:grpSpPr>
        <p:grpSp>
          <p:nvGrpSpPr>
            <p:cNvPr id="1085" name="Group 1084">
              <a:extLst>
                <a:ext uri="{FF2B5EF4-FFF2-40B4-BE49-F238E27FC236}">
                  <a16:creationId xmlns:a16="http://schemas.microsoft.com/office/drawing/2014/main" id="{9F51D48D-D246-562D-55CB-2509A410ECE8}"/>
                </a:ext>
              </a:extLst>
            </p:cNvPr>
            <p:cNvGrpSpPr/>
            <p:nvPr/>
          </p:nvGrpSpPr>
          <p:grpSpPr>
            <a:xfrm>
              <a:off x="27825795" y="16212755"/>
              <a:ext cx="15542248" cy="10567137"/>
              <a:chOff x="27825795" y="15709878"/>
              <a:chExt cx="15542248" cy="8047928"/>
            </a:xfrm>
          </p:grpSpPr>
          <p:sp>
            <p:nvSpPr>
              <p:cNvPr id="53" name="TextBox 52">
                <a:extLst>
                  <a:ext uri="{FF2B5EF4-FFF2-40B4-BE49-F238E27FC236}">
                    <a16:creationId xmlns:a16="http://schemas.microsoft.com/office/drawing/2014/main" id="{94CD03BB-8BD5-CE13-CB57-6FBDE944A12B}"/>
                  </a:ext>
                </a:extLst>
              </p:cNvPr>
              <p:cNvSpPr txBox="1"/>
              <p:nvPr/>
            </p:nvSpPr>
            <p:spPr>
              <a:xfrm>
                <a:off x="29088379" y="15715080"/>
                <a:ext cx="9646920" cy="468805"/>
              </a:xfrm>
              <a:prstGeom prst="rect">
                <a:avLst/>
              </a:prstGeom>
              <a:noFill/>
            </p:spPr>
            <p:txBody>
              <a:bodyPr wrap="square" rtlCol="0">
                <a:spAutoFit/>
              </a:bodyPr>
              <a:lstStyle/>
              <a:p>
                <a:r>
                  <a:rPr lang="en-US" sz="3400" dirty="0">
                    <a:latin typeface="Cambria" panose="02040503050406030204" pitchFamily="18" charset="0"/>
                  </a:rPr>
                  <a:t>Peroxide Treatments on Charcoal </a:t>
                </a:r>
              </a:p>
            </p:txBody>
          </p:sp>
          <p:sp>
            <p:nvSpPr>
              <p:cNvPr id="1033" name="Rounded Rectangle 1032">
                <a:extLst>
                  <a:ext uri="{FF2B5EF4-FFF2-40B4-BE49-F238E27FC236}">
                    <a16:creationId xmlns:a16="http://schemas.microsoft.com/office/drawing/2014/main" id="{7FE77C95-2E28-4BCA-B710-651B696FF657}"/>
                  </a:ext>
                </a:extLst>
              </p:cNvPr>
              <p:cNvSpPr/>
              <p:nvPr/>
            </p:nvSpPr>
            <p:spPr>
              <a:xfrm>
                <a:off x="29014889" y="15709878"/>
                <a:ext cx="6329765" cy="531884"/>
              </a:xfrm>
              <a:prstGeom prst="roundRect">
                <a:avLst/>
              </a:prstGeom>
              <a:solidFill>
                <a:srgbClr val="FF0000">
                  <a:alpha val="24785"/>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1034" name="Rounded Rectangle 1033">
                <a:extLst>
                  <a:ext uri="{FF2B5EF4-FFF2-40B4-BE49-F238E27FC236}">
                    <a16:creationId xmlns:a16="http://schemas.microsoft.com/office/drawing/2014/main" id="{16194100-5622-B7A5-FF1F-DA0209A45BA5}"/>
                  </a:ext>
                </a:extLst>
              </p:cNvPr>
              <p:cNvSpPr/>
              <p:nvPr/>
            </p:nvSpPr>
            <p:spPr>
              <a:xfrm>
                <a:off x="37367616" y="15786732"/>
                <a:ext cx="5728949" cy="414207"/>
              </a:xfrm>
              <a:prstGeom prst="roundRect">
                <a:avLst/>
              </a:prstGeom>
              <a:solidFill>
                <a:srgbClr val="FF0000">
                  <a:alpha val="24785"/>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TextBox 1034">
                <a:extLst>
                  <a:ext uri="{FF2B5EF4-FFF2-40B4-BE49-F238E27FC236}">
                    <a16:creationId xmlns:a16="http://schemas.microsoft.com/office/drawing/2014/main" id="{9CF4DEC0-9EE5-B508-616A-8608A088337F}"/>
                  </a:ext>
                </a:extLst>
              </p:cNvPr>
              <p:cNvSpPr txBox="1"/>
              <p:nvPr/>
            </p:nvSpPr>
            <p:spPr>
              <a:xfrm>
                <a:off x="27825795" y="19491479"/>
                <a:ext cx="4443883" cy="2906591"/>
              </a:xfrm>
              <a:prstGeom prst="rect">
                <a:avLst/>
              </a:prstGeom>
              <a:noFill/>
            </p:spPr>
            <p:txBody>
              <a:bodyPr wrap="square" rtlCol="0">
                <a:spAutoFit/>
              </a:bodyPr>
              <a:lstStyle/>
              <a:p>
                <a:pPr marL="342900" indent="-342900">
                  <a:buFont typeface="Arial" panose="020B0604020202020204" pitchFamily="34" charset="0"/>
                  <a:buChar char="•"/>
                </a:pPr>
                <a:r>
                  <a:rPr lang="en-US" sz="2400" dirty="0"/>
                  <a:t>Empty silver capsule (blank) treated with 10 </a:t>
                </a:r>
                <a:r>
                  <a:rPr lang="en-US" sz="2400" b="0" i="0" dirty="0">
                    <a:solidFill>
                      <a:srgbClr val="1F1F1F"/>
                    </a:solidFill>
                    <a:effectLst/>
                  </a:rPr>
                  <a:t>µL of 33% Peroxide every 4 hours. </a:t>
                </a:r>
                <a:endParaRPr lang="en-US" sz="2400" dirty="0">
                  <a:solidFill>
                    <a:srgbClr val="1F1F1F"/>
                  </a:solidFill>
                </a:endParaRPr>
              </a:p>
              <a:p>
                <a:pPr marL="342900" indent="-342900">
                  <a:buFont typeface="Arial" panose="020B0604020202020204" pitchFamily="34" charset="0"/>
                  <a:buChar char="•"/>
                </a:pPr>
                <a:endParaRPr lang="en-US" sz="2400" b="0" i="0" dirty="0">
                  <a:solidFill>
                    <a:srgbClr val="1F1F1F"/>
                  </a:solidFill>
                  <a:effectLst/>
                </a:endParaRPr>
              </a:p>
              <a:p>
                <a:pPr marL="342900" indent="-342900">
                  <a:buFont typeface="Arial" panose="020B0604020202020204" pitchFamily="34" charset="0"/>
                  <a:buChar char="•"/>
                </a:pPr>
                <a:r>
                  <a:rPr lang="en-US" sz="2400" dirty="0">
                    <a:solidFill>
                      <a:srgbClr val="1F1F1F"/>
                    </a:solidFill>
                  </a:rPr>
                  <a:t>Visible reaction</a:t>
                </a:r>
              </a:p>
              <a:p>
                <a:pPr marL="342900" indent="-342900">
                  <a:buFont typeface="Arial" panose="020B0604020202020204" pitchFamily="34" charset="0"/>
                  <a:buChar char="•"/>
                </a:pPr>
                <a:endParaRPr lang="en-US" sz="2400" dirty="0">
                  <a:solidFill>
                    <a:srgbClr val="1F1F1F"/>
                  </a:solidFill>
                </a:endParaRPr>
              </a:p>
              <a:p>
                <a:pPr marL="342900" indent="-342900">
                  <a:buFont typeface="Arial" panose="020B0604020202020204" pitchFamily="34" charset="0"/>
                  <a:buChar char="•"/>
                </a:pPr>
                <a:r>
                  <a:rPr lang="en-US" sz="2400" dirty="0">
                    <a:solidFill>
                      <a:srgbClr val="1F1F1F"/>
                    </a:solidFill>
                  </a:rPr>
                  <a:t>Findings: Slight upward trend in weight throughout treatments. </a:t>
                </a:r>
              </a:p>
              <a:p>
                <a:pPr marL="342900" indent="-342900">
                  <a:buFont typeface="Arial" panose="020B0604020202020204" pitchFamily="34" charset="0"/>
                  <a:buChar char="•"/>
                </a:pPr>
                <a:endParaRPr lang="en-US" sz="2600" dirty="0">
                  <a:solidFill>
                    <a:srgbClr val="1F1F1F"/>
                  </a:solidFill>
                </a:endParaRPr>
              </a:p>
              <a:p>
                <a:pPr marL="342900" indent="-342900">
                  <a:buFont typeface="Arial" panose="020B0604020202020204" pitchFamily="34" charset="0"/>
                  <a:buChar char="•"/>
                </a:pPr>
                <a:endParaRPr lang="en-US" sz="2400" dirty="0"/>
              </a:p>
            </p:txBody>
          </p:sp>
          <p:sp>
            <p:nvSpPr>
              <p:cNvPr id="1036" name="TextBox 1035">
                <a:extLst>
                  <a:ext uri="{FF2B5EF4-FFF2-40B4-BE49-F238E27FC236}">
                    <a16:creationId xmlns:a16="http://schemas.microsoft.com/office/drawing/2014/main" id="{5464FFF4-769A-5BDA-8322-74524D067C4A}"/>
                  </a:ext>
                </a:extLst>
              </p:cNvPr>
              <p:cNvSpPr txBox="1"/>
              <p:nvPr/>
            </p:nvSpPr>
            <p:spPr>
              <a:xfrm>
                <a:off x="32526681" y="19444799"/>
                <a:ext cx="4642764" cy="4313007"/>
              </a:xfrm>
              <a:prstGeom prst="rect">
                <a:avLst/>
              </a:prstGeom>
              <a:noFill/>
            </p:spPr>
            <p:txBody>
              <a:bodyPr wrap="square" rtlCol="0">
                <a:spAutoFit/>
              </a:bodyPr>
              <a:lstStyle/>
              <a:p>
                <a:pPr marL="342900" indent="-342900">
                  <a:buFont typeface="Arial" panose="020B0604020202020204" pitchFamily="34" charset="0"/>
                  <a:buChar char="•"/>
                </a:pPr>
                <a:r>
                  <a:rPr lang="en-US" sz="2400" dirty="0"/>
                  <a:t>10mg of sieved charcoal treated with 10 </a:t>
                </a:r>
                <a:r>
                  <a:rPr lang="en-US" sz="2400" b="0" i="0" dirty="0">
                    <a:solidFill>
                      <a:srgbClr val="1F1F1F"/>
                    </a:solidFill>
                    <a:effectLst/>
                  </a:rPr>
                  <a:t>µL of 33% Peroxide every 4 hours. </a:t>
                </a:r>
              </a:p>
              <a:p>
                <a:pPr marL="342900" indent="-342900">
                  <a:buFont typeface="Arial" panose="020B0604020202020204" pitchFamily="34" charset="0"/>
                  <a:buChar char="•"/>
                </a:pPr>
                <a:endParaRPr lang="en-US" sz="2400" b="0" i="0" dirty="0">
                  <a:solidFill>
                    <a:srgbClr val="1F1F1F"/>
                  </a:solidFill>
                  <a:effectLst/>
                </a:endParaRPr>
              </a:p>
              <a:p>
                <a:pPr marL="342900" indent="-342900">
                  <a:buFont typeface="Arial" panose="020B0604020202020204" pitchFamily="34" charset="0"/>
                  <a:buChar char="•"/>
                </a:pPr>
                <a:r>
                  <a:rPr lang="en-US" sz="2400" dirty="0">
                    <a:solidFill>
                      <a:srgbClr val="1F1F1F"/>
                    </a:solidFill>
                  </a:rPr>
                  <a:t>Visible reaction</a:t>
                </a:r>
              </a:p>
              <a:p>
                <a:pPr marL="342900" indent="-342900">
                  <a:buFont typeface="Arial" panose="020B0604020202020204" pitchFamily="34" charset="0"/>
                  <a:buChar char="•"/>
                </a:pPr>
                <a:endParaRPr lang="en-US" sz="2400" dirty="0">
                  <a:solidFill>
                    <a:srgbClr val="1F1F1F"/>
                  </a:solidFill>
                </a:endParaRPr>
              </a:p>
              <a:p>
                <a:pPr marL="342900" indent="-342900">
                  <a:buFont typeface="Arial" panose="020B0604020202020204" pitchFamily="34" charset="0"/>
                  <a:buChar char="•"/>
                </a:pPr>
                <a:r>
                  <a:rPr lang="en-US" sz="2400" dirty="0">
                    <a:solidFill>
                      <a:srgbClr val="1F1F1F"/>
                    </a:solidFill>
                  </a:rPr>
                  <a:t>Findings: Downward trend in weight from treatments due to charcoal overspilling from reaction and contamination on microsyringe. </a:t>
                </a:r>
              </a:p>
              <a:p>
                <a:pPr marL="342900" indent="-342900">
                  <a:buFont typeface="Arial" panose="020B0604020202020204" pitchFamily="34" charset="0"/>
                  <a:buChar char="•"/>
                </a:pPr>
                <a:endParaRPr lang="en-US" sz="2600" dirty="0">
                  <a:solidFill>
                    <a:srgbClr val="1F1F1F"/>
                  </a:solidFill>
                </a:endParaRPr>
              </a:p>
              <a:p>
                <a:pPr marL="342900" indent="-342900">
                  <a:buFont typeface="Arial" panose="020B0604020202020204" pitchFamily="34" charset="0"/>
                  <a:buChar char="•"/>
                </a:pPr>
                <a:endParaRPr lang="en-US" sz="2400" b="0" i="0" dirty="0">
                  <a:solidFill>
                    <a:srgbClr val="1F1F1F"/>
                  </a:solidFill>
                  <a:effectLst/>
                </a:endParaRPr>
              </a:p>
              <a:p>
                <a:pPr marL="342900" indent="-342900">
                  <a:buFont typeface="Arial" panose="020B0604020202020204" pitchFamily="34" charset="0"/>
                  <a:buChar char="•"/>
                </a:pPr>
                <a:endParaRPr lang="en-US" sz="2400" dirty="0">
                  <a:solidFill>
                    <a:srgbClr val="1F1F1F"/>
                  </a:solidFill>
                </a:endParaRPr>
              </a:p>
              <a:p>
                <a:pPr marL="342900" indent="-342900">
                  <a:buFont typeface="Arial" panose="020B0604020202020204" pitchFamily="34" charset="0"/>
                  <a:buChar char="•"/>
                </a:pPr>
                <a:endParaRPr lang="en-US" sz="2400" dirty="0"/>
              </a:p>
            </p:txBody>
          </p:sp>
          <p:sp>
            <p:nvSpPr>
              <p:cNvPr id="1070" name="TextBox 1069">
                <a:extLst>
                  <a:ext uri="{FF2B5EF4-FFF2-40B4-BE49-F238E27FC236}">
                    <a16:creationId xmlns:a16="http://schemas.microsoft.com/office/drawing/2014/main" id="{97BFCD25-0829-1197-CCC5-1B8FFF81CCD6}"/>
                  </a:ext>
                </a:extLst>
              </p:cNvPr>
              <p:cNvSpPr txBox="1"/>
              <p:nvPr/>
            </p:nvSpPr>
            <p:spPr>
              <a:xfrm>
                <a:off x="37484493" y="16137529"/>
                <a:ext cx="5883550" cy="6117906"/>
              </a:xfrm>
              <a:prstGeom prst="rect">
                <a:avLst/>
              </a:prstGeom>
              <a:noFill/>
            </p:spPr>
            <p:txBody>
              <a:bodyPr wrap="square" rtlCol="0">
                <a:spAutoFit/>
              </a:bodyPr>
              <a:lstStyle/>
              <a:p>
                <a:pPr algn="ctr"/>
                <a:r>
                  <a:rPr lang="en-US" sz="3200" u="sng" dirty="0"/>
                  <a:t>Failed &amp; Incomplete</a:t>
                </a:r>
              </a:p>
              <a:p>
                <a:pPr marL="342900" indent="-342900">
                  <a:buFont typeface="Arial" panose="020B0604020202020204" pitchFamily="34" charset="0"/>
                  <a:buChar char="•"/>
                </a:pPr>
                <a:r>
                  <a:rPr lang="en-US" sz="2600" dirty="0"/>
                  <a:t>Method: 10mg of sieved charcoal treated with 30 </a:t>
                </a:r>
                <a:r>
                  <a:rPr lang="en-US" sz="2600" b="0" i="0" dirty="0">
                    <a:solidFill>
                      <a:srgbClr val="1F1F1F"/>
                    </a:solidFill>
                    <a:effectLst/>
                  </a:rPr>
                  <a:t>µL of 68% Nitric Acid every 4 hours. </a:t>
                </a:r>
              </a:p>
              <a:p>
                <a:pPr marL="342900" indent="-342900">
                  <a:buFont typeface="Arial" panose="020B0604020202020204" pitchFamily="34" charset="0"/>
                  <a:buChar char="•"/>
                </a:pPr>
                <a:r>
                  <a:rPr lang="en-US" sz="2600" dirty="0">
                    <a:solidFill>
                      <a:srgbClr val="1F1F1F"/>
                    </a:solidFill>
                  </a:rPr>
                  <a:t>No visible reaction </a:t>
                </a:r>
              </a:p>
              <a:p>
                <a:pPr marL="342900" indent="-342900">
                  <a:buFont typeface="Arial" panose="020B0604020202020204" pitchFamily="34" charset="0"/>
                  <a:buChar char="•"/>
                </a:pPr>
                <a:r>
                  <a:rPr lang="en-US" sz="2600" b="0" i="0" dirty="0">
                    <a:solidFill>
                      <a:srgbClr val="1F1F1F"/>
                    </a:solidFill>
                    <a:effectLst/>
                  </a:rPr>
                  <a:t>Findings: Upward trend in weigh</a:t>
                </a:r>
                <a:r>
                  <a:rPr lang="en-US" sz="2600" dirty="0">
                    <a:solidFill>
                      <a:srgbClr val="1F1F1F"/>
                    </a:solidFill>
                  </a:rPr>
                  <a:t>ts after Nitric treatments</a:t>
                </a:r>
              </a:p>
              <a:p>
                <a:pPr marL="342900" indent="-342900">
                  <a:buFont typeface="Arial" panose="020B0604020202020204" pitchFamily="34" charset="0"/>
                  <a:buChar char="•"/>
                </a:pPr>
                <a:r>
                  <a:rPr lang="en-US" sz="2600" dirty="0">
                    <a:solidFill>
                      <a:srgbClr val="1F1F1F"/>
                    </a:solidFill>
                  </a:rPr>
                  <a:t>Hypothesis: Nitric acid did not fully dry in between treatments and/or a chemical reaction happened causing a precipitate to form.  </a:t>
                </a:r>
              </a:p>
              <a:p>
                <a:pPr marL="342900" indent="-342900">
                  <a:buFont typeface="Arial" panose="020B0604020202020204" pitchFamily="34" charset="0"/>
                  <a:buChar char="•"/>
                </a:pPr>
                <a:endParaRPr lang="en-US" sz="2600" dirty="0">
                  <a:solidFill>
                    <a:srgbClr val="1F1F1F"/>
                  </a:solidFill>
                </a:endParaRPr>
              </a:p>
              <a:p>
                <a:pPr marL="342900" indent="-342900">
                  <a:buFont typeface="Arial" panose="020B0604020202020204" pitchFamily="34" charset="0"/>
                  <a:buChar char="•"/>
                </a:pPr>
                <a:r>
                  <a:rPr lang="en-US" sz="2600" b="0" i="0" dirty="0">
                    <a:solidFill>
                      <a:srgbClr val="1F1F1F"/>
                    </a:solidFill>
                    <a:effectLst/>
                  </a:rPr>
                  <a:t>Nitric &amp; Peroxide alternating treatments terminated due to corrosion.</a:t>
                </a:r>
              </a:p>
              <a:p>
                <a:pPr marL="342900" indent="-342900">
                  <a:buFont typeface="Arial" panose="020B0604020202020204" pitchFamily="34" charset="0"/>
                  <a:buChar char="•"/>
                </a:pPr>
                <a:endParaRPr lang="en-US" sz="2400" b="0" i="0" dirty="0">
                  <a:solidFill>
                    <a:srgbClr val="1F1F1F"/>
                  </a:solidFill>
                  <a:effectLst/>
                </a:endParaRPr>
              </a:p>
              <a:p>
                <a:endParaRPr lang="en-US" sz="2400" dirty="0">
                  <a:solidFill>
                    <a:srgbClr val="1F1F1F"/>
                  </a:solidFill>
                </a:endParaRPr>
              </a:p>
              <a:p>
                <a:endParaRPr lang="en-US" sz="2400" b="0" i="0" dirty="0">
                  <a:solidFill>
                    <a:srgbClr val="1F1F1F"/>
                  </a:solidFill>
                  <a:effectLst/>
                </a:endParaRPr>
              </a:p>
              <a:p>
                <a:r>
                  <a:rPr lang="en-US" sz="2400" dirty="0"/>
                  <a:t> </a:t>
                </a:r>
              </a:p>
              <a:p>
                <a:endParaRPr lang="en-US" sz="2400" dirty="0"/>
              </a:p>
            </p:txBody>
          </p:sp>
        </p:grpSp>
        <p:graphicFrame>
          <p:nvGraphicFramePr>
            <p:cNvPr id="1123" name="Chart 1122">
              <a:extLst>
                <a:ext uri="{FF2B5EF4-FFF2-40B4-BE49-F238E27FC236}">
                  <a16:creationId xmlns:a16="http://schemas.microsoft.com/office/drawing/2014/main" id="{6115585C-B393-D616-2E5C-71672E0309D8}"/>
                </a:ext>
              </a:extLst>
            </p:cNvPr>
            <p:cNvGraphicFramePr>
              <a:graphicFrameLocks/>
            </p:cNvGraphicFramePr>
            <p:nvPr>
              <p:extLst>
                <p:ext uri="{D42A27DB-BD31-4B8C-83A1-F6EECF244321}">
                  <p14:modId xmlns:p14="http://schemas.microsoft.com/office/powerpoint/2010/main" val="2218615718"/>
                </p:ext>
              </p:extLst>
            </p:nvPr>
          </p:nvGraphicFramePr>
          <p:xfrm>
            <a:off x="37127410" y="22920588"/>
            <a:ext cx="3215779" cy="241441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124" name="Chart 1123">
              <a:extLst>
                <a:ext uri="{FF2B5EF4-FFF2-40B4-BE49-F238E27FC236}">
                  <a16:creationId xmlns:a16="http://schemas.microsoft.com/office/drawing/2014/main" id="{806F03B8-4E73-9EA6-08A4-114CC13ACC43}"/>
                </a:ext>
              </a:extLst>
            </p:cNvPr>
            <p:cNvGraphicFramePr>
              <a:graphicFrameLocks/>
            </p:cNvGraphicFramePr>
            <p:nvPr>
              <p:extLst>
                <p:ext uri="{D42A27DB-BD31-4B8C-83A1-F6EECF244321}">
                  <p14:modId xmlns:p14="http://schemas.microsoft.com/office/powerpoint/2010/main" val="1916162748"/>
                </p:ext>
              </p:extLst>
            </p:nvPr>
          </p:nvGraphicFramePr>
          <p:xfrm>
            <a:off x="40343189" y="22920588"/>
            <a:ext cx="2964917" cy="241441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125" name="Chart 1124">
              <a:extLst>
                <a:ext uri="{FF2B5EF4-FFF2-40B4-BE49-F238E27FC236}">
                  <a16:creationId xmlns:a16="http://schemas.microsoft.com/office/drawing/2014/main" id="{341E2822-B4D5-F699-1165-E931EFD48E53}"/>
                </a:ext>
              </a:extLst>
            </p:cNvPr>
            <p:cNvGraphicFramePr>
              <a:graphicFrameLocks/>
            </p:cNvGraphicFramePr>
            <p:nvPr>
              <p:extLst>
                <p:ext uri="{D42A27DB-BD31-4B8C-83A1-F6EECF244321}">
                  <p14:modId xmlns:p14="http://schemas.microsoft.com/office/powerpoint/2010/main" val="3271206040"/>
                </p:ext>
              </p:extLst>
            </p:nvPr>
          </p:nvGraphicFramePr>
          <p:xfrm>
            <a:off x="32521851" y="17159918"/>
            <a:ext cx="4923252" cy="3891985"/>
          </p:xfrm>
          <a:graphic>
            <a:graphicData uri="http://schemas.openxmlformats.org/drawingml/2006/chart">
              <c:chart xmlns:c="http://schemas.openxmlformats.org/drawingml/2006/chart" xmlns:r="http://schemas.openxmlformats.org/officeDocument/2006/relationships" r:id="rId13"/>
            </a:graphicData>
          </a:graphic>
        </p:graphicFrame>
        <p:grpSp>
          <p:nvGrpSpPr>
            <p:cNvPr id="1129" name="Group 1128">
              <a:extLst>
                <a:ext uri="{FF2B5EF4-FFF2-40B4-BE49-F238E27FC236}">
                  <a16:creationId xmlns:a16="http://schemas.microsoft.com/office/drawing/2014/main" id="{92BD437E-A578-8557-A0AF-7604481D8525}"/>
                </a:ext>
              </a:extLst>
            </p:cNvPr>
            <p:cNvGrpSpPr/>
            <p:nvPr/>
          </p:nvGrpSpPr>
          <p:grpSpPr>
            <a:xfrm>
              <a:off x="27745754" y="17159737"/>
              <a:ext cx="8185114" cy="3892167"/>
              <a:chOff x="27921623" y="17660125"/>
              <a:chExt cx="8185114" cy="3892167"/>
            </a:xfrm>
          </p:grpSpPr>
          <p:graphicFrame>
            <p:nvGraphicFramePr>
              <p:cNvPr id="1126" name="Chart 1125">
                <a:extLst>
                  <a:ext uri="{FF2B5EF4-FFF2-40B4-BE49-F238E27FC236}">
                    <a16:creationId xmlns:a16="http://schemas.microsoft.com/office/drawing/2014/main" id="{9AF93558-A25B-52EB-D7CD-F38C9B62AFAD}"/>
                  </a:ext>
                </a:extLst>
              </p:cNvPr>
              <p:cNvGraphicFramePr>
                <a:graphicFrameLocks/>
              </p:cNvGraphicFramePr>
              <p:nvPr>
                <p:extLst>
                  <p:ext uri="{D42A27DB-BD31-4B8C-83A1-F6EECF244321}">
                    <p14:modId xmlns:p14="http://schemas.microsoft.com/office/powerpoint/2010/main" val="3579694421"/>
                  </p:ext>
                </p:extLst>
              </p:nvPr>
            </p:nvGraphicFramePr>
            <p:xfrm>
              <a:off x="27921623" y="17660125"/>
              <a:ext cx="4773271" cy="3892167"/>
            </p:xfrm>
            <a:graphic>
              <a:graphicData uri="http://schemas.openxmlformats.org/drawingml/2006/chart">
                <c:chart xmlns:c="http://schemas.openxmlformats.org/drawingml/2006/chart" xmlns:r="http://schemas.openxmlformats.org/officeDocument/2006/relationships" r:id="rId14"/>
              </a:graphicData>
            </a:graphic>
          </p:graphicFrame>
          <p:sp>
            <p:nvSpPr>
              <p:cNvPr id="1127" name="Oval 1126">
                <a:extLst>
                  <a:ext uri="{FF2B5EF4-FFF2-40B4-BE49-F238E27FC236}">
                    <a16:creationId xmlns:a16="http://schemas.microsoft.com/office/drawing/2014/main" id="{09AC79D2-183F-77AB-9DE3-20BE5D574C37}"/>
                  </a:ext>
                </a:extLst>
              </p:cNvPr>
              <p:cNvSpPr/>
              <p:nvPr/>
            </p:nvSpPr>
            <p:spPr>
              <a:xfrm>
                <a:off x="35340053" y="20628256"/>
                <a:ext cx="65314" cy="65887"/>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Oval 1127">
                <a:extLst>
                  <a:ext uri="{FF2B5EF4-FFF2-40B4-BE49-F238E27FC236}">
                    <a16:creationId xmlns:a16="http://schemas.microsoft.com/office/drawing/2014/main" id="{5AD1719B-20D8-4EE9-9EE7-F95FF90EFBAA}"/>
                  </a:ext>
                </a:extLst>
              </p:cNvPr>
              <p:cNvSpPr/>
              <p:nvPr/>
            </p:nvSpPr>
            <p:spPr>
              <a:xfrm flipV="1">
                <a:off x="36041423" y="20630795"/>
                <a:ext cx="65314" cy="65888"/>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0" name="Rounded Rectangle 1129">
            <a:extLst>
              <a:ext uri="{FF2B5EF4-FFF2-40B4-BE49-F238E27FC236}">
                <a16:creationId xmlns:a16="http://schemas.microsoft.com/office/drawing/2014/main" id="{5A18693C-B845-34C4-C463-653FA6218928}"/>
              </a:ext>
            </a:extLst>
          </p:cNvPr>
          <p:cNvSpPr/>
          <p:nvPr/>
        </p:nvSpPr>
        <p:spPr>
          <a:xfrm>
            <a:off x="25607653" y="27496008"/>
            <a:ext cx="2887830" cy="587234"/>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1" name="Rounded Rectangle 1150">
            <a:extLst>
              <a:ext uri="{FF2B5EF4-FFF2-40B4-BE49-F238E27FC236}">
                <a16:creationId xmlns:a16="http://schemas.microsoft.com/office/drawing/2014/main" id="{AE210073-1C7F-8656-B4ED-C85A481C8DEA}"/>
              </a:ext>
            </a:extLst>
          </p:cNvPr>
          <p:cNvSpPr/>
          <p:nvPr/>
        </p:nvSpPr>
        <p:spPr>
          <a:xfrm>
            <a:off x="9725891" y="27376211"/>
            <a:ext cx="3546764" cy="70703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2" name="TextBox 1151">
            <a:extLst>
              <a:ext uri="{FF2B5EF4-FFF2-40B4-BE49-F238E27FC236}">
                <a16:creationId xmlns:a16="http://schemas.microsoft.com/office/drawing/2014/main" id="{3F426ED5-43F8-478E-4C22-920C2773F558}"/>
              </a:ext>
            </a:extLst>
          </p:cNvPr>
          <p:cNvSpPr txBox="1"/>
          <p:nvPr/>
        </p:nvSpPr>
        <p:spPr>
          <a:xfrm>
            <a:off x="9660498" y="27432881"/>
            <a:ext cx="2549236" cy="646331"/>
          </a:xfrm>
          <a:prstGeom prst="rect">
            <a:avLst/>
          </a:prstGeom>
          <a:noFill/>
        </p:spPr>
        <p:txBody>
          <a:bodyPr wrap="square" rtlCol="0">
            <a:spAutoFit/>
          </a:bodyPr>
          <a:lstStyle/>
          <a:p>
            <a:r>
              <a:rPr lang="en-US" sz="3600" dirty="0">
                <a:latin typeface="Cambria" panose="02040503050406030204" pitchFamily="18" charset="0"/>
              </a:rPr>
              <a:t>of TC</a:t>
            </a:r>
          </a:p>
        </p:txBody>
      </p:sp>
      <p:sp>
        <p:nvSpPr>
          <p:cNvPr id="1155" name="TextBox 1154">
            <a:extLst>
              <a:ext uri="{FF2B5EF4-FFF2-40B4-BE49-F238E27FC236}">
                <a16:creationId xmlns:a16="http://schemas.microsoft.com/office/drawing/2014/main" id="{B21BA55F-9709-DEF9-C621-D9A1F11ECCBA}"/>
              </a:ext>
            </a:extLst>
          </p:cNvPr>
          <p:cNvSpPr txBox="1"/>
          <p:nvPr/>
        </p:nvSpPr>
        <p:spPr>
          <a:xfrm>
            <a:off x="25607653" y="27376211"/>
            <a:ext cx="2138101" cy="703001"/>
          </a:xfrm>
          <a:prstGeom prst="rect">
            <a:avLst/>
          </a:prstGeom>
          <a:noFill/>
        </p:spPr>
        <p:txBody>
          <a:bodyPr wrap="square" rtlCol="0">
            <a:spAutoFit/>
          </a:bodyPr>
          <a:lstStyle/>
          <a:p>
            <a:endParaRPr lang="en-US" dirty="0"/>
          </a:p>
        </p:txBody>
      </p:sp>
      <p:grpSp>
        <p:nvGrpSpPr>
          <p:cNvPr id="1161" name="Group 1160">
            <a:extLst>
              <a:ext uri="{FF2B5EF4-FFF2-40B4-BE49-F238E27FC236}">
                <a16:creationId xmlns:a16="http://schemas.microsoft.com/office/drawing/2014/main" id="{6B1719FE-27AA-69FD-3196-8C7193693E54}"/>
              </a:ext>
            </a:extLst>
          </p:cNvPr>
          <p:cNvGrpSpPr/>
          <p:nvPr/>
        </p:nvGrpSpPr>
        <p:grpSpPr>
          <a:xfrm>
            <a:off x="185860" y="25488870"/>
            <a:ext cx="32083818" cy="11051865"/>
            <a:chOff x="185860" y="25488870"/>
            <a:chExt cx="32083818" cy="11051865"/>
          </a:xfrm>
        </p:grpSpPr>
        <p:grpSp>
          <p:nvGrpSpPr>
            <p:cNvPr id="1150" name="Group 1149">
              <a:extLst>
                <a:ext uri="{FF2B5EF4-FFF2-40B4-BE49-F238E27FC236}">
                  <a16:creationId xmlns:a16="http://schemas.microsoft.com/office/drawing/2014/main" id="{4A93D757-58AF-266C-C1A7-8F466C4E64C0}"/>
                </a:ext>
              </a:extLst>
            </p:cNvPr>
            <p:cNvGrpSpPr/>
            <p:nvPr/>
          </p:nvGrpSpPr>
          <p:grpSpPr>
            <a:xfrm>
              <a:off x="185860" y="25488870"/>
              <a:ext cx="32083818" cy="11051865"/>
              <a:chOff x="185860" y="25488870"/>
              <a:chExt cx="32083818" cy="11051865"/>
            </a:xfrm>
          </p:grpSpPr>
          <p:grpSp>
            <p:nvGrpSpPr>
              <p:cNvPr id="1143" name="Group 1142">
                <a:extLst>
                  <a:ext uri="{FF2B5EF4-FFF2-40B4-BE49-F238E27FC236}">
                    <a16:creationId xmlns:a16="http://schemas.microsoft.com/office/drawing/2014/main" id="{81D1F8C0-F62A-9C95-7CBD-7331F54EA085}"/>
                  </a:ext>
                </a:extLst>
              </p:cNvPr>
              <p:cNvGrpSpPr/>
              <p:nvPr/>
            </p:nvGrpSpPr>
            <p:grpSpPr>
              <a:xfrm>
                <a:off x="185860" y="25488870"/>
                <a:ext cx="32083818" cy="11051865"/>
                <a:chOff x="185860" y="25488870"/>
                <a:chExt cx="32083818" cy="11051865"/>
              </a:xfrm>
            </p:grpSpPr>
            <p:grpSp>
              <p:nvGrpSpPr>
                <p:cNvPr id="1132" name="Group 1131">
                  <a:extLst>
                    <a:ext uri="{FF2B5EF4-FFF2-40B4-BE49-F238E27FC236}">
                      <a16:creationId xmlns:a16="http://schemas.microsoft.com/office/drawing/2014/main" id="{4EAEEDF7-0576-693C-FF90-12F48860A1B3}"/>
                    </a:ext>
                  </a:extLst>
                </p:cNvPr>
                <p:cNvGrpSpPr/>
                <p:nvPr/>
              </p:nvGrpSpPr>
              <p:grpSpPr>
                <a:xfrm>
                  <a:off x="185860" y="25488870"/>
                  <a:ext cx="32083818" cy="11051865"/>
                  <a:chOff x="185860" y="25474311"/>
                  <a:chExt cx="32083818" cy="11051865"/>
                </a:xfrm>
              </p:grpSpPr>
              <p:pic>
                <p:nvPicPr>
                  <p:cNvPr id="108" name="Picture 107" descr="A screenshot of a graph&#10;&#10;Description automatically generated">
                    <a:extLst>
                      <a:ext uri="{FF2B5EF4-FFF2-40B4-BE49-F238E27FC236}">
                        <a16:creationId xmlns:a16="http://schemas.microsoft.com/office/drawing/2014/main" id="{325A094E-0DE6-2A31-25D0-BC1EF55220C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5860" y="25474311"/>
                    <a:ext cx="32083818" cy="11051865"/>
                  </a:xfrm>
                  <a:prstGeom prst="rect">
                    <a:avLst/>
                  </a:prstGeom>
                </p:spPr>
              </p:pic>
              <p:cxnSp>
                <p:nvCxnSpPr>
                  <p:cNvPr id="115" name="Straight Connector 114">
                    <a:extLst>
                      <a:ext uri="{FF2B5EF4-FFF2-40B4-BE49-F238E27FC236}">
                        <a16:creationId xmlns:a16="http://schemas.microsoft.com/office/drawing/2014/main" id="{236507A4-87C1-EFA8-8CD6-F6C79997E5AD}"/>
                      </a:ext>
                    </a:extLst>
                  </p:cNvPr>
                  <p:cNvCxnSpPr>
                    <a:cxnSpLocks/>
                  </p:cNvCxnSpPr>
                  <p:nvPr/>
                </p:nvCxnSpPr>
                <p:spPr>
                  <a:xfrm>
                    <a:off x="16545713" y="27261954"/>
                    <a:ext cx="0" cy="4696658"/>
                  </a:xfrm>
                  <a:prstGeom prst="line">
                    <a:avLst/>
                  </a:prstGeom>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F6E63877-EBED-7D63-16EE-6B37BA460C9A}"/>
                      </a:ext>
                    </a:extLst>
                  </p:cNvPr>
                  <p:cNvSpPr txBox="1"/>
                  <p:nvPr/>
                </p:nvSpPr>
                <p:spPr>
                  <a:xfrm>
                    <a:off x="27395538" y="32323507"/>
                    <a:ext cx="487414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No outliers within </a:t>
                    </a:r>
                    <a:r>
                      <a:rPr lang="el-GR" sz="2400" i="0" dirty="0">
                        <a:solidFill>
                          <a:srgbClr val="001D35"/>
                        </a:solidFill>
                        <a:effectLst/>
                      </a:rPr>
                      <a:t>2σ</a:t>
                    </a:r>
                    <a:r>
                      <a:rPr lang="en-US" sz="2400" i="0" dirty="0">
                        <a:solidFill>
                          <a:srgbClr val="001D35"/>
                        </a:solidFill>
                        <a:effectLst/>
                      </a:rPr>
                      <a:t> range</a:t>
                    </a:r>
                  </a:p>
                  <a:p>
                    <a:pPr marL="342900" indent="-342900">
                      <a:buFont typeface="Arial" panose="020B0604020202020204" pitchFamily="34" charset="0"/>
                      <a:buChar char="•"/>
                    </a:pPr>
                    <a:endParaRPr lang="en-US" sz="2400" dirty="0">
                      <a:solidFill>
                        <a:srgbClr val="001D35"/>
                      </a:solidFill>
                    </a:endParaRPr>
                  </a:p>
                  <a:p>
                    <a:pPr marL="342900" indent="-342900">
                      <a:buFont typeface="Arial" panose="020B0604020202020204" pitchFamily="34" charset="0"/>
                      <a:buChar char="•"/>
                    </a:pPr>
                    <a:r>
                      <a:rPr lang="en-US" sz="2400" i="0" dirty="0">
                        <a:solidFill>
                          <a:srgbClr val="001D35"/>
                        </a:solidFill>
                        <a:effectLst/>
                      </a:rPr>
                      <a:t>The higher the amount of CaCO3 the larger the discrepancy between the standards of the same value (ex: high (no acid) &amp; high (acid treated)).</a:t>
                    </a:r>
                  </a:p>
                </p:txBody>
              </p:sp>
              <p:sp>
                <p:nvSpPr>
                  <p:cNvPr id="1093" name="TextBox 1092">
                    <a:extLst>
                      <a:ext uri="{FF2B5EF4-FFF2-40B4-BE49-F238E27FC236}">
                        <a16:creationId xmlns:a16="http://schemas.microsoft.com/office/drawing/2014/main" id="{2F5E53CB-7323-94E1-4B04-EC114BDF7663}"/>
                      </a:ext>
                    </a:extLst>
                  </p:cNvPr>
                  <p:cNvSpPr txBox="1"/>
                  <p:nvPr/>
                </p:nvSpPr>
                <p:spPr>
                  <a:xfrm>
                    <a:off x="475949" y="32248050"/>
                    <a:ext cx="1300299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Low (No Acid), </a:t>
                    </a:r>
                    <a:r>
                      <a:rPr lang="el-GR" sz="2400" dirty="0"/>
                      <a:t>δ¹³</a:t>
                    </a:r>
                    <a:r>
                      <a:rPr lang="en-US" sz="2400" dirty="0"/>
                      <a:t>C ~-26‰ -&gt; C3 terrestrial organic carbon</a:t>
                    </a:r>
                  </a:p>
                  <a:p>
                    <a:pPr marL="342900" indent="-342900">
                      <a:buFont typeface="Arial" panose="020B0604020202020204" pitchFamily="34" charset="0"/>
                      <a:buChar char="•"/>
                    </a:pPr>
                    <a:r>
                      <a:rPr lang="en-US" sz="2400" dirty="0"/>
                      <a:t>Med (No Acid), </a:t>
                    </a:r>
                    <a:r>
                      <a:rPr lang="el-GR" sz="2400" dirty="0"/>
                      <a:t>δ¹³</a:t>
                    </a:r>
                    <a:r>
                      <a:rPr lang="en-US" sz="2400" dirty="0"/>
                      <a:t>C ~-23‰ -&gt;mixed signal between C3 terrestrial and aquatic carbon</a:t>
                    </a:r>
                  </a:p>
                  <a:p>
                    <a:pPr marL="342900" indent="-342900">
                      <a:buFont typeface="Arial" panose="020B0604020202020204" pitchFamily="34" charset="0"/>
                      <a:buChar char="•"/>
                    </a:pPr>
                    <a:r>
                      <a:rPr lang="en-US" sz="2400" dirty="0"/>
                      <a:t>High (No Acid), </a:t>
                    </a:r>
                    <a:r>
                      <a:rPr lang="el-GR" sz="2400" dirty="0"/>
                      <a:t>δ¹³</a:t>
                    </a:r>
                    <a:r>
                      <a:rPr lang="en-US" sz="2400" dirty="0"/>
                      <a:t>C ~-17‰ -&gt; soil carbonate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Low, Med, High (Acid Treated), </a:t>
                    </a:r>
                    <a:r>
                      <a:rPr lang="el-GR" sz="2400" dirty="0"/>
                      <a:t>δ¹³</a:t>
                    </a:r>
                    <a:r>
                      <a:rPr lang="en-US" sz="2400" dirty="0"/>
                      <a:t>C ~-26 to -27‰ -&gt; C3 terrestrial organic carbon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Findings: Shift in </a:t>
                    </a:r>
                    <a:r>
                      <a:rPr lang="el-GR" sz="2400" dirty="0"/>
                      <a:t>δ¹³</a:t>
                    </a:r>
                    <a:r>
                      <a:rPr lang="en-US" sz="2400" dirty="0"/>
                      <a:t>C  isotopes when treated with 6% Sulfurous Acid, this shift was due to dissolving the CaCO3 from the soil standards (getting rid of the inorganic carbon) and leaving the organic carbon to be reflected in the measurements. </a:t>
                    </a:r>
                  </a:p>
                  <a:p>
                    <a:pPr marL="342900" indent="-342900">
                      <a:buFont typeface="Arial" panose="020B0604020202020204" pitchFamily="34" charset="0"/>
                      <a:buChar char="•"/>
                    </a:pPr>
                    <a:endParaRPr lang="en-US" sz="2400" dirty="0"/>
                  </a:p>
                </p:txBody>
              </p:sp>
            </p:grpSp>
            <p:sp>
              <p:nvSpPr>
                <p:cNvPr id="1138" name="TextBox 1137">
                  <a:extLst>
                    <a:ext uri="{FF2B5EF4-FFF2-40B4-BE49-F238E27FC236}">
                      <a16:creationId xmlns:a16="http://schemas.microsoft.com/office/drawing/2014/main" id="{372C4DB7-4823-988C-2769-3CA95C6529D4}"/>
                    </a:ext>
                  </a:extLst>
                </p:cNvPr>
                <p:cNvSpPr txBox="1"/>
                <p:nvPr/>
              </p:nvSpPr>
              <p:spPr>
                <a:xfrm>
                  <a:off x="4780083" y="28312613"/>
                  <a:ext cx="832757" cy="276999"/>
                </a:xfrm>
                <a:prstGeom prst="rect">
                  <a:avLst/>
                </a:prstGeom>
                <a:noFill/>
              </p:spPr>
              <p:txBody>
                <a:bodyPr wrap="square" rtlCol="0">
                  <a:spAutoFit/>
                </a:bodyPr>
                <a:lstStyle/>
                <a:p>
                  <a:r>
                    <a:rPr lang="en-US" sz="1200" dirty="0"/>
                    <a:t>Avg: -26.7</a:t>
                  </a:r>
                </a:p>
              </p:txBody>
            </p:sp>
            <p:sp>
              <p:nvSpPr>
                <p:cNvPr id="1139" name="TextBox 1138">
                  <a:extLst>
                    <a:ext uri="{FF2B5EF4-FFF2-40B4-BE49-F238E27FC236}">
                      <a16:creationId xmlns:a16="http://schemas.microsoft.com/office/drawing/2014/main" id="{013CE622-CB85-20AF-EB36-92181FA2B723}"/>
                    </a:ext>
                  </a:extLst>
                </p:cNvPr>
                <p:cNvSpPr txBox="1"/>
                <p:nvPr/>
              </p:nvSpPr>
              <p:spPr>
                <a:xfrm>
                  <a:off x="10583930" y="28312612"/>
                  <a:ext cx="832757" cy="276999"/>
                </a:xfrm>
                <a:prstGeom prst="rect">
                  <a:avLst/>
                </a:prstGeom>
                <a:noFill/>
              </p:spPr>
              <p:txBody>
                <a:bodyPr wrap="square" rtlCol="0">
                  <a:spAutoFit/>
                </a:bodyPr>
                <a:lstStyle/>
                <a:p>
                  <a:r>
                    <a:rPr lang="en-US" sz="1200" dirty="0"/>
                    <a:t>Avg: -23.0</a:t>
                  </a:r>
                </a:p>
              </p:txBody>
            </p:sp>
            <p:sp>
              <p:nvSpPr>
                <p:cNvPr id="1140" name="TextBox 1139">
                  <a:extLst>
                    <a:ext uri="{FF2B5EF4-FFF2-40B4-BE49-F238E27FC236}">
                      <a16:creationId xmlns:a16="http://schemas.microsoft.com/office/drawing/2014/main" id="{0586CACA-84EF-D0C2-9FAC-A4A643A81CA0}"/>
                    </a:ext>
                  </a:extLst>
                </p:cNvPr>
                <p:cNvSpPr txBox="1"/>
                <p:nvPr/>
              </p:nvSpPr>
              <p:spPr>
                <a:xfrm>
                  <a:off x="15543457" y="28312611"/>
                  <a:ext cx="832757" cy="276999"/>
                </a:xfrm>
                <a:prstGeom prst="rect">
                  <a:avLst/>
                </a:prstGeom>
                <a:noFill/>
              </p:spPr>
              <p:txBody>
                <a:bodyPr wrap="square" rtlCol="0">
                  <a:spAutoFit/>
                </a:bodyPr>
                <a:lstStyle/>
                <a:p>
                  <a:r>
                    <a:rPr lang="en-US" sz="1200" dirty="0"/>
                    <a:t>Avg: -17.0</a:t>
                  </a:r>
                </a:p>
              </p:txBody>
            </p:sp>
            <p:sp>
              <p:nvSpPr>
                <p:cNvPr id="1141" name="TextBox 1140">
                  <a:extLst>
                    <a:ext uri="{FF2B5EF4-FFF2-40B4-BE49-F238E27FC236}">
                      <a16:creationId xmlns:a16="http://schemas.microsoft.com/office/drawing/2014/main" id="{3875190E-A993-CFEA-D615-BCB4265F8F3E}"/>
                    </a:ext>
                  </a:extLst>
                </p:cNvPr>
                <p:cNvSpPr txBox="1"/>
                <p:nvPr/>
              </p:nvSpPr>
              <p:spPr>
                <a:xfrm>
                  <a:off x="20716139" y="28334028"/>
                  <a:ext cx="832757" cy="276999"/>
                </a:xfrm>
                <a:prstGeom prst="rect">
                  <a:avLst/>
                </a:prstGeom>
                <a:noFill/>
              </p:spPr>
              <p:txBody>
                <a:bodyPr wrap="square" rtlCol="0">
                  <a:spAutoFit/>
                </a:bodyPr>
                <a:lstStyle/>
                <a:p>
                  <a:r>
                    <a:rPr lang="en-US" sz="1200" dirty="0"/>
                    <a:t>Avg: -26.9</a:t>
                  </a:r>
                </a:p>
              </p:txBody>
            </p:sp>
            <p:sp>
              <p:nvSpPr>
                <p:cNvPr id="1142" name="TextBox 1141">
                  <a:extLst>
                    <a:ext uri="{FF2B5EF4-FFF2-40B4-BE49-F238E27FC236}">
                      <a16:creationId xmlns:a16="http://schemas.microsoft.com/office/drawing/2014/main" id="{7FBFF739-43D2-27A3-DB27-881A7CA01739}"/>
                    </a:ext>
                  </a:extLst>
                </p:cNvPr>
                <p:cNvSpPr txBox="1"/>
                <p:nvPr/>
              </p:nvSpPr>
              <p:spPr>
                <a:xfrm>
                  <a:off x="26116775" y="28309636"/>
                  <a:ext cx="832757" cy="276999"/>
                </a:xfrm>
                <a:prstGeom prst="rect">
                  <a:avLst/>
                </a:prstGeom>
                <a:noFill/>
              </p:spPr>
              <p:txBody>
                <a:bodyPr wrap="square" rtlCol="0">
                  <a:spAutoFit/>
                </a:bodyPr>
                <a:lstStyle/>
                <a:p>
                  <a:r>
                    <a:rPr lang="en-US" sz="1200" dirty="0"/>
                    <a:t>Avg: -26.3</a:t>
                  </a:r>
                </a:p>
              </p:txBody>
            </p:sp>
          </p:grpSp>
          <p:sp>
            <p:nvSpPr>
              <p:cNvPr id="1149" name="TextBox 1148">
                <a:extLst>
                  <a:ext uri="{FF2B5EF4-FFF2-40B4-BE49-F238E27FC236}">
                    <a16:creationId xmlns:a16="http://schemas.microsoft.com/office/drawing/2014/main" id="{67B47EC3-A1F7-B00D-2383-F42829F5E17D}"/>
                  </a:ext>
                </a:extLst>
              </p:cNvPr>
              <p:cNvSpPr txBox="1"/>
              <p:nvPr/>
            </p:nvSpPr>
            <p:spPr>
              <a:xfrm>
                <a:off x="31258687" y="28334027"/>
                <a:ext cx="832757" cy="276999"/>
              </a:xfrm>
              <a:prstGeom prst="rect">
                <a:avLst/>
              </a:prstGeom>
              <a:noFill/>
            </p:spPr>
            <p:txBody>
              <a:bodyPr wrap="square" rtlCol="0">
                <a:spAutoFit/>
              </a:bodyPr>
              <a:lstStyle/>
              <a:p>
                <a:r>
                  <a:rPr lang="en-US" sz="1200" dirty="0"/>
                  <a:t>Avg:-27.8</a:t>
                </a:r>
              </a:p>
            </p:txBody>
          </p:sp>
        </p:grpSp>
        <p:sp>
          <p:nvSpPr>
            <p:cNvPr id="1029" name="Rounded Rectangle 1028">
              <a:extLst>
                <a:ext uri="{FF2B5EF4-FFF2-40B4-BE49-F238E27FC236}">
                  <a16:creationId xmlns:a16="http://schemas.microsoft.com/office/drawing/2014/main" id="{93C91A06-1225-9FDA-556C-7D8B88983E3B}"/>
                </a:ext>
              </a:extLst>
            </p:cNvPr>
            <p:cNvSpPr/>
            <p:nvPr/>
          </p:nvSpPr>
          <p:spPr>
            <a:xfrm>
              <a:off x="14107809" y="25834266"/>
              <a:ext cx="4148791" cy="797668"/>
            </a:xfrm>
            <a:prstGeom prst="roundRect">
              <a:avLst/>
            </a:prstGeom>
            <a:solidFill>
              <a:schemeClr val="accent6">
                <a:lumMod val="40000"/>
                <a:lumOff val="60000"/>
                <a:alpha val="2478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8" name="Rounded Rectangle 1157">
              <a:extLst>
                <a:ext uri="{FF2B5EF4-FFF2-40B4-BE49-F238E27FC236}">
                  <a16:creationId xmlns:a16="http://schemas.microsoft.com/office/drawing/2014/main" id="{BC07ACA9-A316-A3D7-2966-5C56BE8C61B8}"/>
                </a:ext>
              </a:extLst>
            </p:cNvPr>
            <p:cNvSpPr/>
            <p:nvPr/>
          </p:nvSpPr>
          <p:spPr>
            <a:xfrm>
              <a:off x="4244314" y="27328877"/>
              <a:ext cx="9028339" cy="750335"/>
            </a:xfrm>
            <a:prstGeom prst="roundRect">
              <a:avLst/>
            </a:prstGeom>
            <a:solidFill>
              <a:schemeClr val="accent6">
                <a:lumMod val="40000"/>
                <a:lumOff val="60000"/>
                <a:alpha val="2478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0" name="Rounded Rectangle 1159">
              <a:extLst>
                <a:ext uri="{FF2B5EF4-FFF2-40B4-BE49-F238E27FC236}">
                  <a16:creationId xmlns:a16="http://schemas.microsoft.com/office/drawing/2014/main" id="{24981E5A-EEE2-7400-9F47-5FF77C55BA8F}"/>
                </a:ext>
              </a:extLst>
            </p:cNvPr>
            <p:cNvSpPr/>
            <p:nvPr/>
          </p:nvSpPr>
          <p:spPr>
            <a:xfrm>
              <a:off x="19866034" y="27352302"/>
              <a:ext cx="9028339" cy="750335"/>
            </a:xfrm>
            <a:prstGeom prst="roundRect">
              <a:avLst/>
            </a:prstGeom>
            <a:solidFill>
              <a:schemeClr val="accent6">
                <a:lumMod val="40000"/>
                <a:lumOff val="60000"/>
                <a:alpha val="2478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7" name="Group 1166">
            <a:extLst>
              <a:ext uri="{FF2B5EF4-FFF2-40B4-BE49-F238E27FC236}">
                <a16:creationId xmlns:a16="http://schemas.microsoft.com/office/drawing/2014/main" id="{F36A3359-C4AB-7B24-C4F5-04FF6FA3F25C}"/>
              </a:ext>
            </a:extLst>
          </p:cNvPr>
          <p:cNvGrpSpPr/>
          <p:nvPr/>
        </p:nvGrpSpPr>
        <p:grpSpPr>
          <a:xfrm>
            <a:off x="11587333" y="8169806"/>
            <a:ext cx="16136311" cy="7788359"/>
            <a:chOff x="11587333" y="8169806"/>
            <a:chExt cx="16136311" cy="7788359"/>
          </a:xfrm>
        </p:grpSpPr>
        <p:grpSp>
          <p:nvGrpSpPr>
            <p:cNvPr id="1166" name="Group 1165">
              <a:extLst>
                <a:ext uri="{FF2B5EF4-FFF2-40B4-BE49-F238E27FC236}">
                  <a16:creationId xmlns:a16="http://schemas.microsoft.com/office/drawing/2014/main" id="{829D7395-A378-90A4-A917-7522FDCFC42C}"/>
                </a:ext>
              </a:extLst>
            </p:cNvPr>
            <p:cNvGrpSpPr/>
            <p:nvPr/>
          </p:nvGrpSpPr>
          <p:grpSpPr>
            <a:xfrm>
              <a:off x="11587333" y="8169806"/>
              <a:ext cx="16136311" cy="7788359"/>
              <a:chOff x="11587333" y="8169806"/>
              <a:chExt cx="16136311" cy="7788359"/>
            </a:xfrm>
          </p:grpSpPr>
          <p:grpSp>
            <p:nvGrpSpPr>
              <p:cNvPr id="1108" name="Group 1107">
                <a:extLst>
                  <a:ext uri="{FF2B5EF4-FFF2-40B4-BE49-F238E27FC236}">
                    <a16:creationId xmlns:a16="http://schemas.microsoft.com/office/drawing/2014/main" id="{C2D08CF5-51DA-8133-3F2C-5046A2DAF771}"/>
                  </a:ext>
                </a:extLst>
              </p:cNvPr>
              <p:cNvGrpSpPr/>
              <p:nvPr/>
            </p:nvGrpSpPr>
            <p:grpSpPr>
              <a:xfrm>
                <a:off x="11587333" y="8169806"/>
                <a:ext cx="16136311" cy="7788359"/>
                <a:chOff x="11527362" y="8303527"/>
                <a:chExt cx="16136311" cy="7939394"/>
              </a:xfrm>
            </p:grpSpPr>
            <p:grpSp>
              <p:nvGrpSpPr>
                <p:cNvPr id="1091" name="Group 1090">
                  <a:extLst>
                    <a:ext uri="{FF2B5EF4-FFF2-40B4-BE49-F238E27FC236}">
                      <a16:creationId xmlns:a16="http://schemas.microsoft.com/office/drawing/2014/main" id="{20B7B997-F597-03A6-55B4-2445EB3F6E38}"/>
                    </a:ext>
                  </a:extLst>
                </p:cNvPr>
                <p:cNvGrpSpPr/>
                <p:nvPr/>
              </p:nvGrpSpPr>
              <p:grpSpPr>
                <a:xfrm>
                  <a:off x="11527362" y="8303527"/>
                  <a:ext cx="16136311" cy="7939394"/>
                  <a:chOff x="11410699" y="9309047"/>
                  <a:chExt cx="16212530" cy="7156336"/>
                </a:xfrm>
              </p:grpSpPr>
              <p:pic>
                <p:nvPicPr>
                  <p:cNvPr id="26" name="Picture 25">
                    <a:extLst>
                      <a:ext uri="{FF2B5EF4-FFF2-40B4-BE49-F238E27FC236}">
                        <a16:creationId xmlns:a16="http://schemas.microsoft.com/office/drawing/2014/main" id="{F08DA14E-75FD-5B32-2245-0684FABD859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410699" y="9309047"/>
                    <a:ext cx="16212530" cy="7156336"/>
                  </a:xfrm>
                  <a:prstGeom prst="rect">
                    <a:avLst/>
                  </a:prstGeom>
                </p:spPr>
              </p:pic>
              <p:sp>
                <p:nvSpPr>
                  <p:cNvPr id="110" name="TextBox 109">
                    <a:extLst>
                      <a:ext uri="{FF2B5EF4-FFF2-40B4-BE49-F238E27FC236}">
                        <a16:creationId xmlns:a16="http://schemas.microsoft.com/office/drawing/2014/main" id="{5E2B106A-806E-CA92-09C6-9D673D7632AC}"/>
                      </a:ext>
                    </a:extLst>
                  </p:cNvPr>
                  <p:cNvSpPr txBox="1"/>
                  <p:nvPr/>
                </p:nvSpPr>
                <p:spPr>
                  <a:xfrm>
                    <a:off x="22709685" y="13269349"/>
                    <a:ext cx="4874140" cy="2413560"/>
                  </a:xfrm>
                  <a:prstGeom prst="rect">
                    <a:avLst/>
                  </a:prstGeom>
                  <a:noFill/>
                </p:spPr>
                <p:txBody>
                  <a:bodyPr wrap="square" rtlCol="0">
                    <a:spAutoFit/>
                  </a:bodyPr>
                  <a:lstStyle/>
                  <a:p>
                    <a:pPr marL="342900" indent="-342900">
                      <a:buFont typeface="Arial" panose="020B0604020202020204" pitchFamily="34" charset="0"/>
                      <a:buChar char="•"/>
                    </a:pPr>
                    <a:r>
                      <a:rPr lang="en-US" sz="2400" dirty="0"/>
                      <a:t>No outliers within </a:t>
                    </a:r>
                    <a:r>
                      <a:rPr lang="el-GR" sz="2400" i="0" dirty="0">
                        <a:solidFill>
                          <a:srgbClr val="001D35"/>
                        </a:solidFill>
                        <a:effectLst/>
                      </a:rPr>
                      <a:t>2σ</a:t>
                    </a:r>
                    <a:r>
                      <a:rPr lang="en-US" sz="2400" i="0" dirty="0">
                        <a:solidFill>
                          <a:srgbClr val="001D35"/>
                        </a:solidFill>
                        <a:effectLst/>
                      </a:rPr>
                      <a:t> range</a:t>
                    </a:r>
                  </a:p>
                  <a:p>
                    <a:pPr marL="342900" indent="-342900">
                      <a:buFont typeface="Arial" panose="020B0604020202020204" pitchFamily="34" charset="0"/>
                      <a:buChar char="•"/>
                    </a:pPr>
                    <a:endParaRPr lang="en-US" sz="2400" dirty="0">
                      <a:solidFill>
                        <a:srgbClr val="001D35"/>
                      </a:solidFill>
                    </a:endParaRPr>
                  </a:p>
                  <a:p>
                    <a:pPr marL="342900" indent="-342900">
                      <a:buFont typeface="Arial" panose="020B0604020202020204" pitchFamily="34" charset="0"/>
                      <a:buChar char="•"/>
                    </a:pPr>
                    <a:r>
                      <a:rPr lang="en-US" sz="2400" i="0" dirty="0">
                        <a:solidFill>
                          <a:srgbClr val="001D35"/>
                        </a:solidFill>
                        <a:effectLst/>
                      </a:rPr>
                      <a:t>With increasing TC content, the measurement ranges get larger, the more TC the less accurate the measurement. </a:t>
                    </a:r>
                    <a:endParaRPr lang="en-US" sz="2400" dirty="0"/>
                  </a:p>
                  <a:p>
                    <a:pPr marL="342900" indent="-342900">
                      <a:buFont typeface="Arial" panose="020B0604020202020204" pitchFamily="34" charset="0"/>
                      <a:buChar char="•"/>
                    </a:pPr>
                    <a:endParaRPr lang="en-US" sz="2400" dirty="0">
                      <a:solidFill>
                        <a:srgbClr val="001D35"/>
                      </a:solidFill>
                    </a:endParaRPr>
                  </a:p>
                </p:txBody>
              </p:sp>
              <p:sp>
                <p:nvSpPr>
                  <p:cNvPr id="1049" name="TextBox 1048">
                    <a:extLst>
                      <a:ext uri="{FF2B5EF4-FFF2-40B4-BE49-F238E27FC236}">
                        <a16:creationId xmlns:a16="http://schemas.microsoft.com/office/drawing/2014/main" id="{6575C335-9F30-2283-7103-4EC04947823F}"/>
                      </a:ext>
                    </a:extLst>
                  </p:cNvPr>
                  <p:cNvSpPr txBox="1"/>
                  <p:nvPr/>
                </p:nvSpPr>
                <p:spPr>
                  <a:xfrm>
                    <a:off x="11502936" y="13303561"/>
                    <a:ext cx="5146148" cy="2746465"/>
                  </a:xfrm>
                  <a:prstGeom prst="rect">
                    <a:avLst/>
                  </a:prstGeom>
                  <a:noFill/>
                </p:spPr>
                <p:txBody>
                  <a:bodyPr wrap="square" rtlCol="0">
                    <a:spAutoFit/>
                  </a:bodyPr>
                  <a:lstStyle/>
                  <a:p>
                    <a:pPr marL="342900" indent="-342900">
                      <a:buFont typeface="Arial" panose="020B0604020202020204" pitchFamily="34" charset="0"/>
                      <a:buChar char="•"/>
                    </a:pPr>
                    <a:r>
                      <a:rPr lang="en-US" sz="2400" dirty="0"/>
                      <a:t>TC is the summed amount of Total Carbon in the soil standard, including TIC &amp; TOC. </a:t>
                    </a:r>
                  </a:p>
                  <a:p>
                    <a:pPr marL="342900" indent="-342900">
                      <a:buFont typeface="Arial" panose="020B0604020202020204" pitchFamily="34" charset="0"/>
                      <a:buChar char="•"/>
                    </a:pPr>
                    <a:r>
                      <a:rPr lang="en-US" sz="2400" dirty="0"/>
                      <a:t>TC= TIC + TOC</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No 6% Sulfurous acid treatment</a:t>
                    </a:r>
                  </a:p>
                  <a:p>
                    <a:pPr marL="342900" indent="-342900">
                      <a:buFont typeface="Arial" panose="020B0604020202020204" pitchFamily="34" charset="0"/>
                      <a:buChar char="•"/>
                    </a:pPr>
                    <a:r>
                      <a:rPr lang="en-US" sz="2400" dirty="0"/>
                      <a:t>Measured total amount of carbon in the standard.</a:t>
                    </a:r>
                  </a:p>
                </p:txBody>
              </p:sp>
            </p:grpSp>
            <p:sp>
              <p:nvSpPr>
                <p:cNvPr id="1105" name="TextBox 1104">
                  <a:extLst>
                    <a:ext uri="{FF2B5EF4-FFF2-40B4-BE49-F238E27FC236}">
                      <a16:creationId xmlns:a16="http://schemas.microsoft.com/office/drawing/2014/main" id="{2D368C9F-C2BB-A76F-3095-6C033AFBFCA0}"/>
                    </a:ext>
                  </a:extLst>
                </p:cNvPr>
                <p:cNvSpPr txBox="1"/>
                <p:nvPr/>
              </p:nvSpPr>
              <p:spPr>
                <a:xfrm>
                  <a:off x="15695740" y="12027076"/>
                  <a:ext cx="835564" cy="461665"/>
                </a:xfrm>
                <a:prstGeom prst="rect">
                  <a:avLst/>
                </a:prstGeom>
                <a:noFill/>
              </p:spPr>
              <p:txBody>
                <a:bodyPr wrap="square" rtlCol="0">
                  <a:spAutoFit/>
                </a:bodyPr>
                <a:lstStyle/>
                <a:p>
                  <a:r>
                    <a:rPr lang="en-US" sz="1200" dirty="0"/>
                    <a:t>Avg: 0.84 </a:t>
                  </a:r>
                </a:p>
                <a:p>
                  <a:r>
                    <a:rPr lang="en-US" sz="1200" dirty="0"/>
                    <a:t>Std: 0.83 </a:t>
                  </a:r>
                </a:p>
              </p:txBody>
            </p:sp>
            <p:sp>
              <p:nvSpPr>
                <p:cNvPr id="1106" name="TextBox 1105">
                  <a:extLst>
                    <a:ext uri="{FF2B5EF4-FFF2-40B4-BE49-F238E27FC236}">
                      <a16:creationId xmlns:a16="http://schemas.microsoft.com/office/drawing/2014/main" id="{44A74935-FCDB-29BF-6F1B-4EEC1C8FD353}"/>
                    </a:ext>
                  </a:extLst>
                </p:cNvPr>
                <p:cNvSpPr txBox="1"/>
                <p:nvPr/>
              </p:nvSpPr>
              <p:spPr>
                <a:xfrm>
                  <a:off x="21121530" y="12043584"/>
                  <a:ext cx="1314147" cy="461665"/>
                </a:xfrm>
                <a:prstGeom prst="rect">
                  <a:avLst/>
                </a:prstGeom>
                <a:noFill/>
              </p:spPr>
              <p:txBody>
                <a:bodyPr wrap="square" rtlCol="0">
                  <a:spAutoFit/>
                </a:bodyPr>
                <a:lstStyle/>
                <a:p>
                  <a:r>
                    <a:rPr lang="en-US" sz="1200" dirty="0"/>
                    <a:t>Avg: 2.29 </a:t>
                  </a:r>
                </a:p>
                <a:p>
                  <a:r>
                    <a:rPr lang="en-US" sz="1200" dirty="0"/>
                    <a:t>Std: 2.19 </a:t>
                  </a:r>
                </a:p>
              </p:txBody>
            </p:sp>
            <p:sp>
              <p:nvSpPr>
                <p:cNvPr id="1107" name="TextBox 1106">
                  <a:extLst>
                    <a:ext uri="{FF2B5EF4-FFF2-40B4-BE49-F238E27FC236}">
                      <a16:creationId xmlns:a16="http://schemas.microsoft.com/office/drawing/2014/main" id="{F222DC29-4742-4086-ED60-A80C9E115D19}"/>
                    </a:ext>
                  </a:extLst>
                </p:cNvPr>
                <p:cNvSpPr txBox="1"/>
                <p:nvPr/>
              </p:nvSpPr>
              <p:spPr>
                <a:xfrm>
                  <a:off x="26292459" y="12018159"/>
                  <a:ext cx="1314147" cy="461665"/>
                </a:xfrm>
                <a:prstGeom prst="rect">
                  <a:avLst/>
                </a:prstGeom>
                <a:noFill/>
              </p:spPr>
              <p:txBody>
                <a:bodyPr wrap="square" rtlCol="0">
                  <a:spAutoFit/>
                </a:bodyPr>
                <a:lstStyle/>
                <a:p>
                  <a:r>
                    <a:rPr lang="en-US" sz="1200" dirty="0"/>
                    <a:t>Avg: 5.64 </a:t>
                  </a:r>
                </a:p>
                <a:p>
                  <a:r>
                    <a:rPr lang="en-US" sz="1200" dirty="0"/>
                    <a:t>Std: 5.39</a:t>
                  </a:r>
                </a:p>
              </p:txBody>
            </p:sp>
          </p:grpSp>
          <p:sp>
            <p:nvSpPr>
              <p:cNvPr id="1164" name="Oval 1163">
                <a:extLst>
                  <a:ext uri="{FF2B5EF4-FFF2-40B4-BE49-F238E27FC236}">
                    <a16:creationId xmlns:a16="http://schemas.microsoft.com/office/drawing/2014/main" id="{3322E7A8-B74C-C552-43FE-C6D0D6E5B6B4}"/>
                  </a:ext>
                </a:extLst>
              </p:cNvPr>
              <p:cNvSpPr/>
              <p:nvPr/>
            </p:nvSpPr>
            <p:spPr>
              <a:xfrm>
                <a:off x="21286102" y="15594223"/>
                <a:ext cx="45719" cy="45719"/>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TextBox 1164">
                <a:extLst>
                  <a:ext uri="{FF2B5EF4-FFF2-40B4-BE49-F238E27FC236}">
                    <a16:creationId xmlns:a16="http://schemas.microsoft.com/office/drawing/2014/main" id="{B6F2E1D1-670A-4020-866A-E34DD2FE5B24}"/>
                  </a:ext>
                </a:extLst>
              </p:cNvPr>
              <p:cNvSpPr txBox="1"/>
              <p:nvPr/>
            </p:nvSpPr>
            <p:spPr>
              <a:xfrm>
                <a:off x="21375932" y="15499996"/>
                <a:ext cx="500449" cy="230832"/>
              </a:xfrm>
              <a:prstGeom prst="rect">
                <a:avLst/>
              </a:prstGeom>
              <a:noFill/>
            </p:spPr>
            <p:txBody>
              <a:bodyPr wrap="square" rtlCol="0">
                <a:spAutoFit/>
              </a:bodyPr>
              <a:lstStyle/>
              <a:p>
                <a:r>
                  <a:rPr lang="en-US" sz="900" dirty="0"/>
                  <a:t>High</a:t>
                </a:r>
              </a:p>
            </p:txBody>
          </p:sp>
        </p:grpSp>
        <p:sp>
          <p:nvSpPr>
            <p:cNvPr id="1025" name="Rounded Rectangle 1024">
              <a:extLst>
                <a:ext uri="{FF2B5EF4-FFF2-40B4-BE49-F238E27FC236}">
                  <a16:creationId xmlns:a16="http://schemas.microsoft.com/office/drawing/2014/main" id="{3DEB9C9F-56D0-CFCA-C3DB-B7ECD75F7242}"/>
                </a:ext>
              </a:extLst>
            </p:cNvPr>
            <p:cNvSpPr/>
            <p:nvPr/>
          </p:nvSpPr>
          <p:spPr>
            <a:xfrm>
              <a:off x="17126482" y="8486745"/>
              <a:ext cx="5437167" cy="483626"/>
            </a:xfrm>
            <a:prstGeom prst="roundRect">
              <a:avLst/>
            </a:prstGeom>
            <a:solidFill>
              <a:schemeClr val="accent1">
                <a:alpha val="2478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7675</TotalTime>
  <Words>1303</Words>
  <Application>Microsoft Macintosh PowerPoint</Application>
  <PresentationFormat>Custom</PresentationFormat>
  <Paragraphs>196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Isolating Charcoal in Synthetic Marine Sediments: Refining Carbon Removal Techniques  Amelea Hauer Advisor: Professor Joel Johnson Department of Earth Sciences, University of New Hampshire, Durham, 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Amelea Hauer</cp:lastModifiedBy>
  <cp:revision>159</cp:revision>
  <cp:lastPrinted>2025-04-22T02:18:09Z</cp:lastPrinted>
  <dcterms:created xsi:type="dcterms:W3CDTF">2016-03-05T16:55:12Z</dcterms:created>
  <dcterms:modified xsi:type="dcterms:W3CDTF">2025-04-22T20:47:03Z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aceb1d-dfa3-48bb-bc6e-cdb894bb3ae0_Enabled">
    <vt:lpwstr>true</vt:lpwstr>
  </property>
  <property fmtid="{D5CDD505-2E9C-101B-9397-08002B2CF9AE}" pid="3" name="MSIP_Label_77aceb1d-dfa3-48bb-bc6e-cdb894bb3ae0_SetDate">
    <vt:lpwstr>2025-04-22T02:26:47Z</vt:lpwstr>
  </property>
  <property fmtid="{D5CDD505-2E9C-101B-9397-08002B2CF9AE}" pid="4" name="MSIP_Label_77aceb1d-dfa3-48bb-bc6e-cdb894bb3ae0_Method">
    <vt:lpwstr>Privileged</vt:lpwstr>
  </property>
  <property fmtid="{D5CDD505-2E9C-101B-9397-08002B2CF9AE}" pid="5" name="MSIP_Label_77aceb1d-dfa3-48bb-bc6e-cdb894bb3ae0_Name">
    <vt:lpwstr>Public</vt:lpwstr>
  </property>
  <property fmtid="{D5CDD505-2E9C-101B-9397-08002B2CF9AE}" pid="6" name="MSIP_Label_77aceb1d-dfa3-48bb-bc6e-cdb894bb3ae0_SiteId">
    <vt:lpwstr>d6241893-512d-46dc-8d2b-be47e25f5666</vt:lpwstr>
  </property>
  <property fmtid="{D5CDD505-2E9C-101B-9397-08002B2CF9AE}" pid="7" name="MSIP_Label_77aceb1d-dfa3-48bb-bc6e-cdb894bb3ae0_ActionId">
    <vt:lpwstr>578f8ab8-96bb-4c4d-a47c-4443227e0acc</vt:lpwstr>
  </property>
  <property fmtid="{D5CDD505-2E9C-101B-9397-08002B2CF9AE}" pid="8" name="MSIP_Label_77aceb1d-dfa3-48bb-bc6e-cdb894bb3ae0_ContentBits">
    <vt:lpwstr>0</vt:lpwstr>
  </property>
</Properties>
</file>