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32918400" cx="43891200"/>
  <p:notesSz cx="6858000" cy="9144000"/>
  <p:embeddedFontLst>
    <p:embeddedFont>
      <p:font typeface="Merriweather"/>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747775"/>
          </p15:clr>
        </p15:guide>
        <p15:guide id="2" pos="138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Merriweather-boldItalic.fntdata"/><Relationship Id="rId9"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Merriweather-regular.fntdata"/><Relationship Id="rId8" Type="http://schemas.openxmlformats.org/officeDocument/2006/relationships/font" Target="fonts/Merriweather-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96200" y="4765280"/>
            <a:ext cx="40899000" cy="13136700"/>
          </a:xfrm>
          <a:prstGeom prst="rect">
            <a:avLst/>
          </a:prstGeom>
        </p:spPr>
        <p:txBody>
          <a:bodyPr anchorCtr="0" anchor="b" bIns="487600" lIns="487600" spcFirstLastPara="1" rIns="487600" wrap="square" tIns="487600">
            <a:no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p:txBody>
      </p:sp>
      <p:sp>
        <p:nvSpPr>
          <p:cNvPr id="11" name="Google Shape;11;p2"/>
          <p:cNvSpPr txBox="1"/>
          <p:nvPr>
            <p:ph idx="1" type="subTitle"/>
          </p:nvPr>
        </p:nvSpPr>
        <p:spPr>
          <a:xfrm>
            <a:off x="1496160" y="18138400"/>
            <a:ext cx="40899000" cy="5072700"/>
          </a:xfrm>
          <a:prstGeom prst="rect">
            <a:avLst/>
          </a:prstGeom>
        </p:spPr>
        <p:txBody>
          <a:bodyPr anchorCtr="0" anchor="t" bIns="487600" lIns="487600" spcFirstLastPara="1" rIns="487600" wrap="square" tIns="487600">
            <a:no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p:txBody>
      </p:sp>
      <p:sp>
        <p:nvSpPr>
          <p:cNvPr id="12" name="Google Shape;12;p2"/>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96160" y="7079200"/>
            <a:ext cx="40899000" cy="12566400"/>
          </a:xfrm>
          <a:prstGeom prst="rect">
            <a:avLst/>
          </a:prstGeom>
        </p:spPr>
        <p:txBody>
          <a:bodyPr anchorCtr="0" anchor="b" bIns="487600" lIns="487600" spcFirstLastPara="1" rIns="487600" wrap="square" tIns="487600">
            <a:no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p:nvPr>
            <p:ph idx="1" type="body"/>
          </p:nvPr>
        </p:nvSpPr>
        <p:spPr>
          <a:xfrm>
            <a:off x="1496160" y="20174240"/>
            <a:ext cx="40899000" cy="8325000"/>
          </a:xfrm>
          <a:prstGeom prst="rect">
            <a:avLst/>
          </a:prstGeom>
        </p:spPr>
        <p:txBody>
          <a:bodyPr anchorCtr="0" anchor="t" bIns="487600" lIns="487600" spcFirstLastPara="1" rIns="487600" wrap="square" tIns="487600">
            <a:noAutofit/>
          </a:bodyPr>
          <a:lstStyle>
            <a:lvl1pPr indent="-838200" lvl="0" marL="457200" algn="ctr">
              <a:spcBef>
                <a:spcPts val="0"/>
              </a:spcBef>
              <a:spcAft>
                <a:spcPts val="0"/>
              </a:spcAft>
              <a:buSzPts val="9600"/>
              <a:buChar char="●"/>
              <a:defRPr/>
            </a:lvl1pPr>
            <a:lvl2pPr indent="-704850" lvl="1" marL="914400" algn="ctr">
              <a:spcBef>
                <a:spcPts val="0"/>
              </a:spcBef>
              <a:spcAft>
                <a:spcPts val="0"/>
              </a:spcAft>
              <a:buSzPts val="7500"/>
              <a:buChar char="○"/>
              <a:defRPr/>
            </a:lvl2pPr>
            <a:lvl3pPr indent="-704850" lvl="2" marL="1371600" algn="ctr">
              <a:spcBef>
                <a:spcPts val="0"/>
              </a:spcBef>
              <a:spcAft>
                <a:spcPts val="0"/>
              </a:spcAft>
              <a:buSzPts val="7500"/>
              <a:buChar char="■"/>
              <a:defRPr/>
            </a:lvl3pPr>
            <a:lvl4pPr indent="-704850" lvl="3" marL="1828800" algn="ctr">
              <a:spcBef>
                <a:spcPts val="0"/>
              </a:spcBef>
              <a:spcAft>
                <a:spcPts val="0"/>
              </a:spcAft>
              <a:buSzPts val="7500"/>
              <a:buChar char="●"/>
              <a:defRPr/>
            </a:lvl4pPr>
            <a:lvl5pPr indent="-704850" lvl="4" marL="2286000" algn="ctr">
              <a:spcBef>
                <a:spcPts val="0"/>
              </a:spcBef>
              <a:spcAft>
                <a:spcPts val="0"/>
              </a:spcAft>
              <a:buSzPts val="7500"/>
              <a:buChar char="○"/>
              <a:defRPr/>
            </a:lvl5pPr>
            <a:lvl6pPr indent="-704850" lvl="5" marL="2743200" algn="ctr">
              <a:spcBef>
                <a:spcPts val="0"/>
              </a:spcBef>
              <a:spcAft>
                <a:spcPts val="0"/>
              </a:spcAft>
              <a:buSzPts val="7500"/>
              <a:buChar char="■"/>
              <a:defRPr/>
            </a:lvl6pPr>
            <a:lvl7pPr indent="-704850" lvl="6" marL="3200400" algn="ctr">
              <a:spcBef>
                <a:spcPts val="0"/>
              </a:spcBef>
              <a:spcAft>
                <a:spcPts val="0"/>
              </a:spcAft>
              <a:buSzPts val="7500"/>
              <a:buChar char="●"/>
              <a:defRPr/>
            </a:lvl7pPr>
            <a:lvl8pPr indent="-704850" lvl="7" marL="3657600" algn="ctr">
              <a:spcBef>
                <a:spcPts val="0"/>
              </a:spcBef>
              <a:spcAft>
                <a:spcPts val="0"/>
              </a:spcAft>
              <a:buSzPts val="7500"/>
              <a:buChar char="○"/>
              <a:defRPr/>
            </a:lvl8pPr>
            <a:lvl9pPr indent="-704850" lvl="8" marL="4114800" algn="ctr">
              <a:spcBef>
                <a:spcPts val="0"/>
              </a:spcBef>
              <a:spcAft>
                <a:spcPts val="0"/>
              </a:spcAft>
              <a:buSzPts val="7500"/>
              <a:buChar char="■"/>
              <a:defRPr/>
            </a:lvl9pPr>
          </a:lstStyle>
          <a:p/>
        </p:txBody>
      </p:sp>
      <p:sp>
        <p:nvSpPr>
          <p:cNvPr id="47" name="Google Shape;47;p11"/>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96160" y="13765440"/>
            <a:ext cx="40899000" cy="5387400"/>
          </a:xfrm>
          <a:prstGeom prst="rect">
            <a:avLst/>
          </a:prstGeom>
        </p:spPr>
        <p:txBody>
          <a:bodyPr anchorCtr="0" anchor="ctr" bIns="487600" lIns="487600" spcFirstLastPara="1" rIns="487600" wrap="square" tIns="487600">
            <a:no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p:txBody>
      </p:sp>
      <p:sp>
        <p:nvSpPr>
          <p:cNvPr id="15" name="Google Shape;15;p3"/>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96160" y="2848160"/>
            <a:ext cx="40899000" cy="3665400"/>
          </a:xfrm>
          <a:prstGeom prst="rect">
            <a:avLst/>
          </a:prstGeom>
        </p:spPr>
        <p:txBody>
          <a:bodyPr anchorCtr="0" anchor="t" bIns="487600" lIns="487600" spcFirstLastPara="1" rIns="487600" wrap="square" tIns="48760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p:txBody>
      </p:sp>
      <p:sp>
        <p:nvSpPr>
          <p:cNvPr id="18" name="Google Shape;18;p4"/>
          <p:cNvSpPr txBox="1"/>
          <p:nvPr>
            <p:ph idx="1" type="body"/>
          </p:nvPr>
        </p:nvSpPr>
        <p:spPr>
          <a:xfrm>
            <a:off x="1496160" y="7375840"/>
            <a:ext cx="40899000" cy="21864900"/>
          </a:xfrm>
          <a:prstGeom prst="rect">
            <a:avLst/>
          </a:prstGeom>
        </p:spPr>
        <p:txBody>
          <a:bodyPr anchorCtr="0" anchor="t" bIns="487600" lIns="487600" spcFirstLastPara="1" rIns="487600" wrap="square" tIns="487600">
            <a:noAutofit/>
          </a:bodyPr>
          <a:lstStyle>
            <a:lvl1pPr indent="-838200" lvl="0" marL="457200">
              <a:spcBef>
                <a:spcPts val="0"/>
              </a:spcBef>
              <a:spcAft>
                <a:spcPts val="0"/>
              </a:spcAft>
              <a:buSzPts val="9600"/>
              <a:buChar char="●"/>
              <a:defRPr/>
            </a:lvl1pPr>
            <a:lvl2pPr indent="-704850" lvl="1" marL="914400">
              <a:spcBef>
                <a:spcPts val="0"/>
              </a:spcBef>
              <a:spcAft>
                <a:spcPts val="0"/>
              </a:spcAft>
              <a:buSzPts val="7500"/>
              <a:buChar char="○"/>
              <a:defRPr/>
            </a:lvl2pPr>
            <a:lvl3pPr indent="-704850" lvl="2" marL="1371600">
              <a:spcBef>
                <a:spcPts val="0"/>
              </a:spcBef>
              <a:spcAft>
                <a:spcPts val="0"/>
              </a:spcAft>
              <a:buSzPts val="7500"/>
              <a:buChar char="■"/>
              <a:defRPr/>
            </a:lvl3pPr>
            <a:lvl4pPr indent="-704850" lvl="3" marL="1828800">
              <a:spcBef>
                <a:spcPts val="0"/>
              </a:spcBef>
              <a:spcAft>
                <a:spcPts val="0"/>
              </a:spcAft>
              <a:buSzPts val="7500"/>
              <a:buChar char="●"/>
              <a:defRPr/>
            </a:lvl4pPr>
            <a:lvl5pPr indent="-704850" lvl="4" marL="2286000">
              <a:spcBef>
                <a:spcPts val="0"/>
              </a:spcBef>
              <a:spcAft>
                <a:spcPts val="0"/>
              </a:spcAft>
              <a:buSzPts val="7500"/>
              <a:buChar char="○"/>
              <a:defRPr/>
            </a:lvl5pPr>
            <a:lvl6pPr indent="-704850" lvl="5" marL="2743200">
              <a:spcBef>
                <a:spcPts val="0"/>
              </a:spcBef>
              <a:spcAft>
                <a:spcPts val="0"/>
              </a:spcAft>
              <a:buSzPts val="7500"/>
              <a:buChar char="■"/>
              <a:defRPr/>
            </a:lvl6pPr>
            <a:lvl7pPr indent="-704850" lvl="6" marL="3200400">
              <a:spcBef>
                <a:spcPts val="0"/>
              </a:spcBef>
              <a:spcAft>
                <a:spcPts val="0"/>
              </a:spcAft>
              <a:buSzPts val="7500"/>
              <a:buChar char="●"/>
              <a:defRPr/>
            </a:lvl7pPr>
            <a:lvl8pPr indent="-704850" lvl="7" marL="3657600">
              <a:spcBef>
                <a:spcPts val="0"/>
              </a:spcBef>
              <a:spcAft>
                <a:spcPts val="0"/>
              </a:spcAft>
              <a:buSzPts val="7500"/>
              <a:buChar char="○"/>
              <a:defRPr/>
            </a:lvl8pPr>
            <a:lvl9pPr indent="-704850" lvl="8" marL="4114800">
              <a:spcBef>
                <a:spcPts val="0"/>
              </a:spcBef>
              <a:spcAft>
                <a:spcPts val="0"/>
              </a:spcAft>
              <a:buSzPts val="7500"/>
              <a:buChar char="■"/>
              <a:defRPr/>
            </a:lvl9pPr>
          </a:lstStyle>
          <a:p/>
        </p:txBody>
      </p:sp>
      <p:sp>
        <p:nvSpPr>
          <p:cNvPr id="19" name="Google Shape;19;p4"/>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96160" y="2848160"/>
            <a:ext cx="40899000" cy="3665400"/>
          </a:xfrm>
          <a:prstGeom prst="rect">
            <a:avLst/>
          </a:prstGeom>
        </p:spPr>
        <p:txBody>
          <a:bodyPr anchorCtr="0" anchor="t" bIns="487600" lIns="487600" spcFirstLastPara="1" rIns="487600" wrap="square" tIns="48760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p:txBody>
      </p:sp>
      <p:sp>
        <p:nvSpPr>
          <p:cNvPr id="22" name="Google Shape;22;p5"/>
          <p:cNvSpPr txBox="1"/>
          <p:nvPr>
            <p:ph idx="1" type="body"/>
          </p:nvPr>
        </p:nvSpPr>
        <p:spPr>
          <a:xfrm>
            <a:off x="1496160" y="7375840"/>
            <a:ext cx="19199400" cy="21864900"/>
          </a:xfrm>
          <a:prstGeom prst="rect">
            <a:avLst/>
          </a:prstGeom>
        </p:spPr>
        <p:txBody>
          <a:bodyPr anchorCtr="0" anchor="t" bIns="487600" lIns="487600" spcFirstLastPara="1" rIns="487600" wrap="square" tIns="487600">
            <a:noAutofit/>
          </a:bodyPr>
          <a:lstStyle>
            <a:lvl1pPr indent="-704850" lvl="0" marL="457200">
              <a:spcBef>
                <a:spcPts val="0"/>
              </a:spcBef>
              <a:spcAft>
                <a:spcPts val="0"/>
              </a:spcAft>
              <a:buSzPts val="7500"/>
              <a:buChar char="●"/>
              <a:defRPr sz="75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23" name="Google Shape;23;p5"/>
          <p:cNvSpPr txBox="1"/>
          <p:nvPr>
            <p:ph idx="2" type="body"/>
          </p:nvPr>
        </p:nvSpPr>
        <p:spPr>
          <a:xfrm>
            <a:off x="23195520" y="7375840"/>
            <a:ext cx="19199400" cy="21864900"/>
          </a:xfrm>
          <a:prstGeom prst="rect">
            <a:avLst/>
          </a:prstGeom>
        </p:spPr>
        <p:txBody>
          <a:bodyPr anchorCtr="0" anchor="t" bIns="487600" lIns="487600" spcFirstLastPara="1" rIns="487600" wrap="square" tIns="487600">
            <a:noAutofit/>
          </a:bodyPr>
          <a:lstStyle>
            <a:lvl1pPr indent="-704850" lvl="0" marL="457200">
              <a:spcBef>
                <a:spcPts val="0"/>
              </a:spcBef>
              <a:spcAft>
                <a:spcPts val="0"/>
              </a:spcAft>
              <a:buSzPts val="7500"/>
              <a:buChar char="●"/>
              <a:defRPr sz="75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24" name="Google Shape;24;p5"/>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96160" y="2848160"/>
            <a:ext cx="40899000" cy="3665400"/>
          </a:xfrm>
          <a:prstGeom prst="rect">
            <a:avLst/>
          </a:prstGeom>
        </p:spPr>
        <p:txBody>
          <a:bodyPr anchorCtr="0" anchor="t" bIns="487600" lIns="487600" spcFirstLastPara="1" rIns="487600" wrap="square" tIns="487600">
            <a:no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p:txBody>
      </p:sp>
      <p:sp>
        <p:nvSpPr>
          <p:cNvPr id="27" name="Google Shape;27;p6"/>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96160" y="3555840"/>
            <a:ext cx="13478400" cy="4836600"/>
          </a:xfrm>
          <a:prstGeom prst="rect">
            <a:avLst/>
          </a:prstGeom>
        </p:spPr>
        <p:txBody>
          <a:bodyPr anchorCtr="0" anchor="b" bIns="487600" lIns="487600" spcFirstLastPara="1" rIns="487600" wrap="square" tIns="487600">
            <a:no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p:txBody>
      </p:sp>
      <p:sp>
        <p:nvSpPr>
          <p:cNvPr id="30" name="Google Shape;30;p7"/>
          <p:cNvSpPr txBox="1"/>
          <p:nvPr>
            <p:ph idx="1" type="body"/>
          </p:nvPr>
        </p:nvSpPr>
        <p:spPr>
          <a:xfrm>
            <a:off x="1496160" y="8893440"/>
            <a:ext cx="13478400" cy="20348100"/>
          </a:xfrm>
          <a:prstGeom prst="rect">
            <a:avLst/>
          </a:prstGeom>
        </p:spPr>
        <p:txBody>
          <a:bodyPr anchorCtr="0" anchor="t" bIns="487600" lIns="487600" spcFirstLastPara="1" rIns="487600" wrap="square" tIns="487600">
            <a:noAutofit/>
          </a:bodyPr>
          <a:lstStyle>
            <a:lvl1pPr indent="-635000" lvl="0" marL="457200">
              <a:spcBef>
                <a:spcPts val="0"/>
              </a:spcBef>
              <a:spcAft>
                <a:spcPts val="0"/>
              </a:spcAft>
              <a:buSzPts val="6400"/>
              <a:buChar char="●"/>
              <a:defRPr sz="64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31" name="Google Shape;31;p7"/>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353200" y="2880960"/>
            <a:ext cx="30565500" cy="26181000"/>
          </a:xfrm>
          <a:prstGeom prst="rect">
            <a:avLst/>
          </a:prstGeom>
        </p:spPr>
        <p:txBody>
          <a:bodyPr anchorCtr="0" anchor="ctr" bIns="487600" lIns="487600" spcFirstLastPara="1" rIns="487600" wrap="square" tIns="487600">
            <a:no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p:txBody>
      </p:sp>
      <p:sp>
        <p:nvSpPr>
          <p:cNvPr id="34" name="Google Shape;34;p8"/>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74400" y="7892320"/>
            <a:ext cx="19416900" cy="9486600"/>
          </a:xfrm>
          <a:prstGeom prst="rect">
            <a:avLst/>
          </a:prstGeom>
        </p:spPr>
        <p:txBody>
          <a:bodyPr anchorCtr="0" anchor="b" bIns="487600" lIns="487600" spcFirstLastPara="1" rIns="487600" wrap="square" tIns="487600">
            <a:no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p:txBody>
      </p:sp>
      <p:sp>
        <p:nvSpPr>
          <p:cNvPr id="38" name="Google Shape;38;p9"/>
          <p:cNvSpPr txBox="1"/>
          <p:nvPr>
            <p:ph idx="1" type="subTitle"/>
          </p:nvPr>
        </p:nvSpPr>
        <p:spPr>
          <a:xfrm>
            <a:off x="1274400" y="17939680"/>
            <a:ext cx="19416900" cy="7904700"/>
          </a:xfrm>
          <a:prstGeom prst="rect">
            <a:avLst/>
          </a:prstGeom>
        </p:spPr>
        <p:txBody>
          <a:bodyPr anchorCtr="0" anchor="t" bIns="487600" lIns="487600" spcFirstLastPara="1" rIns="487600" wrap="square" tIns="487600">
            <a:no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9" name="Google Shape;39;p9"/>
          <p:cNvSpPr txBox="1"/>
          <p:nvPr>
            <p:ph idx="2" type="body"/>
          </p:nvPr>
        </p:nvSpPr>
        <p:spPr>
          <a:xfrm>
            <a:off x="23709600" y="4634080"/>
            <a:ext cx="18417600" cy="23648700"/>
          </a:xfrm>
          <a:prstGeom prst="rect">
            <a:avLst/>
          </a:prstGeom>
        </p:spPr>
        <p:txBody>
          <a:bodyPr anchorCtr="0" anchor="ctr" bIns="487600" lIns="487600" spcFirstLastPara="1" rIns="487600" wrap="square" tIns="487600">
            <a:noAutofit/>
          </a:bodyPr>
          <a:lstStyle>
            <a:lvl1pPr indent="-838200" lvl="0" marL="457200">
              <a:spcBef>
                <a:spcPts val="0"/>
              </a:spcBef>
              <a:spcAft>
                <a:spcPts val="0"/>
              </a:spcAft>
              <a:buSzPts val="9600"/>
              <a:buChar char="●"/>
              <a:defRPr/>
            </a:lvl1pPr>
            <a:lvl2pPr indent="-704850" lvl="1" marL="914400">
              <a:spcBef>
                <a:spcPts val="0"/>
              </a:spcBef>
              <a:spcAft>
                <a:spcPts val="0"/>
              </a:spcAft>
              <a:buSzPts val="7500"/>
              <a:buChar char="○"/>
              <a:defRPr/>
            </a:lvl2pPr>
            <a:lvl3pPr indent="-704850" lvl="2" marL="1371600">
              <a:spcBef>
                <a:spcPts val="0"/>
              </a:spcBef>
              <a:spcAft>
                <a:spcPts val="0"/>
              </a:spcAft>
              <a:buSzPts val="7500"/>
              <a:buChar char="■"/>
              <a:defRPr/>
            </a:lvl3pPr>
            <a:lvl4pPr indent="-704850" lvl="3" marL="1828800">
              <a:spcBef>
                <a:spcPts val="0"/>
              </a:spcBef>
              <a:spcAft>
                <a:spcPts val="0"/>
              </a:spcAft>
              <a:buSzPts val="7500"/>
              <a:buChar char="●"/>
              <a:defRPr/>
            </a:lvl4pPr>
            <a:lvl5pPr indent="-704850" lvl="4" marL="2286000">
              <a:spcBef>
                <a:spcPts val="0"/>
              </a:spcBef>
              <a:spcAft>
                <a:spcPts val="0"/>
              </a:spcAft>
              <a:buSzPts val="7500"/>
              <a:buChar char="○"/>
              <a:defRPr/>
            </a:lvl5pPr>
            <a:lvl6pPr indent="-704850" lvl="5" marL="2743200">
              <a:spcBef>
                <a:spcPts val="0"/>
              </a:spcBef>
              <a:spcAft>
                <a:spcPts val="0"/>
              </a:spcAft>
              <a:buSzPts val="7500"/>
              <a:buChar char="■"/>
              <a:defRPr/>
            </a:lvl6pPr>
            <a:lvl7pPr indent="-704850" lvl="6" marL="3200400">
              <a:spcBef>
                <a:spcPts val="0"/>
              </a:spcBef>
              <a:spcAft>
                <a:spcPts val="0"/>
              </a:spcAft>
              <a:buSzPts val="7500"/>
              <a:buChar char="●"/>
              <a:defRPr/>
            </a:lvl7pPr>
            <a:lvl8pPr indent="-704850" lvl="7" marL="3657600">
              <a:spcBef>
                <a:spcPts val="0"/>
              </a:spcBef>
              <a:spcAft>
                <a:spcPts val="0"/>
              </a:spcAft>
              <a:buSzPts val="7500"/>
              <a:buChar char="○"/>
              <a:defRPr/>
            </a:lvl8pPr>
            <a:lvl9pPr indent="-704850" lvl="8" marL="4114800">
              <a:spcBef>
                <a:spcPts val="0"/>
              </a:spcBef>
              <a:spcAft>
                <a:spcPts val="0"/>
              </a:spcAft>
              <a:buSzPts val="7500"/>
              <a:buChar char="■"/>
              <a:defRPr/>
            </a:lvl9pPr>
          </a:lstStyle>
          <a:p/>
        </p:txBody>
      </p:sp>
      <p:sp>
        <p:nvSpPr>
          <p:cNvPr id="40" name="Google Shape;40;p9"/>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96160" y="27075680"/>
            <a:ext cx="28794300" cy="3872700"/>
          </a:xfrm>
          <a:prstGeom prst="rect">
            <a:avLst/>
          </a:prstGeom>
        </p:spPr>
        <p:txBody>
          <a:bodyPr anchorCtr="0" anchor="ctr" bIns="487600" lIns="487600" spcFirstLastPara="1" rIns="487600" wrap="square" tIns="487600">
            <a:noAutofit/>
          </a:bodyPr>
          <a:lstStyle>
            <a:lvl1pPr indent="-228600" lvl="0" marL="457200">
              <a:lnSpc>
                <a:spcPct val="100000"/>
              </a:lnSpc>
              <a:spcBef>
                <a:spcPts val="0"/>
              </a:spcBef>
              <a:spcAft>
                <a:spcPts val="0"/>
              </a:spcAft>
              <a:buSzPts val="9600"/>
              <a:buNone/>
              <a:defRPr/>
            </a:lvl1pPr>
          </a:lstStyle>
          <a:p/>
        </p:txBody>
      </p:sp>
      <p:sp>
        <p:nvSpPr>
          <p:cNvPr id="43" name="Google Shape;43;p10"/>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no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p:txBody>
      </p:sp>
      <p:sp>
        <p:nvSpPr>
          <p:cNvPr id="7" name="Google Shape;7;p1"/>
          <p:cNvSpPr txBox="1"/>
          <p:nvPr>
            <p:ph idx="1" type="body"/>
          </p:nvPr>
        </p:nvSpPr>
        <p:spPr>
          <a:xfrm>
            <a:off x="1496160" y="7375840"/>
            <a:ext cx="40899000" cy="21864900"/>
          </a:xfrm>
          <a:prstGeom prst="rect">
            <a:avLst/>
          </a:prstGeom>
          <a:noFill/>
          <a:ln>
            <a:noFill/>
          </a:ln>
        </p:spPr>
        <p:txBody>
          <a:bodyPr anchorCtr="0" anchor="t" bIns="487600" lIns="487600" spcFirstLastPara="1" rIns="487600" wrap="square" tIns="487600">
            <a:noAutofit/>
          </a:bodyPr>
          <a:lstStyle>
            <a:lvl1pPr indent="-838200" lvl="0" marL="457200">
              <a:lnSpc>
                <a:spcPct val="115000"/>
              </a:lnSpc>
              <a:spcBef>
                <a:spcPts val="0"/>
              </a:spcBef>
              <a:spcAft>
                <a:spcPts val="0"/>
              </a:spcAft>
              <a:buClr>
                <a:schemeClr val="dk2"/>
              </a:buClr>
              <a:buSzPts val="9600"/>
              <a:buChar char="●"/>
              <a:defRPr sz="9600">
                <a:solidFill>
                  <a:schemeClr val="dk2"/>
                </a:solidFill>
              </a:defRPr>
            </a:lvl1pPr>
            <a:lvl2pPr indent="-704850" lvl="1" marL="914400">
              <a:lnSpc>
                <a:spcPct val="115000"/>
              </a:lnSpc>
              <a:spcBef>
                <a:spcPts val="0"/>
              </a:spcBef>
              <a:spcAft>
                <a:spcPts val="0"/>
              </a:spcAft>
              <a:buClr>
                <a:schemeClr val="dk2"/>
              </a:buClr>
              <a:buSzPts val="7500"/>
              <a:buChar char="○"/>
              <a:defRPr sz="7500">
                <a:solidFill>
                  <a:schemeClr val="dk2"/>
                </a:solidFill>
              </a:defRPr>
            </a:lvl2pPr>
            <a:lvl3pPr indent="-704850" lvl="2" marL="1371600">
              <a:lnSpc>
                <a:spcPct val="115000"/>
              </a:lnSpc>
              <a:spcBef>
                <a:spcPts val="0"/>
              </a:spcBef>
              <a:spcAft>
                <a:spcPts val="0"/>
              </a:spcAft>
              <a:buClr>
                <a:schemeClr val="dk2"/>
              </a:buClr>
              <a:buSzPts val="7500"/>
              <a:buChar char="■"/>
              <a:defRPr sz="7500">
                <a:solidFill>
                  <a:schemeClr val="dk2"/>
                </a:solidFill>
              </a:defRPr>
            </a:lvl3pPr>
            <a:lvl4pPr indent="-704850" lvl="3" marL="1828800">
              <a:lnSpc>
                <a:spcPct val="115000"/>
              </a:lnSpc>
              <a:spcBef>
                <a:spcPts val="0"/>
              </a:spcBef>
              <a:spcAft>
                <a:spcPts val="0"/>
              </a:spcAft>
              <a:buClr>
                <a:schemeClr val="dk2"/>
              </a:buClr>
              <a:buSzPts val="7500"/>
              <a:buChar char="●"/>
              <a:defRPr sz="7500">
                <a:solidFill>
                  <a:schemeClr val="dk2"/>
                </a:solidFill>
              </a:defRPr>
            </a:lvl4pPr>
            <a:lvl5pPr indent="-704850" lvl="4" marL="2286000">
              <a:lnSpc>
                <a:spcPct val="115000"/>
              </a:lnSpc>
              <a:spcBef>
                <a:spcPts val="0"/>
              </a:spcBef>
              <a:spcAft>
                <a:spcPts val="0"/>
              </a:spcAft>
              <a:buClr>
                <a:schemeClr val="dk2"/>
              </a:buClr>
              <a:buSzPts val="7500"/>
              <a:buChar char="○"/>
              <a:defRPr sz="7500">
                <a:solidFill>
                  <a:schemeClr val="dk2"/>
                </a:solidFill>
              </a:defRPr>
            </a:lvl5pPr>
            <a:lvl6pPr indent="-704850" lvl="5" marL="2743200">
              <a:lnSpc>
                <a:spcPct val="115000"/>
              </a:lnSpc>
              <a:spcBef>
                <a:spcPts val="0"/>
              </a:spcBef>
              <a:spcAft>
                <a:spcPts val="0"/>
              </a:spcAft>
              <a:buClr>
                <a:schemeClr val="dk2"/>
              </a:buClr>
              <a:buSzPts val="7500"/>
              <a:buChar char="■"/>
              <a:defRPr sz="7500">
                <a:solidFill>
                  <a:schemeClr val="dk2"/>
                </a:solidFill>
              </a:defRPr>
            </a:lvl6pPr>
            <a:lvl7pPr indent="-704850" lvl="6" marL="3200400">
              <a:lnSpc>
                <a:spcPct val="115000"/>
              </a:lnSpc>
              <a:spcBef>
                <a:spcPts val="0"/>
              </a:spcBef>
              <a:spcAft>
                <a:spcPts val="0"/>
              </a:spcAft>
              <a:buClr>
                <a:schemeClr val="dk2"/>
              </a:buClr>
              <a:buSzPts val="7500"/>
              <a:buChar char="●"/>
              <a:defRPr sz="7500">
                <a:solidFill>
                  <a:schemeClr val="dk2"/>
                </a:solidFill>
              </a:defRPr>
            </a:lvl7pPr>
            <a:lvl8pPr indent="-704850" lvl="7" marL="3657600">
              <a:lnSpc>
                <a:spcPct val="115000"/>
              </a:lnSpc>
              <a:spcBef>
                <a:spcPts val="0"/>
              </a:spcBef>
              <a:spcAft>
                <a:spcPts val="0"/>
              </a:spcAft>
              <a:buClr>
                <a:schemeClr val="dk2"/>
              </a:buClr>
              <a:buSzPts val="7500"/>
              <a:buChar char="○"/>
              <a:defRPr sz="7500">
                <a:solidFill>
                  <a:schemeClr val="dk2"/>
                </a:solidFill>
              </a:defRPr>
            </a:lvl8pPr>
            <a:lvl9pPr indent="-704850" lvl="8" marL="4114800">
              <a:lnSpc>
                <a:spcPct val="115000"/>
              </a:lnSpc>
              <a:spcBef>
                <a:spcPts val="0"/>
              </a:spcBef>
              <a:spcAft>
                <a:spcPts val="0"/>
              </a:spcAft>
              <a:buClr>
                <a:schemeClr val="dk2"/>
              </a:buClr>
              <a:buSzPts val="7500"/>
              <a:buChar char="■"/>
              <a:defRPr sz="7500">
                <a:solidFill>
                  <a:schemeClr val="dk2"/>
                </a:solidFill>
              </a:defRPr>
            </a:lvl9pPr>
          </a:lstStyle>
          <a:p/>
        </p:txBody>
      </p:sp>
      <p:sp>
        <p:nvSpPr>
          <p:cNvPr id="8" name="Google Shape;8;p1"/>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hyperlink" Target="mailto:lily.grymko@unh.edu" TargetMode="External"/><Relationship Id="rId11" Type="http://schemas.openxmlformats.org/officeDocument/2006/relationships/image" Target="../media/image4.png"/><Relationship Id="rId10" Type="http://schemas.openxmlformats.org/officeDocument/2006/relationships/image" Target="../media/image2.png"/><Relationship Id="rId12" Type="http://schemas.openxmlformats.org/officeDocument/2006/relationships/image" Target="../media/image9.jp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FAF7"/>
        </a:solidFill>
      </p:bgPr>
    </p:bg>
    <p:spTree>
      <p:nvGrpSpPr>
        <p:cNvPr id="53" name="Shape 53"/>
        <p:cNvGrpSpPr/>
        <p:nvPr/>
      </p:nvGrpSpPr>
      <p:grpSpPr>
        <a:xfrm>
          <a:off x="0" y="0"/>
          <a:ext cx="0" cy="0"/>
          <a:chOff x="0" y="0"/>
          <a:chExt cx="0" cy="0"/>
        </a:xfrm>
      </p:grpSpPr>
      <p:sp>
        <p:nvSpPr>
          <p:cNvPr id="54" name="Google Shape;54;p13"/>
          <p:cNvSpPr/>
          <p:nvPr/>
        </p:nvSpPr>
        <p:spPr>
          <a:xfrm>
            <a:off x="10570875" y="4731875"/>
            <a:ext cx="22971600" cy="27781800"/>
          </a:xfrm>
          <a:prstGeom prst="rect">
            <a:avLst/>
          </a:prstGeom>
          <a:noFill/>
          <a:ln cap="flat" cmpd="sng" w="76200">
            <a:solidFill>
              <a:srgbClr val="5DB84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p:nvPr/>
        </p:nvSpPr>
        <p:spPr>
          <a:xfrm>
            <a:off x="940025" y="3689650"/>
            <a:ext cx="9198600" cy="802200"/>
          </a:xfrm>
          <a:prstGeom prst="rect">
            <a:avLst/>
          </a:prstGeom>
          <a:solidFill>
            <a:srgbClr val="F0535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940025" y="700750"/>
            <a:ext cx="33890700" cy="31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800">
                <a:solidFill>
                  <a:srgbClr val="3C495E"/>
                </a:solidFill>
                <a:latin typeface="Merriweather"/>
                <a:ea typeface="Merriweather"/>
                <a:cs typeface="Merriweather"/>
                <a:sym typeface="Merriweather"/>
              </a:rPr>
              <a:t>Measurement-Based 3D Torso Modeling for Corsetry</a:t>
            </a:r>
            <a:endParaRPr sz="8800">
              <a:solidFill>
                <a:srgbClr val="3C495E"/>
              </a:solidFill>
              <a:latin typeface="Merriweather"/>
              <a:ea typeface="Merriweather"/>
              <a:cs typeface="Merriweather"/>
              <a:sym typeface="Merriweather"/>
            </a:endParaRPr>
          </a:p>
          <a:p>
            <a:pPr indent="0" lvl="0" marL="0" rtl="0" algn="l">
              <a:spcBef>
                <a:spcPts val="0"/>
              </a:spcBef>
              <a:spcAft>
                <a:spcPts val="0"/>
              </a:spcAft>
              <a:buNone/>
            </a:pPr>
            <a:r>
              <a:rPr lang="en" sz="5900">
                <a:solidFill>
                  <a:srgbClr val="3C495E"/>
                </a:solidFill>
                <a:latin typeface="Merriweather"/>
                <a:ea typeface="Merriweather"/>
                <a:cs typeface="Merriweather"/>
                <a:sym typeface="Merriweather"/>
              </a:rPr>
              <a:t>Lily Grymko,  Innovation Scholars: Patterns and Symmetry - Advisor: John Gibson, Ph.D.</a:t>
            </a:r>
            <a:endParaRPr sz="5900">
              <a:solidFill>
                <a:srgbClr val="3C495E"/>
              </a:solidFill>
              <a:latin typeface="Merriweather"/>
              <a:ea typeface="Merriweather"/>
              <a:cs typeface="Merriweather"/>
              <a:sym typeface="Merriweather"/>
            </a:endParaRPr>
          </a:p>
        </p:txBody>
      </p:sp>
      <p:pic>
        <p:nvPicPr>
          <p:cNvPr id="57" name="Google Shape;57;p13" title="UNHBrand_LS_B_CMYK_R.png"/>
          <p:cNvPicPr preferRelativeResize="0"/>
          <p:nvPr/>
        </p:nvPicPr>
        <p:blipFill>
          <a:blip r:embed="rId3">
            <a:alphaModFix/>
          </a:blip>
          <a:stretch>
            <a:fillRect/>
          </a:stretch>
        </p:blipFill>
        <p:spPr>
          <a:xfrm>
            <a:off x="34830725" y="700750"/>
            <a:ext cx="8357801" cy="2211851"/>
          </a:xfrm>
          <a:prstGeom prst="rect">
            <a:avLst/>
          </a:prstGeom>
          <a:noFill/>
          <a:ln>
            <a:noFill/>
          </a:ln>
        </p:spPr>
      </p:pic>
      <p:sp>
        <p:nvSpPr>
          <p:cNvPr id="58" name="Google Shape;58;p13"/>
          <p:cNvSpPr txBox="1"/>
          <p:nvPr/>
        </p:nvSpPr>
        <p:spPr>
          <a:xfrm>
            <a:off x="2390392" y="3712838"/>
            <a:ext cx="62979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erriweather"/>
                <a:ea typeface="Merriweather"/>
                <a:cs typeface="Merriweather"/>
                <a:sym typeface="Merriweather"/>
              </a:rPr>
              <a:t>Introduction</a:t>
            </a:r>
            <a:endParaRPr sz="3600">
              <a:solidFill>
                <a:srgbClr val="FFFFFF"/>
              </a:solidFill>
              <a:latin typeface="Merriweather"/>
              <a:ea typeface="Merriweather"/>
              <a:cs typeface="Merriweather"/>
              <a:sym typeface="Merriweather"/>
            </a:endParaRPr>
          </a:p>
        </p:txBody>
      </p:sp>
      <p:cxnSp>
        <p:nvCxnSpPr>
          <p:cNvPr id="59" name="Google Shape;59;p13"/>
          <p:cNvCxnSpPr/>
          <p:nvPr/>
        </p:nvCxnSpPr>
        <p:spPr>
          <a:xfrm flipH="1" rot="10800000">
            <a:off x="717900" y="3367025"/>
            <a:ext cx="42455400" cy="51300"/>
          </a:xfrm>
          <a:prstGeom prst="straightConnector1">
            <a:avLst/>
          </a:prstGeom>
          <a:noFill/>
          <a:ln cap="flat" cmpd="sng" w="38100">
            <a:solidFill>
              <a:srgbClr val="B4A89D"/>
            </a:solidFill>
            <a:prstDash val="solid"/>
            <a:round/>
            <a:headEnd len="med" w="med" type="none"/>
            <a:tailEnd len="med" w="med" type="none"/>
          </a:ln>
        </p:spPr>
      </p:cxnSp>
      <p:sp>
        <p:nvSpPr>
          <p:cNvPr id="60" name="Google Shape;60;p13"/>
          <p:cNvSpPr txBox="1"/>
          <p:nvPr/>
        </p:nvSpPr>
        <p:spPr>
          <a:xfrm>
            <a:off x="940050" y="4735375"/>
            <a:ext cx="9198600" cy="10521300"/>
          </a:xfrm>
          <a:prstGeom prst="rect">
            <a:avLst/>
          </a:prstGeom>
          <a:solidFill>
            <a:schemeClr val="lt1"/>
          </a:solid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In corsetry, a precise fit is essential because a small inaccuracy can make a difference to comfort, structure, and appearance. A common way to make a corset is to create a cast of one’s body and then split it into pattern pieces. The goal of this project was to mimic this process by creating a mathematical 3D body model which can then be used to create the corset pattern.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Traditional 3D body modeling is typically a result of scans or photographs of one's body, which is usually uneconomical, invasive, or simply impractical. However, I developed an innovative technique to create accurate standardized 3D torso models from a handful of simple measurements. The models are </a:t>
            </a:r>
            <a:r>
              <a:rPr lang="en" sz="2800">
                <a:solidFill>
                  <a:srgbClr val="3C495E"/>
                </a:solidFill>
                <a:latin typeface="Merriweather"/>
                <a:ea typeface="Merriweather"/>
                <a:cs typeface="Merriweather"/>
                <a:sym typeface="Merriweather"/>
              </a:rPr>
              <a:t>constructed</a:t>
            </a:r>
            <a:r>
              <a:rPr lang="en" sz="2800">
                <a:solidFill>
                  <a:srgbClr val="3C495E"/>
                </a:solidFill>
                <a:latin typeface="Merriweather"/>
                <a:ea typeface="Merriweather"/>
                <a:cs typeface="Merriweather"/>
                <a:sym typeface="Merriweather"/>
              </a:rPr>
              <a:t> with polar-coordinate cross sections and basic mathematical interpolation.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My process uses these digital torsos to successfully complete custom design and pattern drafting in a precise manner. For designers and makers, I am providing a creative tool that reduces material waste during prototyping, and that also increases accessibility for independent or beginner hobbyists to create structured garments without a physical studio. </a:t>
            </a:r>
            <a:endParaRPr sz="2800">
              <a:solidFill>
                <a:srgbClr val="3C495E"/>
              </a:solidFill>
              <a:latin typeface="Merriweather"/>
              <a:ea typeface="Merriweather"/>
              <a:cs typeface="Merriweather"/>
              <a:sym typeface="Merriweather"/>
            </a:endParaRPr>
          </a:p>
        </p:txBody>
      </p:sp>
      <p:sp>
        <p:nvSpPr>
          <p:cNvPr id="61" name="Google Shape;61;p13"/>
          <p:cNvSpPr/>
          <p:nvPr/>
        </p:nvSpPr>
        <p:spPr>
          <a:xfrm>
            <a:off x="940025" y="15642337"/>
            <a:ext cx="9198600" cy="802200"/>
          </a:xfrm>
          <a:prstGeom prst="rect">
            <a:avLst/>
          </a:prstGeom>
          <a:solidFill>
            <a:srgbClr val="F0535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txBox="1"/>
          <p:nvPr/>
        </p:nvSpPr>
        <p:spPr>
          <a:xfrm>
            <a:off x="2390392" y="15665525"/>
            <a:ext cx="62979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erriweather"/>
                <a:ea typeface="Merriweather"/>
                <a:cs typeface="Merriweather"/>
                <a:sym typeface="Merriweather"/>
              </a:rPr>
              <a:t>Background</a:t>
            </a:r>
            <a:endParaRPr sz="3600">
              <a:solidFill>
                <a:srgbClr val="FFFFFF"/>
              </a:solidFill>
              <a:latin typeface="Merriweather"/>
              <a:ea typeface="Merriweather"/>
              <a:cs typeface="Merriweather"/>
              <a:sym typeface="Merriweather"/>
            </a:endParaRPr>
          </a:p>
        </p:txBody>
      </p:sp>
      <p:sp>
        <p:nvSpPr>
          <p:cNvPr id="63" name="Google Shape;63;p13"/>
          <p:cNvSpPr/>
          <p:nvPr/>
        </p:nvSpPr>
        <p:spPr>
          <a:xfrm>
            <a:off x="33974800" y="17156587"/>
            <a:ext cx="9198600" cy="802200"/>
          </a:xfrm>
          <a:prstGeom prst="rect">
            <a:avLst/>
          </a:prstGeom>
          <a:solidFill>
            <a:srgbClr val="F0535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3"/>
          <p:cNvSpPr txBox="1"/>
          <p:nvPr/>
        </p:nvSpPr>
        <p:spPr>
          <a:xfrm>
            <a:off x="34922201" y="17166925"/>
            <a:ext cx="73038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erriweather"/>
                <a:ea typeface="Merriweather"/>
                <a:cs typeface="Merriweather"/>
                <a:sym typeface="Merriweather"/>
              </a:rPr>
              <a:t>Possible Future Applications</a:t>
            </a:r>
            <a:endParaRPr sz="3600">
              <a:solidFill>
                <a:srgbClr val="FFFFFF"/>
              </a:solidFill>
              <a:latin typeface="Merriweather"/>
              <a:ea typeface="Merriweather"/>
              <a:cs typeface="Merriweather"/>
              <a:sym typeface="Merriweather"/>
            </a:endParaRPr>
          </a:p>
        </p:txBody>
      </p:sp>
      <p:sp>
        <p:nvSpPr>
          <p:cNvPr id="65" name="Google Shape;65;p13"/>
          <p:cNvSpPr/>
          <p:nvPr/>
        </p:nvSpPr>
        <p:spPr>
          <a:xfrm>
            <a:off x="33974788" y="29909800"/>
            <a:ext cx="9198600" cy="802200"/>
          </a:xfrm>
          <a:prstGeom prst="rect">
            <a:avLst/>
          </a:prstGeom>
          <a:solidFill>
            <a:srgbClr val="F0535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3"/>
          <p:cNvSpPr txBox="1"/>
          <p:nvPr/>
        </p:nvSpPr>
        <p:spPr>
          <a:xfrm>
            <a:off x="35425155" y="29932988"/>
            <a:ext cx="62979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erriweather"/>
                <a:ea typeface="Merriweather"/>
                <a:cs typeface="Merriweather"/>
                <a:sym typeface="Merriweather"/>
              </a:rPr>
              <a:t>Contact Information</a:t>
            </a:r>
            <a:endParaRPr sz="3600">
              <a:solidFill>
                <a:srgbClr val="FFFFFF"/>
              </a:solidFill>
              <a:latin typeface="Merriweather"/>
              <a:ea typeface="Merriweather"/>
              <a:cs typeface="Merriweather"/>
              <a:sym typeface="Merriweather"/>
            </a:endParaRPr>
          </a:p>
        </p:txBody>
      </p:sp>
      <p:sp>
        <p:nvSpPr>
          <p:cNvPr id="67" name="Google Shape;67;p13"/>
          <p:cNvSpPr txBox="1"/>
          <p:nvPr/>
        </p:nvSpPr>
        <p:spPr>
          <a:xfrm>
            <a:off x="940050" y="16853375"/>
            <a:ext cx="9198600" cy="15307200"/>
          </a:xfrm>
          <a:prstGeom prst="rect">
            <a:avLst/>
          </a:prstGeom>
          <a:solidFill>
            <a:schemeClr val="lt1"/>
          </a:solid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Corsetry is a precise craft. A properly fitted corset takes into consideration body measurements, such as bust, underbust, waist, hip, and torso length, across a series of panels drafted and sewn with curved seams and boning to form the shape of the torso. Measurement accuracy shows up in body comfort, function, and appearance of a garment’s final product.</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Corsets have suffered from an </a:t>
            </a:r>
            <a:r>
              <a:rPr lang="en" sz="2800">
                <a:solidFill>
                  <a:srgbClr val="3C495E"/>
                </a:solidFill>
                <a:latin typeface="Merriweather"/>
                <a:ea typeface="Merriweather"/>
                <a:cs typeface="Merriweather"/>
                <a:sym typeface="Merriweather"/>
              </a:rPr>
              <a:t>inaccurate</a:t>
            </a:r>
            <a:r>
              <a:rPr lang="en" sz="2800">
                <a:solidFill>
                  <a:srgbClr val="3C495E"/>
                </a:solidFill>
                <a:latin typeface="Merriweather"/>
                <a:ea typeface="Merriweather"/>
                <a:cs typeface="Merriweather"/>
                <a:sym typeface="Merriweather"/>
              </a:rPr>
              <a:t> historical view as tools for constricting or warping the body. This is a </a:t>
            </a:r>
            <a:r>
              <a:rPr lang="en" sz="2800">
                <a:solidFill>
                  <a:srgbClr val="3C495E"/>
                </a:solidFill>
                <a:latin typeface="Merriweather"/>
                <a:ea typeface="Merriweather"/>
                <a:cs typeface="Merriweather"/>
                <a:sym typeface="Merriweather"/>
              </a:rPr>
              <a:t>misconception</a:t>
            </a:r>
            <a:r>
              <a:rPr lang="en" sz="2800">
                <a:solidFill>
                  <a:srgbClr val="3C495E"/>
                </a:solidFill>
                <a:latin typeface="Merriweather"/>
                <a:ea typeface="Merriweather"/>
                <a:cs typeface="Merriweather"/>
                <a:sym typeface="Merriweather"/>
              </a:rPr>
              <a:t> brought on by people wearing ill-fitted corsets. Both historical and modern corsetry is focused on support, comfort and body diversity using anatomical shaping rather than compression.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Many corset makers today </a:t>
            </a:r>
            <a:r>
              <a:rPr lang="en" sz="2800">
                <a:solidFill>
                  <a:srgbClr val="3C495E"/>
                </a:solidFill>
                <a:latin typeface="Merriweather"/>
                <a:ea typeface="Merriweather"/>
                <a:cs typeface="Merriweather"/>
                <a:sym typeface="Merriweather"/>
              </a:rPr>
              <a:t>prioritize</a:t>
            </a:r>
            <a:r>
              <a:rPr lang="en" sz="2800">
                <a:solidFill>
                  <a:srgbClr val="3C495E"/>
                </a:solidFill>
                <a:latin typeface="Merriweather"/>
                <a:ea typeface="Merriweather"/>
                <a:cs typeface="Merriweather"/>
                <a:sym typeface="Merriweather"/>
              </a:rPr>
              <a:t> precision and </a:t>
            </a:r>
            <a:r>
              <a:rPr lang="en" sz="2800">
                <a:solidFill>
                  <a:srgbClr val="3C495E"/>
                </a:solidFill>
                <a:latin typeface="Merriweather"/>
                <a:ea typeface="Merriweather"/>
                <a:cs typeface="Merriweather"/>
                <a:sym typeface="Merriweather"/>
              </a:rPr>
              <a:t>dependability</a:t>
            </a:r>
            <a:r>
              <a:rPr lang="en" sz="2800">
                <a:solidFill>
                  <a:srgbClr val="3C495E"/>
                </a:solidFill>
                <a:latin typeface="Merriweather"/>
                <a:ea typeface="Merriweather"/>
                <a:cs typeface="Merriweather"/>
                <a:sym typeface="Merriweather"/>
              </a:rPr>
              <a:t>, but traditional body drafting is both time consuming and inconsistent; while 3D scanning is expensive and possible invasive.</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This project seeks to present a measurement-oriented solution that produces anatomically accurate 3D torso models, using mathematical (not scanned) modeling. Torso segments are represented in polar coordinates (r, θ) based on circumferential measurements. Using </a:t>
            </a:r>
            <a:r>
              <a:rPr lang="en" sz="2800">
                <a:solidFill>
                  <a:srgbClr val="3C495E"/>
                </a:solidFill>
                <a:latin typeface="Merriweather"/>
                <a:ea typeface="Merriweather"/>
                <a:cs typeface="Merriweather"/>
                <a:sym typeface="Merriweather"/>
              </a:rPr>
              <a:t>trigonometric</a:t>
            </a:r>
            <a:r>
              <a:rPr lang="en" sz="2800">
                <a:solidFill>
                  <a:srgbClr val="3C495E"/>
                </a:solidFill>
                <a:latin typeface="Merriweather"/>
                <a:ea typeface="Merriweather"/>
                <a:cs typeface="Merriweather"/>
                <a:sym typeface="Merriweather"/>
              </a:rPr>
              <a:t> ratios these </a:t>
            </a:r>
            <a:r>
              <a:rPr lang="en" sz="2800">
                <a:solidFill>
                  <a:srgbClr val="3C495E"/>
                </a:solidFill>
                <a:latin typeface="Merriweather"/>
                <a:ea typeface="Merriweather"/>
                <a:cs typeface="Merriweather"/>
                <a:sym typeface="Merriweather"/>
              </a:rPr>
              <a:t>coordinates</a:t>
            </a:r>
            <a:r>
              <a:rPr lang="en" sz="2800">
                <a:solidFill>
                  <a:srgbClr val="3C495E"/>
                </a:solidFill>
                <a:latin typeface="Merriweather"/>
                <a:ea typeface="Merriweather"/>
                <a:cs typeface="Merriweather"/>
                <a:sym typeface="Merriweather"/>
              </a:rPr>
              <a:t> can be converted to the Cartesian coordinate </a:t>
            </a:r>
            <a:r>
              <a:rPr lang="en" sz="2800">
                <a:solidFill>
                  <a:srgbClr val="3C495E"/>
                </a:solidFill>
                <a:latin typeface="Merriweather"/>
                <a:ea typeface="Merriweather"/>
                <a:cs typeface="Merriweather"/>
                <a:sym typeface="Merriweather"/>
              </a:rPr>
              <a:t>system</a:t>
            </a:r>
            <a:r>
              <a:rPr lang="en" sz="2800">
                <a:solidFill>
                  <a:srgbClr val="3C495E"/>
                </a:solidFill>
                <a:latin typeface="Merriweather"/>
                <a:ea typeface="Merriweather"/>
                <a:cs typeface="Merriweather"/>
                <a:sym typeface="Merriweather"/>
              </a:rPr>
              <a:t> (x,y). The cross sections are stacked along the vertical axis (z) and their surfaces are then interpolated to produce a smooth and continuous mesh. This creates a framework of the torso. By finding the arc length of pieces of the </a:t>
            </a:r>
            <a:r>
              <a:rPr lang="en" sz="2800">
                <a:solidFill>
                  <a:srgbClr val="3C495E"/>
                </a:solidFill>
                <a:latin typeface="Merriweather"/>
                <a:ea typeface="Merriweather"/>
                <a:cs typeface="Merriweather"/>
                <a:sym typeface="Merriweather"/>
              </a:rPr>
              <a:t>framework, the sewing pattern can be generated. By using the front/back and waist of the corset as anchors, the arc lengths create the proper curves between pattern pieces.</a:t>
            </a:r>
            <a:endParaRPr sz="2800">
              <a:solidFill>
                <a:srgbClr val="3C495E"/>
              </a:solidFill>
              <a:latin typeface="Merriweather"/>
              <a:ea typeface="Merriweather"/>
              <a:cs typeface="Merriweather"/>
              <a:sym typeface="Merriweather"/>
            </a:endParaRPr>
          </a:p>
        </p:txBody>
      </p:sp>
      <p:sp>
        <p:nvSpPr>
          <p:cNvPr id="68" name="Google Shape;68;p13"/>
          <p:cNvSpPr txBox="1"/>
          <p:nvPr/>
        </p:nvSpPr>
        <p:spPr>
          <a:xfrm>
            <a:off x="33974750" y="30969125"/>
            <a:ext cx="9198600" cy="1544700"/>
          </a:xfrm>
          <a:prstGeom prst="rect">
            <a:avLst/>
          </a:prstGeom>
          <a:solidFill>
            <a:schemeClr val="lt1"/>
          </a:solid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2700">
                <a:solidFill>
                  <a:srgbClr val="3C495E"/>
                </a:solidFill>
                <a:latin typeface="Merriweather"/>
                <a:ea typeface="Merriweather"/>
                <a:cs typeface="Merriweather"/>
                <a:sym typeface="Merriweather"/>
              </a:rPr>
              <a:t>If you have any questions or would like to talk more about this project, feel free to reach out through email. I am available at</a:t>
            </a:r>
            <a:r>
              <a:rPr lang="en" sz="2700">
                <a:solidFill>
                  <a:srgbClr val="5DB848"/>
                </a:solidFill>
                <a:latin typeface="Merriweather"/>
                <a:ea typeface="Merriweather"/>
                <a:cs typeface="Merriweather"/>
                <a:sym typeface="Merriweather"/>
              </a:rPr>
              <a:t> </a:t>
            </a:r>
            <a:r>
              <a:rPr lang="en" sz="2700" u="sng">
                <a:solidFill>
                  <a:srgbClr val="5DB848"/>
                </a:solidFill>
                <a:latin typeface="Merriweather"/>
                <a:ea typeface="Merriweather"/>
                <a:cs typeface="Merriweather"/>
                <a:sym typeface="Merriweather"/>
                <a:hlinkClick r:id="rId4">
                  <a:extLst>
                    <a:ext uri="{A12FA001-AC4F-418D-AE19-62706E023703}">
                      <ahyp:hlinkClr val="tx"/>
                    </a:ext>
                  </a:extLst>
                </a:hlinkClick>
              </a:rPr>
              <a:t>lily.grymko@unh.edu</a:t>
            </a:r>
            <a:r>
              <a:rPr lang="en" sz="2700">
                <a:solidFill>
                  <a:srgbClr val="3C495E"/>
                </a:solidFill>
                <a:latin typeface="Merriweather"/>
                <a:ea typeface="Merriweather"/>
                <a:cs typeface="Merriweather"/>
                <a:sym typeface="Merriweather"/>
              </a:rPr>
              <a:t>. </a:t>
            </a:r>
            <a:endParaRPr sz="2700">
              <a:solidFill>
                <a:srgbClr val="3C495E"/>
              </a:solidFill>
              <a:latin typeface="Merriweather"/>
              <a:ea typeface="Merriweather"/>
              <a:cs typeface="Merriweather"/>
              <a:sym typeface="Merriweather"/>
            </a:endParaRPr>
          </a:p>
          <a:p>
            <a:pPr indent="0" lvl="0" marL="0" rtl="0" algn="l">
              <a:spcBef>
                <a:spcPts val="0"/>
              </a:spcBef>
              <a:spcAft>
                <a:spcPts val="0"/>
              </a:spcAft>
              <a:buNone/>
            </a:pPr>
            <a:r>
              <a:t/>
            </a:r>
            <a:endParaRPr sz="2400">
              <a:solidFill>
                <a:srgbClr val="3C495E"/>
              </a:solidFill>
              <a:latin typeface="Merriweather"/>
              <a:ea typeface="Merriweather"/>
              <a:cs typeface="Merriweather"/>
              <a:sym typeface="Merriweather"/>
            </a:endParaRPr>
          </a:p>
        </p:txBody>
      </p:sp>
      <p:sp>
        <p:nvSpPr>
          <p:cNvPr id="69" name="Google Shape;69;p13"/>
          <p:cNvSpPr txBox="1"/>
          <p:nvPr/>
        </p:nvSpPr>
        <p:spPr>
          <a:xfrm>
            <a:off x="33974700" y="18282675"/>
            <a:ext cx="9198600" cy="11370000"/>
          </a:xfrm>
          <a:prstGeom prst="rect">
            <a:avLst/>
          </a:prstGeom>
          <a:solidFill>
            <a:schemeClr val="lt1"/>
          </a:solid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Despite the focus on corsetry for this project, there are many possible applications for this research.  Such uses include:</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b="1" lang="en" sz="2800" u="sng">
                <a:solidFill>
                  <a:srgbClr val="5DB848"/>
                </a:solidFill>
                <a:latin typeface="Merriweather"/>
                <a:ea typeface="Merriweather"/>
                <a:cs typeface="Merriweather"/>
                <a:sym typeface="Merriweather"/>
              </a:rPr>
              <a:t>Fashion and Apparel: </a:t>
            </a:r>
            <a:r>
              <a:rPr lang="en" sz="2800">
                <a:solidFill>
                  <a:srgbClr val="3C495E"/>
                </a:solidFill>
                <a:latin typeface="Merriweather"/>
                <a:ea typeface="Merriweather"/>
                <a:cs typeface="Merriweather"/>
                <a:sym typeface="Merriweather"/>
              </a:rPr>
              <a:t>Virtual try-ons, mass customization, reduced returns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b="1" lang="en" sz="2800" u="sng">
                <a:solidFill>
                  <a:srgbClr val="5DB848"/>
                </a:solidFill>
                <a:latin typeface="Merriweather"/>
                <a:ea typeface="Merriweather"/>
                <a:cs typeface="Merriweather"/>
                <a:sym typeface="Merriweather"/>
              </a:rPr>
              <a:t>Telemedicine:</a:t>
            </a:r>
            <a:r>
              <a:rPr lang="en" sz="2800">
                <a:solidFill>
                  <a:srgbClr val="3C495E"/>
                </a:solidFill>
                <a:latin typeface="Merriweather"/>
                <a:ea typeface="Merriweather"/>
                <a:cs typeface="Merriweather"/>
                <a:sym typeface="Merriweather"/>
              </a:rPr>
              <a:t> Remote diagnostics, posture correction, prosthetic fitting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b="1" lang="en" sz="2800" u="sng">
                <a:solidFill>
                  <a:srgbClr val="5DB848"/>
                </a:solidFill>
                <a:latin typeface="Merriweather"/>
                <a:ea typeface="Merriweather"/>
                <a:cs typeface="Merriweather"/>
                <a:sym typeface="Merriweather"/>
              </a:rPr>
              <a:t>Gaming and VR:</a:t>
            </a:r>
            <a:r>
              <a:rPr lang="en" sz="2800">
                <a:solidFill>
                  <a:srgbClr val="3C495E"/>
                </a:solidFill>
                <a:latin typeface="Merriweather"/>
                <a:ea typeface="Merriweather"/>
                <a:cs typeface="Merriweather"/>
                <a:sym typeface="Merriweather"/>
              </a:rPr>
              <a:t> Fast avatar generation, body diversity, realism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b="1" lang="en" sz="2800" u="sng">
                <a:solidFill>
                  <a:srgbClr val="5DB848"/>
                </a:solidFill>
                <a:latin typeface="Merriweather"/>
                <a:ea typeface="Merriweather"/>
                <a:cs typeface="Merriweather"/>
                <a:sym typeface="Merriweather"/>
              </a:rPr>
              <a:t>Ergonomic Product Design: </a:t>
            </a:r>
            <a:r>
              <a:rPr lang="en" sz="2800">
                <a:solidFill>
                  <a:srgbClr val="3C495E"/>
                </a:solidFill>
                <a:latin typeface="Merriweather"/>
                <a:ea typeface="Merriweather"/>
                <a:cs typeface="Merriweather"/>
                <a:sym typeface="Merriweather"/>
              </a:rPr>
              <a:t>Custom-fit chairs, body supports, wearable tech, designing around real human form factors</a:t>
            </a:r>
            <a:endParaRPr sz="2800">
              <a:solidFill>
                <a:srgbClr val="3C495E"/>
              </a:solidFill>
              <a:latin typeface="Merriweather"/>
              <a:ea typeface="Merriweather"/>
              <a:cs typeface="Merriweather"/>
              <a:sym typeface="Merriweather"/>
            </a:endParaRPr>
          </a:p>
          <a:p>
            <a:pPr indent="0" lvl="0" marL="0" rtl="0" algn="l">
              <a:spcBef>
                <a:spcPts val="0"/>
              </a:spcBef>
              <a:spcAft>
                <a:spcPts val="0"/>
              </a:spcAft>
              <a:buNone/>
            </a:pPr>
            <a:r>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b="1" lang="en" sz="2800" u="sng">
                <a:solidFill>
                  <a:srgbClr val="5DB848"/>
                </a:solidFill>
                <a:latin typeface="Merriweather"/>
                <a:ea typeface="Merriweather"/>
                <a:cs typeface="Merriweather"/>
                <a:sym typeface="Merriweather"/>
              </a:rPr>
              <a:t>Forensics and Anthropology: </a:t>
            </a:r>
            <a:r>
              <a:rPr lang="en" sz="2800">
                <a:solidFill>
                  <a:srgbClr val="3C495E"/>
                </a:solidFill>
                <a:latin typeface="Merriweather"/>
                <a:ea typeface="Merriweather"/>
                <a:cs typeface="Merriweather"/>
                <a:sym typeface="Merriweather"/>
              </a:rPr>
              <a:t>Reconstructing bodies from measurements or skeletal data</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b="1" lang="en" sz="2800" u="sng">
                <a:solidFill>
                  <a:srgbClr val="5DB848"/>
                </a:solidFill>
                <a:latin typeface="Merriweather"/>
                <a:ea typeface="Merriweather"/>
                <a:cs typeface="Merriweather"/>
                <a:sym typeface="Merriweather"/>
              </a:rPr>
              <a:t>F</a:t>
            </a:r>
            <a:r>
              <a:rPr b="1" lang="en" sz="2800" u="sng">
                <a:solidFill>
                  <a:srgbClr val="5DB848"/>
                </a:solidFill>
                <a:latin typeface="Merriweather"/>
                <a:ea typeface="Merriweather"/>
                <a:cs typeface="Merriweather"/>
                <a:sym typeface="Merriweather"/>
              </a:rPr>
              <a:t>itness</a:t>
            </a:r>
            <a:r>
              <a:rPr b="1" lang="en" sz="2800" u="sng">
                <a:solidFill>
                  <a:srgbClr val="5DB848"/>
                </a:solidFill>
                <a:latin typeface="Merriweather"/>
                <a:ea typeface="Merriweather"/>
                <a:cs typeface="Merriweather"/>
                <a:sym typeface="Merriweather"/>
              </a:rPr>
              <a:t>:</a:t>
            </a:r>
            <a:r>
              <a:rPr lang="en" sz="2800">
                <a:solidFill>
                  <a:srgbClr val="3C495E"/>
                </a:solidFill>
                <a:latin typeface="Merriweather"/>
                <a:ea typeface="Merriweather"/>
                <a:cs typeface="Merriweather"/>
                <a:sym typeface="Merriweather"/>
              </a:rPr>
              <a:t> Body tracking over time, precise </a:t>
            </a:r>
            <a:r>
              <a:rPr lang="en" sz="2800">
                <a:solidFill>
                  <a:srgbClr val="3C495E"/>
                </a:solidFill>
                <a:latin typeface="Merriweather"/>
                <a:ea typeface="Merriweather"/>
                <a:cs typeface="Merriweather"/>
                <a:sym typeface="Merriweather"/>
              </a:rPr>
              <a:t>graduated</a:t>
            </a:r>
            <a:r>
              <a:rPr lang="en" sz="2800">
                <a:solidFill>
                  <a:srgbClr val="3C495E"/>
                </a:solidFill>
                <a:latin typeface="Merriweather"/>
                <a:ea typeface="Merriweather"/>
                <a:cs typeface="Merriweather"/>
                <a:sym typeface="Merriweather"/>
              </a:rPr>
              <a:t> compression clothing</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b="1" lang="en" sz="2800" u="sng">
                <a:solidFill>
                  <a:srgbClr val="5DB848"/>
                </a:solidFill>
                <a:latin typeface="Merriweather"/>
                <a:ea typeface="Merriweather"/>
                <a:cs typeface="Merriweather"/>
                <a:sym typeface="Merriweather"/>
              </a:rPr>
              <a:t>Privacy-Preserving Modeling: </a:t>
            </a:r>
            <a:r>
              <a:rPr lang="en" sz="2800">
                <a:solidFill>
                  <a:srgbClr val="3C495E"/>
                </a:solidFill>
                <a:latin typeface="Merriweather"/>
                <a:ea typeface="Merriweather"/>
                <a:cs typeface="Merriweather"/>
                <a:sym typeface="Merriweather"/>
              </a:rPr>
              <a:t>Generates accurate 3D torso models without requiring scans or photos, protecting user identity and body data.</a:t>
            </a:r>
            <a:endParaRPr sz="2800">
              <a:solidFill>
                <a:srgbClr val="3C495E"/>
              </a:solidFill>
              <a:latin typeface="Merriweather"/>
              <a:ea typeface="Merriweather"/>
              <a:cs typeface="Merriweather"/>
              <a:sym typeface="Merriweather"/>
            </a:endParaRPr>
          </a:p>
        </p:txBody>
      </p:sp>
      <p:sp>
        <p:nvSpPr>
          <p:cNvPr id="70" name="Google Shape;70;p13"/>
          <p:cNvSpPr txBox="1"/>
          <p:nvPr/>
        </p:nvSpPr>
        <p:spPr>
          <a:xfrm>
            <a:off x="33974700" y="4731875"/>
            <a:ext cx="9198600" cy="12121500"/>
          </a:xfrm>
          <a:prstGeom prst="rect">
            <a:avLst/>
          </a:prstGeom>
          <a:solidFill>
            <a:schemeClr val="lt1"/>
          </a:solid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The </a:t>
            </a:r>
            <a:r>
              <a:rPr lang="en" sz="2800">
                <a:solidFill>
                  <a:srgbClr val="3C495E"/>
                </a:solidFill>
                <a:latin typeface="Merriweather"/>
                <a:ea typeface="Merriweather"/>
                <a:cs typeface="Merriweather"/>
                <a:sym typeface="Merriweather"/>
              </a:rPr>
              <a:t>results</a:t>
            </a:r>
            <a:r>
              <a:rPr lang="en" sz="2800">
                <a:solidFill>
                  <a:srgbClr val="3C495E"/>
                </a:solidFill>
                <a:latin typeface="Merriweather"/>
                <a:ea typeface="Merriweather"/>
                <a:cs typeface="Merriweather"/>
                <a:sym typeface="Merriweather"/>
              </a:rPr>
              <a:t> of the project were very successful. Using a pattern that was generated based directly on measurements put into the program, the desired applications of this project were produced.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t/>
            </a:r>
            <a:endParaRPr sz="2300">
              <a:solidFill>
                <a:srgbClr val="3C495E"/>
              </a:solidFill>
              <a:latin typeface="Merriweather"/>
              <a:ea typeface="Merriweather"/>
              <a:cs typeface="Merriweather"/>
              <a:sym typeface="Merriweather"/>
            </a:endParaRPr>
          </a:p>
          <a:p>
            <a:pPr indent="-406400" lvl="0" marL="457200" rtl="0" algn="l">
              <a:spcBef>
                <a:spcPts val="0"/>
              </a:spcBef>
              <a:spcAft>
                <a:spcPts val="0"/>
              </a:spcAft>
              <a:buClr>
                <a:srgbClr val="3C495E"/>
              </a:buClr>
              <a:buSzPts val="2800"/>
              <a:buFont typeface="Merriweather"/>
              <a:buAutoNum type="arabicPeriod"/>
            </a:pPr>
            <a:r>
              <a:rPr b="1" lang="en" sz="2800" u="sng">
                <a:solidFill>
                  <a:srgbClr val="5DB848"/>
                </a:solidFill>
                <a:latin typeface="Merriweather"/>
                <a:ea typeface="Merriweather"/>
                <a:cs typeface="Merriweather"/>
                <a:sym typeface="Merriweather"/>
              </a:rPr>
              <a:t>A corset that directly mimics the dimensions of the body.</a:t>
            </a:r>
            <a:r>
              <a:rPr lang="en" sz="2800">
                <a:solidFill>
                  <a:srgbClr val="3C495E"/>
                </a:solidFill>
                <a:latin typeface="Merriweather"/>
                <a:ea typeface="Merriweather"/>
                <a:cs typeface="Merriweather"/>
                <a:sym typeface="Merriweather"/>
              </a:rPr>
              <a:t> This is the red and green flowered corset. When comparing the measurements of the corset with the measurements of the model, they align mostly accurately. With one exception being the chest, which is tight.</a:t>
            </a:r>
            <a:endParaRPr sz="2800">
              <a:solidFill>
                <a:srgbClr val="3C495E"/>
              </a:solidFill>
              <a:latin typeface="Merriweather"/>
              <a:ea typeface="Merriweather"/>
              <a:cs typeface="Merriweather"/>
              <a:sym typeface="Merriweather"/>
            </a:endParaRPr>
          </a:p>
          <a:p>
            <a:pPr indent="0" lvl="0" marL="457200" rtl="0" algn="l">
              <a:spcBef>
                <a:spcPts val="0"/>
              </a:spcBef>
              <a:spcAft>
                <a:spcPts val="0"/>
              </a:spcAft>
              <a:buNone/>
            </a:pPr>
            <a:r>
              <a:t/>
            </a:r>
            <a:endParaRPr sz="2300">
              <a:solidFill>
                <a:srgbClr val="3C495E"/>
              </a:solidFill>
              <a:latin typeface="Merriweather"/>
              <a:ea typeface="Merriweather"/>
              <a:cs typeface="Merriweather"/>
              <a:sym typeface="Merriweather"/>
            </a:endParaRPr>
          </a:p>
          <a:p>
            <a:pPr indent="-406400" lvl="0" marL="457200" rtl="0" algn="l">
              <a:spcBef>
                <a:spcPts val="0"/>
              </a:spcBef>
              <a:spcAft>
                <a:spcPts val="0"/>
              </a:spcAft>
              <a:buClr>
                <a:srgbClr val="3C495E"/>
              </a:buClr>
              <a:buSzPts val="2800"/>
              <a:buFont typeface="Merriweather"/>
              <a:buAutoNum type="arabicPeriod"/>
            </a:pPr>
            <a:r>
              <a:rPr b="1" lang="en" sz="2800" u="sng">
                <a:solidFill>
                  <a:srgbClr val="5DB848"/>
                </a:solidFill>
                <a:latin typeface="Merriweather"/>
                <a:ea typeface="Merriweather"/>
                <a:cs typeface="Merriweather"/>
                <a:sym typeface="Merriweather"/>
              </a:rPr>
              <a:t>A planned second corset is based off the </a:t>
            </a:r>
            <a:r>
              <a:rPr b="1" lang="en" sz="2800" u="sng">
                <a:solidFill>
                  <a:srgbClr val="5DB848"/>
                </a:solidFill>
                <a:latin typeface="Merriweather"/>
                <a:ea typeface="Merriweather"/>
                <a:cs typeface="Merriweather"/>
                <a:sym typeface="Merriweather"/>
              </a:rPr>
              <a:t>measurements one </a:t>
            </a:r>
            <a:r>
              <a:rPr b="1" lang="en" sz="2800" u="sng">
                <a:solidFill>
                  <a:srgbClr val="5DB848"/>
                </a:solidFill>
                <a:latin typeface="Merriweather"/>
                <a:ea typeface="Merriweather"/>
                <a:cs typeface="Merriweather"/>
                <a:sym typeface="Merriweather"/>
              </a:rPr>
              <a:t>would use for a </a:t>
            </a:r>
            <a:r>
              <a:rPr b="1" lang="en" sz="2800" u="sng">
                <a:solidFill>
                  <a:srgbClr val="5DB848"/>
                </a:solidFill>
                <a:latin typeface="Merriweather"/>
                <a:ea typeface="Merriweather"/>
                <a:cs typeface="Merriweather"/>
                <a:sym typeface="Merriweather"/>
              </a:rPr>
              <a:t>wearable shapley corset.</a:t>
            </a:r>
            <a:r>
              <a:rPr lang="en" sz="2800">
                <a:solidFill>
                  <a:srgbClr val="3C495E"/>
                </a:solidFill>
                <a:latin typeface="Merriweather"/>
                <a:ea typeface="Merriweather"/>
                <a:cs typeface="Merriweather"/>
                <a:sym typeface="Merriweather"/>
              </a:rPr>
              <a:t> This means the true body measurements had margins added to them so they would be able to fit around a body instead of directly mimicking the body. </a:t>
            </a:r>
            <a:endParaRPr sz="2800">
              <a:solidFill>
                <a:srgbClr val="3C495E"/>
              </a:solidFill>
              <a:latin typeface="Merriweather"/>
              <a:ea typeface="Merriweather"/>
              <a:cs typeface="Merriweather"/>
              <a:sym typeface="Merriweather"/>
            </a:endParaRPr>
          </a:p>
          <a:p>
            <a:pPr indent="0" lvl="0" marL="0" rtl="0" algn="l">
              <a:spcBef>
                <a:spcPts val="0"/>
              </a:spcBef>
              <a:spcAft>
                <a:spcPts val="0"/>
              </a:spcAft>
              <a:buNone/>
            </a:pPr>
            <a:r>
              <a:t/>
            </a:r>
            <a:endParaRPr sz="2800">
              <a:solidFill>
                <a:srgbClr val="3C495E"/>
              </a:solidFill>
              <a:latin typeface="Merriweather"/>
              <a:ea typeface="Merriweather"/>
              <a:cs typeface="Merriweather"/>
              <a:sym typeface="Merriweather"/>
            </a:endParaRPr>
          </a:p>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One mistake to note is that while the pattern came out accurately, there is a mistake in the code when finding the arc lengths of the cross sections. This lead to the chest of the pattern being flatter. While for a typical corset this is desired, this would need to be fixed for applications in other disciplines. Additionally, the patterns produced do not create a desirable neckline. Necklines would need to be adjusted after the corset is mostly constructed.</a:t>
            </a:r>
            <a:endParaRPr sz="2800">
              <a:solidFill>
                <a:srgbClr val="3C495E"/>
              </a:solidFill>
              <a:latin typeface="Merriweather"/>
              <a:ea typeface="Merriweather"/>
              <a:cs typeface="Merriweather"/>
              <a:sym typeface="Merriweather"/>
            </a:endParaRPr>
          </a:p>
        </p:txBody>
      </p:sp>
      <p:sp>
        <p:nvSpPr>
          <p:cNvPr id="71" name="Google Shape;71;p13"/>
          <p:cNvSpPr/>
          <p:nvPr/>
        </p:nvSpPr>
        <p:spPr>
          <a:xfrm>
            <a:off x="33974750" y="3701250"/>
            <a:ext cx="9198600" cy="802200"/>
          </a:xfrm>
          <a:prstGeom prst="rect">
            <a:avLst/>
          </a:prstGeom>
          <a:solidFill>
            <a:srgbClr val="F0535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3"/>
          <p:cNvSpPr txBox="1"/>
          <p:nvPr/>
        </p:nvSpPr>
        <p:spPr>
          <a:xfrm>
            <a:off x="35425117" y="3724438"/>
            <a:ext cx="62979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erriweather"/>
                <a:ea typeface="Merriweather"/>
                <a:cs typeface="Merriweather"/>
                <a:sym typeface="Merriweather"/>
              </a:rPr>
              <a:t>Results</a:t>
            </a:r>
            <a:endParaRPr sz="3600">
              <a:solidFill>
                <a:srgbClr val="FFFFFF"/>
              </a:solidFill>
              <a:latin typeface="Merriweather"/>
              <a:ea typeface="Merriweather"/>
              <a:cs typeface="Merriweather"/>
              <a:sym typeface="Merriweather"/>
            </a:endParaRPr>
          </a:p>
        </p:txBody>
      </p:sp>
      <p:sp>
        <p:nvSpPr>
          <p:cNvPr id="73" name="Google Shape;73;p13"/>
          <p:cNvSpPr/>
          <p:nvPr/>
        </p:nvSpPr>
        <p:spPr>
          <a:xfrm>
            <a:off x="10531713" y="3828550"/>
            <a:ext cx="23049900" cy="1045800"/>
          </a:xfrm>
          <a:prstGeom prst="rect">
            <a:avLst/>
          </a:prstGeom>
          <a:solidFill>
            <a:srgbClr val="5DB84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 name="Google Shape;74;p13"/>
          <p:cNvSpPr txBox="1"/>
          <p:nvPr/>
        </p:nvSpPr>
        <p:spPr>
          <a:xfrm>
            <a:off x="18907705" y="3950338"/>
            <a:ext cx="6297900" cy="80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Merriweather"/>
                <a:ea typeface="Merriweather"/>
                <a:cs typeface="Merriweather"/>
                <a:sym typeface="Merriweather"/>
              </a:rPr>
              <a:t>Methodology</a:t>
            </a:r>
            <a:endParaRPr sz="3600">
              <a:solidFill>
                <a:srgbClr val="FFFFFF"/>
              </a:solidFill>
              <a:latin typeface="Merriweather"/>
              <a:ea typeface="Merriweather"/>
              <a:cs typeface="Merriweather"/>
              <a:sym typeface="Merriweather"/>
            </a:endParaRPr>
          </a:p>
        </p:txBody>
      </p:sp>
      <p:pic>
        <p:nvPicPr>
          <p:cNvPr id="75" name="Google Shape;75;p13"/>
          <p:cNvPicPr preferRelativeResize="0"/>
          <p:nvPr/>
        </p:nvPicPr>
        <p:blipFill>
          <a:blip r:embed="rId5">
            <a:alphaModFix/>
          </a:blip>
          <a:stretch>
            <a:fillRect/>
          </a:stretch>
        </p:blipFill>
        <p:spPr>
          <a:xfrm>
            <a:off x="24878825" y="5284575"/>
            <a:ext cx="8104238" cy="6807100"/>
          </a:xfrm>
          <a:prstGeom prst="rect">
            <a:avLst/>
          </a:prstGeom>
          <a:noFill/>
          <a:ln>
            <a:noFill/>
          </a:ln>
        </p:spPr>
      </p:pic>
      <p:pic>
        <p:nvPicPr>
          <p:cNvPr id="76" name="Google Shape;76;p13"/>
          <p:cNvPicPr preferRelativeResize="0"/>
          <p:nvPr/>
        </p:nvPicPr>
        <p:blipFill>
          <a:blip r:embed="rId6">
            <a:alphaModFix/>
          </a:blip>
          <a:stretch>
            <a:fillRect/>
          </a:stretch>
        </p:blipFill>
        <p:spPr>
          <a:xfrm>
            <a:off x="10938050" y="5284575"/>
            <a:ext cx="8357800" cy="6807104"/>
          </a:xfrm>
          <a:prstGeom prst="rect">
            <a:avLst/>
          </a:prstGeom>
          <a:noFill/>
          <a:ln>
            <a:noFill/>
          </a:ln>
        </p:spPr>
      </p:pic>
      <p:pic>
        <p:nvPicPr>
          <p:cNvPr id="77" name="Google Shape;77;p13"/>
          <p:cNvPicPr preferRelativeResize="0"/>
          <p:nvPr/>
        </p:nvPicPr>
        <p:blipFill>
          <a:blip r:embed="rId7">
            <a:alphaModFix/>
          </a:blip>
          <a:stretch>
            <a:fillRect/>
          </a:stretch>
        </p:blipFill>
        <p:spPr>
          <a:xfrm>
            <a:off x="11130250" y="12875413"/>
            <a:ext cx="4867275" cy="5734050"/>
          </a:xfrm>
          <a:prstGeom prst="rect">
            <a:avLst/>
          </a:prstGeom>
          <a:noFill/>
          <a:ln>
            <a:noFill/>
          </a:ln>
        </p:spPr>
      </p:pic>
      <p:pic>
        <p:nvPicPr>
          <p:cNvPr id="78" name="Google Shape;78;p13"/>
          <p:cNvPicPr preferRelativeResize="0"/>
          <p:nvPr/>
        </p:nvPicPr>
        <p:blipFill>
          <a:blip r:embed="rId8">
            <a:alphaModFix/>
          </a:blip>
          <a:stretch>
            <a:fillRect/>
          </a:stretch>
        </p:blipFill>
        <p:spPr>
          <a:xfrm>
            <a:off x="16496813" y="12908750"/>
            <a:ext cx="4295775" cy="5667375"/>
          </a:xfrm>
          <a:prstGeom prst="rect">
            <a:avLst/>
          </a:prstGeom>
          <a:noFill/>
          <a:ln>
            <a:noFill/>
          </a:ln>
        </p:spPr>
      </p:pic>
      <p:pic>
        <p:nvPicPr>
          <p:cNvPr id="79" name="Google Shape;79;p13"/>
          <p:cNvPicPr preferRelativeResize="0"/>
          <p:nvPr/>
        </p:nvPicPr>
        <p:blipFill>
          <a:blip r:embed="rId9">
            <a:alphaModFix/>
          </a:blip>
          <a:stretch>
            <a:fillRect/>
          </a:stretch>
        </p:blipFill>
        <p:spPr>
          <a:xfrm>
            <a:off x="21291900" y="12946860"/>
            <a:ext cx="6096000" cy="5591175"/>
          </a:xfrm>
          <a:prstGeom prst="rect">
            <a:avLst/>
          </a:prstGeom>
          <a:noFill/>
          <a:ln>
            <a:noFill/>
          </a:ln>
        </p:spPr>
      </p:pic>
      <p:pic>
        <p:nvPicPr>
          <p:cNvPr id="80" name="Google Shape;80;p13"/>
          <p:cNvPicPr preferRelativeResize="0"/>
          <p:nvPr/>
        </p:nvPicPr>
        <p:blipFill>
          <a:blip r:embed="rId10">
            <a:alphaModFix/>
          </a:blip>
          <a:stretch>
            <a:fillRect/>
          </a:stretch>
        </p:blipFill>
        <p:spPr>
          <a:xfrm>
            <a:off x="27887188" y="12913513"/>
            <a:ext cx="5095875" cy="5657850"/>
          </a:xfrm>
          <a:prstGeom prst="rect">
            <a:avLst/>
          </a:prstGeom>
          <a:noFill/>
          <a:ln>
            <a:noFill/>
          </a:ln>
        </p:spPr>
      </p:pic>
      <p:pic>
        <p:nvPicPr>
          <p:cNvPr id="81" name="Google Shape;81;p13"/>
          <p:cNvPicPr preferRelativeResize="0"/>
          <p:nvPr/>
        </p:nvPicPr>
        <p:blipFill>
          <a:blip r:embed="rId11">
            <a:alphaModFix/>
          </a:blip>
          <a:stretch>
            <a:fillRect/>
          </a:stretch>
        </p:blipFill>
        <p:spPr>
          <a:xfrm>
            <a:off x="10938050" y="22113450"/>
            <a:ext cx="13427126" cy="10047125"/>
          </a:xfrm>
          <a:prstGeom prst="rect">
            <a:avLst/>
          </a:prstGeom>
          <a:noFill/>
          <a:ln>
            <a:noFill/>
          </a:ln>
        </p:spPr>
      </p:pic>
      <p:cxnSp>
        <p:nvCxnSpPr>
          <p:cNvPr id="82" name="Google Shape;82;p13"/>
          <p:cNvCxnSpPr/>
          <p:nvPr/>
        </p:nvCxnSpPr>
        <p:spPr>
          <a:xfrm>
            <a:off x="10607050" y="12483550"/>
            <a:ext cx="22952700" cy="2100"/>
          </a:xfrm>
          <a:prstGeom prst="straightConnector1">
            <a:avLst/>
          </a:prstGeom>
          <a:noFill/>
          <a:ln cap="flat" cmpd="sng" w="76200">
            <a:solidFill>
              <a:srgbClr val="5DB848"/>
            </a:solidFill>
            <a:prstDash val="solid"/>
            <a:round/>
            <a:headEnd len="med" w="med" type="none"/>
            <a:tailEnd len="med" w="med" type="none"/>
          </a:ln>
        </p:spPr>
      </p:cxnSp>
      <p:cxnSp>
        <p:nvCxnSpPr>
          <p:cNvPr id="83" name="Google Shape;83;p13"/>
          <p:cNvCxnSpPr/>
          <p:nvPr/>
        </p:nvCxnSpPr>
        <p:spPr>
          <a:xfrm>
            <a:off x="10535175" y="21700425"/>
            <a:ext cx="23043000" cy="0"/>
          </a:xfrm>
          <a:prstGeom prst="straightConnector1">
            <a:avLst/>
          </a:prstGeom>
          <a:noFill/>
          <a:ln cap="flat" cmpd="sng" w="76200">
            <a:solidFill>
              <a:srgbClr val="5DB848"/>
            </a:solidFill>
            <a:prstDash val="solid"/>
            <a:round/>
            <a:headEnd len="med" w="med" type="none"/>
            <a:tailEnd len="med" w="med" type="none"/>
          </a:ln>
        </p:spPr>
      </p:cxnSp>
      <p:sp>
        <p:nvSpPr>
          <p:cNvPr id="84" name="Google Shape;84;p13"/>
          <p:cNvSpPr txBox="1"/>
          <p:nvPr/>
        </p:nvSpPr>
        <p:spPr>
          <a:xfrm>
            <a:off x="19786775" y="5275450"/>
            <a:ext cx="4601100" cy="72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3C495E"/>
                </a:solidFill>
                <a:latin typeface="Merriweather"/>
                <a:ea typeface="Merriweather"/>
                <a:cs typeface="Merriweather"/>
                <a:sym typeface="Merriweather"/>
              </a:rPr>
              <a:t>To the left: A graph of the radius of the cross </a:t>
            </a:r>
            <a:r>
              <a:rPr lang="en" sz="2800">
                <a:solidFill>
                  <a:srgbClr val="3C495E"/>
                </a:solidFill>
                <a:latin typeface="Merriweather"/>
                <a:ea typeface="Merriweather"/>
                <a:cs typeface="Merriweather"/>
                <a:sym typeface="Merriweather"/>
              </a:rPr>
              <a:t>section</a:t>
            </a:r>
            <a:r>
              <a:rPr lang="en" sz="2800">
                <a:solidFill>
                  <a:srgbClr val="3C495E"/>
                </a:solidFill>
                <a:latin typeface="Merriweather"/>
                <a:ea typeface="Merriweather"/>
                <a:cs typeface="Merriweather"/>
                <a:sym typeface="Merriweather"/>
              </a:rPr>
              <a:t> of a straight bust with respect to theta. This </a:t>
            </a:r>
            <a:r>
              <a:rPr lang="en" sz="2800">
                <a:solidFill>
                  <a:srgbClr val="3C495E"/>
                </a:solidFill>
                <a:latin typeface="Merriweather"/>
                <a:ea typeface="Merriweather"/>
                <a:cs typeface="Merriweather"/>
                <a:sym typeface="Merriweather"/>
              </a:rPr>
              <a:t>can</a:t>
            </a:r>
            <a:r>
              <a:rPr lang="en" sz="2800">
                <a:solidFill>
                  <a:srgbClr val="3C495E"/>
                </a:solidFill>
                <a:latin typeface="Merriweather"/>
                <a:ea typeface="Merriweather"/>
                <a:cs typeface="Merriweather"/>
                <a:sym typeface="Merriweather"/>
              </a:rPr>
              <a:t> also be written at r(θ). When on a  polar coordinate system it would look </a:t>
            </a:r>
            <a:r>
              <a:rPr lang="en" sz="2800">
                <a:solidFill>
                  <a:srgbClr val="3C495E"/>
                </a:solidFill>
                <a:latin typeface="Merriweather"/>
                <a:ea typeface="Merriweather"/>
                <a:cs typeface="Merriweather"/>
                <a:sym typeface="Merriweather"/>
              </a:rPr>
              <a:t>like</a:t>
            </a:r>
            <a:r>
              <a:rPr lang="en" sz="2800">
                <a:solidFill>
                  <a:srgbClr val="3C495E"/>
                </a:solidFill>
                <a:latin typeface="Merriweather"/>
                <a:ea typeface="Merriweather"/>
                <a:cs typeface="Merriweather"/>
                <a:sym typeface="Merriweather"/>
              </a:rPr>
              <a:t> the </a:t>
            </a:r>
            <a:r>
              <a:rPr lang="en" sz="2800">
                <a:solidFill>
                  <a:srgbClr val="3C495E"/>
                </a:solidFill>
                <a:latin typeface="Merriweather"/>
                <a:ea typeface="Merriweather"/>
                <a:cs typeface="Merriweather"/>
                <a:sym typeface="Merriweather"/>
              </a:rPr>
              <a:t>shape on</a:t>
            </a:r>
            <a:r>
              <a:rPr lang="en" sz="2800">
                <a:solidFill>
                  <a:srgbClr val="3C495E"/>
                </a:solidFill>
                <a:latin typeface="Merriweather"/>
                <a:ea typeface="Merriweather"/>
                <a:cs typeface="Merriweather"/>
                <a:sym typeface="Merriweather"/>
              </a:rPr>
              <a:t> the right.</a:t>
            </a:r>
            <a:endParaRPr sz="2800">
              <a:solidFill>
                <a:srgbClr val="3C495E"/>
              </a:solidFill>
              <a:latin typeface="Merriweather"/>
              <a:ea typeface="Merriweather"/>
              <a:cs typeface="Merriweather"/>
              <a:sym typeface="Merriweather"/>
            </a:endParaRPr>
          </a:p>
          <a:p>
            <a:pPr indent="0" lvl="0" marL="0" rtl="0" algn="l">
              <a:spcBef>
                <a:spcPts val="0"/>
              </a:spcBef>
              <a:spcAft>
                <a:spcPts val="0"/>
              </a:spcAft>
              <a:buNone/>
            </a:pPr>
            <a:r>
              <a:t/>
            </a:r>
            <a:endParaRPr sz="2800">
              <a:solidFill>
                <a:srgbClr val="3C495E"/>
              </a:solidFill>
              <a:latin typeface="Merriweather"/>
              <a:ea typeface="Merriweather"/>
              <a:cs typeface="Merriweather"/>
              <a:sym typeface="Merriweather"/>
            </a:endParaRPr>
          </a:p>
          <a:p>
            <a:pPr indent="0" lvl="0" marL="0" rtl="0" algn="l">
              <a:spcBef>
                <a:spcPts val="0"/>
              </a:spcBef>
              <a:spcAft>
                <a:spcPts val="0"/>
              </a:spcAft>
              <a:buNone/>
            </a:pPr>
            <a:r>
              <a:rPr lang="en" sz="2800">
                <a:solidFill>
                  <a:srgbClr val="3C495E"/>
                </a:solidFill>
                <a:latin typeface="Merriweather"/>
                <a:ea typeface="Merriweather"/>
                <a:cs typeface="Merriweather"/>
                <a:sym typeface="Merriweather"/>
              </a:rPr>
              <a:t>To the </a:t>
            </a:r>
            <a:r>
              <a:rPr lang="en" sz="2800">
                <a:solidFill>
                  <a:srgbClr val="3C495E"/>
                </a:solidFill>
                <a:latin typeface="Merriweather"/>
                <a:ea typeface="Merriweather"/>
                <a:cs typeface="Merriweather"/>
                <a:sym typeface="Merriweather"/>
              </a:rPr>
              <a:t>right</a:t>
            </a:r>
            <a:r>
              <a:rPr lang="en" sz="2800">
                <a:solidFill>
                  <a:srgbClr val="3C495E"/>
                </a:solidFill>
                <a:latin typeface="Merriweather"/>
                <a:ea typeface="Merriweather"/>
                <a:cs typeface="Merriweather"/>
                <a:sym typeface="Merriweather"/>
              </a:rPr>
              <a:t>: In order to </a:t>
            </a:r>
            <a:r>
              <a:rPr lang="en" sz="2800">
                <a:solidFill>
                  <a:srgbClr val="3C495E"/>
                </a:solidFill>
                <a:latin typeface="Merriweather"/>
                <a:ea typeface="Merriweather"/>
                <a:cs typeface="Merriweather"/>
                <a:sym typeface="Merriweather"/>
              </a:rPr>
              <a:t>create the</a:t>
            </a:r>
            <a:r>
              <a:rPr lang="en" sz="2800">
                <a:solidFill>
                  <a:srgbClr val="3C495E"/>
                </a:solidFill>
                <a:latin typeface="Merriweather"/>
                <a:ea typeface="Merriweather"/>
                <a:cs typeface="Merriweather"/>
                <a:sym typeface="Merriweather"/>
              </a:rPr>
              <a:t> 3d framework, </a:t>
            </a:r>
            <a:r>
              <a:rPr lang="en" sz="2800">
                <a:solidFill>
                  <a:srgbClr val="3C495E"/>
                </a:solidFill>
                <a:latin typeface="Merriweather"/>
                <a:ea typeface="Merriweather"/>
                <a:cs typeface="Merriweather"/>
                <a:sym typeface="Merriweather"/>
              </a:rPr>
              <a:t>coordinates</a:t>
            </a:r>
            <a:r>
              <a:rPr lang="en" sz="2800">
                <a:solidFill>
                  <a:srgbClr val="3C495E"/>
                </a:solidFill>
                <a:latin typeface="Merriweather"/>
                <a:ea typeface="Merriweather"/>
                <a:cs typeface="Merriweather"/>
                <a:sym typeface="Merriweather"/>
              </a:rPr>
              <a:t> must be converted to the Cartesian </a:t>
            </a:r>
            <a:r>
              <a:rPr lang="en" sz="2800">
                <a:solidFill>
                  <a:srgbClr val="3C495E"/>
                </a:solidFill>
                <a:latin typeface="Merriweather"/>
                <a:ea typeface="Merriweather"/>
                <a:cs typeface="Merriweather"/>
                <a:sym typeface="Merriweather"/>
              </a:rPr>
              <a:t>coordinate</a:t>
            </a:r>
            <a:r>
              <a:rPr lang="en" sz="2800">
                <a:solidFill>
                  <a:srgbClr val="3C495E"/>
                </a:solidFill>
                <a:latin typeface="Merriweather"/>
                <a:ea typeface="Merriweather"/>
                <a:cs typeface="Merriweather"/>
                <a:sym typeface="Merriweather"/>
              </a:rPr>
              <a:t> system. </a:t>
            </a:r>
            <a:endParaRPr sz="2800">
              <a:solidFill>
                <a:srgbClr val="3C495E"/>
              </a:solidFill>
              <a:latin typeface="Merriweather"/>
              <a:ea typeface="Merriweather"/>
              <a:cs typeface="Merriweather"/>
              <a:sym typeface="Merriweather"/>
            </a:endParaRPr>
          </a:p>
        </p:txBody>
      </p:sp>
      <p:sp>
        <p:nvSpPr>
          <p:cNvPr id="85" name="Google Shape;85;p13"/>
          <p:cNvSpPr txBox="1"/>
          <p:nvPr/>
        </p:nvSpPr>
        <p:spPr>
          <a:xfrm>
            <a:off x="11130225" y="18999250"/>
            <a:ext cx="21852900" cy="18066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2800">
                <a:solidFill>
                  <a:srgbClr val="3C495E"/>
                </a:solidFill>
                <a:latin typeface="Merriweather"/>
                <a:ea typeface="Merriweather"/>
                <a:cs typeface="Merriweather"/>
                <a:sym typeface="Merriweather"/>
              </a:rPr>
              <a:t>The torso framework is composed of several cross sections </a:t>
            </a:r>
            <a:r>
              <a:rPr lang="en" sz="2800">
                <a:solidFill>
                  <a:srgbClr val="3C495E"/>
                </a:solidFill>
                <a:latin typeface="Merriweather"/>
                <a:ea typeface="Merriweather"/>
                <a:cs typeface="Merriweather"/>
                <a:sym typeface="Merriweather"/>
              </a:rPr>
              <a:t>of</a:t>
            </a:r>
            <a:r>
              <a:rPr lang="en" sz="2800">
                <a:solidFill>
                  <a:srgbClr val="3C495E"/>
                </a:solidFill>
                <a:latin typeface="Merriweather"/>
                <a:ea typeface="Merriweather"/>
                <a:cs typeface="Merriweather"/>
                <a:sym typeface="Merriweather"/>
              </a:rPr>
              <a:t> the body stacked on top of eachother. These distances are defined in the z-axis, and are obtained through measurements of the real person’s body. The model is also able to account for the curves of somebody’s spine and butt. It does this by assuming that the points </a:t>
            </a:r>
            <a:r>
              <a:rPr lang="en" sz="2800">
                <a:solidFill>
                  <a:srgbClr val="3C495E"/>
                </a:solidFill>
                <a:latin typeface="Merriweather"/>
                <a:ea typeface="Merriweather"/>
                <a:cs typeface="Merriweather"/>
                <a:sym typeface="Merriweather"/>
              </a:rPr>
              <a:t>along</a:t>
            </a:r>
            <a:r>
              <a:rPr lang="en" sz="2800">
                <a:solidFill>
                  <a:srgbClr val="3C495E"/>
                </a:solidFill>
                <a:latin typeface="Merriweather"/>
                <a:ea typeface="Merriweather"/>
                <a:cs typeface="Merriweather"/>
                <a:sym typeface="Merriweather"/>
              </a:rPr>
              <a:t> your </a:t>
            </a:r>
            <a:r>
              <a:rPr lang="en" sz="2800">
                <a:solidFill>
                  <a:srgbClr val="3C495E"/>
                </a:solidFill>
                <a:latin typeface="Merriweather"/>
                <a:ea typeface="Merriweather"/>
                <a:cs typeface="Merriweather"/>
                <a:sym typeface="Merriweather"/>
              </a:rPr>
              <a:t>sternum</a:t>
            </a:r>
            <a:r>
              <a:rPr lang="en" sz="2800">
                <a:solidFill>
                  <a:srgbClr val="3C495E"/>
                </a:solidFill>
                <a:latin typeface="Merriweather"/>
                <a:ea typeface="Merriweather"/>
                <a:cs typeface="Merriweather"/>
                <a:sym typeface="Merriweather"/>
              </a:rPr>
              <a:t> and belly button are all perpendicular to the ground. This isnt always true for everyone, but if use for corsetry, the goal is to create a flat stomach. The seams of the pattern are the interpolated sides. The seams allow for </a:t>
            </a:r>
            <a:r>
              <a:rPr lang="en" sz="2800">
                <a:solidFill>
                  <a:srgbClr val="3C495E"/>
                </a:solidFill>
                <a:latin typeface="Merriweather"/>
                <a:ea typeface="Merriweather"/>
                <a:cs typeface="Merriweather"/>
                <a:sym typeface="Merriweather"/>
              </a:rPr>
              <a:t>boning</a:t>
            </a:r>
            <a:r>
              <a:rPr lang="en" sz="2800">
                <a:solidFill>
                  <a:srgbClr val="3C495E"/>
                </a:solidFill>
                <a:latin typeface="Merriweather"/>
                <a:ea typeface="Merriweather"/>
                <a:cs typeface="Merriweather"/>
                <a:sym typeface="Merriweather"/>
              </a:rPr>
              <a:t> since they are </a:t>
            </a:r>
            <a:r>
              <a:rPr lang="en" sz="2800">
                <a:solidFill>
                  <a:srgbClr val="3C495E"/>
                </a:solidFill>
                <a:latin typeface="Merriweather"/>
                <a:ea typeface="Merriweather"/>
                <a:cs typeface="Merriweather"/>
                <a:sym typeface="Merriweather"/>
              </a:rPr>
              <a:t>straight</a:t>
            </a:r>
            <a:r>
              <a:rPr lang="en" sz="2800">
                <a:solidFill>
                  <a:srgbClr val="3C495E"/>
                </a:solidFill>
                <a:latin typeface="Merriweather"/>
                <a:ea typeface="Merriweather"/>
                <a:cs typeface="Merriweather"/>
                <a:sym typeface="Merriweather"/>
              </a:rPr>
              <a:t> when viewed radially.</a:t>
            </a:r>
            <a:endParaRPr sz="2800">
              <a:solidFill>
                <a:srgbClr val="3C495E"/>
              </a:solidFill>
              <a:latin typeface="Merriweather"/>
              <a:ea typeface="Merriweather"/>
              <a:cs typeface="Merriweather"/>
              <a:sym typeface="Merriweather"/>
            </a:endParaRPr>
          </a:p>
        </p:txBody>
      </p:sp>
      <p:sp>
        <p:nvSpPr>
          <p:cNvPr id="86" name="Google Shape;86;p13"/>
          <p:cNvSpPr txBox="1"/>
          <p:nvPr/>
        </p:nvSpPr>
        <p:spPr>
          <a:xfrm>
            <a:off x="25193913" y="29933000"/>
            <a:ext cx="7952100" cy="221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2"/>
                </a:solidFill>
                <a:latin typeface="Merriweather"/>
                <a:ea typeface="Merriweather"/>
                <a:cs typeface="Merriweather"/>
                <a:sym typeface="Merriweather"/>
              </a:rPr>
              <a:t>The line at the top of the corset pattern is the scale. This is used to print the pattern out at the proper dimensions. If this pattern was printed, the scale would need to measure 6 inches to </a:t>
            </a:r>
            <a:r>
              <a:rPr lang="en" sz="2800">
                <a:solidFill>
                  <a:schemeClr val="dk2"/>
                </a:solidFill>
                <a:latin typeface="Merriweather"/>
                <a:ea typeface="Merriweather"/>
                <a:cs typeface="Merriweather"/>
                <a:sym typeface="Merriweather"/>
              </a:rPr>
              <a:t>guarantee</a:t>
            </a:r>
            <a:r>
              <a:rPr lang="en" sz="2800">
                <a:solidFill>
                  <a:schemeClr val="dk2"/>
                </a:solidFill>
                <a:latin typeface="Merriweather"/>
                <a:ea typeface="Merriweather"/>
                <a:cs typeface="Merriweather"/>
                <a:sym typeface="Merriweather"/>
              </a:rPr>
              <a:t> the </a:t>
            </a:r>
            <a:r>
              <a:rPr lang="en" sz="2800">
                <a:solidFill>
                  <a:schemeClr val="dk2"/>
                </a:solidFill>
                <a:latin typeface="Merriweather"/>
                <a:ea typeface="Merriweather"/>
                <a:cs typeface="Merriweather"/>
                <a:sym typeface="Merriweather"/>
              </a:rPr>
              <a:t>right</a:t>
            </a:r>
            <a:r>
              <a:rPr lang="en" sz="2800">
                <a:solidFill>
                  <a:schemeClr val="dk2"/>
                </a:solidFill>
                <a:latin typeface="Merriweather"/>
                <a:ea typeface="Merriweather"/>
                <a:cs typeface="Merriweather"/>
                <a:sym typeface="Merriweather"/>
              </a:rPr>
              <a:t> fit.</a:t>
            </a:r>
            <a:endParaRPr sz="2800">
              <a:solidFill>
                <a:schemeClr val="dk2"/>
              </a:solidFill>
              <a:latin typeface="Merriweather"/>
              <a:ea typeface="Merriweather"/>
              <a:cs typeface="Merriweather"/>
              <a:sym typeface="Merriweather"/>
            </a:endParaRPr>
          </a:p>
        </p:txBody>
      </p:sp>
      <p:pic>
        <p:nvPicPr>
          <p:cNvPr id="87" name="Google Shape;87;p13" title="20250422_152738.jpg"/>
          <p:cNvPicPr preferRelativeResize="0"/>
          <p:nvPr/>
        </p:nvPicPr>
        <p:blipFill rotWithShape="1">
          <a:blip r:embed="rId12">
            <a:alphaModFix/>
          </a:blip>
          <a:srcRect b="16573" l="15768" r="16237" t="24737"/>
          <a:stretch/>
        </p:blipFill>
        <p:spPr>
          <a:xfrm>
            <a:off x="25462375" y="21848950"/>
            <a:ext cx="6937175" cy="79597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