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6"/>
  </p:sldMasterIdLst>
  <p:notesMasterIdLst>
    <p:notesMasterId r:id="rId8"/>
  </p:notesMasterIdLst>
  <p:sldIdLst>
    <p:sldId id="258" r:id="rId7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59E83-F469-1951-47C9-823C91045CF6}" name="Kaiden Bedell" initials="KB" userId="S::kdb1034@usnh.edu::e613c2f3-410d-4bdd-ab9c-a09102675afe" providerId="AD"/>
  <p188:author id="{890F8CEF-FAF0-F66B-5528-C7C44495F0C6}" name="Ethan Costa" initials="EC" userId="S::eec1053@usnh.edu::16be5a10-9277-4d1e-8bdf-feefbd786d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21D8D-C384-B5A4-6A9C-A587DB85C5A7}" v="300" dt="2025-04-22T12:23:07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368"/>
        <p:guide pos="1382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368F6-864E-4DD3-A9AF-FD45A24F1EB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4D81-C982-42CE-AA0B-6376F765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7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4" y="764591"/>
            <a:ext cx="43132894" cy="4140583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000" b="1">
                <a:solidFill>
                  <a:schemeClr val="bg1"/>
                </a:solidFill>
                <a:latin typeface="Arial"/>
                <a:ea typeface="Cambria"/>
                <a:cs typeface="Arial"/>
              </a:rPr>
              <a:t>UNH Quad-X-Swarm | V.T.O.L. Team</a:t>
            </a:r>
            <a:br>
              <a:rPr lang="en-US" sz="8000">
                <a:latin typeface="Arial"/>
                <a:cs typeface="Arial"/>
              </a:rPr>
            </a:br>
            <a:r>
              <a:rPr lang="en-US" sz="4800">
                <a:solidFill>
                  <a:schemeClr val="bg1"/>
                </a:solidFill>
                <a:ea typeface="+mn-lt"/>
                <a:cs typeface="+mn-lt"/>
              </a:rPr>
              <a:t>         </a:t>
            </a:r>
            <a:r>
              <a:rPr lang="en-US" sz="4000" i="1">
                <a:solidFill>
                  <a:schemeClr val="bg1"/>
                </a:solidFill>
                <a:ea typeface="+mn-lt"/>
                <a:cs typeface="+mn-lt"/>
              </a:rPr>
              <a:t>Dhiren Timsina, Evan Piette, Max Young, Lekha Poudyal</a:t>
            </a:r>
            <a:br>
              <a:rPr lang="en-US" sz="4000" i="1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4000" i="1">
                <a:solidFill>
                  <a:schemeClr val="bg1"/>
                </a:solidFill>
                <a:ea typeface="+mn-lt"/>
                <a:cs typeface="+mn-lt"/>
              </a:rPr>
              <a:t>Advisor: Professor May-Win Thein</a:t>
            </a:r>
            <a:br>
              <a:rPr lang="en-US" sz="5600"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4800" b="1" i="1">
                <a:solidFill>
                  <a:schemeClr val="bg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University of New Hampshire Department of Mechanical Engineering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3700" y="15312039"/>
            <a:ext cx="10930640" cy="913158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 dirty="0">
                <a:solidFill>
                  <a:schemeClr val="bg1"/>
                </a:solidFill>
              </a:rPr>
              <a:t> VTOL Material Composition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53701" y="23370461"/>
            <a:ext cx="10930638" cy="87278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ea typeface="Cambria"/>
            </a:endParaRPr>
          </a:p>
          <a:p>
            <a:pPr marL="571500" indent="-571500" algn="l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700">
              <a:ea typeface="Cambri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18FE0C-BC74-CCDA-99E5-D7E350B3DB86}"/>
              </a:ext>
            </a:extLst>
          </p:cNvPr>
          <p:cNvGrpSpPr/>
          <p:nvPr/>
        </p:nvGrpSpPr>
        <p:grpSpPr>
          <a:xfrm>
            <a:off x="353701" y="5405428"/>
            <a:ext cx="10930640" cy="3923806"/>
            <a:chOff x="353701" y="5405428"/>
            <a:chExt cx="10930640" cy="3923806"/>
          </a:xfrm>
        </p:grpSpPr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353701" y="6318586"/>
              <a:ext cx="10930640" cy="30106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lIns="106674" tIns="53337" rIns="106674" bIns="53337" rtlCol="0" anchor="t">
              <a:normAutofit/>
            </a:bodyPr>
            <a:lstStyle>
              <a:lvl1pPr marL="0" indent="0" algn="ctr" defTabSz="3840480" rtl="0" eaLnBrk="1" latinLnBrk="0" hangingPunct="1">
                <a:lnSpc>
                  <a:spcPct val="90000"/>
                </a:lnSpc>
                <a:spcBef>
                  <a:spcPts val="4200"/>
                </a:spcBef>
                <a:buFont typeface="Arial" panose="020B0604020202020204" pitchFamily="34" charset="0"/>
                <a:buNone/>
                <a:defRPr sz="10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202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404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75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607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68096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60120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5214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4416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3619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700">
                <a:solidFill>
                  <a:schemeClr val="bg1"/>
                </a:solidFill>
              </a:endParaRPr>
            </a:p>
            <a:p>
              <a:endParaRPr lang="en-US" sz="3700">
                <a:solidFill>
                  <a:schemeClr val="bg1"/>
                </a:solidFill>
              </a:endParaRPr>
            </a:p>
            <a:p>
              <a:endParaRPr lang="en-US" sz="3700">
                <a:solidFill>
                  <a:schemeClr val="bg1"/>
                </a:solidFill>
              </a:endParaRPr>
            </a:p>
            <a:p>
              <a:endParaRPr lang="en-US" sz="3700">
                <a:solidFill>
                  <a:schemeClr val="bg1"/>
                </a:solidFill>
              </a:endParaRPr>
            </a:p>
            <a:p>
              <a:endParaRPr lang="en-US" sz="3700">
                <a:solidFill>
                  <a:schemeClr val="bg1"/>
                </a:solidFill>
              </a:endParaRPr>
            </a:p>
          </p:txBody>
        </p:sp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353701" y="5405428"/>
              <a:ext cx="10930640" cy="91315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lIns="106674" tIns="53337" rIns="106674" bIns="53337" rtlCol="0" anchor="ctr">
              <a:normAutofit/>
            </a:bodyPr>
            <a:lstStyle>
              <a:lvl1pPr marL="0" indent="0" algn="ctr" defTabSz="3840480" rtl="0" eaLnBrk="1" latinLnBrk="0" hangingPunct="1">
                <a:lnSpc>
                  <a:spcPct val="90000"/>
                </a:lnSpc>
                <a:spcBef>
                  <a:spcPts val="4200"/>
                </a:spcBef>
                <a:buFont typeface="Arial" panose="020B0604020202020204" pitchFamily="34" charset="0"/>
                <a:buNone/>
                <a:defRPr sz="10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202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8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404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75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607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68096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60120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52144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44168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361920" indent="0" algn="ctr" defTabSz="3840480" rtl="0" eaLnBrk="1" latinLnBrk="0" hangingPunct="1">
                <a:lnSpc>
                  <a:spcPct val="90000"/>
                </a:lnSpc>
                <a:spcBef>
                  <a:spcPts val="2100"/>
                </a:spcBef>
                <a:buFont typeface="Arial" panose="020B0604020202020204" pitchFamily="34" charset="0"/>
                <a:buNone/>
                <a:defRPr sz="67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100" b="1" dirty="0">
                  <a:solidFill>
                    <a:schemeClr val="bg1"/>
                  </a:solidFill>
                  <a:ea typeface="Cambria"/>
                </a:rPr>
                <a:t>Project Statement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Subtitle 2"/>
          <p:cNvSpPr txBox="1">
            <a:spLocks/>
          </p:cNvSpPr>
          <p:nvPr/>
        </p:nvSpPr>
        <p:spPr>
          <a:xfrm>
            <a:off x="32572095" y="5411717"/>
            <a:ext cx="10949508" cy="913158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</a:rPr>
              <a:t>      Flight Control &amp; Operation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5" y="6318585"/>
            <a:ext cx="10949507" cy="8993453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ea typeface="Cambria"/>
            </a:endParaRP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53701" y="22473934"/>
            <a:ext cx="10930640" cy="1033624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</a:rPr>
              <a:t>Electrical Components</a:t>
            </a:r>
            <a:endParaRPr lang="en-US" sz="5100" b="1">
              <a:solidFill>
                <a:schemeClr val="bg1"/>
              </a:solidFill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53700" y="16242160"/>
            <a:ext cx="10930640" cy="5922723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  <a:cs typeface="Times New Roman"/>
            </a:endParaRPr>
          </a:p>
          <a:p>
            <a:pPr marL="399415" indent="-399415" algn="just">
              <a:spcBef>
                <a:spcPts val="0"/>
              </a:spcBef>
              <a:buFont typeface="Wingdings" panose="020B0604020202020204" pitchFamily="34" charset="0"/>
              <a:buChar char="q"/>
            </a:pPr>
            <a:endParaRPr lang="en-US" sz="32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2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200">
              <a:ea typeface="Cambria" panose="020405030504060302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67162" y="31049290"/>
            <a:ext cx="10954437" cy="104982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Professor May-Win Thein	                                   Project Advisor</a:t>
            </a:r>
          </a:p>
          <a:p>
            <a:pPr>
              <a:spcBef>
                <a:spcPts val="0"/>
              </a:spcBef>
            </a:pPr>
            <a:r>
              <a:rPr 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CEPS and ME Dept	                                Grant &amp; Funding</a:t>
            </a:r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7D93A7-0EC7-1828-D288-15E8020A2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581150"/>
            <a:ext cx="7518400" cy="18161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76C2A385-73F6-1E1C-5F66-09B8F232C898}"/>
              </a:ext>
            </a:extLst>
          </p:cNvPr>
          <p:cNvSpPr txBox="1"/>
          <p:nvPr/>
        </p:nvSpPr>
        <p:spPr>
          <a:xfrm>
            <a:off x="663785" y="16534248"/>
            <a:ext cx="408997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Times New Roman"/>
              </a:rPr>
              <a:t>Regular PLA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cs typeface="Times New Roman"/>
              </a:rPr>
              <a:t>Left &amp; Right Wings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10287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bg1"/>
                </a:solidFill>
                <a:cs typeface="Times New Roman"/>
              </a:rPr>
              <a:t>Aileron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cs typeface="Times New Roman"/>
              </a:rPr>
              <a:t>V-tail 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685800" lvl="1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cs typeface="Times New Roman"/>
              </a:rPr>
              <a:t>Elevator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cs typeface="Times New Roman"/>
              </a:rPr>
              <a:t>Legs</a:t>
            </a:r>
            <a:endParaRPr lang="en-US" sz="32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957C911-D411-A0A2-0833-AF7FCF9F89B0}"/>
              </a:ext>
            </a:extLst>
          </p:cNvPr>
          <p:cNvSpPr txBox="1"/>
          <p:nvPr/>
        </p:nvSpPr>
        <p:spPr>
          <a:xfrm>
            <a:off x="32572194" y="6333678"/>
            <a:ext cx="10455020" cy="895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  <a:cs typeface="Times New Roman"/>
              </a:rPr>
              <a:t>Ground control software: Mission Planner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Knows location, velocity, and rotation of UAV 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Enables autonomous flight function and tunability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Generates flight logs for tuning and troubleshooting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  <a:cs typeface="Times New Roman"/>
              </a:rPr>
              <a:t>Flight Control Software: </a:t>
            </a:r>
            <a:r>
              <a:rPr lang="en-US" sz="3200" err="1">
                <a:solidFill>
                  <a:schemeClr val="bg1"/>
                </a:solidFill>
                <a:ea typeface="Cambria"/>
                <a:cs typeface="Times New Roman"/>
              </a:rPr>
              <a:t>Ardupilot</a:t>
            </a:r>
            <a:endParaRPr lang="en-US" sz="3200" dirty="0">
              <a:solidFill>
                <a:schemeClr val="bg1"/>
              </a:solidFill>
              <a:ea typeface="Cambria"/>
              <a:cs typeface="Times New Roman"/>
            </a:endParaRP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Open-source software for a wide variety of unmanned systems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Enables tunability of parameters based on airframe characteristics (ex. maximum tilt of ailerons)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Calibrates all sensors required for flight (accelerometer, airspeed sensor, compass, GPS, and gyroscope)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PID tuning for motors and servos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  <a:cs typeface="Times New Roman"/>
              </a:rPr>
              <a:t>Remote controller: </a:t>
            </a:r>
            <a:r>
              <a:rPr lang="en-US" sz="3200" dirty="0" err="1">
                <a:solidFill>
                  <a:schemeClr val="bg1"/>
                </a:solidFill>
                <a:ea typeface="Cambria"/>
                <a:cs typeface="Times New Roman"/>
              </a:rPr>
              <a:t>FlySky</a:t>
            </a:r>
            <a:r>
              <a:rPr lang="en-US" sz="3200" dirty="0">
                <a:solidFill>
                  <a:schemeClr val="bg1"/>
                </a:solidFill>
                <a:ea typeface="Cambria"/>
                <a:cs typeface="Times New Roman"/>
              </a:rPr>
              <a:t> FS-i6X 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Used for manual flight control</a:t>
            </a: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Crucial for testing and </a:t>
            </a:r>
            <a:r>
              <a:rPr lang="en-US" sz="3200">
                <a:solidFill>
                  <a:schemeClr val="bg1"/>
                </a:solidFill>
                <a:ea typeface="Calibri"/>
                <a:cs typeface="Calibri"/>
              </a:rPr>
              <a:t>troubleshooting </a:t>
            </a:r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914400" indent="-457200">
              <a:buFont typeface="Courier New,monospace" panose="05000000000000000000" pitchFamily="2" charset="2"/>
              <a:buChar char="o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Communicates with flight controller through a telemetry device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bg1"/>
              </a:solidFill>
              <a:ea typeface="Cambria"/>
              <a:cs typeface="Times New Roman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7CF6EA8-3615-7CF5-DC83-B7B5EEFE22A5}"/>
              </a:ext>
            </a:extLst>
          </p:cNvPr>
          <p:cNvSpPr txBox="1"/>
          <p:nvPr/>
        </p:nvSpPr>
        <p:spPr>
          <a:xfrm>
            <a:off x="622420" y="6419739"/>
            <a:ext cx="10321827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This project aims to design and build an autonomous Vertical Takeoff and Landing (VTOL) Unmanned Aerial Vehicle (UAV) capable of semi‑autonomously delivering a five‑pound package anywhere within a five‑mile radius, revolutionizing package delivery.</a:t>
            </a:r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266A4B9-9B3C-03FB-575D-F0887415063A}"/>
              </a:ext>
            </a:extLst>
          </p:cNvPr>
          <p:cNvSpPr txBox="1">
            <a:spLocks/>
          </p:cNvSpPr>
          <p:nvPr/>
        </p:nvSpPr>
        <p:spPr>
          <a:xfrm>
            <a:off x="22254432" y="22468974"/>
            <a:ext cx="9625744" cy="1049827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</a:rPr>
              <a:t>Door Mechanism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9955B04-B33F-FEE0-452D-79850307CD9A}"/>
              </a:ext>
            </a:extLst>
          </p:cNvPr>
          <p:cNvSpPr txBox="1">
            <a:spLocks/>
          </p:cNvSpPr>
          <p:nvPr/>
        </p:nvSpPr>
        <p:spPr>
          <a:xfrm>
            <a:off x="22254432" y="23518801"/>
            <a:ext cx="9625746" cy="8574509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356D58-37D1-DF59-D2CE-5672042CF8D9}"/>
              </a:ext>
            </a:extLst>
          </p:cNvPr>
          <p:cNvSpPr txBox="1"/>
          <p:nvPr/>
        </p:nvSpPr>
        <p:spPr>
          <a:xfrm>
            <a:off x="22408899" y="23612001"/>
            <a:ext cx="931570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,Sans-Serif"/>
              <a:buChar char="Ø"/>
            </a:pPr>
            <a:r>
              <a:rPr lang="en-US" sz="3000" dirty="0">
                <a:solidFill>
                  <a:schemeClr val="bg1"/>
                </a:solidFill>
                <a:ea typeface="Calibri" panose="020F0502020204030204"/>
                <a:cs typeface="Times New Roman"/>
              </a:rPr>
              <a:t>The VTOL drone uses a hinge and key mechanism to secure the delivery compartment's door during flight and release it precisely when needed. </a:t>
            </a:r>
          </a:p>
          <a:p>
            <a:pPr marL="457200" indent="-457200">
              <a:buFont typeface="Wingdings,Sans-Serif"/>
              <a:buChar char="Ø"/>
            </a:pPr>
            <a:r>
              <a:rPr lang="en-US" sz="3000" dirty="0">
                <a:solidFill>
                  <a:schemeClr val="bg1"/>
                </a:solidFill>
                <a:ea typeface="Calibri" panose="020F0502020204030204"/>
                <a:cs typeface="Times New Roman"/>
              </a:rPr>
              <a:t>Door opening is</a:t>
            </a:r>
            <a:r>
              <a:rPr lang="en-US" sz="3000">
                <a:solidFill>
                  <a:schemeClr val="bg1"/>
                </a:solidFill>
                <a:ea typeface="Calibri" panose="020F0502020204030204"/>
                <a:cs typeface="Times New Roman"/>
              </a:rPr>
              <a:t> controlled servo and pulley</a:t>
            </a:r>
            <a:endParaRPr lang="en-US" sz="3000" dirty="0">
              <a:solidFill>
                <a:schemeClr val="bg1"/>
              </a:solidFill>
              <a:ea typeface="Calibri" panose="020F0502020204030204"/>
              <a:cs typeface="Times New Roman"/>
            </a:endParaRPr>
          </a:p>
          <a:p>
            <a:pPr marL="457200" indent="-457200">
              <a:buFont typeface="Wingdings,Sans-Serif"/>
              <a:buChar char="Ø"/>
            </a:pPr>
            <a:r>
              <a:rPr lang="en-US" sz="3000" dirty="0">
                <a:solidFill>
                  <a:schemeClr val="bg1"/>
                </a:solidFill>
                <a:ea typeface="Calibri" panose="020F0502020204030204"/>
                <a:cs typeface="Times New Roman"/>
              </a:rPr>
              <a:t>The key rod is designed to distribute the load evenly to prevent failure and ensure that the force exerted by the package is handled without damaging the mechanism.</a:t>
            </a:r>
          </a:p>
          <a:p>
            <a:pPr marL="457200" indent="-457200">
              <a:buFont typeface="Wingdings,Sans-Serif"/>
              <a:buChar char="Ø"/>
            </a:pPr>
            <a:r>
              <a:rPr lang="en-US" sz="3000" dirty="0">
                <a:solidFill>
                  <a:schemeClr val="bg1"/>
                </a:solidFill>
                <a:ea typeface="Calibri" panose="020F0502020204030204"/>
                <a:cs typeface="Times New Roman"/>
              </a:rPr>
              <a:t>A belt mechanism rotates over the key rod, controlling the release of the door. As the belt rotates, it moves the key rod, unlocking and releasing the door.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AAC90124-12EA-0423-1332-3B0FD0109FA7}"/>
              </a:ext>
            </a:extLst>
          </p:cNvPr>
          <p:cNvSpPr txBox="1">
            <a:spLocks/>
          </p:cNvSpPr>
          <p:nvPr/>
        </p:nvSpPr>
        <p:spPr>
          <a:xfrm>
            <a:off x="32567164" y="16573211"/>
            <a:ext cx="10954437" cy="55916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9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b="1">
              <a:ea typeface="Cambria" panose="02040503050406030204" pitchFamily="18" charset="0"/>
            </a:endParaRP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98C9F6B7-2227-2045-ED59-0152EC30F55C}"/>
              </a:ext>
            </a:extLst>
          </p:cNvPr>
          <p:cNvSpPr txBox="1">
            <a:spLocks/>
          </p:cNvSpPr>
          <p:nvPr/>
        </p:nvSpPr>
        <p:spPr>
          <a:xfrm>
            <a:off x="32567164" y="15660053"/>
            <a:ext cx="10954436" cy="91315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</a:rPr>
              <a:t>Real-World Applications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FBA972-4947-7A4A-BC33-A8A88770A466}"/>
              </a:ext>
            </a:extLst>
          </p:cNvPr>
          <p:cNvSpPr txBox="1"/>
          <p:nvPr/>
        </p:nvSpPr>
        <p:spPr>
          <a:xfrm>
            <a:off x="33149089" y="16722813"/>
            <a:ext cx="9847905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</a:rPr>
              <a:t>Medical Supply Transport: Rapid deliveries for medicine or organs</a:t>
            </a:r>
            <a:endParaRPr lang="en-US" sz="3200" dirty="0">
              <a:solidFill>
                <a:schemeClr val="bg1"/>
              </a:solidFill>
              <a:ea typeface="Cambria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</a:rPr>
              <a:t>Remote Delivery: Reach isolated locations where ground transport is impractical or the terrain is too </a:t>
            </a:r>
            <a:r>
              <a:rPr lang="en-US" sz="3200" dirty="0" err="1">
                <a:solidFill>
                  <a:schemeClr val="bg1"/>
                </a:solidFill>
                <a:ea typeface="Cambria"/>
              </a:rPr>
              <a:t>danegrous</a:t>
            </a:r>
            <a:endParaRPr lang="en-US" sz="3200" dirty="0" err="1">
              <a:solidFill>
                <a:schemeClr val="bg1"/>
              </a:solidFill>
              <a:ea typeface="Cambria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  <a:cs typeface="Calibri"/>
              </a:rPr>
              <a:t>Neighborhood Deliveries:  Multiple UAVs  deliver packages to a community faster and safer than a traditional delivery truck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</a:rPr>
              <a:t>Eco-Friendly Delivery: Reducing carbon footprint compared to traditional transport</a:t>
            </a:r>
            <a:endParaRPr lang="en-US" sz="3200" dirty="0">
              <a:solidFill>
                <a:schemeClr val="bg1"/>
              </a:solidFill>
              <a:ea typeface="Cambria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>
              <a:solidFill>
                <a:schemeClr val="bg1"/>
              </a:solidFill>
              <a:ea typeface="Cambria"/>
            </a:endParaRPr>
          </a:p>
        </p:txBody>
      </p:sp>
      <p:sp>
        <p:nvSpPr>
          <p:cNvPr id="106" name="Subtitle 2">
            <a:extLst>
              <a:ext uri="{FF2B5EF4-FFF2-40B4-BE49-F238E27FC236}">
                <a16:creationId xmlns:a16="http://schemas.microsoft.com/office/drawing/2014/main" id="{8247C40A-DA98-52C7-D0D9-B194F6310B7F}"/>
              </a:ext>
            </a:extLst>
          </p:cNvPr>
          <p:cNvSpPr txBox="1">
            <a:spLocks/>
          </p:cNvSpPr>
          <p:nvPr/>
        </p:nvSpPr>
        <p:spPr>
          <a:xfrm>
            <a:off x="11700226" y="23518801"/>
            <a:ext cx="10010293" cy="856250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>
              <a:ea typeface="Cambria"/>
            </a:endParaRPr>
          </a:p>
        </p:txBody>
      </p:sp>
      <p:sp>
        <p:nvSpPr>
          <p:cNvPr id="107" name="Subtitle 2">
            <a:extLst>
              <a:ext uri="{FF2B5EF4-FFF2-40B4-BE49-F238E27FC236}">
                <a16:creationId xmlns:a16="http://schemas.microsoft.com/office/drawing/2014/main" id="{111B2C38-E7EF-8C4C-8647-7112AC7DDE41}"/>
              </a:ext>
            </a:extLst>
          </p:cNvPr>
          <p:cNvSpPr txBox="1">
            <a:spLocks/>
          </p:cNvSpPr>
          <p:nvPr/>
        </p:nvSpPr>
        <p:spPr>
          <a:xfrm>
            <a:off x="11700227" y="22507304"/>
            <a:ext cx="10010292" cy="1000253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 dirty="0">
                <a:solidFill>
                  <a:schemeClr val="bg1"/>
                </a:solidFill>
                <a:ea typeface="Cambria"/>
              </a:rPr>
              <a:t>Analysis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7E1163F-4183-1FE8-F2BD-F8552815DB25}"/>
              </a:ext>
            </a:extLst>
          </p:cNvPr>
          <p:cNvSpPr txBox="1"/>
          <p:nvPr/>
        </p:nvSpPr>
        <p:spPr>
          <a:xfrm>
            <a:off x="11753153" y="24272892"/>
            <a:ext cx="4395980" cy="6986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</a:rPr>
              <a:t>Performed static analysis on the shelled-wing models for both PLA and lightweight-PLA</a:t>
            </a:r>
            <a:endParaRPr lang="en-US" sz="3200" dirty="0">
              <a:solidFill>
                <a:schemeClr val="bg1"/>
              </a:solidFill>
              <a:ea typeface="Cambria"/>
              <a:cs typeface="Calibri" panose="020F0502020204030204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  <a:cs typeface="Calibri" panose="020F0502020204030204"/>
              </a:rPr>
              <a:t>Concluded lightweight PLA was not strong or rigid enough for wings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a typeface="Cambria"/>
              </a:rPr>
              <a:t>Flow simulation estimated the relative torque produced by each motor and was used for FEA on the entire UAV</a:t>
            </a:r>
            <a:endParaRPr lang="en-US" sz="3200" dirty="0">
              <a:solidFill>
                <a:schemeClr val="bg1"/>
              </a:solidFill>
              <a:ea typeface="Cambria"/>
              <a:cs typeface="Calibri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91C7163-F16F-349D-7129-09D0BA5F7E2A}"/>
              </a:ext>
            </a:extLst>
          </p:cNvPr>
          <p:cNvSpPr txBox="1"/>
          <p:nvPr/>
        </p:nvSpPr>
        <p:spPr>
          <a:xfrm>
            <a:off x="11938885" y="23676873"/>
            <a:ext cx="57150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Cambria"/>
              </a:rPr>
              <a:t>FEA &amp; CFD</a:t>
            </a:r>
            <a:endParaRPr lang="en-US" sz="3200" b="1" dirty="0">
              <a:solidFill>
                <a:schemeClr val="bg1"/>
              </a:solidFill>
              <a:ea typeface="Cambria"/>
              <a:cs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D00FAD9-1D27-625D-A012-2CAF7052C161}"/>
              </a:ext>
            </a:extLst>
          </p:cNvPr>
          <p:cNvSpPr txBox="1">
            <a:spLocks/>
          </p:cNvSpPr>
          <p:nvPr/>
        </p:nvSpPr>
        <p:spPr>
          <a:xfrm>
            <a:off x="344860" y="10480349"/>
            <a:ext cx="10930640" cy="4521394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solidFill>
                <a:schemeClr val="bg1"/>
              </a:solidFill>
            </a:endParaRPr>
          </a:p>
          <a:p>
            <a:endParaRPr lang="en-US" sz="3700">
              <a:solidFill>
                <a:schemeClr val="bg1"/>
              </a:solidFill>
            </a:endParaRPr>
          </a:p>
          <a:p>
            <a:endParaRPr lang="en-US" sz="3700">
              <a:solidFill>
                <a:schemeClr val="bg1"/>
              </a:solidFill>
            </a:endParaRPr>
          </a:p>
          <a:p>
            <a:endParaRPr lang="en-US" sz="3700">
              <a:solidFill>
                <a:schemeClr val="bg1"/>
              </a:solidFill>
            </a:endParaRPr>
          </a:p>
          <a:p>
            <a:endParaRPr lang="en-US" sz="370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F9E7C-F26F-5C8A-266D-759904C97276}"/>
              </a:ext>
            </a:extLst>
          </p:cNvPr>
          <p:cNvSpPr txBox="1">
            <a:spLocks/>
          </p:cNvSpPr>
          <p:nvPr/>
        </p:nvSpPr>
        <p:spPr>
          <a:xfrm>
            <a:off x="344860" y="9567191"/>
            <a:ext cx="10930640" cy="913158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  <a:cs typeface="Calibri"/>
              </a:rPr>
              <a:t>Objective </a:t>
            </a:r>
            <a:endParaRPr lang="en-US" sz="51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CDF90-8BCE-0CE9-2744-CB9A91DCF9B5}"/>
              </a:ext>
            </a:extLst>
          </p:cNvPr>
          <p:cNvSpPr txBox="1"/>
          <p:nvPr/>
        </p:nvSpPr>
        <p:spPr>
          <a:xfrm>
            <a:off x="663784" y="10629963"/>
            <a:ext cx="10611715" cy="42524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cs typeface="Times New Roman"/>
              </a:rPr>
              <a:t> Easily Manufacturable &amp; Repairable </a:t>
            </a:r>
          </a:p>
          <a:p>
            <a:pPr marL="914400" lvl="1" indent="-457200" defTabSz="4572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Times New Roman"/>
              </a:rPr>
              <a:t>3D-printed parts </a:t>
            </a:r>
            <a:r>
              <a:rPr lang="en-US" sz="3000" dirty="0">
                <a:solidFill>
                  <a:schemeClr val="bg1"/>
                </a:solidFill>
                <a:cs typeface="Times New Roman"/>
              </a:rPr>
              <a:t>simplify assembly and maintenance</a:t>
            </a:r>
            <a:endParaRPr lang="en-US" sz="3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914400" lvl="1" indent="-4572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  <a:ea typeface="Calibri"/>
                <a:cs typeface="Times New Roman"/>
              </a:rPr>
              <a:t>Any part can be printed and assembled in under 24 hours</a:t>
            </a:r>
            <a:endParaRPr lang="en-US" sz="3000" dirty="0">
              <a:solidFill>
                <a:schemeClr val="bg1"/>
              </a:solidFill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cs typeface="Times New Roman"/>
              </a:rPr>
              <a:t> Fast &amp; Reliable Delivery</a:t>
            </a:r>
            <a:endParaRPr lang="en-US" sz="3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914400" indent="-457200">
              <a:spcBef>
                <a:spcPts val="672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  <a:ea typeface="Calibri"/>
                <a:cs typeface="Times New Roman"/>
              </a:rPr>
              <a:t>Remove hazards and waiting associated with truck delivery</a:t>
            </a:r>
          </a:p>
          <a:p>
            <a:pPr marL="457200" indent="-45720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cs typeface="Times New Roman"/>
              </a:rPr>
              <a:t>Cost-Effective </a:t>
            </a:r>
            <a:endParaRPr lang="en-US" sz="3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914400" indent="-457200">
              <a:spcBef>
                <a:spcPts val="672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  <a:cs typeface="Times New Roman"/>
              </a:rPr>
              <a:t>Each UAV costs around $2,500</a:t>
            </a:r>
            <a:endParaRPr lang="en-US" sz="3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914400" indent="-457200">
              <a:spcBef>
                <a:spcPts val="672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  <a:ea typeface="Calibri"/>
                <a:cs typeface="Times New Roman"/>
              </a:rPr>
              <a:t>No specialized tools required for assembling</a:t>
            </a:r>
          </a:p>
        </p:txBody>
      </p:sp>
      <p:pic>
        <p:nvPicPr>
          <p:cNvPr id="21" name="Picture 20" descr="A white drone with propellers&#10;&#10;AI-generated content may be incorrect.">
            <a:extLst>
              <a:ext uri="{FF2B5EF4-FFF2-40B4-BE49-F238E27FC236}">
                <a16:creationId xmlns:a16="http://schemas.microsoft.com/office/drawing/2014/main" id="{AEA4B894-3758-7AD5-B107-035FF896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134" y="7276695"/>
            <a:ext cx="16373260" cy="13098608"/>
          </a:xfrm>
          <a:prstGeom prst="rect">
            <a:avLst/>
          </a:prstGeom>
        </p:spPr>
      </p:pic>
      <p:pic>
        <p:nvPicPr>
          <p:cNvPr id="1026" name="Picture 2" descr="A logo with white and purple letters&#10;&#10;AI-generated content may be incorrect.">
            <a:extLst>
              <a:ext uri="{FF2B5EF4-FFF2-40B4-BE49-F238E27FC236}">
                <a16:creationId xmlns:a16="http://schemas.microsoft.com/office/drawing/2014/main" id="{9F1A4A71-06B1-566B-E7B0-60291F9D5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 b="14593"/>
          <a:stretch/>
        </p:blipFill>
        <p:spPr bwMode="auto">
          <a:xfrm>
            <a:off x="36170907" y="1398184"/>
            <a:ext cx="6848475" cy="199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8A4A567-F98A-51F9-7C3A-BA8FF903B99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470353" y="8868271"/>
            <a:ext cx="6771074" cy="1321923"/>
          </a:xfrm>
          <a:prstGeom prst="bentConnector3">
            <a:avLst>
              <a:gd name="adj1" fmla="val 99195"/>
            </a:avLst>
          </a:prstGeom>
          <a:ln w="7620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C60D5EA-E624-ADC0-6877-8D8E30DA90B8}"/>
              </a:ext>
            </a:extLst>
          </p:cNvPr>
          <p:cNvSpPr txBox="1"/>
          <p:nvPr/>
        </p:nvSpPr>
        <p:spPr>
          <a:xfrm>
            <a:off x="11491283" y="5354757"/>
            <a:ext cx="310038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cs typeface="Times New Roman"/>
              </a:rPr>
              <a:t>The nose, tail linkage, and electronics housing are removable for easy maintenance.</a:t>
            </a:r>
            <a:endParaRPr lang="en-US" dirty="0"/>
          </a:p>
        </p:txBody>
      </p: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6B5F9182-7EBB-EDF4-40BE-81CD0B21E8F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167587" y="17645680"/>
            <a:ext cx="4031874" cy="2590987"/>
          </a:xfrm>
          <a:prstGeom prst="bentConnector3">
            <a:avLst>
              <a:gd name="adj1" fmla="val 100399"/>
            </a:avLst>
          </a:prstGeom>
          <a:ln w="7620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ACCCDE00-8759-D7CB-15D8-4A7C0E0C3AF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294380" y="8751164"/>
            <a:ext cx="3803199" cy="3358253"/>
          </a:xfrm>
          <a:prstGeom prst="bentConnector3">
            <a:avLst>
              <a:gd name="adj1" fmla="val 98587"/>
            </a:avLst>
          </a:prstGeom>
          <a:ln w="7620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095AFBC8-6050-361A-7DE9-343291BEA4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274880" y="11804797"/>
            <a:ext cx="4102697" cy="2381252"/>
          </a:xfrm>
          <a:prstGeom prst="bentConnector3">
            <a:avLst>
              <a:gd name="adj1" fmla="val 94576"/>
            </a:avLst>
          </a:prstGeom>
          <a:ln w="7620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9DD96DC-0006-B073-CC17-BA4B88997BB7}"/>
              </a:ext>
            </a:extLst>
          </p:cNvPr>
          <p:cNvSpPr txBox="1"/>
          <p:nvPr/>
        </p:nvSpPr>
        <p:spPr>
          <a:xfrm>
            <a:off x="27823738" y="19526930"/>
            <a:ext cx="40924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cs typeface="Times New Roman" panose="02020603050405020304" pitchFamily="18" charset="0"/>
              </a:rPr>
              <a:t>Door Mechanism to deploy package. Works with inserted key rods, and servos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36DC895-193A-51AD-62DD-403A2BF2BD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42"/>
          <a:stretch/>
        </p:blipFill>
        <p:spPr>
          <a:xfrm>
            <a:off x="16427477" y="24664098"/>
            <a:ext cx="4616881" cy="27032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8" name="Picture 4" descr="A drawing of a drone&#10;&#10;AI-generated content may be incorrect.">
            <a:extLst>
              <a:ext uri="{FF2B5EF4-FFF2-40B4-BE49-F238E27FC236}">
                <a16:creationId xmlns:a16="http://schemas.microsoft.com/office/drawing/2014/main" id="{B184D438-3591-A11F-3D8F-91C608E0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764" y="28836009"/>
            <a:ext cx="5235306" cy="311068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close-up of a keyhole&#10;&#10;AI-generated content may be incorrect.">
            <a:extLst>
              <a:ext uri="{FF2B5EF4-FFF2-40B4-BE49-F238E27FC236}">
                <a16:creationId xmlns:a16="http://schemas.microsoft.com/office/drawing/2014/main" id="{70B9899C-B032-88A1-EEFC-A27D098F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835" y="28782646"/>
            <a:ext cx="2847687" cy="321741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163F99-4894-2AD0-1BAD-7CE39D0F3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4750" y="28294965"/>
            <a:ext cx="4690318" cy="2641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69530475-C735-1AD0-2A61-DAE9EFD4D4D6}"/>
              </a:ext>
            </a:extLst>
          </p:cNvPr>
          <p:cNvSpPr txBox="1">
            <a:spLocks/>
          </p:cNvSpPr>
          <p:nvPr/>
        </p:nvSpPr>
        <p:spPr>
          <a:xfrm>
            <a:off x="32567164" y="22468974"/>
            <a:ext cx="10946734" cy="1049827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</a:rPr>
              <a:t>Conclusion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20BF34-15EB-C1A0-1B9A-8C3FEDF98303}"/>
              </a:ext>
            </a:extLst>
          </p:cNvPr>
          <p:cNvSpPr txBox="1">
            <a:spLocks/>
          </p:cNvSpPr>
          <p:nvPr/>
        </p:nvSpPr>
        <p:spPr>
          <a:xfrm>
            <a:off x="32567164" y="23527604"/>
            <a:ext cx="10954437" cy="6015993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sz="2900">
              <a:ea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b="1"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100F01-1F63-4832-8ED0-0A9062DAA89B}"/>
              </a:ext>
            </a:extLst>
          </p:cNvPr>
          <p:cNvSpPr txBox="1"/>
          <p:nvPr/>
        </p:nvSpPr>
        <p:spPr>
          <a:xfrm>
            <a:off x="663784" y="19773152"/>
            <a:ext cx="2990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PLA Aero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cs typeface="Times New Roman" panose="02020603050405020304" pitchFamily="18" charset="0"/>
              </a:rPr>
              <a:t>Fuselage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chemeClr val="bg1"/>
                </a:solidFill>
                <a:cs typeface="Times New Roman" panose="02020603050405020304" pitchFamily="18" charset="0"/>
              </a:rPr>
              <a:t>Nose cone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944641F-6FA2-7133-B284-4E0E130C7C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24" t="2875" r="2976" b="5846"/>
          <a:stretch/>
        </p:blipFill>
        <p:spPr>
          <a:xfrm>
            <a:off x="622420" y="23757907"/>
            <a:ext cx="10390820" cy="79939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7EB132B-64D9-CC2B-EC6C-42E135AB1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85494" y="19393177"/>
            <a:ext cx="2807212" cy="2682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9A8CC04-E090-92FC-449D-78189B613019}"/>
              </a:ext>
            </a:extLst>
          </p:cNvPr>
          <p:cNvSpPr txBox="1"/>
          <p:nvPr/>
        </p:nvSpPr>
        <p:spPr>
          <a:xfrm>
            <a:off x="11476901" y="9138812"/>
            <a:ext cx="310038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cs typeface="Times New Roman"/>
              </a:rPr>
              <a:t>The detachable parts are fastened to the fuselage and empennage with high-powered magnets. 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95E6BE-2807-CE6C-D87E-1BE62E498533}"/>
              </a:ext>
            </a:extLst>
          </p:cNvPr>
          <p:cNvSpPr txBox="1"/>
          <p:nvPr/>
        </p:nvSpPr>
        <p:spPr>
          <a:xfrm>
            <a:off x="26352291" y="5483464"/>
            <a:ext cx="591766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200" dirty="0">
                <a:cs typeface="Times New Roman"/>
              </a:rPr>
              <a:t>The Tilt rotors are connected to the motors using a  purpose-built motor mount. The servos are connected to the body through heat set inserts and socket cap screws.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21FCC433-E5B6-3750-C1F5-7FA8E28E9434}"/>
              </a:ext>
            </a:extLst>
          </p:cNvPr>
          <p:cNvSpPr txBox="1">
            <a:spLocks/>
          </p:cNvSpPr>
          <p:nvPr/>
        </p:nvSpPr>
        <p:spPr>
          <a:xfrm>
            <a:off x="32588719" y="29991347"/>
            <a:ext cx="10909279" cy="102827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100" b="1">
                <a:solidFill>
                  <a:schemeClr val="bg1"/>
                </a:solidFill>
                <a:ea typeface="Cambria"/>
              </a:rPr>
              <a:t>Acknowledgments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2BF0AF-1068-7F77-C910-E12B66C5229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6518"/>
          <a:stretch/>
        </p:blipFill>
        <p:spPr>
          <a:xfrm>
            <a:off x="29110328" y="8886196"/>
            <a:ext cx="3148932" cy="3441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F48A734-C277-6BE0-28A8-6FA1B34FD066}"/>
              </a:ext>
            </a:extLst>
          </p:cNvPr>
          <p:cNvSpPr txBox="1"/>
          <p:nvPr/>
        </p:nvSpPr>
        <p:spPr>
          <a:xfrm>
            <a:off x="11662423" y="15293305"/>
            <a:ext cx="535295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cs typeface="Times New Roman"/>
              </a:rPr>
              <a:t>The ailerons and V-tail are actuated by servos. The ailerons' role is to control the roll of the UAV,   while the V-tail influences the yaw and pitch during horizontal flight.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05FF94F-C52E-49A6-53D7-2B2F7D33DB22}"/>
              </a:ext>
            </a:extLst>
          </p:cNvPr>
          <p:cNvSpPr txBox="1"/>
          <p:nvPr/>
        </p:nvSpPr>
        <p:spPr>
          <a:xfrm>
            <a:off x="33139799" y="23682165"/>
            <a:ext cx="9833028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The autonomous VTOL Unmanned Aerial Vehicle delivers a cost‑effective, reliable, and rapid package‑delivery platform by combining an optimized airframe, strategic use of 3D‑printed components, and a robust flight‑control system. With real‑world applications such as medical supply runs to carbon‑neutral —the design illustrates how UAVs can reshape </a:t>
            </a:r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warehouse‑to‑consumer transport.deliveries Future improvements </a:t>
            </a:r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will expand the operational radius, boost payload capacity, and advance full autonomy to support scalable, high‑volume delivery networks.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BFB841-4860-43AE-EE6E-1311654726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20522"/>
          <a:stretch/>
        </p:blipFill>
        <p:spPr>
          <a:xfrm>
            <a:off x="11834694" y="18580487"/>
            <a:ext cx="3106182" cy="3286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5ECF82-70FF-F093-195E-5C528BCBE0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3918" b="16227"/>
          <a:stretch/>
        </p:blipFill>
        <p:spPr>
          <a:xfrm>
            <a:off x="15300947" y="5433214"/>
            <a:ext cx="2952401" cy="1959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0B0F4A-FF5C-AF63-2597-4E7D747F5AD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1008" b="31455"/>
          <a:stretch/>
        </p:blipFill>
        <p:spPr>
          <a:xfrm>
            <a:off x="14273732" y="7620868"/>
            <a:ext cx="2952401" cy="2261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C2724D-35F6-8C58-63B9-255CC151770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18354"/>
          <a:stretch/>
        </p:blipFill>
        <p:spPr>
          <a:xfrm>
            <a:off x="15353624" y="18571487"/>
            <a:ext cx="3031967" cy="3295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C4A0E8-5034-BC1A-9B26-93F2B4362B9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5734" b="22954"/>
          <a:stretch/>
        </p:blipFill>
        <p:spPr>
          <a:xfrm>
            <a:off x="5118536" y="16731214"/>
            <a:ext cx="5425347" cy="49446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25F308-711F-D682-4792-AC45F4F1621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0688" b="8383"/>
          <a:stretch/>
        </p:blipFill>
        <p:spPr>
          <a:xfrm>
            <a:off x="17601776" y="7613258"/>
            <a:ext cx="2099058" cy="2261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9677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9D67F7D4D6F4E9B1A7FD6F94DDEDA" ma:contentTypeVersion="16" ma:contentTypeDescription="Create a new document." ma:contentTypeScope="" ma:versionID="96faf8a95bfc3ae8b99a9a41421f7327">
  <xsd:schema xmlns:xsd="http://www.w3.org/2001/XMLSchema" xmlns:xs="http://www.w3.org/2001/XMLSchema" xmlns:p="http://schemas.microsoft.com/office/2006/metadata/properties" xmlns:ns3="b94108b8-8ece-4782-b678-471a3e6eb832" xmlns:ns4="40dd0e15-39da-46c0-88bc-deac095cb4b7" targetNamespace="http://schemas.microsoft.com/office/2006/metadata/properties" ma:root="true" ma:fieldsID="599612a92d1a205f6010c95e336a0315" ns3:_="" ns4:_="">
    <xsd:import namespace="b94108b8-8ece-4782-b678-471a3e6eb832"/>
    <xsd:import namespace="40dd0e15-39da-46c0-88bc-deac095cb4b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DateTaken" minOccurs="0"/>
                <xsd:element ref="ns4:MediaServiceSystem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108b8-8ece-4782-b678-471a3e6eb8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d0e15-39da-46c0-88bc-deac095cb4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dd0e15-39da-46c0-88bc-deac095cb4b7" xsi:nil="true"/>
  </documentManagement>
</p:properties>
</file>

<file path=customXml/itemProps1.xml><?xml version="1.0" encoding="utf-8"?>
<ds:datastoreItem xmlns:ds="http://schemas.openxmlformats.org/officeDocument/2006/customXml" ds:itemID="{50BDEE84-2E29-4C88-A9B2-8297BFE1D3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753C2E3-A411-4DAD-BF99-DCC56CA92ECC}">
  <ds:schemaRefs>
    <ds:schemaRef ds:uri="40dd0e15-39da-46c0-88bc-deac095cb4b7"/>
    <ds:schemaRef ds:uri="b94108b8-8ece-4782-b678-471a3e6eb8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7337F210-A8C5-4AC8-8485-0DB91BDF4377}">
  <ds:schemaRefs>
    <ds:schemaRef ds:uri="40dd0e15-39da-46c0-88bc-deac095cb4b7"/>
    <ds:schemaRef ds:uri="b94108b8-8ece-4782-b678-471a3e6eb8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UNH Quad-X-Swarm | V.T.O.L. Team          Dhiren Timsina, Evan Piette, Max Young, Lekha Poudyal Advisor: Professor May-Win Thein University of New Hampshire Department of Mechanical Engineering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revision>348</cp:revision>
  <dcterms:created xsi:type="dcterms:W3CDTF">2016-03-05T16:55:12Z</dcterms:created>
  <dcterms:modified xsi:type="dcterms:W3CDTF">2025-04-22T12:23:17Z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0x010100F369D67F7D4D6F4E9B1A7FD6F94DDEDA</vt:lpwstr>
  </property>
</Properties>
</file>