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"/>
  </p:notesMasterIdLst>
  <p:sldIdLst>
    <p:sldId id="259" r:id="rId5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97A61-A02E-4BF4-9BF4-50039A4B63B8}" v="62" dt="2024-07-19T00:54:59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4272" y="-5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Brackett" userId="992c0136-6879-4146-9aec-1a03079fdb6a" providerId="ADAL" clId="{89770A69-A4AA-364B-8B0B-4C910F8CD528}"/>
    <pc:docChg chg="modSld">
      <pc:chgData name="James Brackett" userId="992c0136-6879-4146-9aec-1a03079fdb6a" providerId="ADAL" clId="{89770A69-A4AA-364B-8B0B-4C910F8CD528}" dt="2024-07-19T00:49:47.328" v="1" actId="1076"/>
      <pc:docMkLst>
        <pc:docMk/>
      </pc:docMkLst>
      <pc:sldChg chg="addSp modSp">
        <pc:chgData name="James Brackett" userId="992c0136-6879-4146-9aec-1a03079fdb6a" providerId="ADAL" clId="{89770A69-A4AA-364B-8B0B-4C910F8CD528}" dt="2024-07-19T00:49:47.328" v="1" actId="1076"/>
        <pc:sldMkLst>
          <pc:docMk/>
          <pc:sldMk cId="3652059494" sldId="259"/>
        </pc:sldMkLst>
        <pc:picChg chg="add mod">
          <ac:chgData name="James Brackett" userId="992c0136-6879-4146-9aec-1a03079fdb6a" providerId="ADAL" clId="{89770A69-A4AA-364B-8B0B-4C910F8CD528}" dt="2024-07-19T00:49:47.328" v="1" actId="1076"/>
          <ac:picMkLst>
            <pc:docMk/>
            <pc:sldMk cId="3652059494" sldId="259"/>
            <ac:picMk id="5" creationId="{241A3E4E-CEF1-B6FA-7075-31DF7726C476}"/>
          </ac:picMkLst>
        </pc:picChg>
        <pc:picChg chg="add mod">
          <ac:chgData name="James Brackett" userId="992c0136-6879-4146-9aec-1a03079fdb6a" providerId="ADAL" clId="{89770A69-A4AA-364B-8B0B-4C910F8CD528}" dt="2024-07-19T00:49:47.328" v="1" actId="1076"/>
          <ac:picMkLst>
            <pc:docMk/>
            <pc:sldMk cId="3652059494" sldId="259"/>
            <ac:picMk id="9" creationId="{2F35AB1D-191F-8184-1A44-849D50F57D46}"/>
          </ac:picMkLst>
        </pc:picChg>
      </pc:sldChg>
    </pc:docChg>
  </pc:docChgLst>
  <pc:docChgLst>
    <pc:chgData name="James Brackett" userId="992c0136-6879-4146-9aec-1a03079fdb6a" providerId="ADAL" clId="{2D197A61-A02E-4BF4-9BF4-50039A4B63B8}"/>
    <pc:docChg chg="undo redo custSel modSld">
      <pc:chgData name="James Brackett" userId="992c0136-6879-4146-9aec-1a03079fdb6a" providerId="ADAL" clId="{2D197A61-A02E-4BF4-9BF4-50039A4B63B8}" dt="2024-07-22T14:42:31.198" v="82" actId="20577"/>
      <pc:docMkLst>
        <pc:docMk/>
      </pc:docMkLst>
      <pc:sldChg chg="delSp modSp mod">
        <pc:chgData name="James Brackett" userId="992c0136-6879-4146-9aec-1a03079fdb6a" providerId="ADAL" clId="{2D197A61-A02E-4BF4-9BF4-50039A4B63B8}" dt="2024-07-22T14:42:31.198" v="82" actId="20577"/>
        <pc:sldMkLst>
          <pc:docMk/>
          <pc:sldMk cId="3652059494" sldId="259"/>
        </pc:sldMkLst>
        <pc:spChg chg="mod">
          <ac:chgData name="James Brackett" userId="992c0136-6879-4146-9aec-1a03079fdb6a" providerId="ADAL" clId="{2D197A61-A02E-4BF4-9BF4-50039A4B63B8}" dt="2024-07-19T00:48:05.526" v="17" actId="255"/>
          <ac:spMkLst>
            <pc:docMk/>
            <pc:sldMk cId="3652059494" sldId="259"/>
            <ac:spMk id="11" creationId="{70F73054-803D-6B84-6083-6716DBD4EB80}"/>
          </ac:spMkLst>
        </pc:spChg>
        <pc:spChg chg="mod">
          <ac:chgData name="James Brackett" userId="992c0136-6879-4146-9aec-1a03079fdb6a" providerId="ADAL" clId="{2D197A61-A02E-4BF4-9BF4-50039A4B63B8}" dt="2024-07-22T14:42:31.198" v="82" actId="20577"/>
          <ac:spMkLst>
            <pc:docMk/>
            <pc:sldMk cId="3652059494" sldId="259"/>
            <ac:spMk id="23" creationId="{48614820-F7FE-D1E7-474E-4FDD974C3CD9}"/>
          </ac:spMkLst>
        </pc:spChg>
        <pc:spChg chg="mod">
          <ac:chgData name="James Brackett" userId="992c0136-6879-4146-9aec-1a03079fdb6a" providerId="ADAL" clId="{2D197A61-A02E-4BF4-9BF4-50039A4B63B8}" dt="2024-07-19T00:54:59.843" v="79" actId="20577"/>
          <ac:spMkLst>
            <pc:docMk/>
            <pc:sldMk cId="3652059494" sldId="259"/>
            <ac:spMk id="36" creationId="{38EAF9D0-E187-0D44-38B6-09F03455C9FF}"/>
          </ac:spMkLst>
        </pc:spChg>
        <pc:spChg chg="mod">
          <ac:chgData name="James Brackett" userId="992c0136-6879-4146-9aec-1a03079fdb6a" providerId="ADAL" clId="{2D197A61-A02E-4BF4-9BF4-50039A4B63B8}" dt="2024-07-19T00:51:33.811" v="66" actId="1076"/>
          <ac:spMkLst>
            <pc:docMk/>
            <pc:sldMk cId="3652059494" sldId="259"/>
            <ac:spMk id="1079" creationId="{967B4B6F-E8D7-5FB7-A808-56F9827E137D}"/>
          </ac:spMkLst>
        </pc:spChg>
        <pc:spChg chg="mod">
          <ac:chgData name="James Brackett" userId="992c0136-6879-4146-9aec-1a03079fdb6a" providerId="ADAL" clId="{2D197A61-A02E-4BF4-9BF4-50039A4B63B8}" dt="2024-07-19T00:51:41.138" v="69" actId="1076"/>
          <ac:spMkLst>
            <pc:docMk/>
            <pc:sldMk cId="3652059494" sldId="259"/>
            <ac:spMk id="1082" creationId="{46F1718A-14CD-E86B-1ABC-5B2BF2D97AD7}"/>
          </ac:spMkLst>
        </pc:spChg>
        <pc:spChg chg="del">
          <ac:chgData name="James Brackett" userId="992c0136-6879-4146-9aec-1a03079fdb6a" providerId="ADAL" clId="{2D197A61-A02E-4BF4-9BF4-50039A4B63B8}" dt="2024-07-19T00:50:21.292" v="24" actId="478"/>
          <ac:spMkLst>
            <pc:docMk/>
            <pc:sldMk cId="3652059494" sldId="259"/>
            <ac:spMk id="1094" creationId="{EFF7F9A9-FC9A-F91E-5A42-E3521E937A02}"/>
          </ac:spMkLst>
        </pc:spChg>
        <pc:picChg chg="mod modCrop">
          <ac:chgData name="James Brackett" userId="992c0136-6879-4146-9aec-1a03079fdb6a" providerId="ADAL" clId="{2D197A61-A02E-4BF4-9BF4-50039A4B63B8}" dt="2024-07-19T00:52:12.002" v="75" actId="1076"/>
          <ac:picMkLst>
            <pc:docMk/>
            <pc:sldMk cId="3652059494" sldId="259"/>
            <ac:picMk id="5" creationId="{241A3E4E-CEF1-B6FA-7075-31DF7726C476}"/>
          </ac:picMkLst>
        </pc:picChg>
        <pc:picChg chg="mod modCrop">
          <ac:chgData name="James Brackett" userId="992c0136-6879-4146-9aec-1a03079fdb6a" providerId="ADAL" clId="{2D197A61-A02E-4BF4-9BF4-50039A4B63B8}" dt="2024-07-19T00:52:15.609" v="78" actId="1076"/>
          <ac:picMkLst>
            <pc:docMk/>
            <pc:sldMk cId="3652059494" sldId="259"/>
            <ac:picMk id="9" creationId="{2F35AB1D-191F-8184-1A44-849D50F57D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C9A2F-6585-4557-A646-2CE2BFD8DB62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D6449-B155-4BFC-9B4F-7B52208E5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39801-592E-4628-B4EC-E47D5D9F7A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6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0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2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5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5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5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6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8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3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6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3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E1B042-EC56-491B-9A30-E7109479362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A69FFC-C2FD-4412-90A7-4A5E2E35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4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jpeg"/><Relationship Id="rId26" Type="http://schemas.openxmlformats.org/officeDocument/2006/relationships/image" Target="../media/image20.jpeg"/><Relationship Id="rId3" Type="http://schemas.openxmlformats.org/officeDocument/2006/relationships/image" Target="../media/image1.png"/><Relationship Id="rId21" Type="http://schemas.openxmlformats.org/officeDocument/2006/relationships/image" Target="../media/image15.jpeg"/><Relationship Id="rId7" Type="http://schemas.openxmlformats.org/officeDocument/2006/relationships/hyperlink" Target="https://www.google.com/imgres?imgurl=https%3A%2F%2Fupload.wikimedia.org%2Fwikipedia%2Fcommons%2Fc%2Fca%2FDextran-2.png&amp;tbnid=a2-TpqJXb_I0bM&amp;vet=12ahUKEwiKmtKm6Kf-AhW6FlkFHeBlCWcQMygAegUIARDoAQ..i&amp;imgrefurl=https%3A%2F%2Fen.wikipedia.org%2Fwiki%2FDextran&amp;docid=NjO0hZ0oUMFOXM&amp;w=3129&amp;h=1867&amp;q=dextran&amp;ved=2ahUKEwiKmtKm6Kf-AhW6FlkFHeBlCWcQMygAegUIARDoAQ" TargetMode="External"/><Relationship Id="rId12" Type="http://schemas.openxmlformats.org/officeDocument/2006/relationships/image" Target="../media/image6.jpeg"/><Relationship Id="rId17" Type="http://schemas.openxmlformats.org/officeDocument/2006/relationships/image" Target="../media/image11.jpeg"/><Relationship Id="rId25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jpeg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j.biomaterials.2012.08.061" TargetMode="Externa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hyperlink" Target="https://doi.org/10.3390/cancers14010238" TargetMode="External"/><Relationship Id="rId15" Type="http://schemas.openxmlformats.org/officeDocument/2006/relationships/image" Target="../media/image9.jpeg"/><Relationship Id="rId23" Type="http://schemas.openxmlformats.org/officeDocument/2006/relationships/image" Target="../media/image17.png"/><Relationship Id="rId10" Type="http://schemas.openxmlformats.org/officeDocument/2006/relationships/image" Target="../media/image4.jpeg"/><Relationship Id="rId19" Type="http://schemas.openxmlformats.org/officeDocument/2006/relationships/image" Target="../media/image13.jpeg"/><Relationship Id="rId4" Type="http://schemas.openxmlformats.org/officeDocument/2006/relationships/hyperlink" Target="https://doi.org/10.1126/science.1176009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jpeg"/><Relationship Id="rId2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TextBox 1078">
            <a:extLst>
              <a:ext uri="{FF2B5EF4-FFF2-40B4-BE49-F238E27FC236}">
                <a16:creationId xmlns:a16="http://schemas.microsoft.com/office/drawing/2014/main" id="{967B4B6F-E8D7-5FB7-A808-56F9827E137D}"/>
              </a:ext>
            </a:extLst>
          </p:cNvPr>
          <p:cNvSpPr txBox="1">
            <a:spLocks/>
          </p:cNvSpPr>
          <p:nvPr/>
        </p:nvSpPr>
        <p:spPr>
          <a:xfrm>
            <a:off x="29718000" y="12984480"/>
            <a:ext cx="13258800" cy="5760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en-US" sz="2800"/>
          </a:p>
          <a:p>
            <a:endParaRPr lang="en-US" sz="4000"/>
          </a:p>
        </p:txBody>
      </p:sp>
      <p:sp>
        <p:nvSpPr>
          <p:cNvPr id="1082" name="Rectangle 1081">
            <a:extLst>
              <a:ext uri="{FF2B5EF4-FFF2-40B4-BE49-F238E27FC236}">
                <a16:creationId xmlns:a16="http://schemas.microsoft.com/office/drawing/2014/main" id="{46F1718A-14CD-E86B-1ABC-5B2BF2D97AD7}"/>
              </a:ext>
            </a:extLst>
          </p:cNvPr>
          <p:cNvSpPr>
            <a:spLocks/>
          </p:cNvSpPr>
          <p:nvPr/>
        </p:nvSpPr>
        <p:spPr>
          <a:xfrm>
            <a:off x="29718000" y="12070080"/>
            <a:ext cx="13258800" cy="983097"/>
          </a:xfrm>
          <a:prstGeom prst="rect">
            <a:avLst/>
          </a:prstGeom>
          <a:solidFill>
            <a:srgbClr val="0028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en-US" sz="4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Troubleshooting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7EA47BA-CF9B-647D-F1F7-F8B138BF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535" y="22128479"/>
            <a:ext cx="12282719" cy="96986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AF49D2-7EB3-1E8C-96A7-5E14438A779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400" y="5486400"/>
            <a:ext cx="13258800" cy="6530145"/>
            <a:chOff x="914400" y="5029199"/>
            <a:chExt cx="13258800" cy="73181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385C84-413A-E1C2-B1F0-D9C8EE311EC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400" y="5029199"/>
              <a:ext cx="13258800" cy="964755"/>
            </a:xfrm>
            <a:prstGeom prst="rect">
              <a:avLst/>
            </a:prstGeom>
            <a:solidFill>
              <a:srgbClr val="002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4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F73054-803D-6B84-6083-6716DBD4EB8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400" y="5993949"/>
              <a:ext cx="13258800" cy="6353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marL="571500" indent="-571500">
                <a:spcAft>
                  <a:spcPts val="1800"/>
                </a:spcAft>
                <a:buFont typeface="Wingdings" panose="05000000000000000000" pitchFamily="2" charset="2"/>
                <a:buChar char="q"/>
              </a:pPr>
              <a:r>
                <a:rPr lang="en-US" sz="33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 in 130 women  will die of ovarian cancer</a:t>
              </a:r>
            </a:p>
            <a:p>
              <a:pPr marL="571500" indent="-571500">
                <a:spcAft>
                  <a:spcPts val="1800"/>
                </a:spcAft>
                <a:buFont typeface="Wingdings" panose="05000000000000000000" pitchFamily="2" charset="2"/>
                <a:buChar char="q"/>
              </a:pPr>
              <a:r>
                <a:rPr lang="en-US" sz="33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United States Drug Administration fails 95% of ovarian cancer drugs</a:t>
              </a:r>
            </a:p>
            <a:p>
              <a:pPr marL="571500" indent="-571500">
                <a:spcAft>
                  <a:spcPts val="1800"/>
                </a:spcAft>
                <a:buFont typeface="Wingdings" panose="05000000000000000000" pitchFamily="2" charset="2"/>
                <a:buChar char="q"/>
              </a:pPr>
              <a:r>
                <a:rPr lang="en-US" sz="33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ECM infused Dex-Ma Hydrogels could provide a novel drug testing platform</a:t>
              </a:r>
            </a:p>
            <a:p>
              <a:pPr marL="571500" indent="-571500">
                <a:spcAft>
                  <a:spcPts val="1800"/>
                </a:spcAft>
                <a:buFont typeface="Wingdings" panose="05000000000000000000" pitchFamily="2" charset="2"/>
                <a:buChar char="q"/>
              </a:pPr>
              <a:r>
                <a:rPr lang="en-US" sz="33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gels is representative of preliminary tests whereas 3D would be the ultimate aim</a:t>
              </a:r>
            </a:p>
            <a:p>
              <a:pPr marL="571500" indent="-571500">
                <a:spcAft>
                  <a:spcPts val="1800"/>
                </a:spcAft>
                <a:buFont typeface="Wingdings" panose="05000000000000000000" pitchFamily="2" charset="2"/>
                <a:buChar char="q"/>
              </a:pPr>
              <a:r>
                <a:rPr lang="en-US" sz="33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ECM known to cause changes in cell behavior in body</a:t>
              </a:r>
            </a:p>
            <a:p>
              <a:pPr marL="571500" indent="-571500">
                <a:spcAft>
                  <a:spcPts val="1800"/>
                </a:spcAft>
                <a:buFont typeface="Wingdings" panose="05000000000000000000" pitchFamily="2" charset="2"/>
                <a:buChar char="q"/>
              </a:pPr>
              <a:r>
                <a:rPr lang="en-US" sz="33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Dex-Ma hydrogels allow for mechanical tuneability to a staggering degree</a:t>
              </a:r>
            </a:p>
            <a:p>
              <a:pPr>
                <a:spcAft>
                  <a:spcPts val="1800"/>
                </a:spcAft>
              </a:pPr>
              <a:endPara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>
                <a:buFont typeface="Wingdings" panose="05000000000000000000" pitchFamily="2" charset="2"/>
                <a:buChar char="q"/>
              </a:pPr>
              <a:endParaRPr lang="en-US" sz="4000">
                <a:latin typeface="Times New Roman"/>
                <a:cs typeface="Times New Roman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2D93B4F-C3F2-DBFC-E34C-264B7933425A}"/>
              </a:ext>
            </a:extLst>
          </p:cNvPr>
          <p:cNvSpPr>
            <a:spLocks/>
          </p:cNvSpPr>
          <p:nvPr/>
        </p:nvSpPr>
        <p:spPr>
          <a:xfrm>
            <a:off x="914400" y="914400"/>
            <a:ext cx="42062400" cy="3840480"/>
          </a:xfrm>
          <a:prstGeom prst="rect">
            <a:avLst/>
          </a:prstGeom>
          <a:solidFill>
            <a:srgbClr val="002889"/>
          </a:solidFill>
          <a:ln>
            <a:solidFill>
              <a:srgbClr val="0035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8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Regulating Ovarian Cancer Growth; Tuning 2D Hydrogel </a:t>
            </a:r>
          </a:p>
          <a:p>
            <a:pPr algn="ctr"/>
            <a:r>
              <a:rPr lang="en-US" sz="8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 and Biochemical Properties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 Brackett</a:t>
            </a:r>
            <a:r>
              <a:rPr lang="en-US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Jaxson Libby, and Linqing Li</a:t>
            </a:r>
          </a:p>
          <a:p>
            <a:pPr algn="ctr"/>
            <a:r>
              <a:rPr lang="en-US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Chemical Engineering and Bioengineering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FABB4A-783A-0E4A-4034-1B386CD579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718000" y="26791920"/>
            <a:ext cx="13258800" cy="5154329"/>
            <a:chOff x="914400" y="4461466"/>
            <a:chExt cx="13258800" cy="820301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8AF95F-58DE-EF60-E887-B27131FAC3A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400" y="4461466"/>
              <a:ext cx="13258800" cy="1455251"/>
            </a:xfrm>
            <a:prstGeom prst="rect">
              <a:avLst/>
            </a:prstGeom>
            <a:solidFill>
              <a:srgbClr val="002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4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References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711238-5226-0579-5BEB-6BFD5B6315B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400" y="5916715"/>
              <a:ext cx="13258800" cy="67477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marL="457200" marR="0" indent="-45720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</a:pP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American Cancer Society. </a:t>
              </a:r>
              <a:r>
                <a:rPr lang="en-US" sz="2400" i="1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Ovarian Cancer Statistics | How Common is Ovarian Cancer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www.cancer.org. </a:t>
              </a:r>
              <a:r>
                <a:rPr lang="en-US" sz="2400" u="sng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https://www.cA ancer.org/cancer/types/ovarian-cancer/about/key-statistics.html#:~:text=A%20woman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Hynes, R. O. The Extracellular Matrix: Not Just Pretty Fibrils. </a:t>
              </a:r>
              <a:r>
                <a:rPr lang="en-US" sz="2400" i="1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Science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2009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i="1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326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(5957), 1216–1219. </a:t>
              </a:r>
              <a:r>
                <a:rPr lang="en-US" sz="2400" u="sng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https://doi.org/10.1126/science.1176009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400" kern="100">
                <a:solidFill>
                  <a:schemeClr val="bg1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Popova, N. V.; </a:t>
              </a:r>
              <a:r>
                <a:rPr lang="en-US" sz="2400" kern="0" err="1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Jücker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M. The Functional Role of Extracellular Matrix Proteins in Cancer. </a:t>
              </a:r>
              <a:r>
                <a:rPr lang="en-US" sz="2400" i="1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Cancers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2022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i="1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14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(1), 238. </a:t>
              </a:r>
              <a:r>
                <a:rPr lang="en-US" sz="2400" u="sng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https://doi.org/10.3390/cancers14010238</a:t>
              </a:r>
              <a:r>
                <a:rPr lang="en-US" sz="2400" kern="0">
                  <a:solidFill>
                    <a:schemeClr val="bg1">
                      <a:lumMod val="1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Xu, X., Gurski, L. A., Zhang, C., Harrington, D. A., </a:t>
              </a:r>
              <a:r>
                <a:rPr lang="en-US" sz="240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Farach</a:t>
              </a:r>
              <a:r>
                <a:rPr lang="en-US" sz="24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-Carson, M. C., &amp; Jia, X. (2012). Recreating the tumor microenvironment in a bilayer, hyaluronic acid hydrogel construct for the growth of prostate cancer spheroids. Biomaterials, 33(35), 9049–9060. </a:t>
              </a:r>
              <a:r>
                <a:rPr lang="en-US" sz="2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https://doi.org/10.1016/j.biomaterials.2012.08.061</a:t>
              </a:r>
              <a:endPara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endParaRPr lang="en-US" sz="2400">
                <a:solidFill>
                  <a:schemeClr val="tx1"/>
                </a:solidFill>
              </a:endParaRPr>
            </a:p>
            <a:p>
              <a:pPr marL="457200" indent="-457200">
                <a:buFont typeface="+mj-lt"/>
                <a:buAutoNum type="arabicPeriod"/>
              </a:pPr>
              <a:endParaRPr lang="en-US" sz="2400" kern="0">
                <a:solidFill>
                  <a:schemeClr val="bg1">
                    <a:lumMod val="10000"/>
                  </a:schemeClr>
                </a:solidFill>
                <a:effectLst/>
                <a:latin typeface="Hanken Grotesk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+mj-lt"/>
                <a:buAutoNum type="arabicPeriod"/>
              </a:pPr>
              <a:endParaRPr lang="en-US" sz="2400" kern="0">
                <a:solidFill>
                  <a:schemeClr val="bg1">
                    <a:lumMod val="10000"/>
                  </a:schemeClr>
                </a:solidFill>
                <a:effectLst/>
                <a:latin typeface="Hanken Grotesk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+mj-lt"/>
                <a:buAutoNum type="arabicPeriod"/>
              </a:pPr>
              <a:endParaRPr lang="en-US" sz="2400" kern="100">
                <a:solidFill>
                  <a:schemeClr val="bg1">
                    <a:lumMod val="10000"/>
                  </a:schemeClr>
                </a:solidFill>
                <a:effectLst/>
                <a:latin typeface="Hanken Grotesk" panose="020B060402020202020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457200" marR="0" indent="-45720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</a:pPr>
              <a:endParaRPr lang="en-US" sz="2000" kern="100">
                <a:solidFill>
                  <a:schemeClr val="bg1">
                    <a:lumMod val="10000"/>
                  </a:schemeClr>
                </a:solidFill>
                <a:effectLst/>
                <a:latin typeface="Hanken Grotesk" panose="020B060402020202020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endParaRPr lang="en-US" sz="2400">
                <a:latin typeface="Arial"/>
                <a:cs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251328-5C68-675E-375A-F896265B69E0}"/>
              </a:ext>
            </a:extLst>
          </p:cNvPr>
          <p:cNvGrpSpPr>
            <a:grpSpLocks/>
          </p:cNvGrpSpPr>
          <p:nvPr/>
        </p:nvGrpSpPr>
        <p:grpSpPr>
          <a:xfrm>
            <a:off x="29718000" y="19202400"/>
            <a:ext cx="13258800" cy="3045416"/>
            <a:chOff x="914400" y="5029200"/>
            <a:chExt cx="13258800" cy="30310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DA2A96-B60A-333E-9971-208683080B9D}"/>
                </a:ext>
              </a:extLst>
            </p:cNvPr>
            <p:cNvSpPr>
              <a:spLocks/>
            </p:cNvSpPr>
            <p:nvPr/>
          </p:nvSpPr>
          <p:spPr>
            <a:xfrm>
              <a:off x="914400" y="5029200"/>
              <a:ext cx="13258800" cy="910094"/>
            </a:xfrm>
            <a:prstGeom prst="rect">
              <a:avLst/>
            </a:prstGeom>
            <a:solidFill>
              <a:srgbClr val="002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4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Future Work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A79AF4-9642-310F-E94E-EBA642BC9821}"/>
                </a:ext>
              </a:extLst>
            </p:cNvPr>
            <p:cNvSpPr txBox="1">
              <a:spLocks/>
            </p:cNvSpPr>
            <p:nvPr/>
          </p:nvSpPr>
          <p:spPr>
            <a:xfrm>
              <a:off x="914400" y="5943595"/>
              <a:ext cx="13258800" cy="21166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en-US" sz="40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Move toward more expensive and harder to use, but more biomimetic 3D Dex-Ma ECM infused hydrogels</a:t>
              </a:r>
            </a:p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en-US" sz="40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Observe different combinations of ECM protein</a:t>
              </a:r>
            </a:p>
            <a:p>
              <a:endParaRPr 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617C7D-29AC-40F9-DC70-366266412351}"/>
              </a:ext>
            </a:extLst>
          </p:cNvPr>
          <p:cNvGrpSpPr>
            <a:grpSpLocks/>
          </p:cNvGrpSpPr>
          <p:nvPr/>
        </p:nvGrpSpPr>
        <p:grpSpPr>
          <a:xfrm>
            <a:off x="29718000" y="22677120"/>
            <a:ext cx="13258800" cy="3663799"/>
            <a:chOff x="914400" y="5029200"/>
            <a:chExt cx="13258800" cy="366379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338D71-EDA0-0A89-B396-4200171F50E2}"/>
                </a:ext>
              </a:extLst>
            </p:cNvPr>
            <p:cNvSpPr>
              <a:spLocks/>
            </p:cNvSpPr>
            <p:nvPr/>
          </p:nvSpPr>
          <p:spPr>
            <a:xfrm>
              <a:off x="914400" y="5029200"/>
              <a:ext cx="13258800" cy="914400"/>
            </a:xfrm>
            <a:prstGeom prst="rect">
              <a:avLst/>
            </a:prstGeom>
            <a:solidFill>
              <a:srgbClr val="002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4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Acknowledgements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614820-F7FE-D1E7-474E-4FDD974C3CD9}"/>
                </a:ext>
              </a:extLst>
            </p:cNvPr>
            <p:cNvSpPr txBox="1">
              <a:spLocks/>
            </p:cNvSpPr>
            <p:nvPr/>
          </p:nvSpPr>
          <p:spPr>
            <a:xfrm>
              <a:off x="914400" y="5943599"/>
              <a:ext cx="13258800" cy="2749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This research is supported by the Li Lab from the Dept. of Chemical 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Engineering. The authors would like to acknowledge the financial 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support from the New Hampshire </a:t>
              </a:r>
              <a:r>
                <a:rPr lang="en-US" sz="2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BioMade</a:t>
              </a: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provided by the National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Science Foundation through </a:t>
              </a:r>
              <a:r>
                <a:rPr lang="en-US" sz="2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EPSCoR</a:t>
              </a: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Research Infrastructure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Improvement Award IIA 1757371 (LL), the National Institute of 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General Medical Sciences of the National Institute of Health, 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P20GM113131 (LL) and R35GM155450 (LL).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E33A857-F81C-17FE-A76A-C1ABC07B0A8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400" y="21214080"/>
            <a:ext cx="13258800" cy="10789920"/>
            <a:chOff x="15316200" y="5486409"/>
            <a:chExt cx="13258800" cy="1102681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360F13-EEE8-024F-D960-41229853BB3D}"/>
                </a:ext>
              </a:extLst>
            </p:cNvPr>
            <p:cNvSpPr txBox="1">
              <a:spLocks/>
            </p:cNvSpPr>
            <p:nvPr/>
          </p:nvSpPr>
          <p:spPr>
            <a:xfrm>
              <a:off x="15316200" y="6420884"/>
              <a:ext cx="13258800" cy="100923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marL="139700" indent="0">
                <a:spcAft>
                  <a:spcPts val="2400"/>
                </a:spcAft>
              </a:pPr>
              <a:r>
                <a:rPr lang="en-US" sz="4000" u="sng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Materials and Methods:</a:t>
              </a:r>
            </a:p>
            <a:p>
              <a:pPr marL="711200" indent="-5715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86kDa, 70% substituted, Dex-Ma</a:t>
              </a:r>
            </a:p>
            <a:p>
              <a:pPr marL="711200" indent="-5715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M199 (Medium)</a:t>
              </a:r>
            </a:p>
            <a:p>
              <a:pPr marL="711200" indent="-5715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Irgacure (photo-initiator)</a:t>
              </a:r>
            </a:p>
            <a:p>
              <a:pPr marL="711200" indent="-5715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Cross-linked via UV light</a:t>
              </a:r>
            </a:p>
            <a:p>
              <a:pPr marL="1168400" lvl="1" indent="-5715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Highly Tunable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FEBA42D-45A2-1219-D33C-C50CEFD39B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16200" y="5486409"/>
              <a:ext cx="13258800" cy="922502"/>
            </a:xfrm>
            <a:prstGeom prst="rect">
              <a:avLst/>
            </a:prstGeom>
            <a:solidFill>
              <a:srgbClr val="002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r>
                <a:rPr lang="en-US" sz="4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Dextran-Methacrylate Hydrogels </a:t>
              </a:r>
            </a:p>
          </p:txBody>
        </p:sp>
      </p:grpSp>
      <p:pic>
        <p:nvPicPr>
          <p:cNvPr id="1026" name="Picture 2" descr="Dextran - Wikipedia">
            <a:hlinkClick r:id="rId7"/>
            <a:extLst>
              <a:ext uri="{FF2B5EF4-FFF2-40B4-BE49-F238E27FC236}">
                <a16:creationId xmlns:a16="http://schemas.microsoft.com/office/drawing/2014/main" id="{111DEEF4-CB92-D73F-9991-929BD53944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1" y="13060004"/>
            <a:ext cx="4576766" cy="27252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F0B1E4-32CF-F773-CF2C-CEAE8B49CB6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7148" y="12145010"/>
            <a:ext cx="6833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Dextran Chemical Structure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649A21-479D-3AD9-0517-2EF6F7608C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2972" y="16070644"/>
            <a:ext cx="60580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Dextran is a polysaccharide comprised of 1:6 glucoside links. This differs from main glucose chains which are joint by 1:3 or 1:4 polymer links</a:t>
            </a:r>
            <a:r>
              <a:rPr lang="en-US" sz="2800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0AC2AA-2635-C51E-942A-5B8899E6F91D}"/>
              </a:ext>
            </a:extLst>
          </p:cNvPr>
          <p:cNvGrpSpPr>
            <a:grpSpLocks/>
          </p:cNvGrpSpPr>
          <p:nvPr/>
        </p:nvGrpSpPr>
        <p:grpSpPr>
          <a:xfrm>
            <a:off x="29718000" y="5530168"/>
            <a:ext cx="13258800" cy="5991272"/>
            <a:chOff x="29718000" y="5530168"/>
            <a:chExt cx="13258800" cy="599127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BFFCAB9-6E7B-8A79-708C-980E0C660F09}"/>
                </a:ext>
              </a:extLst>
            </p:cNvPr>
            <p:cNvSpPr txBox="1">
              <a:spLocks/>
            </p:cNvSpPr>
            <p:nvPr/>
          </p:nvSpPr>
          <p:spPr>
            <a:xfrm>
              <a:off x="29718000" y="6492240"/>
              <a:ext cx="13258800" cy="502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endParaRPr lang="en-US" sz="2800"/>
            </a:p>
            <a:p>
              <a:endParaRPr lang="en-US" sz="40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618C0BF-1CFD-40DE-451C-623D825BE83C}"/>
                </a:ext>
              </a:extLst>
            </p:cNvPr>
            <p:cNvSpPr>
              <a:spLocks/>
            </p:cNvSpPr>
            <p:nvPr/>
          </p:nvSpPr>
          <p:spPr>
            <a:xfrm>
              <a:off x="29718000" y="5530168"/>
              <a:ext cx="13258800" cy="983097"/>
            </a:xfrm>
            <a:prstGeom prst="rect">
              <a:avLst/>
            </a:prstGeom>
            <a:solidFill>
              <a:srgbClr val="002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r>
                <a:rPr lang="en-US" sz="4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Staining/Problems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DB6A3E4-1623-B470-52EE-1052D25B5110}"/>
              </a:ext>
            </a:extLst>
          </p:cNvPr>
          <p:cNvSpPr/>
          <p:nvPr/>
        </p:nvSpPr>
        <p:spPr>
          <a:xfrm>
            <a:off x="15316200" y="12710160"/>
            <a:ext cx="13258800" cy="914402"/>
          </a:xfrm>
          <a:prstGeom prst="rect">
            <a:avLst/>
          </a:prstGeom>
          <a:solidFill>
            <a:srgbClr val="0028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en-US" sz="4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Morphological Data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9746F6E6-0F53-D032-0817-EB50A8704BA0}"/>
              </a:ext>
            </a:extLst>
          </p:cNvPr>
          <p:cNvSpPr txBox="1"/>
          <p:nvPr/>
        </p:nvSpPr>
        <p:spPr>
          <a:xfrm>
            <a:off x="34303236" y="6996955"/>
            <a:ext cx="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C340F1D9-974F-8411-BFCC-D51AA8BE2B7C}"/>
              </a:ext>
            </a:extLst>
          </p:cNvPr>
          <p:cNvSpPr txBox="1"/>
          <p:nvPr/>
        </p:nvSpPr>
        <p:spPr>
          <a:xfrm>
            <a:off x="38580022" y="6997954"/>
            <a:ext cx="78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C)</a:t>
            </a:r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480CEEF-6F78-0F78-BDB4-AA4D22A2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720" y="2834640"/>
            <a:ext cx="4973778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4EB0A21E-1F9C-8A64-8AE5-4D390487B9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278" y="24048720"/>
            <a:ext cx="4285488" cy="173736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4A6B470-4DF3-B6F7-B416-F4B2B16A269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4400" y="18034499"/>
            <a:ext cx="13258800" cy="2750160"/>
            <a:chOff x="914400" y="5029200"/>
            <a:chExt cx="13258800" cy="27372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088C5E8-EFC4-21C2-19EB-E05E49CD1D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400" y="5029200"/>
              <a:ext cx="13258800" cy="910094"/>
            </a:xfrm>
            <a:prstGeom prst="rect">
              <a:avLst/>
            </a:prstGeom>
            <a:solidFill>
              <a:srgbClr val="002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4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Objective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4A1EDC-B825-B121-4068-1ED751BF7C8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400" y="5946218"/>
              <a:ext cx="13258800" cy="18201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marL="571500" indent="-571500">
                <a:buFont typeface="Wingdings" panose="05000000000000000000" pitchFamily="2" charset="2"/>
                <a:buChar char="q"/>
              </a:pPr>
              <a:r>
                <a:rPr lang="en-US" sz="38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Observe the Morphological differences resulting from varying 2D hydrogel stiffness as well as application of ECM proteins such as RGD, Laminin, and Fibronectin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BBEB4A9A-56AE-584D-C1C1-C4EAE5E0197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1" r="343"/>
          <a:stretch/>
        </p:blipFill>
        <p:spPr>
          <a:xfrm>
            <a:off x="35935920" y="8869680"/>
            <a:ext cx="6764156" cy="2649943"/>
          </a:xfrm>
          <a:prstGeom prst="rect">
            <a:avLst/>
          </a:prstGeom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1EBC8A99-9F30-DF2F-D480-A8875B97B7BF}"/>
              </a:ext>
            </a:extLst>
          </p:cNvPr>
          <p:cNvSpPr txBox="1"/>
          <p:nvPr/>
        </p:nvSpPr>
        <p:spPr>
          <a:xfrm>
            <a:off x="29823542" y="6734135"/>
            <a:ext cx="6764155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Stain Types: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DAPI ~ 461nm (Nuclear)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Hoechst ~ 461nm (Nuclear)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Phalloidin ~ 488nm (Actin)</a:t>
            </a: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71DA0BFF-73C4-4751-D1CA-81D5EE702D00}"/>
              </a:ext>
            </a:extLst>
          </p:cNvPr>
          <p:cNvSpPr txBox="1"/>
          <p:nvPr/>
        </p:nvSpPr>
        <p:spPr>
          <a:xfrm>
            <a:off x="15361920" y="24505920"/>
            <a:ext cx="499824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ECM Protein Types: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Laminin</a:t>
            </a:r>
          </a:p>
          <a:p>
            <a:pPr marL="571500" indent="-571500">
              <a:lnSpc>
                <a:spcPct val="150000"/>
              </a:lnSpc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4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Fibronectin </a:t>
            </a:r>
            <a:endParaRPr lang="en-US" sz="4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ECM type influences the growth of 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cancer cells</a:t>
            </a:r>
            <a:endParaRPr lang="en-US" sz="4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Rubik" panose="020B0604020202020204" charset="-79"/>
              <a:cs typeface="Rubik" panose="020B0604020202020204" charset="-79"/>
            </a:endParaRPr>
          </a:p>
        </p:txBody>
      </p:sp>
      <p:pic>
        <p:nvPicPr>
          <p:cNvPr id="1089" name="Picture 8" descr="Tooth Image: Over 592,249 Royalty-Free ...">
            <a:extLst>
              <a:ext uri="{FF2B5EF4-FFF2-40B4-BE49-F238E27FC236}">
                <a16:creationId xmlns:a16="http://schemas.microsoft.com/office/drawing/2014/main" id="{8A482E71-972D-73B7-16F5-F6B8F02826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t="16408" r="25585" b="28300"/>
          <a:stretch/>
        </p:blipFill>
        <p:spPr bwMode="auto">
          <a:xfrm>
            <a:off x="5761794" y="13936836"/>
            <a:ext cx="974292" cy="11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07DA02-F7FF-ED0A-51AD-DC6854651D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/>
          <a:srcRect t="14228"/>
          <a:stretch/>
        </p:blipFill>
        <p:spPr>
          <a:xfrm>
            <a:off x="7933022" y="12886886"/>
            <a:ext cx="5963598" cy="36851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EB5564-14F5-F531-071F-1AD544FF9F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54152" y="12145010"/>
            <a:ext cx="576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2D        vs.        3D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C7A68B-B139-B78C-892E-B92F07F657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7100" y="16501531"/>
            <a:ext cx="7521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Cells Seeded on top of gel rather then inside, give less biomimetic response; however, can still give relevant data when relating stiffness and ECM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23FED-CC7E-A06C-FFFA-CFD63237DE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316200" y="5486400"/>
            <a:ext cx="13258800" cy="6766558"/>
            <a:chOff x="914400" y="4945197"/>
            <a:chExt cx="13258800" cy="807264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CEF30A9-C480-AC16-9941-56BFA2964C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400" y="4945197"/>
              <a:ext cx="13258800" cy="1090899"/>
            </a:xfrm>
            <a:prstGeom prst="rect">
              <a:avLst/>
            </a:prstGeom>
            <a:solidFill>
              <a:srgbClr val="002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4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Cell Culture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EAF9D0-E187-0D44-38B6-09F03455C9F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4400" y="6036093"/>
              <a:ext cx="13258800" cy="69817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numCol="1" rtlCol="0">
              <a:noAutofit/>
            </a:bodyPr>
            <a:lstStyle/>
            <a:p>
              <a:pPr lvl="1">
                <a:lnSpc>
                  <a:spcPct val="150000"/>
                </a:lnSpc>
                <a:spcAft>
                  <a:spcPts val="1800"/>
                </a:spcAft>
              </a:pPr>
              <a:r>
                <a:rPr lang="en-US" sz="4000" u="sng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Materials and Methods:</a:t>
              </a:r>
            </a:p>
            <a:p>
              <a:pPr marL="1028700" lvl="1" indent="-5715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Cells cultured using RPMI 1640</a:t>
              </a:r>
            </a:p>
            <a:p>
              <a:pPr marL="1028700" lvl="1" indent="-5715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Cells split using Trypsin 0.05%</a:t>
              </a:r>
            </a:p>
            <a:p>
              <a:pPr marL="1028700" lvl="1" indent="-5715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Cells washed with Phosphate </a:t>
              </a:r>
            </a:p>
            <a:p>
              <a:pPr lvl="1">
                <a:lnSpc>
                  <a:spcPct val="150000"/>
                </a:lnSpc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 Buffered Saline (PBS)</a:t>
              </a:r>
            </a:p>
            <a:p>
              <a:pPr marL="1028700" lvl="1" indent="-57150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4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Cell Seeding Density 150,000 cells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1"/>
              <a:endParaRPr lang="en-US" sz="3200">
                <a:noFill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1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1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1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5" name="Picture 1034" descr="A close-up of a microscope&#10;&#10;Description automatically generated">
            <a:extLst>
              <a:ext uri="{FF2B5EF4-FFF2-40B4-BE49-F238E27FC236}">
                <a16:creationId xmlns:a16="http://schemas.microsoft.com/office/drawing/2014/main" id="{A015F004-08A0-3FB1-E9D0-E7B3064004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13807440"/>
            <a:ext cx="4389119" cy="3291840"/>
          </a:xfrm>
          <a:prstGeom prst="rect">
            <a:avLst/>
          </a:prstGeom>
          <a:ln w="28575">
            <a:noFill/>
          </a:ln>
        </p:spPr>
      </p:pic>
      <p:sp>
        <p:nvSpPr>
          <p:cNvPr id="1037" name="TextBox 1036">
            <a:extLst>
              <a:ext uri="{FF2B5EF4-FFF2-40B4-BE49-F238E27FC236}">
                <a16:creationId xmlns:a16="http://schemas.microsoft.com/office/drawing/2014/main" id="{CE2EC555-4CA3-D505-D976-F90440806BDC}"/>
              </a:ext>
            </a:extLst>
          </p:cNvPr>
          <p:cNvSpPr txBox="1"/>
          <p:nvPr/>
        </p:nvSpPr>
        <p:spPr>
          <a:xfrm>
            <a:off x="19764909" y="13797120"/>
            <a:ext cx="2240280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Heya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Fibronectin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45s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/>
              <a:t>Medium spreading out </a:t>
            </a:r>
          </a:p>
        </p:txBody>
      </p:sp>
      <p:pic>
        <p:nvPicPr>
          <p:cNvPr id="1040" name="Picture 1039" descr="A close-up of a microscope&#10;&#10;Description automatically generated">
            <a:extLst>
              <a:ext uri="{FF2B5EF4-FFF2-40B4-BE49-F238E27FC236}">
                <a16:creationId xmlns:a16="http://schemas.microsoft.com/office/drawing/2014/main" id="{5647DC50-B649-7CF9-1318-F242B9C32A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199" y="17282160"/>
            <a:ext cx="4389120" cy="3291840"/>
          </a:xfrm>
          <a:prstGeom prst="rect">
            <a:avLst/>
          </a:prstGeom>
          <a:ln w="28575">
            <a:noFill/>
          </a:ln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267497D8-3D6D-1167-1D72-9A7BDBB5FA73}"/>
              </a:ext>
            </a:extLst>
          </p:cNvPr>
          <p:cNvSpPr txBox="1"/>
          <p:nvPr/>
        </p:nvSpPr>
        <p:spPr>
          <a:xfrm>
            <a:off x="19764909" y="17282160"/>
            <a:ext cx="22402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Heya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Fibronectin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240s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/>
              <a:t>More noticeable spreading out</a:t>
            </a:r>
          </a:p>
        </p:txBody>
      </p:sp>
      <p:pic>
        <p:nvPicPr>
          <p:cNvPr id="1043" name="Picture 1042" descr="A microscope view of a cell&#10;&#10;Description automatically generated">
            <a:extLst>
              <a:ext uri="{FF2B5EF4-FFF2-40B4-BE49-F238E27FC236}">
                <a16:creationId xmlns:a16="http://schemas.microsoft.com/office/drawing/2014/main" id="{6968DE70-28E5-888A-0663-6D1B5E1C2A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20756880"/>
            <a:ext cx="4389120" cy="3291840"/>
          </a:xfrm>
          <a:prstGeom prst="rect">
            <a:avLst/>
          </a:prstGeom>
          <a:ln w="28575">
            <a:noFill/>
          </a:ln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C140FADB-0F88-552F-5D35-869084537D74}"/>
              </a:ext>
            </a:extLst>
          </p:cNvPr>
          <p:cNvSpPr txBox="1"/>
          <p:nvPr/>
        </p:nvSpPr>
        <p:spPr>
          <a:xfrm>
            <a:off x="19764909" y="20756880"/>
            <a:ext cx="22402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Heya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Laminin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240s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/>
              <a:t>Noticeably more spherical </a:t>
            </a:r>
          </a:p>
        </p:txBody>
      </p:sp>
      <p:pic>
        <p:nvPicPr>
          <p:cNvPr id="1046" name="Picture 1045" descr="A close-up of a white object&#10;&#10;Description automatically generated">
            <a:extLst>
              <a:ext uri="{FF2B5EF4-FFF2-40B4-BE49-F238E27FC236}">
                <a16:creationId xmlns:a16="http://schemas.microsoft.com/office/drawing/2014/main" id="{07146FAB-CE25-7C99-0D6D-5729F4FC00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880" y="13807440"/>
            <a:ext cx="4389120" cy="3291840"/>
          </a:xfrm>
          <a:prstGeom prst="rect">
            <a:avLst/>
          </a:prstGeom>
          <a:ln w="28575">
            <a:noFill/>
          </a:ln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4028A74C-DE95-182F-89EB-56A47587B043}"/>
              </a:ext>
            </a:extLst>
          </p:cNvPr>
          <p:cNvSpPr txBox="1"/>
          <p:nvPr/>
        </p:nvSpPr>
        <p:spPr>
          <a:xfrm>
            <a:off x="22005189" y="13807440"/>
            <a:ext cx="224268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OVCAR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Fibronectin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45s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/>
              <a:t>Only grouping that formed aggregates</a:t>
            </a:r>
          </a:p>
        </p:txBody>
      </p:sp>
      <p:pic>
        <p:nvPicPr>
          <p:cNvPr id="1049" name="Picture 1048" descr="A close-up of a microscope&#10;&#10;Description automatically generated">
            <a:extLst>
              <a:ext uri="{FF2B5EF4-FFF2-40B4-BE49-F238E27FC236}">
                <a16:creationId xmlns:a16="http://schemas.microsoft.com/office/drawing/2014/main" id="{FE9D7572-972F-FB0E-A235-A6A238217F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880" y="17282160"/>
            <a:ext cx="4389120" cy="3291840"/>
          </a:xfrm>
          <a:prstGeom prst="rect">
            <a:avLst/>
          </a:prstGeom>
          <a:ln w="28575">
            <a:noFill/>
          </a:ln>
        </p:spPr>
      </p:pic>
      <p:sp>
        <p:nvSpPr>
          <p:cNvPr id="1052" name="TextBox 1051">
            <a:extLst>
              <a:ext uri="{FF2B5EF4-FFF2-40B4-BE49-F238E27FC236}">
                <a16:creationId xmlns:a16="http://schemas.microsoft.com/office/drawing/2014/main" id="{651AC9DC-9946-39DD-3ECE-FD292F283312}"/>
              </a:ext>
            </a:extLst>
          </p:cNvPr>
          <p:cNvSpPr txBox="1"/>
          <p:nvPr/>
        </p:nvSpPr>
        <p:spPr>
          <a:xfrm>
            <a:off x="22005188" y="17282160"/>
            <a:ext cx="22426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OVCAR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Fibronectin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240s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/>
              <a:t>Difference hard to see</a:t>
            </a:r>
          </a:p>
        </p:txBody>
      </p:sp>
      <p:pic>
        <p:nvPicPr>
          <p:cNvPr id="1055" name="Picture 1054" descr="A close-up of a microscope&#10;&#10;Description automatically generated">
            <a:extLst>
              <a:ext uri="{FF2B5EF4-FFF2-40B4-BE49-F238E27FC236}">
                <a16:creationId xmlns:a16="http://schemas.microsoft.com/office/drawing/2014/main" id="{EDC775D9-A320-D153-82F2-124CBDD836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880" y="24231600"/>
            <a:ext cx="4389120" cy="3291840"/>
          </a:xfrm>
          <a:prstGeom prst="rect">
            <a:avLst/>
          </a:prstGeom>
          <a:ln w="28575">
            <a:noFill/>
          </a:ln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CAB66AD1-C79B-6B25-F58B-FAE42414B92F}"/>
              </a:ext>
            </a:extLst>
          </p:cNvPr>
          <p:cNvSpPr txBox="1"/>
          <p:nvPr/>
        </p:nvSpPr>
        <p:spPr>
          <a:xfrm>
            <a:off x="22005188" y="20756880"/>
            <a:ext cx="22426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OVCAR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Laminin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240s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/>
              <a:t>Difference hard to see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600"/>
          </a:p>
        </p:txBody>
      </p:sp>
      <p:pic>
        <p:nvPicPr>
          <p:cNvPr id="1058" name="Picture 1057" descr="A close-up of a microscope&#10;&#10;Description automatically generated">
            <a:extLst>
              <a:ext uri="{FF2B5EF4-FFF2-40B4-BE49-F238E27FC236}">
                <a16:creationId xmlns:a16="http://schemas.microsoft.com/office/drawing/2014/main" id="{4B6EEA13-98E8-E9F4-E0D1-1A7A42843D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880" y="20756880"/>
            <a:ext cx="4389120" cy="3291840"/>
          </a:xfrm>
          <a:prstGeom prst="rect">
            <a:avLst/>
          </a:prstGeom>
          <a:ln w="28575">
            <a:noFill/>
          </a:ln>
        </p:spPr>
      </p:pic>
      <p:sp>
        <p:nvSpPr>
          <p:cNvPr id="1061" name="TextBox 1060">
            <a:extLst>
              <a:ext uri="{FF2B5EF4-FFF2-40B4-BE49-F238E27FC236}">
                <a16:creationId xmlns:a16="http://schemas.microsoft.com/office/drawing/2014/main" id="{814A906F-AC8A-BB04-2093-47704CA0679D}"/>
              </a:ext>
            </a:extLst>
          </p:cNvPr>
          <p:cNvSpPr txBox="1"/>
          <p:nvPr/>
        </p:nvSpPr>
        <p:spPr>
          <a:xfrm>
            <a:off x="22005189" y="24231600"/>
            <a:ext cx="22426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OVCAR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Laminin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/>
              <a:t>45s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/>
              <a:t>Difference hard to see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600"/>
          </a:p>
        </p:txBody>
      </p:sp>
      <p:pic>
        <p:nvPicPr>
          <p:cNvPr id="1068" name="Picture 1067" descr="A white circle with yellow spots&#10;&#10;Description automatically generated">
            <a:extLst>
              <a:ext uri="{FF2B5EF4-FFF2-40B4-BE49-F238E27FC236}">
                <a16:creationId xmlns:a16="http://schemas.microsoft.com/office/drawing/2014/main" id="{8459A010-7EB6-A532-8F49-D6543C4C08A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t="30746" r="21378" b="33865"/>
          <a:stretch/>
        </p:blipFill>
        <p:spPr>
          <a:xfrm>
            <a:off x="24780240" y="9418320"/>
            <a:ext cx="3525252" cy="26439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70" name="Picture 1069" descr="A close-up of a white circle&#10;&#10;Description automatically generated">
            <a:extLst>
              <a:ext uri="{FF2B5EF4-FFF2-40B4-BE49-F238E27FC236}">
                <a16:creationId xmlns:a16="http://schemas.microsoft.com/office/drawing/2014/main" id="{BBF60ADF-360A-2E5B-034C-54DA19884D2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4" t="32181" r="19153" b="36500"/>
          <a:stretch/>
        </p:blipFill>
        <p:spPr>
          <a:xfrm>
            <a:off x="24780240" y="6583680"/>
            <a:ext cx="3525253" cy="26383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71" name="TextBox 1070">
            <a:extLst>
              <a:ext uri="{FF2B5EF4-FFF2-40B4-BE49-F238E27FC236}">
                <a16:creationId xmlns:a16="http://schemas.microsoft.com/office/drawing/2014/main" id="{F46C34F7-9C52-B564-0F8E-714BFF9C998D}"/>
              </a:ext>
            </a:extLst>
          </p:cNvPr>
          <p:cNvSpPr txBox="1"/>
          <p:nvPr/>
        </p:nvSpPr>
        <p:spPr>
          <a:xfrm flipH="1">
            <a:off x="22787915" y="6565726"/>
            <a:ext cx="1976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OVCAR8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422F91A0-CF52-3840-38E5-7931E0D2A633}"/>
              </a:ext>
            </a:extLst>
          </p:cNvPr>
          <p:cNvSpPr txBox="1"/>
          <p:nvPr/>
        </p:nvSpPr>
        <p:spPr>
          <a:xfrm flipH="1">
            <a:off x="22965228" y="9440640"/>
            <a:ext cx="1762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HEYA8</a:t>
            </a:r>
          </a:p>
        </p:txBody>
      </p:sp>
      <p:pic>
        <p:nvPicPr>
          <p:cNvPr id="1075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B2DB59A-FC83-E1B3-5A54-903AB8E72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02" y="2514144"/>
            <a:ext cx="7407437" cy="21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6" name="TextBox 1075">
            <a:extLst>
              <a:ext uri="{FF2B5EF4-FFF2-40B4-BE49-F238E27FC236}">
                <a16:creationId xmlns:a16="http://schemas.microsoft.com/office/drawing/2014/main" id="{9940FBDB-2524-C815-1527-2E15E7855623}"/>
              </a:ext>
            </a:extLst>
          </p:cNvPr>
          <p:cNvSpPr txBox="1"/>
          <p:nvPr/>
        </p:nvSpPr>
        <p:spPr>
          <a:xfrm>
            <a:off x="35857503" y="6492240"/>
            <a:ext cx="701466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Cells de-adhering from plate when fixed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Cells not adhering to plate when live stained</a:t>
            </a:r>
          </a:p>
        </p:txBody>
      </p:sp>
      <p:pic>
        <p:nvPicPr>
          <p:cNvPr id="1091" name="Picture 1090">
            <a:extLst>
              <a:ext uri="{FF2B5EF4-FFF2-40B4-BE49-F238E27FC236}">
                <a16:creationId xmlns:a16="http://schemas.microsoft.com/office/drawing/2014/main" id="{A5965BAC-0AD6-3033-8625-AE9C2425837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3086" t="8626" b="5918"/>
          <a:stretch/>
        </p:blipFill>
        <p:spPr>
          <a:xfrm>
            <a:off x="19568160" y="28163520"/>
            <a:ext cx="9266239" cy="3840480"/>
          </a:xfrm>
          <a:prstGeom prst="rect">
            <a:avLst/>
          </a:prstGeom>
        </p:spPr>
      </p:pic>
      <p:sp>
        <p:nvSpPr>
          <p:cNvPr id="1095" name="TextBox 1094">
            <a:extLst>
              <a:ext uri="{FF2B5EF4-FFF2-40B4-BE49-F238E27FC236}">
                <a16:creationId xmlns:a16="http://schemas.microsoft.com/office/drawing/2014/main" id="{7C3EFB50-DDF4-17A4-F5F2-474E31AC85C8}"/>
              </a:ext>
            </a:extLst>
          </p:cNvPr>
          <p:cNvSpPr txBox="1"/>
          <p:nvPr/>
        </p:nvSpPr>
        <p:spPr>
          <a:xfrm>
            <a:off x="29823542" y="12980158"/>
            <a:ext cx="8459736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Way of Testing Gels:</a:t>
            </a:r>
          </a:p>
          <a:p>
            <a:pPr marL="571500" indent="-57150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 well plate</a:t>
            </a:r>
          </a:p>
          <a:p>
            <a:pPr marL="1028700" lvl="1" indent="-57150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more highly reproducible tests &amp; lowers time required</a:t>
            </a:r>
          </a:p>
          <a:p>
            <a:pPr marL="571500" indent="-57150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Adjustable cover to limit excess UV exposure</a:t>
            </a:r>
          </a:p>
          <a:p>
            <a:pPr marL="571500" indent="-57150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Reduces material waste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q"/>
            </a:pP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A3E4E-CEF1-B6FA-7075-31DF7726C47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24081" r="7029" b="31350"/>
          <a:stretch/>
        </p:blipFill>
        <p:spPr>
          <a:xfrm>
            <a:off x="39147801" y="16093440"/>
            <a:ext cx="3552275" cy="24264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35AB1D-191F-8184-1A44-849D50F57D4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3" b="21566"/>
          <a:stretch/>
        </p:blipFill>
        <p:spPr>
          <a:xfrm>
            <a:off x="39136320" y="13350240"/>
            <a:ext cx="3552275" cy="23933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2059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6AF8C2A99A494CBD371DC3055B6744" ma:contentTypeVersion="13" ma:contentTypeDescription="Create a new document." ma:contentTypeScope="" ma:versionID="fc83d8473b29a33086a6f7332deebc14">
  <xsd:schema xmlns:xsd="http://www.w3.org/2001/XMLSchema" xmlns:xs="http://www.w3.org/2001/XMLSchema" xmlns:p="http://schemas.microsoft.com/office/2006/metadata/properties" xmlns:ns3="edd67f42-fa4f-429e-8c21-5ccffb3f86cb" xmlns:ns4="e7f1eac9-48b7-49fc-9978-f9dcdb86efcf" targetNamespace="http://schemas.microsoft.com/office/2006/metadata/properties" ma:root="true" ma:fieldsID="1dd13efaa1b5495e69bb73f047c6b36d" ns3:_="" ns4:_="">
    <xsd:import namespace="edd67f42-fa4f-429e-8c21-5ccffb3f86cb"/>
    <xsd:import namespace="e7f1eac9-48b7-49fc-9978-f9dcdb86ef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d67f42-fa4f-429e-8c21-5ccffb3f8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1eac9-48b7-49fc-9978-f9dcdb86ef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dd67f42-fa4f-429e-8c21-5ccffb3f86c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D98510-78A7-49E4-80A9-1781562D4FF5}">
  <ds:schemaRefs>
    <ds:schemaRef ds:uri="e7f1eac9-48b7-49fc-9978-f9dcdb86efcf"/>
    <ds:schemaRef ds:uri="edd67f42-fa4f-429e-8c21-5ccffb3f86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491560-5D91-4024-996B-4C921EFEA3CD}">
  <ds:schemaRefs>
    <ds:schemaRef ds:uri="edd67f42-fa4f-429e-8c21-5ccffb3f86cb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AC7FC268-6ADB-43FC-A600-98ADD0898B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677</Words>
  <Application>Microsoft Office PowerPoint</Application>
  <PresentationFormat>Custom</PresentationFormat>
  <Paragraphs>110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Hanken Grotesk</vt:lpstr>
      <vt:lpstr>Rubik</vt:lpstr>
      <vt:lpstr>Times New Roman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Brackett</dc:creator>
  <cp:lastModifiedBy>James Brackett</cp:lastModifiedBy>
  <cp:revision>1</cp:revision>
  <dcterms:created xsi:type="dcterms:W3CDTF">2024-07-11T02:07:27Z</dcterms:created>
  <dcterms:modified xsi:type="dcterms:W3CDTF">2024-07-22T14:42:41Z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0x010100616AF8C2A99A494CBD371DC3055B6744</vt:lpwstr>
  </property>
</Properties>
</file>