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61" r:id="rId2"/>
  </p:sldIdLst>
  <p:sldSz cx="40233600" cy="32918400"/>
  <p:notesSz cx="7077075" cy="9363075"/>
  <p:defaultTextStyle>
    <a:defPPr>
      <a:defRPr lang="en-US"/>
    </a:defPPr>
    <a:lvl1pPr algn="ctr" rtl="0" fontAlgn="base">
      <a:spcBef>
        <a:spcPct val="0"/>
      </a:spcBef>
      <a:spcAft>
        <a:spcPct val="0"/>
      </a:spcAft>
      <a:defRPr sz="3510" b="1" kern="1200">
        <a:solidFill>
          <a:srgbClr val="FF9900"/>
        </a:solidFill>
        <a:latin typeface="Arial" charset="0"/>
        <a:ea typeface="+mn-ea"/>
        <a:cs typeface="+mn-cs"/>
      </a:defRPr>
    </a:lvl1pPr>
    <a:lvl2pPr marL="373163" algn="ctr" rtl="0" fontAlgn="base">
      <a:spcBef>
        <a:spcPct val="0"/>
      </a:spcBef>
      <a:spcAft>
        <a:spcPct val="0"/>
      </a:spcAft>
      <a:defRPr sz="3510" b="1" kern="1200">
        <a:solidFill>
          <a:srgbClr val="FF9900"/>
        </a:solidFill>
        <a:latin typeface="Arial" charset="0"/>
        <a:ea typeface="+mn-ea"/>
        <a:cs typeface="+mn-cs"/>
      </a:defRPr>
    </a:lvl2pPr>
    <a:lvl3pPr marL="746325" algn="ctr" rtl="0" fontAlgn="base">
      <a:spcBef>
        <a:spcPct val="0"/>
      </a:spcBef>
      <a:spcAft>
        <a:spcPct val="0"/>
      </a:spcAft>
      <a:defRPr sz="3510" b="1" kern="1200">
        <a:solidFill>
          <a:srgbClr val="FF9900"/>
        </a:solidFill>
        <a:latin typeface="Arial" charset="0"/>
        <a:ea typeface="+mn-ea"/>
        <a:cs typeface="+mn-cs"/>
      </a:defRPr>
    </a:lvl3pPr>
    <a:lvl4pPr marL="1119488" algn="ctr" rtl="0" fontAlgn="base">
      <a:spcBef>
        <a:spcPct val="0"/>
      </a:spcBef>
      <a:spcAft>
        <a:spcPct val="0"/>
      </a:spcAft>
      <a:defRPr sz="3510" b="1" kern="1200">
        <a:solidFill>
          <a:srgbClr val="FF9900"/>
        </a:solidFill>
        <a:latin typeface="Arial" charset="0"/>
        <a:ea typeface="+mn-ea"/>
        <a:cs typeface="+mn-cs"/>
      </a:defRPr>
    </a:lvl4pPr>
    <a:lvl5pPr marL="1492651" algn="ctr" rtl="0" fontAlgn="base">
      <a:spcBef>
        <a:spcPct val="0"/>
      </a:spcBef>
      <a:spcAft>
        <a:spcPct val="0"/>
      </a:spcAft>
      <a:defRPr sz="3510" b="1" kern="1200">
        <a:solidFill>
          <a:srgbClr val="FF9900"/>
        </a:solidFill>
        <a:latin typeface="Arial" charset="0"/>
        <a:ea typeface="+mn-ea"/>
        <a:cs typeface="+mn-cs"/>
      </a:defRPr>
    </a:lvl5pPr>
    <a:lvl6pPr marL="1865812" algn="l" defTabSz="746325" rtl="0" eaLnBrk="1" latinLnBrk="0" hangingPunct="1">
      <a:defRPr sz="3510" b="1" kern="1200">
        <a:solidFill>
          <a:srgbClr val="FF9900"/>
        </a:solidFill>
        <a:latin typeface="Arial" charset="0"/>
        <a:ea typeface="+mn-ea"/>
        <a:cs typeface="+mn-cs"/>
      </a:defRPr>
    </a:lvl6pPr>
    <a:lvl7pPr marL="2238975" algn="l" defTabSz="746325" rtl="0" eaLnBrk="1" latinLnBrk="0" hangingPunct="1">
      <a:defRPr sz="3510" b="1" kern="1200">
        <a:solidFill>
          <a:srgbClr val="FF9900"/>
        </a:solidFill>
        <a:latin typeface="Arial" charset="0"/>
        <a:ea typeface="+mn-ea"/>
        <a:cs typeface="+mn-cs"/>
      </a:defRPr>
    </a:lvl7pPr>
    <a:lvl8pPr marL="2612138" algn="l" defTabSz="746325" rtl="0" eaLnBrk="1" latinLnBrk="0" hangingPunct="1">
      <a:defRPr sz="3510" b="1" kern="1200">
        <a:solidFill>
          <a:srgbClr val="FF9900"/>
        </a:solidFill>
        <a:latin typeface="Arial" charset="0"/>
        <a:ea typeface="+mn-ea"/>
        <a:cs typeface="+mn-cs"/>
      </a:defRPr>
    </a:lvl8pPr>
    <a:lvl9pPr marL="2985301" algn="l" defTabSz="746325" rtl="0" eaLnBrk="1" latinLnBrk="0" hangingPunct="1">
      <a:defRPr sz="351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8887" userDrawn="1">
          <p15:clr>
            <a:srgbClr val="A4A3A4"/>
          </p15:clr>
        </p15:guide>
        <p15:guide id="2" pos="12219" userDrawn="1">
          <p15:clr>
            <a:srgbClr val="A4A3A4"/>
          </p15:clr>
        </p15:guide>
        <p15:guide id="3" orient="horz" pos="10368" userDrawn="1">
          <p15:clr>
            <a:srgbClr val="A4A3A4"/>
          </p15:clr>
        </p15:guide>
        <p15:guide id="4"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CCCC"/>
    <a:srgbClr val="999999"/>
    <a:srgbClr val="FF9900"/>
    <a:srgbClr val="990000"/>
    <a:srgbClr val="000050"/>
    <a:srgbClr val="00126A"/>
    <a:srgbClr val="0033CC"/>
    <a:srgbClr val="00062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76" autoAdjust="0"/>
    <p:restoredTop sz="95807" autoAdjust="0"/>
  </p:normalViewPr>
  <p:slideViewPr>
    <p:cSldViewPr>
      <p:cViewPr>
        <p:scale>
          <a:sx n="43" d="100"/>
          <a:sy n="43" d="100"/>
        </p:scale>
        <p:origin x="-736" y="-2232"/>
      </p:cViewPr>
      <p:guideLst>
        <p:guide orient="horz" pos="8887"/>
        <p:guide pos="12219"/>
        <p:guide orient="horz" pos="10368"/>
        <p:guide pos="12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8104" y="10226675"/>
            <a:ext cx="34197396" cy="7054850"/>
          </a:xfrm>
        </p:spPr>
        <p:txBody>
          <a:bodyPr/>
          <a:lstStyle/>
          <a:p>
            <a:r>
              <a:rPr lang="en-US"/>
              <a:t>Click to edit Master title style</a:t>
            </a:r>
          </a:p>
        </p:txBody>
      </p:sp>
      <p:sp>
        <p:nvSpPr>
          <p:cNvPr id="3" name="Subtitle 2"/>
          <p:cNvSpPr>
            <a:spLocks noGrp="1"/>
          </p:cNvSpPr>
          <p:nvPr>
            <p:ph type="subTitle" idx="1"/>
          </p:nvPr>
        </p:nvSpPr>
        <p:spPr>
          <a:xfrm>
            <a:off x="6034750" y="18653128"/>
            <a:ext cx="28164101" cy="8413750"/>
          </a:xfrm>
        </p:spPr>
        <p:txBody>
          <a:bodyPr/>
          <a:lstStyle>
            <a:lvl1pPr marL="0" indent="0" algn="ctr">
              <a:buNone/>
              <a:defRPr/>
            </a:lvl1pPr>
            <a:lvl2pPr marL="352672" indent="0" algn="ctr">
              <a:buNone/>
              <a:defRPr/>
            </a:lvl2pPr>
            <a:lvl3pPr marL="705345" indent="0" algn="ctr">
              <a:buNone/>
              <a:defRPr/>
            </a:lvl3pPr>
            <a:lvl4pPr marL="1058017" indent="0" algn="ctr">
              <a:buNone/>
              <a:defRPr/>
            </a:lvl4pPr>
            <a:lvl5pPr marL="1410690" indent="0" algn="ctr">
              <a:buNone/>
              <a:defRPr/>
            </a:lvl5pPr>
            <a:lvl6pPr marL="1763364" indent="0" algn="ctr">
              <a:buNone/>
              <a:defRPr/>
            </a:lvl6pPr>
            <a:lvl7pPr marL="2116035" indent="0" algn="ctr">
              <a:buNone/>
              <a:defRPr/>
            </a:lvl7pPr>
            <a:lvl8pPr marL="2468707" indent="0" algn="ctr">
              <a:buNone/>
              <a:defRPr/>
            </a:lvl8pPr>
            <a:lvl9pPr marL="282137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654" y="1317626"/>
            <a:ext cx="9052851" cy="2808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11098" y="1317626"/>
            <a:ext cx="27018854" cy="2808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011100" y="1317625"/>
            <a:ext cx="36211404" cy="5486400"/>
          </a:xfrm>
        </p:spPr>
        <p:txBody>
          <a:bodyPr/>
          <a:lstStyle/>
          <a:p>
            <a:r>
              <a:rPr lang="en-US"/>
              <a:t>Click to edit Master title style</a:t>
            </a:r>
          </a:p>
        </p:txBody>
      </p:sp>
      <p:sp>
        <p:nvSpPr>
          <p:cNvPr id="3" name="Content Placeholder 2"/>
          <p:cNvSpPr>
            <a:spLocks noGrp="1"/>
          </p:cNvSpPr>
          <p:nvPr>
            <p:ph sz="quarter" idx="1"/>
          </p:nvPr>
        </p:nvSpPr>
        <p:spPr>
          <a:xfrm>
            <a:off x="2011101" y="7680328"/>
            <a:ext cx="18035851"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0186653" y="7680328"/>
            <a:ext cx="18035851"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011101" y="18619790"/>
            <a:ext cx="18035851"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0186653" y="18619790"/>
            <a:ext cx="18035851"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8" y="21153442"/>
            <a:ext cx="34198852" cy="6537325"/>
          </a:xfrm>
        </p:spPr>
        <p:txBody>
          <a:bodyPr anchor="t"/>
          <a:lstStyle>
            <a:lvl1pPr algn="l">
              <a:defRPr sz="3085" b="1" cap="all"/>
            </a:lvl1pPr>
          </a:lstStyle>
          <a:p>
            <a:r>
              <a:rPr lang="en-US"/>
              <a:t>Click to edit Master title style</a:t>
            </a:r>
          </a:p>
        </p:txBody>
      </p:sp>
      <p:sp>
        <p:nvSpPr>
          <p:cNvPr id="3" name="Text Placeholder 2"/>
          <p:cNvSpPr>
            <a:spLocks noGrp="1"/>
          </p:cNvSpPr>
          <p:nvPr>
            <p:ph type="body" idx="1"/>
          </p:nvPr>
        </p:nvSpPr>
        <p:spPr>
          <a:xfrm>
            <a:off x="3178178" y="13952538"/>
            <a:ext cx="34198852" cy="7200900"/>
          </a:xfrm>
        </p:spPr>
        <p:txBody>
          <a:bodyPr anchor="b"/>
          <a:lstStyle>
            <a:lvl1pPr marL="0" indent="0">
              <a:buNone/>
              <a:defRPr sz="1543"/>
            </a:lvl1pPr>
            <a:lvl2pPr marL="352672" indent="0">
              <a:buNone/>
              <a:defRPr sz="1389"/>
            </a:lvl2pPr>
            <a:lvl3pPr marL="705345" indent="0">
              <a:buNone/>
              <a:defRPr sz="1234"/>
            </a:lvl3pPr>
            <a:lvl4pPr marL="1058017" indent="0">
              <a:buNone/>
              <a:defRPr sz="1080"/>
            </a:lvl4pPr>
            <a:lvl5pPr marL="1410690" indent="0">
              <a:buNone/>
              <a:defRPr sz="1080"/>
            </a:lvl5pPr>
            <a:lvl6pPr marL="1763364" indent="0">
              <a:buNone/>
              <a:defRPr sz="1080"/>
            </a:lvl6pPr>
            <a:lvl7pPr marL="2116035" indent="0">
              <a:buNone/>
              <a:defRPr sz="1080"/>
            </a:lvl7pPr>
            <a:lvl8pPr marL="2468707" indent="0">
              <a:buNone/>
              <a:defRPr sz="1080"/>
            </a:lvl8pPr>
            <a:lvl9pPr marL="2821379" indent="0">
              <a:buNone/>
              <a:defRPr sz="108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1101" y="7680327"/>
            <a:ext cx="18035851" cy="21726526"/>
          </a:xfrm>
        </p:spPr>
        <p:txBody>
          <a:bodyPr/>
          <a:lstStyle>
            <a:lvl1pPr>
              <a:defRPr sz="2160"/>
            </a:lvl1pPr>
            <a:lvl2pPr>
              <a:defRPr sz="1851"/>
            </a:lvl2pPr>
            <a:lvl3pPr>
              <a:defRPr sz="1543"/>
            </a:lvl3pPr>
            <a:lvl4pPr>
              <a:defRPr sz="1389"/>
            </a:lvl4pPr>
            <a:lvl5pPr>
              <a:defRPr sz="1389"/>
            </a:lvl5pPr>
            <a:lvl6pPr>
              <a:defRPr sz="1389"/>
            </a:lvl6pPr>
            <a:lvl7pPr>
              <a:defRPr sz="1389"/>
            </a:lvl7pPr>
            <a:lvl8pPr>
              <a:defRPr sz="1389"/>
            </a:lvl8pPr>
            <a:lvl9pPr>
              <a:defRPr sz="13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186653" y="7680327"/>
            <a:ext cx="18035851" cy="21726526"/>
          </a:xfrm>
        </p:spPr>
        <p:txBody>
          <a:bodyPr/>
          <a:lstStyle>
            <a:lvl1pPr>
              <a:defRPr sz="2160"/>
            </a:lvl1pPr>
            <a:lvl2pPr>
              <a:defRPr sz="1851"/>
            </a:lvl2pPr>
            <a:lvl3pPr>
              <a:defRPr sz="1543"/>
            </a:lvl3pPr>
            <a:lvl4pPr>
              <a:defRPr sz="1389"/>
            </a:lvl4pPr>
            <a:lvl5pPr>
              <a:defRPr sz="1389"/>
            </a:lvl5pPr>
            <a:lvl6pPr>
              <a:defRPr sz="1389"/>
            </a:lvl6pPr>
            <a:lvl7pPr>
              <a:defRPr sz="1389"/>
            </a:lvl7pPr>
            <a:lvl8pPr>
              <a:defRPr sz="1389"/>
            </a:lvl8pPr>
            <a:lvl9pPr>
              <a:defRPr sz="13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104" y="7369183"/>
            <a:ext cx="17776826" cy="3070225"/>
          </a:xfrm>
        </p:spPr>
        <p:txBody>
          <a:bodyPr anchor="b"/>
          <a:lstStyle>
            <a:lvl1pPr marL="0" indent="0">
              <a:buNone/>
              <a:defRPr sz="1851" b="1"/>
            </a:lvl1pPr>
            <a:lvl2pPr marL="352672" indent="0">
              <a:buNone/>
              <a:defRPr sz="1543" b="1"/>
            </a:lvl2pPr>
            <a:lvl3pPr marL="705345" indent="0">
              <a:buNone/>
              <a:defRPr sz="1389" b="1"/>
            </a:lvl3pPr>
            <a:lvl4pPr marL="1058017" indent="0">
              <a:buNone/>
              <a:defRPr sz="1234" b="1"/>
            </a:lvl4pPr>
            <a:lvl5pPr marL="1410690" indent="0">
              <a:buNone/>
              <a:defRPr sz="1234" b="1"/>
            </a:lvl5pPr>
            <a:lvl6pPr marL="1763364" indent="0">
              <a:buNone/>
              <a:defRPr sz="1234" b="1"/>
            </a:lvl6pPr>
            <a:lvl7pPr marL="2116035" indent="0">
              <a:buNone/>
              <a:defRPr sz="1234" b="1"/>
            </a:lvl7pPr>
            <a:lvl8pPr marL="2468707" indent="0">
              <a:buNone/>
              <a:defRPr sz="1234" b="1"/>
            </a:lvl8pPr>
            <a:lvl9pPr marL="2821379" indent="0">
              <a:buNone/>
              <a:defRPr sz="1234" b="1"/>
            </a:lvl9pPr>
          </a:lstStyle>
          <a:p>
            <a:pPr lvl="0"/>
            <a:r>
              <a:rPr lang="en-US"/>
              <a:t>Click to edit Master text styles</a:t>
            </a:r>
          </a:p>
        </p:txBody>
      </p:sp>
      <p:sp>
        <p:nvSpPr>
          <p:cNvPr id="4" name="Content Placeholder 3"/>
          <p:cNvSpPr>
            <a:spLocks noGrp="1"/>
          </p:cNvSpPr>
          <p:nvPr>
            <p:ph sz="half" idx="2"/>
          </p:nvPr>
        </p:nvSpPr>
        <p:spPr>
          <a:xfrm>
            <a:off x="2011104" y="10439403"/>
            <a:ext cx="17776826" cy="18965863"/>
          </a:xfrm>
        </p:spPr>
        <p:txBody>
          <a:bodyPr/>
          <a:lstStyle>
            <a:lvl1pPr>
              <a:defRPr sz="1851"/>
            </a:lvl1pPr>
            <a:lvl2pPr>
              <a:defRPr sz="1543"/>
            </a:lvl2pPr>
            <a:lvl3pPr>
              <a:defRPr sz="1389"/>
            </a:lvl3pPr>
            <a:lvl4pPr>
              <a:defRPr sz="1234"/>
            </a:lvl4pPr>
            <a:lvl5pPr>
              <a:defRPr sz="1234"/>
            </a:lvl5pPr>
            <a:lvl6pPr>
              <a:defRPr sz="1234"/>
            </a:lvl6pPr>
            <a:lvl7pPr>
              <a:defRPr sz="1234"/>
            </a:lvl7pPr>
            <a:lvl8pPr>
              <a:defRPr sz="1234"/>
            </a:lvl8pPr>
            <a:lvl9pPr>
              <a:defRPr sz="12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405" y="7369183"/>
            <a:ext cx="17784101" cy="3070225"/>
          </a:xfrm>
        </p:spPr>
        <p:txBody>
          <a:bodyPr anchor="b"/>
          <a:lstStyle>
            <a:lvl1pPr marL="0" indent="0">
              <a:buNone/>
              <a:defRPr sz="1851" b="1"/>
            </a:lvl1pPr>
            <a:lvl2pPr marL="352672" indent="0">
              <a:buNone/>
              <a:defRPr sz="1543" b="1"/>
            </a:lvl2pPr>
            <a:lvl3pPr marL="705345" indent="0">
              <a:buNone/>
              <a:defRPr sz="1389" b="1"/>
            </a:lvl3pPr>
            <a:lvl4pPr marL="1058017" indent="0">
              <a:buNone/>
              <a:defRPr sz="1234" b="1"/>
            </a:lvl4pPr>
            <a:lvl5pPr marL="1410690" indent="0">
              <a:buNone/>
              <a:defRPr sz="1234" b="1"/>
            </a:lvl5pPr>
            <a:lvl6pPr marL="1763364" indent="0">
              <a:buNone/>
              <a:defRPr sz="1234" b="1"/>
            </a:lvl6pPr>
            <a:lvl7pPr marL="2116035" indent="0">
              <a:buNone/>
              <a:defRPr sz="1234" b="1"/>
            </a:lvl7pPr>
            <a:lvl8pPr marL="2468707" indent="0">
              <a:buNone/>
              <a:defRPr sz="1234" b="1"/>
            </a:lvl8pPr>
            <a:lvl9pPr marL="2821379" indent="0">
              <a:buNone/>
              <a:defRPr sz="1234" b="1"/>
            </a:lvl9pPr>
          </a:lstStyle>
          <a:p>
            <a:pPr lvl="0"/>
            <a:r>
              <a:rPr lang="en-US"/>
              <a:t>Click to edit Master text styles</a:t>
            </a:r>
          </a:p>
        </p:txBody>
      </p:sp>
      <p:sp>
        <p:nvSpPr>
          <p:cNvPr id="6" name="Content Placeholder 5"/>
          <p:cNvSpPr>
            <a:spLocks noGrp="1"/>
          </p:cNvSpPr>
          <p:nvPr>
            <p:ph sz="quarter" idx="4"/>
          </p:nvPr>
        </p:nvSpPr>
        <p:spPr>
          <a:xfrm>
            <a:off x="20438405" y="10439403"/>
            <a:ext cx="17784101" cy="18965863"/>
          </a:xfrm>
        </p:spPr>
        <p:txBody>
          <a:bodyPr/>
          <a:lstStyle>
            <a:lvl1pPr>
              <a:defRPr sz="1851"/>
            </a:lvl1pPr>
            <a:lvl2pPr>
              <a:defRPr sz="1543"/>
            </a:lvl2pPr>
            <a:lvl3pPr>
              <a:defRPr sz="1389"/>
            </a:lvl3pPr>
            <a:lvl4pPr>
              <a:defRPr sz="1234"/>
            </a:lvl4pPr>
            <a:lvl5pPr>
              <a:defRPr sz="1234"/>
            </a:lvl5pPr>
            <a:lvl6pPr>
              <a:defRPr sz="1234"/>
            </a:lvl6pPr>
            <a:lvl7pPr>
              <a:defRPr sz="1234"/>
            </a:lvl7pPr>
            <a:lvl8pPr>
              <a:defRPr sz="1234"/>
            </a:lvl8pPr>
            <a:lvl9pPr>
              <a:defRPr sz="12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102" y="1311277"/>
            <a:ext cx="13236576" cy="5576888"/>
          </a:xfrm>
        </p:spPr>
        <p:txBody>
          <a:bodyPr anchor="b"/>
          <a:lstStyle>
            <a:lvl1pPr algn="l">
              <a:defRPr sz="1543" b="1"/>
            </a:lvl1pPr>
          </a:lstStyle>
          <a:p>
            <a:r>
              <a:rPr lang="en-US"/>
              <a:t>Click to edit Master title style</a:t>
            </a:r>
          </a:p>
        </p:txBody>
      </p:sp>
      <p:sp>
        <p:nvSpPr>
          <p:cNvPr id="3" name="Content Placeholder 2"/>
          <p:cNvSpPr>
            <a:spLocks noGrp="1"/>
          </p:cNvSpPr>
          <p:nvPr>
            <p:ph idx="1"/>
          </p:nvPr>
        </p:nvSpPr>
        <p:spPr>
          <a:xfrm>
            <a:off x="15730801" y="1311277"/>
            <a:ext cx="22491700" cy="28093988"/>
          </a:xfrm>
        </p:spPr>
        <p:txBody>
          <a:bodyPr/>
          <a:lstStyle>
            <a:lvl1pPr>
              <a:defRPr sz="2469"/>
            </a:lvl1pPr>
            <a:lvl2pPr>
              <a:defRPr sz="2160"/>
            </a:lvl2pPr>
            <a:lvl3pPr>
              <a:defRPr sz="1851"/>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102" y="6888163"/>
            <a:ext cx="13236576" cy="22517100"/>
          </a:xfrm>
        </p:spPr>
        <p:txBody>
          <a:bodyPr/>
          <a:lstStyle>
            <a:lvl1pPr marL="0" indent="0">
              <a:buNone/>
              <a:defRPr sz="1080"/>
            </a:lvl1pPr>
            <a:lvl2pPr marL="352672" indent="0">
              <a:buNone/>
              <a:defRPr sz="926"/>
            </a:lvl2pPr>
            <a:lvl3pPr marL="705345" indent="0">
              <a:buNone/>
              <a:defRPr sz="771"/>
            </a:lvl3pPr>
            <a:lvl4pPr marL="1058017" indent="0">
              <a:buNone/>
              <a:defRPr sz="694"/>
            </a:lvl4pPr>
            <a:lvl5pPr marL="1410690" indent="0">
              <a:buNone/>
              <a:defRPr sz="694"/>
            </a:lvl5pPr>
            <a:lvl6pPr marL="1763364" indent="0">
              <a:buNone/>
              <a:defRPr sz="694"/>
            </a:lvl6pPr>
            <a:lvl7pPr marL="2116035" indent="0">
              <a:buNone/>
              <a:defRPr sz="694"/>
            </a:lvl7pPr>
            <a:lvl8pPr marL="2468707" indent="0">
              <a:buNone/>
              <a:defRPr sz="694"/>
            </a:lvl8pPr>
            <a:lvl9pPr marL="2821379" indent="0">
              <a:buNone/>
              <a:defRPr sz="69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5780" y="23042571"/>
            <a:ext cx="24140451" cy="2720975"/>
          </a:xfrm>
        </p:spPr>
        <p:txBody>
          <a:bodyPr anchor="b"/>
          <a:lstStyle>
            <a:lvl1pPr algn="l">
              <a:defRPr sz="1543" b="1"/>
            </a:lvl1pPr>
          </a:lstStyle>
          <a:p>
            <a:r>
              <a:rPr lang="en-US"/>
              <a:t>Click to edit Master title style</a:t>
            </a:r>
          </a:p>
        </p:txBody>
      </p:sp>
      <p:sp>
        <p:nvSpPr>
          <p:cNvPr id="3" name="Picture Placeholder 2"/>
          <p:cNvSpPr>
            <a:spLocks noGrp="1"/>
          </p:cNvSpPr>
          <p:nvPr>
            <p:ph type="pic" idx="1"/>
          </p:nvPr>
        </p:nvSpPr>
        <p:spPr>
          <a:xfrm>
            <a:off x="7885780" y="2941643"/>
            <a:ext cx="24140451" cy="19750087"/>
          </a:xfrm>
        </p:spPr>
        <p:txBody>
          <a:bodyPr/>
          <a:lstStyle>
            <a:lvl1pPr marL="0" indent="0">
              <a:buNone/>
              <a:defRPr sz="2469"/>
            </a:lvl1pPr>
            <a:lvl2pPr marL="352672" indent="0">
              <a:buNone/>
              <a:defRPr sz="2160"/>
            </a:lvl2pPr>
            <a:lvl3pPr marL="705345" indent="0">
              <a:buNone/>
              <a:defRPr sz="1851"/>
            </a:lvl3pPr>
            <a:lvl4pPr marL="1058017" indent="0">
              <a:buNone/>
              <a:defRPr sz="1543"/>
            </a:lvl4pPr>
            <a:lvl5pPr marL="1410690" indent="0">
              <a:buNone/>
              <a:defRPr sz="1543"/>
            </a:lvl5pPr>
            <a:lvl6pPr marL="1763364" indent="0">
              <a:buNone/>
              <a:defRPr sz="1543"/>
            </a:lvl6pPr>
            <a:lvl7pPr marL="2116035" indent="0">
              <a:buNone/>
              <a:defRPr sz="1543"/>
            </a:lvl7pPr>
            <a:lvl8pPr marL="2468707" indent="0">
              <a:buNone/>
              <a:defRPr sz="1543"/>
            </a:lvl8pPr>
            <a:lvl9pPr marL="2821379" indent="0">
              <a:buNone/>
              <a:defRPr sz="1543"/>
            </a:lvl9pPr>
          </a:lstStyle>
          <a:p>
            <a:pPr lvl="0"/>
            <a:endParaRPr lang="en-US" noProof="0"/>
          </a:p>
        </p:txBody>
      </p:sp>
      <p:sp>
        <p:nvSpPr>
          <p:cNvPr id="4" name="Text Placeholder 3"/>
          <p:cNvSpPr>
            <a:spLocks noGrp="1"/>
          </p:cNvSpPr>
          <p:nvPr>
            <p:ph type="body" sz="half" idx="2"/>
          </p:nvPr>
        </p:nvSpPr>
        <p:spPr>
          <a:xfrm>
            <a:off x="7885780" y="25763545"/>
            <a:ext cx="24140451" cy="3862387"/>
          </a:xfrm>
        </p:spPr>
        <p:txBody>
          <a:bodyPr/>
          <a:lstStyle>
            <a:lvl1pPr marL="0" indent="0">
              <a:buNone/>
              <a:defRPr sz="1080"/>
            </a:lvl1pPr>
            <a:lvl2pPr marL="352672" indent="0">
              <a:buNone/>
              <a:defRPr sz="926"/>
            </a:lvl2pPr>
            <a:lvl3pPr marL="705345" indent="0">
              <a:buNone/>
              <a:defRPr sz="771"/>
            </a:lvl3pPr>
            <a:lvl4pPr marL="1058017" indent="0">
              <a:buNone/>
              <a:defRPr sz="694"/>
            </a:lvl4pPr>
            <a:lvl5pPr marL="1410690" indent="0">
              <a:buNone/>
              <a:defRPr sz="694"/>
            </a:lvl5pPr>
            <a:lvl6pPr marL="1763364" indent="0">
              <a:buNone/>
              <a:defRPr sz="694"/>
            </a:lvl6pPr>
            <a:lvl7pPr marL="2116035" indent="0">
              <a:buNone/>
              <a:defRPr sz="694"/>
            </a:lvl7pPr>
            <a:lvl8pPr marL="2468707" indent="0">
              <a:buNone/>
              <a:defRPr sz="694"/>
            </a:lvl8pPr>
            <a:lvl9pPr marL="2821379" indent="0">
              <a:buNone/>
              <a:defRPr sz="69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11426" y="1317625"/>
            <a:ext cx="3621075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011426" y="7680327"/>
            <a:ext cx="36210758" cy="2172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011426" y="29978350"/>
            <a:ext cx="938835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2902201">
              <a:defRPr sz="4397"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3746226" y="29978350"/>
            <a:ext cx="1274115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2902201">
              <a:defRPr sz="4397"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8833827" y="29978350"/>
            <a:ext cx="938835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2902201">
              <a:defRPr sz="4397"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2902201" rtl="0" eaLnBrk="0" fontAlgn="base" hangingPunct="0">
        <a:spcBef>
          <a:spcPct val="0"/>
        </a:spcBef>
        <a:spcAft>
          <a:spcPct val="0"/>
        </a:spcAft>
        <a:defRPr sz="14039">
          <a:solidFill>
            <a:schemeClr val="tx2"/>
          </a:solidFill>
          <a:latin typeface="+mj-lt"/>
          <a:ea typeface="+mj-ea"/>
          <a:cs typeface="+mj-cs"/>
        </a:defRPr>
      </a:lvl1pPr>
      <a:lvl2pPr algn="ctr" defTabSz="2902201" rtl="0" eaLnBrk="0" fontAlgn="base" hangingPunct="0">
        <a:spcBef>
          <a:spcPct val="0"/>
        </a:spcBef>
        <a:spcAft>
          <a:spcPct val="0"/>
        </a:spcAft>
        <a:defRPr sz="14039">
          <a:solidFill>
            <a:schemeClr val="tx2"/>
          </a:solidFill>
          <a:latin typeface="Arial" pitchFamily="34" charset="0"/>
        </a:defRPr>
      </a:lvl2pPr>
      <a:lvl3pPr algn="ctr" defTabSz="2902201" rtl="0" eaLnBrk="0" fontAlgn="base" hangingPunct="0">
        <a:spcBef>
          <a:spcPct val="0"/>
        </a:spcBef>
        <a:spcAft>
          <a:spcPct val="0"/>
        </a:spcAft>
        <a:defRPr sz="14039">
          <a:solidFill>
            <a:schemeClr val="tx2"/>
          </a:solidFill>
          <a:latin typeface="Arial" pitchFamily="34" charset="0"/>
        </a:defRPr>
      </a:lvl3pPr>
      <a:lvl4pPr algn="ctr" defTabSz="2902201" rtl="0" eaLnBrk="0" fontAlgn="base" hangingPunct="0">
        <a:spcBef>
          <a:spcPct val="0"/>
        </a:spcBef>
        <a:spcAft>
          <a:spcPct val="0"/>
        </a:spcAft>
        <a:defRPr sz="14039">
          <a:solidFill>
            <a:schemeClr val="tx2"/>
          </a:solidFill>
          <a:latin typeface="Arial" pitchFamily="34" charset="0"/>
        </a:defRPr>
      </a:lvl4pPr>
      <a:lvl5pPr algn="ctr" defTabSz="2902201" rtl="0" eaLnBrk="0" fontAlgn="base" hangingPunct="0">
        <a:spcBef>
          <a:spcPct val="0"/>
        </a:spcBef>
        <a:spcAft>
          <a:spcPct val="0"/>
        </a:spcAft>
        <a:defRPr sz="14039">
          <a:solidFill>
            <a:schemeClr val="tx2"/>
          </a:solidFill>
          <a:latin typeface="Arial" pitchFamily="34" charset="0"/>
        </a:defRPr>
      </a:lvl5pPr>
      <a:lvl6pPr marL="352672" algn="ctr" defTabSz="2902201" rtl="0" fontAlgn="base">
        <a:spcBef>
          <a:spcPct val="0"/>
        </a:spcBef>
        <a:spcAft>
          <a:spcPct val="0"/>
        </a:spcAft>
        <a:defRPr sz="14039">
          <a:solidFill>
            <a:schemeClr val="tx2"/>
          </a:solidFill>
          <a:latin typeface="Arial" pitchFamily="34" charset="0"/>
        </a:defRPr>
      </a:lvl6pPr>
      <a:lvl7pPr marL="705345" algn="ctr" defTabSz="2902201" rtl="0" fontAlgn="base">
        <a:spcBef>
          <a:spcPct val="0"/>
        </a:spcBef>
        <a:spcAft>
          <a:spcPct val="0"/>
        </a:spcAft>
        <a:defRPr sz="14039">
          <a:solidFill>
            <a:schemeClr val="tx2"/>
          </a:solidFill>
          <a:latin typeface="Arial" pitchFamily="34" charset="0"/>
        </a:defRPr>
      </a:lvl7pPr>
      <a:lvl8pPr marL="1058017" algn="ctr" defTabSz="2902201" rtl="0" fontAlgn="base">
        <a:spcBef>
          <a:spcPct val="0"/>
        </a:spcBef>
        <a:spcAft>
          <a:spcPct val="0"/>
        </a:spcAft>
        <a:defRPr sz="14039">
          <a:solidFill>
            <a:schemeClr val="tx2"/>
          </a:solidFill>
          <a:latin typeface="Arial" pitchFamily="34" charset="0"/>
        </a:defRPr>
      </a:lvl8pPr>
      <a:lvl9pPr marL="1410690" algn="ctr" defTabSz="2902201" rtl="0" fontAlgn="base">
        <a:spcBef>
          <a:spcPct val="0"/>
        </a:spcBef>
        <a:spcAft>
          <a:spcPct val="0"/>
        </a:spcAft>
        <a:defRPr sz="14039">
          <a:solidFill>
            <a:schemeClr val="tx2"/>
          </a:solidFill>
          <a:latin typeface="Arial" pitchFamily="34" charset="0"/>
        </a:defRPr>
      </a:lvl9pPr>
    </p:titleStyle>
    <p:bodyStyle>
      <a:lvl1pPr marL="1087407" indent="-1087407" algn="l" defTabSz="2902201" rtl="0" eaLnBrk="0" fontAlgn="base" hangingPunct="0">
        <a:spcBef>
          <a:spcPct val="20000"/>
        </a:spcBef>
        <a:spcAft>
          <a:spcPct val="0"/>
        </a:spcAft>
        <a:buChar char="•"/>
        <a:defRPr sz="10183">
          <a:solidFill>
            <a:schemeClr val="tx1"/>
          </a:solidFill>
          <a:latin typeface="+mn-lt"/>
          <a:ea typeface="+mn-ea"/>
          <a:cs typeface="+mn-cs"/>
        </a:defRPr>
      </a:lvl1pPr>
      <a:lvl2pPr marL="2358498" indent="-907397" algn="l" defTabSz="2902201" rtl="0" eaLnBrk="0" fontAlgn="base" hangingPunct="0">
        <a:spcBef>
          <a:spcPct val="20000"/>
        </a:spcBef>
        <a:spcAft>
          <a:spcPct val="0"/>
        </a:spcAft>
        <a:buChar char="–"/>
        <a:defRPr sz="8871">
          <a:solidFill>
            <a:schemeClr val="tx1"/>
          </a:solidFill>
          <a:latin typeface="+mn-lt"/>
        </a:defRPr>
      </a:lvl2pPr>
      <a:lvl3pPr marL="3627139" indent="-724939" algn="l" defTabSz="2902201" rtl="0" eaLnBrk="0" fontAlgn="base" hangingPunct="0">
        <a:spcBef>
          <a:spcPct val="20000"/>
        </a:spcBef>
        <a:spcAft>
          <a:spcPct val="0"/>
        </a:spcAft>
        <a:buChar char="•"/>
        <a:defRPr sz="7636">
          <a:solidFill>
            <a:schemeClr val="tx1"/>
          </a:solidFill>
          <a:latin typeface="+mn-lt"/>
        </a:defRPr>
      </a:lvl3pPr>
      <a:lvl4pPr marL="5078239" indent="-724939" algn="l" defTabSz="2902201" rtl="0" eaLnBrk="0" fontAlgn="base" hangingPunct="0">
        <a:spcBef>
          <a:spcPct val="20000"/>
        </a:spcBef>
        <a:spcAft>
          <a:spcPct val="0"/>
        </a:spcAft>
        <a:buChar char="–"/>
        <a:defRPr sz="6325">
          <a:solidFill>
            <a:schemeClr val="tx1"/>
          </a:solidFill>
          <a:latin typeface="+mn-lt"/>
        </a:defRPr>
      </a:lvl4pPr>
      <a:lvl5pPr marL="6530564" indent="-726162" algn="l" defTabSz="2902201" rtl="0" eaLnBrk="0" fontAlgn="base" hangingPunct="0">
        <a:spcBef>
          <a:spcPct val="20000"/>
        </a:spcBef>
        <a:spcAft>
          <a:spcPct val="0"/>
        </a:spcAft>
        <a:buChar char="»"/>
        <a:defRPr sz="6325">
          <a:solidFill>
            <a:schemeClr val="tx1"/>
          </a:solidFill>
          <a:latin typeface="+mn-lt"/>
        </a:defRPr>
      </a:lvl5pPr>
      <a:lvl6pPr marL="6883236" indent="-726162" algn="l" defTabSz="2902201" rtl="0" fontAlgn="base">
        <a:spcBef>
          <a:spcPct val="20000"/>
        </a:spcBef>
        <a:spcAft>
          <a:spcPct val="0"/>
        </a:spcAft>
        <a:buChar char="»"/>
        <a:defRPr sz="6325">
          <a:solidFill>
            <a:schemeClr val="tx1"/>
          </a:solidFill>
          <a:latin typeface="+mn-lt"/>
        </a:defRPr>
      </a:lvl6pPr>
      <a:lvl7pPr marL="7235907" indent="-726162" algn="l" defTabSz="2902201" rtl="0" fontAlgn="base">
        <a:spcBef>
          <a:spcPct val="20000"/>
        </a:spcBef>
        <a:spcAft>
          <a:spcPct val="0"/>
        </a:spcAft>
        <a:buChar char="»"/>
        <a:defRPr sz="6325">
          <a:solidFill>
            <a:schemeClr val="tx1"/>
          </a:solidFill>
          <a:latin typeface="+mn-lt"/>
        </a:defRPr>
      </a:lvl7pPr>
      <a:lvl8pPr marL="7588581" indent="-726162" algn="l" defTabSz="2902201" rtl="0" fontAlgn="base">
        <a:spcBef>
          <a:spcPct val="20000"/>
        </a:spcBef>
        <a:spcAft>
          <a:spcPct val="0"/>
        </a:spcAft>
        <a:buChar char="»"/>
        <a:defRPr sz="6325">
          <a:solidFill>
            <a:schemeClr val="tx1"/>
          </a:solidFill>
          <a:latin typeface="+mn-lt"/>
        </a:defRPr>
      </a:lvl8pPr>
      <a:lvl9pPr marL="7941254" indent="-726162" algn="l" defTabSz="2902201" rtl="0" fontAlgn="base">
        <a:spcBef>
          <a:spcPct val="20000"/>
        </a:spcBef>
        <a:spcAft>
          <a:spcPct val="0"/>
        </a:spcAft>
        <a:buChar char="»"/>
        <a:defRPr sz="6325">
          <a:solidFill>
            <a:schemeClr val="tx1"/>
          </a:solidFill>
          <a:latin typeface="+mn-lt"/>
        </a:defRPr>
      </a:lvl9pPr>
    </p:bodyStyle>
    <p:otherStyle>
      <a:defPPr>
        <a:defRPr lang="en-US"/>
      </a:defPPr>
      <a:lvl1pPr marL="0" algn="l" defTabSz="705345" rtl="0" eaLnBrk="1" latinLnBrk="0" hangingPunct="1">
        <a:defRPr sz="1389" kern="1200">
          <a:solidFill>
            <a:schemeClr val="tx1"/>
          </a:solidFill>
          <a:latin typeface="+mn-lt"/>
          <a:ea typeface="+mn-ea"/>
          <a:cs typeface="+mn-cs"/>
        </a:defRPr>
      </a:lvl1pPr>
      <a:lvl2pPr marL="352672" algn="l" defTabSz="705345" rtl="0" eaLnBrk="1" latinLnBrk="0" hangingPunct="1">
        <a:defRPr sz="1389" kern="1200">
          <a:solidFill>
            <a:schemeClr val="tx1"/>
          </a:solidFill>
          <a:latin typeface="+mn-lt"/>
          <a:ea typeface="+mn-ea"/>
          <a:cs typeface="+mn-cs"/>
        </a:defRPr>
      </a:lvl2pPr>
      <a:lvl3pPr marL="705345" algn="l" defTabSz="705345" rtl="0" eaLnBrk="1" latinLnBrk="0" hangingPunct="1">
        <a:defRPr sz="1389" kern="1200">
          <a:solidFill>
            <a:schemeClr val="tx1"/>
          </a:solidFill>
          <a:latin typeface="+mn-lt"/>
          <a:ea typeface="+mn-ea"/>
          <a:cs typeface="+mn-cs"/>
        </a:defRPr>
      </a:lvl3pPr>
      <a:lvl4pPr marL="1058017" algn="l" defTabSz="705345" rtl="0" eaLnBrk="1" latinLnBrk="0" hangingPunct="1">
        <a:defRPr sz="1389" kern="1200">
          <a:solidFill>
            <a:schemeClr val="tx1"/>
          </a:solidFill>
          <a:latin typeface="+mn-lt"/>
          <a:ea typeface="+mn-ea"/>
          <a:cs typeface="+mn-cs"/>
        </a:defRPr>
      </a:lvl4pPr>
      <a:lvl5pPr marL="1410690" algn="l" defTabSz="705345" rtl="0" eaLnBrk="1" latinLnBrk="0" hangingPunct="1">
        <a:defRPr sz="1389" kern="1200">
          <a:solidFill>
            <a:schemeClr val="tx1"/>
          </a:solidFill>
          <a:latin typeface="+mn-lt"/>
          <a:ea typeface="+mn-ea"/>
          <a:cs typeface="+mn-cs"/>
        </a:defRPr>
      </a:lvl5pPr>
      <a:lvl6pPr marL="1763364" algn="l" defTabSz="705345" rtl="0" eaLnBrk="1" latinLnBrk="0" hangingPunct="1">
        <a:defRPr sz="1389" kern="1200">
          <a:solidFill>
            <a:schemeClr val="tx1"/>
          </a:solidFill>
          <a:latin typeface="+mn-lt"/>
          <a:ea typeface="+mn-ea"/>
          <a:cs typeface="+mn-cs"/>
        </a:defRPr>
      </a:lvl6pPr>
      <a:lvl7pPr marL="2116035" algn="l" defTabSz="705345" rtl="0" eaLnBrk="1" latinLnBrk="0" hangingPunct="1">
        <a:defRPr sz="1389" kern="1200">
          <a:solidFill>
            <a:schemeClr val="tx1"/>
          </a:solidFill>
          <a:latin typeface="+mn-lt"/>
          <a:ea typeface="+mn-ea"/>
          <a:cs typeface="+mn-cs"/>
        </a:defRPr>
      </a:lvl7pPr>
      <a:lvl8pPr marL="2468707" algn="l" defTabSz="705345" rtl="0" eaLnBrk="1" latinLnBrk="0" hangingPunct="1">
        <a:defRPr sz="1389" kern="1200">
          <a:solidFill>
            <a:schemeClr val="tx1"/>
          </a:solidFill>
          <a:latin typeface="+mn-lt"/>
          <a:ea typeface="+mn-ea"/>
          <a:cs typeface="+mn-cs"/>
        </a:defRPr>
      </a:lvl8pPr>
      <a:lvl9pPr marL="2821379" algn="l" defTabSz="705345" rtl="0" eaLnBrk="1" latinLnBrk="0" hangingPunct="1">
        <a:defRPr sz="13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hyperlink" Target="mailto:Anna.Geho@unh.edu" TargetMode="External"/><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4.emf"/><Relationship Id="rId11" Type="http://schemas.openxmlformats.org/officeDocument/2006/relationships/image" Target="../media/image9.png"/><Relationship Id="rId5" Type="http://schemas.openxmlformats.org/officeDocument/2006/relationships/image" Target="../media/image3.emf"/><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100000">
              <a:schemeClr val="bg2">
                <a:alpha val="0"/>
              </a:schemeClr>
            </a:gs>
          </a:gsLst>
          <a:lin ang="5400000" scaled="0"/>
          <a:tileRect/>
        </a:gradFill>
        <a:effectLst/>
      </p:bgPr>
    </p:bg>
    <p:spTree>
      <p:nvGrpSpPr>
        <p:cNvPr id="1" name="">
          <a:extLst>
            <a:ext uri="{FF2B5EF4-FFF2-40B4-BE49-F238E27FC236}">
              <a16:creationId xmlns:a16="http://schemas.microsoft.com/office/drawing/2014/main" id="{036AB4C4-6542-86EB-A402-3BC19B61BB3D}"/>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3C731767-B88D-A6F8-32D4-14663AB77C92}"/>
              </a:ext>
            </a:extLst>
          </p:cNvPr>
          <p:cNvSpPr>
            <a:spLocks noGrp="1" noChangeArrowheads="1"/>
          </p:cNvSpPr>
          <p:nvPr>
            <p:ph type="title" sz="quarter"/>
          </p:nvPr>
        </p:nvSpPr>
        <p:spPr>
          <a:xfrm>
            <a:off x="0" y="0"/>
            <a:ext cx="40233600" cy="4217389"/>
          </a:xfrm>
          <a:gradFill>
            <a:gsLst>
              <a:gs pos="100000">
                <a:schemeClr val="tx2">
                  <a:lumMod val="60000"/>
                  <a:lumOff val="40000"/>
                </a:schemeClr>
              </a:gs>
              <a:gs pos="0">
                <a:schemeClr val="tx2">
                  <a:lumMod val="75000"/>
                </a:schemeClr>
              </a:gs>
            </a:gsLst>
            <a:lin ang="5400000" scaled="1"/>
          </a:gradFill>
          <a:ln>
            <a:solidFill>
              <a:schemeClr val="tx1"/>
            </a:solidFill>
            <a:miter lim="800000"/>
            <a:headEnd/>
            <a:tailEnd/>
          </a:ln>
        </p:spPr>
        <p:txBody>
          <a:bodyPr>
            <a:normAutofit/>
          </a:bodyPr>
          <a:lstStyle/>
          <a:p>
            <a:pPr indent="-352672" algn="l" eaLnBrk="1" hangingPunct="1">
              <a:spcBef>
                <a:spcPts val="0"/>
              </a:spcBef>
              <a:spcAft>
                <a:spcPts val="0"/>
              </a:spcAft>
            </a:pPr>
            <a:r>
              <a:rPr lang="en-US" sz="6788" dirty="0">
                <a:solidFill>
                  <a:schemeClr val="bg1"/>
                </a:solidFill>
              </a:rPr>
              <a:t>Calculating Ricci-flat Metrics for </a:t>
            </a:r>
            <a:r>
              <a:rPr lang="en-US" sz="6788" dirty="0" err="1">
                <a:solidFill>
                  <a:schemeClr val="bg1"/>
                </a:solidFill>
              </a:rPr>
              <a:t>Calabi</a:t>
            </a:r>
            <a:r>
              <a:rPr lang="en-US" sz="6788" dirty="0">
                <a:solidFill>
                  <a:schemeClr val="bg1"/>
                </a:solidFill>
              </a:rPr>
              <a:t>-Yau Manifolds with Machine Learning</a:t>
            </a:r>
            <a:br>
              <a:rPr lang="en-US" sz="7405" dirty="0"/>
            </a:br>
            <a:br>
              <a:rPr lang="en-US" sz="3085" dirty="0"/>
            </a:br>
            <a:r>
              <a:rPr lang="en-US" sz="3600" dirty="0">
                <a:solidFill>
                  <a:srgbClr val="FFFFFF"/>
                </a:solidFill>
              </a:rPr>
              <a:t>Anna Geho</a:t>
            </a:r>
            <a:br>
              <a:rPr lang="en-US" sz="3600" dirty="0">
                <a:solidFill>
                  <a:srgbClr val="FFFFFF"/>
                </a:solidFill>
              </a:rPr>
            </a:br>
            <a:r>
              <a:rPr lang="en-US" sz="3600" dirty="0">
                <a:solidFill>
                  <a:srgbClr val="FFFFFF"/>
                </a:solidFill>
              </a:rPr>
              <a:t>Department of Physics and Astronomy, University of New Hampshire</a:t>
            </a:r>
            <a:br>
              <a:rPr lang="en-US" sz="3600" dirty="0">
                <a:solidFill>
                  <a:srgbClr val="FFFFFF"/>
                </a:solidFill>
              </a:rPr>
            </a:br>
            <a:r>
              <a:rPr lang="en-US" sz="3600" dirty="0">
                <a:solidFill>
                  <a:srgbClr val="FFFFFF"/>
                </a:solidFill>
              </a:rPr>
              <a:t>Advisors: Professor Per Berglund, Physics and Astronomy Chair; Giorgi </a:t>
            </a:r>
            <a:r>
              <a:rPr lang="en-US" sz="3600" dirty="0" err="1">
                <a:solidFill>
                  <a:srgbClr val="FFFFFF"/>
                </a:solidFill>
              </a:rPr>
              <a:t>Butbaia</a:t>
            </a:r>
            <a:endParaRPr lang="en-US" sz="3600" dirty="0">
              <a:solidFill>
                <a:srgbClr val="FFFFFF"/>
              </a:solidFill>
            </a:endParaRPr>
          </a:p>
        </p:txBody>
      </p:sp>
      <p:sp>
        <p:nvSpPr>
          <p:cNvPr id="2150" name="Text Box 161">
            <a:extLst>
              <a:ext uri="{FF2B5EF4-FFF2-40B4-BE49-F238E27FC236}">
                <a16:creationId xmlns:a16="http://schemas.microsoft.com/office/drawing/2014/main" id="{4F707E62-9AF4-4490-DC25-63585C298810}"/>
              </a:ext>
            </a:extLst>
          </p:cNvPr>
          <p:cNvSpPr txBox="1">
            <a:spLocks noChangeArrowheads="1"/>
          </p:cNvSpPr>
          <p:nvPr/>
        </p:nvSpPr>
        <p:spPr bwMode="auto">
          <a:xfrm>
            <a:off x="36233100" y="10894221"/>
            <a:ext cx="2743200" cy="44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2314" b="0">
              <a:solidFill>
                <a:schemeClr val="tx1"/>
              </a:solidFill>
            </a:endParaRPr>
          </a:p>
        </p:txBody>
      </p:sp>
      <p:sp>
        <p:nvSpPr>
          <p:cNvPr id="2152" name="Rectangle 164">
            <a:extLst>
              <a:ext uri="{FF2B5EF4-FFF2-40B4-BE49-F238E27FC236}">
                <a16:creationId xmlns:a16="http://schemas.microsoft.com/office/drawing/2014/main" id="{782D9693-6340-C33A-20DB-6D3C4B69D9AE}"/>
              </a:ext>
            </a:extLst>
          </p:cNvPr>
          <p:cNvSpPr>
            <a:spLocks noChangeArrowheads="1"/>
          </p:cNvSpPr>
          <p:nvPr/>
        </p:nvSpPr>
        <p:spPr bwMode="auto">
          <a:xfrm>
            <a:off x="27371042" y="4648200"/>
            <a:ext cx="11521440" cy="123444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05809" tIns="52905" rIns="105809" bIns="52905" anchor="ctr"/>
          <a:lstStyle/>
          <a:p>
            <a:pPr defTabSz="2902201"/>
            <a:r>
              <a:rPr lang="en-US" sz="4629" b="0" dirty="0">
                <a:solidFill>
                  <a:schemeClr val="bg1"/>
                </a:solidFill>
                <a:latin typeface="+mn-lt"/>
                <a:cs typeface="Times New Roman" panose="02020603050405020304" pitchFamily="18" charset="0"/>
              </a:rPr>
              <a:t>Results</a:t>
            </a:r>
            <a:endParaRPr lang="en-US" sz="2978" b="0" dirty="0">
              <a:solidFill>
                <a:schemeClr val="bg1"/>
              </a:solidFill>
              <a:latin typeface="+mn-lt"/>
              <a:cs typeface="Times New Roman" panose="02020603050405020304" pitchFamily="18" charset="0"/>
            </a:endParaRPr>
          </a:p>
        </p:txBody>
      </p:sp>
      <p:sp>
        <p:nvSpPr>
          <p:cNvPr id="2154" name="Rectangle 166">
            <a:extLst>
              <a:ext uri="{FF2B5EF4-FFF2-40B4-BE49-F238E27FC236}">
                <a16:creationId xmlns:a16="http://schemas.microsoft.com/office/drawing/2014/main" id="{D0D6ADDC-E9B4-CE52-D1BF-97DA3F6B2FDE}"/>
              </a:ext>
            </a:extLst>
          </p:cNvPr>
          <p:cNvSpPr>
            <a:spLocks noChangeArrowheads="1"/>
          </p:cNvSpPr>
          <p:nvPr/>
        </p:nvSpPr>
        <p:spPr bwMode="auto">
          <a:xfrm>
            <a:off x="14301216" y="4648200"/>
            <a:ext cx="11164824" cy="123444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05809" tIns="52905" rIns="105809" bIns="52905" anchor="ctr"/>
          <a:lstStyle/>
          <a:p>
            <a:pPr defTabSz="2902201"/>
            <a:r>
              <a:rPr lang="en-US" sz="4629" b="0" dirty="0">
                <a:solidFill>
                  <a:schemeClr val="bg1"/>
                </a:solidFill>
                <a:latin typeface="+mn-lt"/>
                <a:cs typeface="Times New Roman" panose="02020603050405020304" pitchFamily="18" charset="0"/>
              </a:rPr>
              <a:t>Methods</a:t>
            </a:r>
            <a:endParaRPr lang="en-US" sz="2978" b="0" dirty="0">
              <a:solidFill>
                <a:schemeClr val="bg1"/>
              </a:solidFill>
              <a:latin typeface="+mn-lt"/>
              <a:cs typeface="Times New Roman" panose="02020603050405020304" pitchFamily="18" charset="0"/>
            </a:endParaRPr>
          </a:p>
        </p:txBody>
      </p:sp>
      <p:sp>
        <p:nvSpPr>
          <p:cNvPr id="2155" name="Rectangle 167">
            <a:extLst>
              <a:ext uri="{FF2B5EF4-FFF2-40B4-BE49-F238E27FC236}">
                <a16:creationId xmlns:a16="http://schemas.microsoft.com/office/drawing/2014/main" id="{C17DB009-32D0-1BB6-3A89-D070F47E9397}"/>
              </a:ext>
            </a:extLst>
          </p:cNvPr>
          <p:cNvSpPr>
            <a:spLocks noChangeArrowheads="1"/>
          </p:cNvSpPr>
          <p:nvPr/>
        </p:nvSpPr>
        <p:spPr bwMode="auto">
          <a:xfrm>
            <a:off x="996121" y="4648200"/>
            <a:ext cx="11164645" cy="123444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05809" tIns="52905" rIns="105809" bIns="52905" anchor="ctr"/>
          <a:lstStyle/>
          <a:p>
            <a:pPr defTabSz="2902201"/>
            <a:r>
              <a:rPr lang="en-US" sz="4629" b="0" dirty="0">
                <a:solidFill>
                  <a:schemeClr val="bg1"/>
                </a:solidFill>
                <a:latin typeface="+mn-lt"/>
                <a:cs typeface="Times New Roman" panose="02020603050405020304" pitchFamily="18" charset="0"/>
              </a:rPr>
              <a:t>Introduction</a:t>
            </a:r>
            <a:endParaRPr lang="en-US" sz="2978" b="0" dirty="0">
              <a:solidFill>
                <a:schemeClr val="bg1"/>
              </a:solidFill>
              <a:latin typeface="+mn-lt"/>
              <a:cs typeface="Times New Roman" panose="02020603050405020304" pitchFamily="18" charset="0"/>
            </a:endParaRPr>
          </a:p>
        </p:txBody>
      </p:sp>
      <p:sp>
        <p:nvSpPr>
          <p:cNvPr id="19" name="Rectangle 165">
            <a:extLst>
              <a:ext uri="{FF2B5EF4-FFF2-40B4-BE49-F238E27FC236}">
                <a16:creationId xmlns:a16="http://schemas.microsoft.com/office/drawing/2014/main" id="{AD85E251-FA24-847B-F133-5374797C3427}"/>
              </a:ext>
            </a:extLst>
          </p:cNvPr>
          <p:cNvSpPr>
            <a:spLocks noChangeArrowheads="1"/>
          </p:cNvSpPr>
          <p:nvPr/>
        </p:nvSpPr>
        <p:spPr bwMode="auto">
          <a:xfrm>
            <a:off x="27385015" y="27675982"/>
            <a:ext cx="11757660" cy="123444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05809" tIns="52905" rIns="105809" bIns="52905" anchor="ctr"/>
          <a:lstStyle/>
          <a:p>
            <a:pPr defTabSz="2902201"/>
            <a:r>
              <a:rPr lang="en-US" sz="4626" b="0" dirty="0">
                <a:solidFill>
                  <a:schemeClr val="bg1"/>
                </a:solidFill>
                <a:latin typeface="+mn-lt"/>
                <a:cs typeface="Times New Roman" panose="02020603050405020304" pitchFamily="18" charset="0"/>
              </a:rPr>
              <a:t>References</a:t>
            </a:r>
          </a:p>
        </p:txBody>
      </p:sp>
      <p:sp>
        <p:nvSpPr>
          <p:cNvPr id="7" name="TextBox 6">
            <a:extLst>
              <a:ext uri="{FF2B5EF4-FFF2-40B4-BE49-F238E27FC236}">
                <a16:creationId xmlns:a16="http://schemas.microsoft.com/office/drawing/2014/main" id="{BC4C8532-F621-E8F1-8DDE-04993673301A}"/>
              </a:ext>
            </a:extLst>
          </p:cNvPr>
          <p:cNvSpPr txBox="1"/>
          <p:nvPr/>
        </p:nvSpPr>
        <p:spPr>
          <a:xfrm>
            <a:off x="27371042" y="27089103"/>
            <a:ext cx="11704320" cy="400879"/>
          </a:xfrm>
          <a:prstGeom prst="rect">
            <a:avLst/>
          </a:prstGeom>
          <a:noFill/>
        </p:spPr>
        <p:txBody>
          <a:bodyPr wrap="square" rtlCol="0">
            <a:spAutoFit/>
          </a:bodyPr>
          <a:lstStyle/>
          <a:p>
            <a:pPr indent="-352672" algn="l">
              <a:spcBef>
                <a:spcPts val="926"/>
              </a:spcBef>
            </a:pPr>
            <a:r>
              <a:rPr lang="en-US" sz="2005" b="0" dirty="0">
                <a:solidFill>
                  <a:schemeClr val="tx1"/>
                </a:solidFill>
                <a:latin typeface="Times New Roman" panose="020206030504050203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60D73B92-15BA-8B9F-09D8-CBE6DD2253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08600" y="392608"/>
            <a:ext cx="9095358" cy="2648618"/>
          </a:xfrm>
          <a:prstGeom prst="rect">
            <a:avLst/>
          </a:prstGeom>
        </p:spPr>
      </p:pic>
      <p:sp>
        <p:nvSpPr>
          <p:cNvPr id="3" name="TextBox 2">
            <a:extLst>
              <a:ext uri="{FF2B5EF4-FFF2-40B4-BE49-F238E27FC236}">
                <a16:creationId xmlns:a16="http://schemas.microsoft.com/office/drawing/2014/main" id="{6CADAB6F-8DFC-DD33-FE6C-65D3BE705103}"/>
              </a:ext>
            </a:extLst>
          </p:cNvPr>
          <p:cNvSpPr txBox="1"/>
          <p:nvPr/>
        </p:nvSpPr>
        <p:spPr>
          <a:xfrm>
            <a:off x="999439" y="6019800"/>
            <a:ext cx="11167567" cy="6127831"/>
          </a:xfrm>
          <a:prstGeom prst="rect">
            <a:avLst/>
          </a:prstGeom>
          <a:noFill/>
        </p:spPr>
        <p:txBody>
          <a:bodyPr wrap="square" rtlCol="0">
            <a:spAutoFit/>
          </a:bodyPr>
          <a:lstStyle/>
          <a:p>
            <a:pPr algn="l">
              <a:lnSpc>
                <a:spcPts val="3276"/>
              </a:lnSpc>
            </a:pPr>
            <a:r>
              <a:rPr lang="en-US" sz="2880" b="0" dirty="0">
                <a:solidFill>
                  <a:schemeClr val="tx1"/>
                </a:solidFill>
              </a:rPr>
              <a:t>String theory seeks to explain gravity, electromagnetism, and the weak and strong nuclear forces in one theory. String theory argues that in addition to the three spatial and one time dimension, there are six additional dimensions, ten in total. </a:t>
            </a:r>
          </a:p>
          <a:p>
            <a:pPr algn="l">
              <a:lnSpc>
                <a:spcPts val="2160"/>
              </a:lnSpc>
            </a:pPr>
            <a:endParaRPr lang="en-US" sz="2880" b="0" dirty="0">
              <a:solidFill>
                <a:schemeClr val="tx1"/>
              </a:solidFill>
            </a:endParaRPr>
          </a:p>
          <a:p>
            <a:pPr marL="514340" indent="-514340" algn="l">
              <a:lnSpc>
                <a:spcPts val="3276"/>
              </a:lnSpc>
              <a:buFont typeface="Wingdings" pitchFamily="2" charset="2"/>
              <a:buChar char="§"/>
            </a:pPr>
            <a:r>
              <a:rPr lang="en-US" sz="2880" b="0" dirty="0">
                <a:solidFill>
                  <a:schemeClr val="tx1"/>
                </a:solidFill>
              </a:rPr>
              <a:t>String theory predicts that one-dimensional strings and higher-dimensional D-branes, explain the four fundamental forces.</a:t>
            </a:r>
          </a:p>
          <a:p>
            <a:pPr marL="514340" indent="-514340" algn="l">
              <a:lnSpc>
                <a:spcPts val="3276"/>
              </a:lnSpc>
              <a:buFont typeface="Wingdings" pitchFamily="2" charset="2"/>
              <a:buChar char="§"/>
            </a:pPr>
            <a:endParaRPr lang="en-US" sz="2880" b="0" dirty="0">
              <a:solidFill>
                <a:schemeClr val="tx1"/>
              </a:solidFill>
            </a:endParaRPr>
          </a:p>
          <a:p>
            <a:pPr marL="514340" indent="-514340" algn="l">
              <a:lnSpc>
                <a:spcPts val="3276"/>
              </a:lnSpc>
              <a:buFont typeface="Wingdings" pitchFamily="2" charset="2"/>
              <a:buChar char="§"/>
            </a:pPr>
            <a:r>
              <a:rPr lang="en-US" sz="2880" b="0" dirty="0">
                <a:solidFill>
                  <a:schemeClr val="tx1"/>
                </a:solidFill>
              </a:rPr>
              <a:t>The six additional dimensions are curled up so that they are very small and cannot be directly observed. </a:t>
            </a:r>
          </a:p>
          <a:p>
            <a:pPr marL="514340" indent="-514340" algn="l">
              <a:buFont typeface="Wingdings" pitchFamily="2" charset="2"/>
              <a:buChar char="§"/>
            </a:pPr>
            <a:endParaRPr lang="en-US" sz="3159" b="0" dirty="0">
              <a:solidFill>
                <a:schemeClr val="tx1"/>
              </a:solidFill>
            </a:endParaRPr>
          </a:p>
          <a:p>
            <a:pPr algn="l"/>
            <a:endParaRPr lang="en-US" sz="3159" b="0" dirty="0">
              <a:solidFill>
                <a:schemeClr val="tx1"/>
              </a:solidFill>
            </a:endParaRPr>
          </a:p>
          <a:p>
            <a:pPr algn="l"/>
            <a:endParaRPr lang="en-US" sz="3159" b="0" dirty="0">
              <a:solidFill>
                <a:schemeClr val="tx1"/>
              </a:solidFill>
            </a:endParaRPr>
          </a:p>
          <a:p>
            <a:endParaRPr lang="en-US" sz="3159" dirty="0">
              <a:solidFill>
                <a:schemeClr val="tx1"/>
              </a:solidFill>
            </a:endParaRPr>
          </a:p>
        </p:txBody>
      </p:sp>
      <p:sp>
        <p:nvSpPr>
          <p:cNvPr id="11" name="TextBox 10">
            <a:extLst>
              <a:ext uri="{FF2B5EF4-FFF2-40B4-BE49-F238E27FC236}">
                <a16:creationId xmlns:a16="http://schemas.microsoft.com/office/drawing/2014/main" id="{8368E092-1E9A-96F0-56D6-E486D7F5F82E}"/>
              </a:ext>
            </a:extLst>
          </p:cNvPr>
          <p:cNvSpPr txBox="1"/>
          <p:nvPr/>
        </p:nvSpPr>
        <p:spPr>
          <a:xfrm>
            <a:off x="27639418" y="17924964"/>
            <a:ext cx="11167567" cy="1064650"/>
          </a:xfrm>
          <a:prstGeom prst="rect">
            <a:avLst/>
          </a:prstGeom>
          <a:noFill/>
        </p:spPr>
        <p:txBody>
          <a:bodyPr wrap="square" rtlCol="0">
            <a:spAutoFit/>
          </a:bodyPr>
          <a:lstStyle/>
          <a:p>
            <a:pPr algn="l"/>
            <a:endParaRPr lang="en-US" sz="3159" b="0" dirty="0">
              <a:solidFill>
                <a:schemeClr val="tx1"/>
              </a:solidFill>
            </a:endParaRPr>
          </a:p>
          <a:p>
            <a:pPr algn="l"/>
            <a:endParaRPr lang="en-US" sz="3159" b="0" dirty="0">
              <a:solidFill>
                <a:schemeClr val="tx1"/>
              </a:solidFill>
            </a:endParaRPr>
          </a:p>
        </p:txBody>
      </p:sp>
      <p:sp>
        <p:nvSpPr>
          <p:cNvPr id="15" name="TextBox 14">
            <a:extLst>
              <a:ext uri="{FF2B5EF4-FFF2-40B4-BE49-F238E27FC236}">
                <a16:creationId xmlns:a16="http://schemas.microsoft.com/office/drawing/2014/main" id="{40270EC9-144F-1507-E053-1105E8E1AAFA}"/>
              </a:ext>
            </a:extLst>
          </p:cNvPr>
          <p:cNvSpPr txBox="1"/>
          <p:nvPr/>
        </p:nvSpPr>
        <p:spPr>
          <a:xfrm>
            <a:off x="963014" y="10114700"/>
            <a:ext cx="11167567" cy="8145691"/>
          </a:xfrm>
          <a:prstGeom prst="rect">
            <a:avLst/>
          </a:prstGeom>
          <a:noFill/>
        </p:spPr>
        <p:txBody>
          <a:bodyPr wrap="square" rtlCol="0">
            <a:spAutoFit/>
          </a:bodyPr>
          <a:lstStyle/>
          <a:p>
            <a:pPr algn="l">
              <a:lnSpc>
                <a:spcPts val="2160"/>
              </a:lnSpc>
            </a:pPr>
            <a:endParaRPr lang="en-US" sz="2880" b="0" dirty="0">
              <a:solidFill>
                <a:schemeClr val="tx1"/>
              </a:solidFill>
            </a:endParaRPr>
          </a:p>
          <a:p>
            <a:pPr marL="514340" indent="-514340" algn="l">
              <a:buFont typeface="Wingdings" pitchFamily="2" charset="2"/>
              <a:buChar char="§"/>
            </a:pPr>
            <a:r>
              <a:rPr lang="en-US" sz="2880" b="0" dirty="0">
                <a:solidFill>
                  <a:schemeClr val="tx1"/>
                </a:solidFill>
              </a:rPr>
              <a:t>Curled-up six-dimensional </a:t>
            </a:r>
            <a:r>
              <a:rPr lang="en-US" sz="2880" b="0" dirty="0" err="1">
                <a:solidFill>
                  <a:schemeClr val="tx1"/>
                </a:solidFill>
              </a:rPr>
              <a:t>Calabi</a:t>
            </a:r>
            <a:r>
              <a:rPr lang="en-US" sz="2880" b="0" dirty="0">
                <a:solidFill>
                  <a:schemeClr val="tx1"/>
                </a:solidFill>
              </a:rPr>
              <a:t>-Yau (CY) manifolds show the geometry of the six extra dimensions posited by string theory. </a:t>
            </a:r>
          </a:p>
          <a:p>
            <a:pPr marL="514340" indent="-514340" algn="l">
              <a:lnSpc>
                <a:spcPts val="2160"/>
              </a:lnSpc>
              <a:buFont typeface="Wingdings" pitchFamily="2" charset="2"/>
              <a:buChar char="§"/>
            </a:pPr>
            <a:endParaRPr lang="en-US" sz="2880" b="0" dirty="0">
              <a:solidFill>
                <a:schemeClr val="tx1"/>
              </a:solidFill>
            </a:endParaRPr>
          </a:p>
          <a:p>
            <a:pPr marL="883800" lvl="1" indent="-514340" algn="l">
              <a:lnSpc>
                <a:spcPts val="3456"/>
              </a:lnSpc>
              <a:buFont typeface="Wingdings" pitchFamily="2" charset="2"/>
              <a:buChar char="§"/>
            </a:pPr>
            <a:r>
              <a:rPr lang="en-US" sz="2880" b="0" dirty="0">
                <a:solidFill>
                  <a:schemeClr val="tx1"/>
                </a:solidFill>
              </a:rPr>
              <a:t>Although the six-dimensional spaces are very small, they have a strong effect on the properties of the four-dimensional universe we can observe.</a:t>
            </a:r>
          </a:p>
          <a:p>
            <a:pPr marL="883800" lvl="1" indent="-514340" algn="l">
              <a:lnSpc>
                <a:spcPts val="3456"/>
              </a:lnSpc>
              <a:buFont typeface="Wingdings" pitchFamily="2" charset="2"/>
              <a:buChar char="§"/>
            </a:pPr>
            <a:endParaRPr lang="en-US" sz="2880" b="0" dirty="0">
              <a:solidFill>
                <a:schemeClr val="tx1"/>
              </a:solidFill>
            </a:endParaRPr>
          </a:p>
          <a:p>
            <a:pPr marL="883800" lvl="1" indent="-514340" algn="l">
              <a:buFont typeface="Wingdings" pitchFamily="2" charset="2"/>
              <a:buChar char="§"/>
            </a:pPr>
            <a:r>
              <a:rPr lang="en-US" sz="2880" b="0" dirty="0">
                <a:solidFill>
                  <a:schemeClr val="tx1"/>
                </a:solidFill>
              </a:rPr>
              <a:t>However, there are many different geometries that CY manifolds can have. Computing the Ricci-flat metric is necessary to determine whether a given CY geometry is realistic for our universe. </a:t>
            </a:r>
          </a:p>
          <a:p>
            <a:pPr marL="883800" lvl="1" indent="-514340" algn="l">
              <a:buFont typeface="Wingdings" pitchFamily="2" charset="2"/>
              <a:buChar char="§"/>
            </a:pPr>
            <a:endParaRPr lang="en-US" sz="2880" b="0" dirty="0">
              <a:solidFill>
                <a:schemeClr val="tx1"/>
              </a:solidFill>
            </a:endParaRPr>
          </a:p>
          <a:p>
            <a:pPr marL="883800" lvl="1" indent="-514340" algn="l">
              <a:buFont typeface="Wingdings" pitchFamily="2" charset="2"/>
              <a:buChar char="§"/>
            </a:pPr>
            <a:r>
              <a:rPr lang="en-US" sz="2880" b="0" dirty="0">
                <a:solidFill>
                  <a:schemeClr val="tx1"/>
                </a:solidFill>
              </a:rPr>
              <a:t>The Ricci-flat metric is computed by solving the Monge-Ampère partial differential equation and must be solved numerically for CY manifolds. </a:t>
            </a:r>
          </a:p>
          <a:p>
            <a:pPr marL="369460" lvl="1" algn="l"/>
            <a:endParaRPr lang="en-US" sz="2520" b="0" dirty="0">
              <a:solidFill>
                <a:schemeClr val="tx1"/>
              </a:solidFill>
            </a:endParaRPr>
          </a:p>
          <a:p>
            <a:pPr marL="883800" lvl="1" indent="-514340" algn="l">
              <a:buFont typeface="Wingdings" pitchFamily="2" charset="2"/>
              <a:buChar char="§"/>
            </a:pPr>
            <a:endParaRPr lang="en-US" sz="2520" b="0" dirty="0">
              <a:solidFill>
                <a:schemeClr val="tx1"/>
              </a:solidFill>
            </a:endParaRPr>
          </a:p>
          <a:p>
            <a:pPr algn="l"/>
            <a:r>
              <a:rPr lang="en-US" sz="3159" b="0" dirty="0">
                <a:solidFill>
                  <a:schemeClr val="tx1"/>
                </a:solidFill>
              </a:rPr>
              <a:t> </a:t>
            </a:r>
            <a:endParaRPr lang="en-US" sz="3159" dirty="0">
              <a:solidFill>
                <a:schemeClr val="tx1"/>
              </a:solidFill>
            </a:endParaRPr>
          </a:p>
        </p:txBody>
      </p:sp>
      <p:sp>
        <p:nvSpPr>
          <p:cNvPr id="22" name="TextBox 21">
            <a:extLst>
              <a:ext uri="{FF2B5EF4-FFF2-40B4-BE49-F238E27FC236}">
                <a16:creationId xmlns:a16="http://schemas.microsoft.com/office/drawing/2014/main" id="{BFADE9D0-DD69-2C24-D555-1664485F2894}"/>
              </a:ext>
            </a:extLst>
          </p:cNvPr>
          <p:cNvSpPr txBox="1"/>
          <p:nvPr/>
        </p:nvSpPr>
        <p:spPr>
          <a:xfrm>
            <a:off x="14301216" y="6096000"/>
            <a:ext cx="11167567" cy="6297108"/>
          </a:xfrm>
          <a:prstGeom prst="rect">
            <a:avLst/>
          </a:prstGeom>
          <a:noFill/>
        </p:spPr>
        <p:txBody>
          <a:bodyPr wrap="square" rtlCol="0">
            <a:spAutoFit/>
          </a:bodyPr>
          <a:lstStyle/>
          <a:p>
            <a:pPr marL="514340" indent="-514340" algn="l">
              <a:buFont typeface="Wingdings" pitchFamily="2" charset="2"/>
              <a:buChar char="§"/>
            </a:pPr>
            <a:r>
              <a:rPr lang="en-US" sz="2880" b="0" dirty="0">
                <a:solidFill>
                  <a:schemeClr val="tx1"/>
                </a:solidFill>
              </a:rPr>
              <a:t>Neural networks have an input layer, output layer, and hidden layers. </a:t>
            </a:r>
          </a:p>
          <a:p>
            <a:pPr marL="514340" indent="-514340" algn="l">
              <a:buFont typeface="Wingdings" pitchFamily="2" charset="2"/>
              <a:buChar char="§"/>
            </a:pPr>
            <a:endParaRPr lang="en-US" sz="2880" b="0" dirty="0">
              <a:solidFill>
                <a:schemeClr val="tx1"/>
              </a:solidFill>
            </a:endParaRPr>
          </a:p>
          <a:p>
            <a:pPr marL="514340" indent="-514340" algn="l">
              <a:buFont typeface="Wingdings" pitchFamily="2" charset="2"/>
              <a:buChar char="§"/>
            </a:pPr>
            <a:r>
              <a:rPr lang="en-US" sz="2880" b="0" dirty="0">
                <a:solidFill>
                  <a:schemeClr val="tx1"/>
                </a:solidFill>
              </a:rPr>
              <a:t>Multi-Layer </a:t>
            </a:r>
            <a:r>
              <a:rPr lang="en-US" sz="2880" b="0" dirty="0" err="1">
                <a:solidFill>
                  <a:schemeClr val="tx1"/>
                </a:solidFill>
              </a:rPr>
              <a:t>Perceptrons</a:t>
            </a:r>
            <a:r>
              <a:rPr lang="en-US" sz="2880" b="0" dirty="0">
                <a:solidFill>
                  <a:schemeClr val="tx1"/>
                </a:solidFill>
              </a:rPr>
              <a:t> (MLPs), a type of neural network, have activation functions on the nodes of hidden layers and learnable weights. </a:t>
            </a:r>
          </a:p>
          <a:p>
            <a:pPr lvl="1" algn="l"/>
            <a:endParaRPr lang="en-US" sz="2880" b="0" dirty="0">
              <a:solidFill>
                <a:schemeClr val="tx1"/>
              </a:solidFill>
            </a:endParaRPr>
          </a:p>
          <a:p>
            <a:pPr marL="887503" lvl="1" indent="-514340" algn="l">
              <a:buFont typeface="Wingdings" pitchFamily="2" charset="2"/>
              <a:buChar char="§"/>
            </a:pPr>
            <a:r>
              <a:rPr lang="en-US" sz="2880" b="0" dirty="0">
                <a:solidFill>
                  <a:schemeClr val="tx1"/>
                </a:solidFill>
              </a:rPr>
              <a:t>The performance of neural networks is influenced by hyperparameters, which include learning rate, width, and depth of the network. </a:t>
            </a:r>
          </a:p>
          <a:p>
            <a:pPr marL="887503" lvl="1" indent="-514340" algn="l">
              <a:buFont typeface="Wingdings" pitchFamily="2" charset="2"/>
              <a:buChar char="§"/>
            </a:pPr>
            <a:endParaRPr lang="en-US" sz="2880" b="0" dirty="0">
              <a:solidFill>
                <a:schemeClr val="tx1"/>
              </a:solidFill>
            </a:endParaRPr>
          </a:p>
          <a:p>
            <a:pPr marL="887503" lvl="1" indent="-514340" algn="l">
              <a:buFont typeface="Wingdings" pitchFamily="2" charset="2"/>
              <a:buChar char="§"/>
            </a:pPr>
            <a:r>
              <a:rPr lang="en-US" sz="2880" b="0" dirty="0">
                <a:solidFill>
                  <a:schemeClr val="tx1"/>
                </a:solidFill>
              </a:rPr>
              <a:t>Scanning for hyperparameters involves running the model for sets of hyperparameters to record the most efficient and accurate performance. </a:t>
            </a:r>
          </a:p>
        </p:txBody>
      </p:sp>
      <p:sp>
        <p:nvSpPr>
          <p:cNvPr id="4" name="TextBox 3">
            <a:extLst>
              <a:ext uri="{FF2B5EF4-FFF2-40B4-BE49-F238E27FC236}">
                <a16:creationId xmlns:a16="http://schemas.microsoft.com/office/drawing/2014/main" id="{9D0B32BB-A638-390E-7385-5F326CF80F39}"/>
              </a:ext>
            </a:extLst>
          </p:cNvPr>
          <p:cNvSpPr txBox="1"/>
          <p:nvPr/>
        </p:nvSpPr>
        <p:spPr>
          <a:xfrm>
            <a:off x="27547978" y="6435692"/>
            <a:ext cx="11167567" cy="9842694"/>
          </a:xfrm>
          <a:prstGeom prst="rect">
            <a:avLst/>
          </a:prstGeom>
          <a:noFill/>
        </p:spPr>
        <p:txBody>
          <a:bodyPr wrap="square" rtlCol="0">
            <a:spAutoFit/>
          </a:bodyPr>
          <a:lstStyle/>
          <a:p>
            <a:pPr marL="514340" indent="-514340" algn="l">
              <a:buFont typeface="Wingdings" pitchFamily="2" charset="2"/>
              <a:buChar char="§"/>
            </a:pPr>
            <a:r>
              <a:rPr lang="en-US" sz="2880" b="0" dirty="0">
                <a:solidFill>
                  <a:schemeClr val="tx1"/>
                </a:solidFill>
              </a:rPr>
              <a:t>Psi values determine the deformation of the CY manifold, and we tested three different network architectures over several different Psi values. A Psi value of 0 is symmetric, and values around 1 and large values such as 100 and 1000 are very deformed. </a:t>
            </a:r>
          </a:p>
          <a:p>
            <a:pPr marL="514340" indent="-514340" algn="l">
              <a:buFont typeface="Wingdings" pitchFamily="2" charset="2"/>
              <a:buChar char="§"/>
            </a:pPr>
            <a:endParaRPr lang="en-US" sz="2880" b="0" dirty="0">
              <a:solidFill>
                <a:schemeClr val="tx1"/>
              </a:solidFill>
            </a:endParaRPr>
          </a:p>
          <a:p>
            <a:pPr marL="514340" indent="-514340" algn="l">
              <a:buFont typeface="Wingdings" pitchFamily="2" charset="2"/>
              <a:buChar char="§"/>
            </a:pPr>
            <a:r>
              <a:rPr lang="en-US" sz="2880" b="0" dirty="0">
                <a:solidFill>
                  <a:schemeClr val="tx1"/>
                </a:solidFill>
              </a:rPr>
              <a:t>Finding a network to solve the Monge-Ampere equation for these manifolds is particularly interesting.</a:t>
            </a:r>
          </a:p>
          <a:p>
            <a:pPr algn="l"/>
            <a:endParaRPr lang="en-US" sz="2880" b="0" dirty="0">
              <a:solidFill>
                <a:schemeClr val="tx1"/>
              </a:solidFill>
            </a:endParaRPr>
          </a:p>
          <a:p>
            <a:pPr marL="457200" indent="-457200" algn="l">
              <a:buFont typeface="Wingdings" pitchFamily="2" charset="2"/>
              <a:buChar char="§"/>
            </a:pPr>
            <a:r>
              <a:rPr lang="en-US" sz="2880" b="0" dirty="0">
                <a:solidFill>
                  <a:schemeClr val="tx1"/>
                </a:solidFill>
              </a:rPr>
              <a:t>The adaptive Fourier features perform best, then just the dense networks, and the regular Fourier features perform the worst. </a:t>
            </a:r>
          </a:p>
          <a:p>
            <a:pPr marL="457200" indent="-457200" algn="l">
              <a:buFont typeface="Wingdings" pitchFamily="2" charset="2"/>
              <a:buChar char="§"/>
            </a:pPr>
            <a:endParaRPr lang="en-US" sz="2880" b="0" dirty="0">
              <a:solidFill>
                <a:schemeClr val="tx1"/>
              </a:solidFill>
            </a:endParaRPr>
          </a:p>
          <a:p>
            <a:pPr marL="457200" indent="-457200" algn="l">
              <a:buFont typeface="Wingdings" pitchFamily="2" charset="2"/>
              <a:buChar char="§"/>
            </a:pPr>
            <a:r>
              <a:rPr lang="en-US" sz="2880" b="0" dirty="0">
                <a:solidFill>
                  <a:schemeClr val="tx1"/>
                </a:solidFill>
              </a:rPr>
              <a:t>The regular Fourier features are applied all throughout the manifold even when they are not necessary. This could lead to overfitting. </a:t>
            </a:r>
          </a:p>
          <a:p>
            <a:pPr marL="514340" indent="-514340" algn="l">
              <a:buFont typeface="Wingdings" pitchFamily="2" charset="2"/>
              <a:buChar char="§"/>
            </a:pPr>
            <a:endParaRPr lang="en-US" sz="2880" b="0" dirty="0">
              <a:solidFill>
                <a:schemeClr val="tx1"/>
              </a:solidFill>
            </a:endParaRPr>
          </a:p>
          <a:p>
            <a:pPr marL="514340" indent="-514340" algn="l">
              <a:buFont typeface="Wingdings" pitchFamily="2" charset="2"/>
              <a:buChar char="§"/>
            </a:pPr>
            <a:r>
              <a:rPr lang="en-US" sz="2880" b="0" dirty="0">
                <a:solidFill>
                  <a:schemeClr val="tx1"/>
                </a:solidFill>
              </a:rPr>
              <a:t>The loss of the dense layers and Fourier features increases as Psi increases. </a:t>
            </a:r>
          </a:p>
          <a:p>
            <a:pPr marL="514340" indent="-514340" algn="l">
              <a:buFont typeface="Wingdings" pitchFamily="2" charset="2"/>
              <a:buChar char="§"/>
            </a:pPr>
            <a:endParaRPr lang="en-US" sz="2880" b="0" dirty="0">
              <a:solidFill>
                <a:schemeClr val="tx1"/>
              </a:solidFill>
            </a:endParaRPr>
          </a:p>
          <a:p>
            <a:pPr marL="457200" indent="-457200" algn="l">
              <a:buFont typeface="Arial" panose="020B0604020202020204" pitchFamily="34" charset="0"/>
              <a:buChar char="•"/>
            </a:pPr>
            <a:r>
              <a:rPr lang="en-US" sz="2880" b="0" dirty="0">
                <a:solidFill>
                  <a:schemeClr val="tx1"/>
                </a:solidFill>
              </a:rPr>
              <a:t>The  Fourier features perform the worst, but the performances of dense and the Fourier features become more similar as Psi increases.</a:t>
            </a:r>
          </a:p>
        </p:txBody>
      </p:sp>
      <p:sp>
        <p:nvSpPr>
          <p:cNvPr id="6" name="TextBox 5">
            <a:extLst>
              <a:ext uri="{FF2B5EF4-FFF2-40B4-BE49-F238E27FC236}">
                <a16:creationId xmlns:a16="http://schemas.microsoft.com/office/drawing/2014/main" id="{EBF95AA1-1ED6-287D-AB62-DD8F57612D9A}"/>
              </a:ext>
            </a:extLst>
          </p:cNvPr>
          <p:cNvSpPr txBox="1"/>
          <p:nvPr/>
        </p:nvSpPr>
        <p:spPr>
          <a:xfrm>
            <a:off x="27385017" y="29105638"/>
            <a:ext cx="11875577" cy="2751522"/>
          </a:xfrm>
          <a:prstGeom prst="rect">
            <a:avLst/>
          </a:prstGeom>
          <a:noFill/>
        </p:spPr>
        <p:txBody>
          <a:bodyPr wrap="square" rtlCol="0">
            <a:spAutoFit/>
          </a:bodyPr>
          <a:lstStyle/>
          <a:p>
            <a:pPr algn="l"/>
            <a:r>
              <a:rPr lang="en-US" sz="2160" dirty="0">
                <a:solidFill>
                  <a:schemeClr val="tx1"/>
                </a:solidFill>
                <a:latin typeface="+mn-lt"/>
              </a:rPr>
              <a:t>[1] </a:t>
            </a:r>
            <a:r>
              <a:rPr lang="en-US" sz="2160" b="0" dirty="0">
                <a:solidFill>
                  <a:srgbClr val="000000"/>
                </a:solidFill>
                <a:highlight>
                  <a:srgbClr val="FFFFFF"/>
                </a:highlight>
                <a:latin typeface="+mn-lt"/>
              </a:rPr>
              <a:t>Matthew </a:t>
            </a:r>
            <a:r>
              <a:rPr lang="en-US" sz="2160" b="0" dirty="0" err="1">
                <a:solidFill>
                  <a:srgbClr val="000000"/>
                </a:solidFill>
                <a:highlight>
                  <a:srgbClr val="FFFFFF"/>
                </a:highlight>
                <a:latin typeface="+mn-lt"/>
              </a:rPr>
              <a:t>Tancik</a:t>
            </a:r>
            <a:r>
              <a:rPr lang="en-US" sz="2160" b="0" dirty="0">
                <a:solidFill>
                  <a:srgbClr val="000000"/>
                </a:solidFill>
                <a:highlight>
                  <a:srgbClr val="FFFFFF"/>
                </a:highlight>
                <a:latin typeface="+mn-lt"/>
              </a:rPr>
              <a:t> et al. “Fourier Features Let Networks Learn High Frequency Functions in Low Dimensional Domains”, </a:t>
            </a:r>
            <a:r>
              <a:rPr lang="en-US" sz="2160" b="0" dirty="0" err="1">
                <a:solidFill>
                  <a:srgbClr val="000000"/>
                </a:solidFill>
                <a:highlight>
                  <a:srgbClr val="FFFFFF"/>
                </a:highlight>
                <a:latin typeface="+mn-lt"/>
              </a:rPr>
              <a:t>arXiv</a:t>
            </a:r>
            <a:r>
              <a:rPr lang="en-US" sz="2160" b="0" dirty="0">
                <a:solidFill>
                  <a:srgbClr val="000000"/>
                </a:solidFill>
                <a:highlight>
                  <a:srgbClr val="FFFFFF"/>
                </a:highlight>
                <a:latin typeface="+mn-lt"/>
              </a:rPr>
              <a:t> e-print {2006.10739}. </a:t>
            </a:r>
          </a:p>
          <a:p>
            <a:pPr algn="l"/>
            <a:r>
              <a:rPr lang="en-US" sz="2160" dirty="0">
                <a:solidFill>
                  <a:srgbClr val="000000"/>
                </a:solidFill>
                <a:highlight>
                  <a:srgbClr val="FFFFFF"/>
                </a:highlight>
                <a:latin typeface="+mn-lt"/>
              </a:rPr>
              <a:t>[2] </a:t>
            </a:r>
            <a:r>
              <a:rPr lang="en-US" sz="2160" b="0" dirty="0">
                <a:solidFill>
                  <a:srgbClr val="000000"/>
                </a:solidFill>
                <a:highlight>
                  <a:srgbClr val="FFFFFF"/>
                </a:highlight>
                <a:latin typeface="+mn-lt"/>
              </a:rPr>
              <a:t>Per Berglund et al. “Machine Learned </a:t>
            </a:r>
            <a:r>
              <a:rPr lang="en-US" sz="2160" b="0" dirty="0" err="1">
                <a:solidFill>
                  <a:srgbClr val="000000"/>
                </a:solidFill>
                <a:highlight>
                  <a:srgbClr val="FFFFFF"/>
                </a:highlight>
                <a:latin typeface="+mn-lt"/>
              </a:rPr>
              <a:t>Calabi</a:t>
            </a:r>
            <a:r>
              <a:rPr lang="en-US" sz="2160" b="0" dirty="0">
                <a:solidFill>
                  <a:srgbClr val="000000"/>
                </a:solidFill>
                <a:highlight>
                  <a:srgbClr val="FFFFFF"/>
                </a:highlight>
                <a:latin typeface="+mn-lt"/>
              </a:rPr>
              <a:t>-Yau Metrics and Curvature,” Advances in Theoretical and Mathematical Physics 27  (2023) 1107–1158. </a:t>
            </a:r>
          </a:p>
          <a:p>
            <a:pPr algn="l"/>
            <a:r>
              <a:rPr lang="en-US" sz="2160" dirty="0">
                <a:solidFill>
                  <a:srgbClr val="000000"/>
                </a:solidFill>
                <a:highlight>
                  <a:srgbClr val="FFFFFF"/>
                </a:highlight>
                <a:latin typeface="+mn-lt"/>
              </a:rPr>
              <a:t>[3] </a:t>
            </a:r>
            <a:r>
              <a:rPr lang="en-US" sz="2160" b="0" dirty="0">
                <a:solidFill>
                  <a:srgbClr val="000000"/>
                </a:solidFill>
                <a:highlight>
                  <a:srgbClr val="FFFFFF"/>
                </a:highlight>
                <a:latin typeface="+mn-lt"/>
              </a:rPr>
              <a:t>Magdalena </a:t>
            </a:r>
            <a:r>
              <a:rPr lang="en-US" sz="2160" b="0" dirty="0" err="1">
                <a:solidFill>
                  <a:srgbClr val="000000"/>
                </a:solidFill>
                <a:highlight>
                  <a:srgbClr val="FFFFFF"/>
                </a:highlight>
                <a:latin typeface="+mn-lt"/>
              </a:rPr>
              <a:t>Larfors</a:t>
            </a:r>
            <a:r>
              <a:rPr lang="en-US" sz="2160" b="0" dirty="0">
                <a:solidFill>
                  <a:srgbClr val="000000"/>
                </a:solidFill>
                <a:highlight>
                  <a:srgbClr val="FFFFFF"/>
                </a:highlight>
                <a:latin typeface="+mn-lt"/>
              </a:rPr>
              <a:t> et al. “</a:t>
            </a:r>
            <a:r>
              <a:rPr lang="en-US" sz="1800" b="0" dirty="0">
                <a:solidFill>
                  <a:schemeClr val="tx1"/>
                </a:solidFill>
                <a:effectLst/>
                <a:latin typeface="+mn-lt"/>
              </a:rPr>
              <a:t>Numerical Metrics for Complete Intersection and Kreuzer-</a:t>
            </a:r>
            <a:r>
              <a:rPr lang="en-US" sz="1800" b="0" dirty="0" err="1">
                <a:solidFill>
                  <a:schemeClr val="tx1"/>
                </a:solidFill>
                <a:effectLst/>
                <a:latin typeface="+mn-lt"/>
              </a:rPr>
              <a:t>Skarke</a:t>
            </a:r>
            <a:r>
              <a:rPr lang="en-US" sz="1800" b="0" dirty="0">
                <a:solidFill>
                  <a:schemeClr val="tx1"/>
                </a:solidFill>
                <a:effectLst/>
                <a:latin typeface="+mn-lt"/>
              </a:rPr>
              <a:t> </a:t>
            </a:r>
            <a:r>
              <a:rPr lang="en-US" sz="1800" b="0" dirty="0" err="1">
                <a:solidFill>
                  <a:schemeClr val="tx1"/>
                </a:solidFill>
                <a:effectLst/>
                <a:latin typeface="+mn-lt"/>
              </a:rPr>
              <a:t>Calabi</a:t>
            </a:r>
            <a:r>
              <a:rPr lang="en-US" sz="1800" b="0" dirty="0">
                <a:solidFill>
                  <a:schemeClr val="tx1"/>
                </a:solidFill>
                <a:effectLst/>
                <a:latin typeface="+mn-lt"/>
              </a:rPr>
              <a:t>-Yau Manifolds</a:t>
            </a:r>
            <a:r>
              <a:rPr lang="en-US" sz="2160" b="0" dirty="0">
                <a:solidFill>
                  <a:srgbClr val="000000"/>
                </a:solidFill>
                <a:highlight>
                  <a:srgbClr val="FFFFFF"/>
                </a:highlight>
                <a:latin typeface="+mn-lt"/>
              </a:rPr>
              <a:t>”, </a:t>
            </a:r>
            <a:r>
              <a:rPr lang="en-US" sz="2160" b="0" dirty="0" err="1">
                <a:solidFill>
                  <a:srgbClr val="000000"/>
                </a:solidFill>
                <a:highlight>
                  <a:srgbClr val="FFFFFF"/>
                </a:highlight>
                <a:latin typeface="+mn-lt"/>
              </a:rPr>
              <a:t>arXiv</a:t>
            </a:r>
            <a:r>
              <a:rPr lang="en-US" sz="2160" b="0" dirty="0">
                <a:solidFill>
                  <a:srgbClr val="000000"/>
                </a:solidFill>
                <a:highlight>
                  <a:srgbClr val="FFFFFF"/>
                </a:highlight>
                <a:latin typeface="+mn-lt"/>
              </a:rPr>
              <a:t> e-print {</a:t>
            </a:r>
            <a:r>
              <a:rPr lang="en-US" sz="2160" b="0" i="0" u="none" strike="noStrike" dirty="0">
                <a:solidFill>
                  <a:srgbClr val="242424"/>
                </a:solidFill>
                <a:effectLst/>
                <a:highlight>
                  <a:srgbClr val="FFFFFF"/>
                </a:highlight>
                <a:latin typeface="+mn-lt"/>
              </a:rPr>
              <a:t>2111.01436</a:t>
            </a:r>
            <a:r>
              <a:rPr lang="en-US" sz="2160" b="0" dirty="0">
                <a:solidFill>
                  <a:srgbClr val="000000"/>
                </a:solidFill>
                <a:highlight>
                  <a:srgbClr val="FFFFFF"/>
                </a:highlight>
                <a:latin typeface="+mn-lt"/>
              </a:rPr>
              <a:t>}. </a:t>
            </a:r>
          </a:p>
          <a:p>
            <a:pPr algn="l"/>
            <a:r>
              <a:rPr lang="en-US" sz="2160" dirty="0">
                <a:solidFill>
                  <a:srgbClr val="000000"/>
                </a:solidFill>
                <a:highlight>
                  <a:srgbClr val="FFFFFF"/>
                </a:highlight>
                <a:latin typeface="+mn-lt"/>
              </a:rPr>
              <a:t>[4] </a:t>
            </a:r>
            <a:r>
              <a:rPr lang="en-US" sz="2160" b="0" dirty="0">
                <a:solidFill>
                  <a:srgbClr val="000000"/>
                </a:solidFill>
                <a:highlight>
                  <a:srgbClr val="FFFFFF"/>
                </a:highlight>
                <a:latin typeface="+mn-lt"/>
              </a:rPr>
              <a:t>Yacoub </a:t>
            </a:r>
            <a:r>
              <a:rPr lang="en-US" sz="2160" b="0" dirty="0" err="1">
                <a:solidFill>
                  <a:srgbClr val="000000"/>
                </a:solidFill>
                <a:highlight>
                  <a:srgbClr val="FFFFFF"/>
                </a:highlight>
                <a:latin typeface="+mn-lt"/>
              </a:rPr>
              <a:t>Hendi</a:t>
            </a:r>
            <a:r>
              <a:rPr lang="en-US" sz="2160" b="0" dirty="0">
                <a:solidFill>
                  <a:srgbClr val="000000"/>
                </a:solidFill>
                <a:highlight>
                  <a:srgbClr val="FFFFFF"/>
                </a:highlight>
                <a:latin typeface="+mn-lt"/>
              </a:rPr>
              <a:t> et al. “Learning Group Invariant </a:t>
            </a:r>
            <a:r>
              <a:rPr lang="en-US" sz="2160" b="0" dirty="0" err="1">
                <a:solidFill>
                  <a:srgbClr val="000000"/>
                </a:solidFill>
                <a:highlight>
                  <a:srgbClr val="FFFFFF"/>
                </a:highlight>
                <a:latin typeface="+mn-lt"/>
              </a:rPr>
              <a:t>Calabi</a:t>
            </a:r>
            <a:r>
              <a:rPr lang="en-US" sz="2160" b="0" dirty="0">
                <a:solidFill>
                  <a:srgbClr val="000000"/>
                </a:solidFill>
                <a:highlight>
                  <a:srgbClr val="FFFFFF"/>
                </a:highlight>
                <a:latin typeface="+mn-lt"/>
              </a:rPr>
              <a:t>-Yau Metrics by Fundamental Domain Projections” , </a:t>
            </a:r>
            <a:r>
              <a:rPr lang="en-US" sz="2160" b="0" dirty="0" err="1">
                <a:solidFill>
                  <a:srgbClr val="000000"/>
                </a:solidFill>
                <a:highlight>
                  <a:srgbClr val="FFFFFF"/>
                </a:highlight>
                <a:latin typeface="+mn-lt"/>
              </a:rPr>
              <a:t>arXiv</a:t>
            </a:r>
            <a:r>
              <a:rPr lang="en-US" sz="2160" b="0" dirty="0">
                <a:solidFill>
                  <a:srgbClr val="000000"/>
                </a:solidFill>
                <a:highlight>
                  <a:srgbClr val="FFFFFF"/>
                </a:highlight>
                <a:latin typeface="+mn-lt"/>
              </a:rPr>
              <a:t> e-print {2407.06914}.</a:t>
            </a:r>
            <a:endParaRPr lang="en-US" sz="2160" dirty="0">
              <a:solidFill>
                <a:schemeClr val="tx1"/>
              </a:solidFill>
              <a:latin typeface="+mn-lt"/>
            </a:endParaRPr>
          </a:p>
        </p:txBody>
      </p:sp>
      <p:sp>
        <p:nvSpPr>
          <p:cNvPr id="21" name="TextBox 20">
            <a:extLst>
              <a:ext uri="{FF2B5EF4-FFF2-40B4-BE49-F238E27FC236}">
                <a16:creationId xmlns:a16="http://schemas.microsoft.com/office/drawing/2014/main" id="{A2108E9B-6952-9326-69A2-56DA0AB9BAA9}"/>
              </a:ext>
            </a:extLst>
          </p:cNvPr>
          <p:cNvSpPr txBox="1"/>
          <p:nvPr/>
        </p:nvSpPr>
        <p:spPr>
          <a:xfrm>
            <a:off x="996121" y="25266685"/>
            <a:ext cx="11167567" cy="5899115"/>
          </a:xfrm>
          <a:prstGeom prst="rect">
            <a:avLst/>
          </a:prstGeom>
          <a:noFill/>
        </p:spPr>
        <p:txBody>
          <a:bodyPr wrap="square" rtlCol="0">
            <a:spAutoFit/>
          </a:bodyPr>
          <a:lstStyle/>
          <a:p>
            <a:pPr marL="830363" lvl="1" indent="-457200" algn="l">
              <a:lnSpc>
                <a:spcPts val="3456"/>
              </a:lnSpc>
              <a:buFont typeface="Wingdings" pitchFamily="2" charset="2"/>
              <a:buChar char="§"/>
            </a:pPr>
            <a:r>
              <a:rPr lang="en-US" sz="2880" b="0" dirty="0">
                <a:solidFill>
                  <a:schemeClr val="tx1"/>
                </a:solidFill>
              </a:rPr>
              <a:t>Due to the vast number of possible CY geometries, machine learning techniques are very useful to solve the Monge-Ampère equation. </a:t>
            </a:r>
          </a:p>
          <a:p>
            <a:pPr marL="830363" lvl="1" indent="-457200" algn="l">
              <a:lnSpc>
                <a:spcPts val="3456"/>
              </a:lnSpc>
              <a:buFont typeface="Wingdings" pitchFamily="2" charset="2"/>
              <a:buChar char="§"/>
            </a:pPr>
            <a:endParaRPr lang="en-US" sz="2880" b="0" dirty="0">
              <a:solidFill>
                <a:schemeClr val="tx1"/>
              </a:solidFill>
            </a:endParaRPr>
          </a:p>
          <a:p>
            <a:pPr marL="830363" lvl="1" indent="-457200" algn="l">
              <a:lnSpc>
                <a:spcPts val="3456"/>
              </a:lnSpc>
              <a:buFont typeface="Wingdings" pitchFamily="2" charset="2"/>
              <a:buChar char="§"/>
            </a:pPr>
            <a:r>
              <a:rPr lang="en-US" sz="2880" b="0" dirty="0">
                <a:solidFill>
                  <a:schemeClr val="tx1"/>
                </a:solidFill>
              </a:rPr>
              <a:t>Physics-informed neural networks (PINNs) take into account the laws of physics, so networks can be used that factor in the geometry of CY manifolds.</a:t>
            </a:r>
          </a:p>
          <a:p>
            <a:pPr marL="830363" lvl="1" indent="-457200" algn="l">
              <a:lnSpc>
                <a:spcPts val="3456"/>
              </a:lnSpc>
              <a:buFont typeface="Wingdings" pitchFamily="2" charset="2"/>
              <a:buChar char="§"/>
            </a:pPr>
            <a:endParaRPr lang="en-US" sz="2880" b="0" dirty="0">
              <a:solidFill>
                <a:schemeClr val="tx1"/>
              </a:solidFill>
            </a:endParaRPr>
          </a:p>
          <a:p>
            <a:pPr marL="830363" lvl="1" indent="-457200" algn="l">
              <a:lnSpc>
                <a:spcPts val="3456"/>
              </a:lnSpc>
              <a:buFont typeface="Wingdings" pitchFamily="2" charset="2"/>
              <a:buChar char="§"/>
            </a:pPr>
            <a:r>
              <a:rPr lang="en-US" sz="2880" b="0" dirty="0">
                <a:solidFill>
                  <a:schemeClr val="tx1"/>
                </a:solidFill>
              </a:rPr>
              <a:t>The Monge-Ampère equation is: </a:t>
            </a:r>
          </a:p>
          <a:p>
            <a:pPr marL="887503" lvl="1" indent="-514340" algn="l">
              <a:lnSpc>
                <a:spcPts val="3456"/>
              </a:lnSpc>
              <a:buFont typeface="Wingdings" pitchFamily="2" charset="2"/>
              <a:buChar char="§"/>
            </a:pPr>
            <a:endParaRPr lang="en-US" sz="2880" b="0" dirty="0">
              <a:solidFill>
                <a:schemeClr val="tx1"/>
              </a:solidFill>
            </a:endParaRPr>
          </a:p>
          <a:p>
            <a:pPr marL="830363" lvl="1" indent="-457200" algn="l">
              <a:lnSpc>
                <a:spcPts val="3456"/>
              </a:lnSpc>
              <a:buFont typeface="Wingdings" pitchFamily="2" charset="2"/>
              <a:buChar char="§"/>
            </a:pPr>
            <a:r>
              <a:rPr lang="en-US" sz="2880" b="0" dirty="0">
                <a:solidFill>
                  <a:schemeClr val="tx1"/>
                </a:solidFill>
              </a:rPr>
              <a:t>The model’s success in solving the M.A. equation is determined by sigma loss, defined as:	</a:t>
            </a:r>
          </a:p>
          <a:p>
            <a:pPr marL="830363" lvl="1" indent="-457200" algn="l">
              <a:lnSpc>
                <a:spcPts val="3456"/>
              </a:lnSpc>
              <a:buFont typeface="Wingdings" pitchFamily="2" charset="2"/>
              <a:buChar char="§"/>
            </a:pPr>
            <a:endParaRPr lang="en-US" sz="2880" b="0" dirty="0">
              <a:solidFill>
                <a:schemeClr val="tx1"/>
              </a:solidFill>
            </a:endParaRPr>
          </a:p>
        </p:txBody>
      </p:sp>
      <p:sp>
        <p:nvSpPr>
          <p:cNvPr id="23" name="Rectangle 2">
            <a:extLst>
              <a:ext uri="{FF2B5EF4-FFF2-40B4-BE49-F238E27FC236}">
                <a16:creationId xmlns:a16="http://schemas.microsoft.com/office/drawing/2014/main" id="{868475A3-75AF-727A-9CD5-A5D0A9D84699}"/>
              </a:ext>
            </a:extLst>
          </p:cNvPr>
          <p:cNvSpPr txBox="1">
            <a:spLocks noChangeArrowheads="1"/>
          </p:cNvSpPr>
          <p:nvPr/>
        </p:nvSpPr>
        <p:spPr bwMode="auto">
          <a:xfrm>
            <a:off x="0" y="32029050"/>
            <a:ext cx="40233600" cy="889350"/>
          </a:xfrm>
          <a:prstGeom prst="rect">
            <a:avLst/>
          </a:prstGeom>
          <a:gradFill>
            <a:gsLst>
              <a:gs pos="100000">
                <a:schemeClr val="tx2">
                  <a:lumMod val="60000"/>
                  <a:lumOff val="40000"/>
                </a:schemeClr>
              </a:gs>
              <a:gs pos="0">
                <a:schemeClr val="tx2">
                  <a:lumMod val="75000"/>
                </a:schemeClr>
              </a:gs>
            </a:gsLst>
            <a:lin ang="5400000" scaled="1"/>
          </a:gradFill>
          <a:l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8583" tIns="169292" rIns="338583" bIns="169292" numCol="1" anchor="ctr" anchorCtr="0" compatLnSpc="1">
            <a:prstTxWarp prst="textNoShape">
              <a:avLst/>
            </a:prstTxWarp>
            <a:normAutofit fontScale="85000" lnSpcReduction="20000"/>
          </a:bodyPr>
          <a:lstStyle>
            <a:lvl1pPr algn="ctr" defTabSz="3224732" rtl="0" eaLnBrk="0" fontAlgn="base" hangingPunct="0">
              <a:spcBef>
                <a:spcPct val="0"/>
              </a:spcBef>
              <a:spcAft>
                <a:spcPct val="0"/>
              </a:spcAft>
              <a:defRPr sz="15599">
                <a:solidFill>
                  <a:schemeClr val="tx2"/>
                </a:solidFill>
                <a:latin typeface="+mj-lt"/>
                <a:ea typeface="+mj-ea"/>
                <a:cs typeface="+mj-cs"/>
              </a:defRPr>
            </a:lvl1pPr>
            <a:lvl2pPr algn="ctr" defTabSz="3224732" rtl="0" eaLnBrk="0" fontAlgn="base" hangingPunct="0">
              <a:spcBef>
                <a:spcPct val="0"/>
              </a:spcBef>
              <a:spcAft>
                <a:spcPct val="0"/>
              </a:spcAft>
              <a:defRPr sz="15599">
                <a:solidFill>
                  <a:schemeClr val="tx2"/>
                </a:solidFill>
                <a:latin typeface="Arial" pitchFamily="34" charset="0"/>
              </a:defRPr>
            </a:lvl2pPr>
            <a:lvl3pPr algn="ctr" defTabSz="3224732" rtl="0" eaLnBrk="0" fontAlgn="base" hangingPunct="0">
              <a:spcBef>
                <a:spcPct val="0"/>
              </a:spcBef>
              <a:spcAft>
                <a:spcPct val="0"/>
              </a:spcAft>
              <a:defRPr sz="15599">
                <a:solidFill>
                  <a:schemeClr val="tx2"/>
                </a:solidFill>
                <a:latin typeface="Arial" pitchFamily="34" charset="0"/>
              </a:defRPr>
            </a:lvl3pPr>
            <a:lvl4pPr algn="ctr" defTabSz="3224732" rtl="0" eaLnBrk="0" fontAlgn="base" hangingPunct="0">
              <a:spcBef>
                <a:spcPct val="0"/>
              </a:spcBef>
              <a:spcAft>
                <a:spcPct val="0"/>
              </a:spcAft>
              <a:defRPr sz="15599">
                <a:solidFill>
                  <a:schemeClr val="tx2"/>
                </a:solidFill>
                <a:latin typeface="Arial" pitchFamily="34" charset="0"/>
              </a:defRPr>
            </a:lvl4pPr>
            <a:lvl5pPr algn="ctr" defTabSz="3224732" rtl="0" eaLnBrk="0" fontAlgn="base" hangingPunct="0">
              <a:spcBef>
                <a:spcPct val="0"/>
              </a:spcBef>
              <a:spcAft>
                <a:spcPct val="0"/>
              </a:spcAft>
              <a:defRPr sz="15599">
                <a:solidFill>
                  <a:schemeClr val="tx2"/>
                </a:solidFill>
                <a:latin typeface="Arial" pitchFamily="34" charset="0"/>
              </a:defRPr>
            </a:lvl5pPr>
            <a:lvl6pPr marL="391866" algn="ctr" defTabSz="3224732" rtl="0" fontAlgn="base">
              <a:spcBef>
                <a:spcPct val="0"/>
              </a:spcBef>
              <a:spcAft>
                <a:spcPct val="0"/>
              </a:spcAft>
              <a:defRPr sz="15599">
                <a:solidFill>
                  <a:schemeClr val="tx2"/>
                </a:solidFill>
                <a:latin typeface="Arial" pitchFamily="34" charset="0"/>
              </a:defRPr>
            </a:lvl6pPr>
            <a:lvl7pPr marL="783732" algn="ctr" defTabSz="3224732" rtl="0" fontAlgn="base">
              <a:spcBef>
                <a:spcPct val="0"/>
              </a:spcBef>
              <a:spcAft>
                <a:spcPct val="0"/>
              </a:spcAft>
              <a:defRPr sz="15599">
                <a:solidFill>
                  <a:schemeClr val="tx2"/>
                </a:solidFill>
                <a:latin typeface="Arial" pitchFamily="34" charset="0"/>
              </a:defRPr>
            </a:lvl7pPr>
            <a:lvl8pPr marL="1175598" algn="ctr" defTabSz="3224732" rtl="0" fontAlgn="base">
              <a:spcBef>
                <a:spcPct val="0"/>
              </a:spcBef>
              <a:spcAft>
                <a:spcPct val="0"/>
              </a:spcAft>
              <a:defRPr sz="15599">
                <a:solidFill>
                  <a:schemeClr val="tx2"/>
                </a:solidFill>
                <a:latin typeface="Arial" pitchFamily="34" charset="0"/>
              </a:defRPr>
            </a:lvl8pPr>
            <a:lvl9pPr marL="1567464" algn="ctr" defTabSz="3224732" rtl="0" fontAlgn="base">
              <a:spcBef>
                <a:spcPct val="0"/>
              </a:spcBef>
              <a:spcAft>
                <a:spcPct val="0"/>
              </a:spcAft>
              <a:defRPr sz="15599">
                <a:solidFill>
                  <a:schemeClr val="tx2"/>
                </a:solidFill>
                <a:latin typeface="Arial" pitchFamily="34" charset="0"/>
              </a:defRPr>
            </a:lvl9pPr>
          </a:lstStyle>
          <a:p>
            <a:pPr indent="-352672" algn="l" eaLnBrk="1" hangingPunct="1">
              <a:spcBef>
                <a:spcPts val="0"/>
              </a:spcBef>
              <a:spcAft>
                <a:spcPts val="0"/>
              </a:spcAft>
            </a:pPr>
            <a:r>
              <a:rPr lang="en-US" sz="2520" b="0" kern="0" dirty="0">
                <a:solidFill>
                  <a:schemeClr val="bg1"/>
                </a:solidFill>
              </a:rPr>
              <a:t>For more information contact: Anna Geho (</a:t>
            </a:r>
            <a:r>
              <a:rPr lang="en-US" sz="2520" b="0" kern="0" dirty="0">
                <a:solidFill>
                  <a:schemeClr val="bg1"/>
                </a:solidFill>
                <a:hlinkClick r:id="rId3">
                  <a:extLst>
                    <a:ext uri="{A12FA001-AC4F-418D-AE19-62706E023703}">
                      <ahyp:hlinkClr xmlns:ahyp="http://schemas.microsoft.com/office/drawing/2018/hyperlinkcolor" val="tx"/>
                    </a:ext>
                  </a:extLst>
                </a:hlinkClick>
              </a:rPr>
              <a:t>Anna.Geho@unh.edu</a:t>
            </a:r>
            <a:r>
              <a:rPr lang="en-US" sz="2520" b="0" kern="0" dirty="0">
                <a:solidFill>
                  <a:schemeClr val="bg1"/>
                </a:solidFill>
              </a:rPr>
              <a:t>).</a:t>
            </a:r>
          </a:p>
          <a:p>
            <a:pPr indent="-352672" algn="l" eaLnBrk="1" hangingPunct="1">
              <a:spcBef>
                <a:spcPts val="0"/>
              </a:spcBef>
              <a:spcAft>
                <a:spcPts val="0"/>
              </a:spcAft>
            </a:pPr>
            <a:r>
              <a:rPr lang="en-US" sz="2520" b="0" kern="0" dirty="0">
                <a:solidFill>
                  <a:schemeClr val="bg1"/>
                </a:solidFill>
              </a:rPr>
              <a:t>Acknowledgements: Many thanks to the Hamel Center for URA funding.</a:t>
            </a:r>
          </a:p>
        </p:txBody>
      </p:sp>
      <p:sp>
        <p:nvSpPr>
          <p:cNvPr id="13" name="TextBox 12">
            <a:extLst>
              <a:ext uri="{FF2B5EF4-FFF2-40B4-BE49-F238E27FC236}">
                <a16:creationId xmlns:a16="http://schemas.microsoft.com/office/drawing/2014/main" id="{B2E5DA7E-B606-6F07-8E06-018FE2D175D0}"/>
              </a:ext>
            </a:extLst>
          </p:cNvPr>
          <p:cNvSpPr txBox="1"/>
          <p:nvPr/>
        </p:nvSpPr>
        <p:spPr>
          <a:xfrm>
            <a:off x="14533015" y="17726920"/>
            <a:ext cx="11167567" cy="5410712"/>
          </a:xfrm>
          <a:prstGeom prst="rect">
            <a:avLst/>
          </a:prstGeom>
          <a:noFill/>
        </p:spPr>
        <p:txBody>
          <a:bodyPr wrap="square" rtlCol="0">
            <a:spAutoFit/>
          </a:bodyPr>
          <a:lstStyle/>
          <a:p>
            <a:pPr marL="514340" indent="-514340" algn="l">
              <a:buFont typeface="Wingdings" pitchFamily="2" charset="2"/>
              <a:buChar char="§"/>
            </a:pPr>
            <a:r>
              <a:rPr lang="en-US" sz="2880" b="0" dirty="0">
                <a:solidFill>
                  <a:schemeClr val="tx1"/>
                </a:solidFill>
              </a:rPr>
              <a:t>Fourier features can be used in addition to MLPs and have the potential to be more efficient and accurate [1]. </a:t>
            </a:r>
          </a:p>
          <a:p>
            <a:pPr marL="514340" indent="-514340" algn="l">
              <a:buFont typeface="Wingdings" pitchFamily="2" charset="2"/>
              <a:buChar char="§"/>
            </a:pPr>
            <a:endParaRPr lang="en-US" sz="2880" b="0" dirty="0">
              <a:solidFill>
                <a:schemeClr val="tx1"/>
              </a:solidFill>
            </a:endParaRPr>
          </a:p>
          <a:p>
            <a:pPr marL="887503" lvl="1" indent="-514340" algn="l">
              <a:buFont typeface="Wingdings" pitchFamily="2" charset="2"/>
              <a:buChar char="§"/>
            </a:pPr>
            <a:r>
              <a:rPr lang="en-US" sz="2880" b="0" dirty="0">
                <a:solidFill>
                  <a:schemeClr val="tx1"/>
                </a:solidFill>
              </a:rPr>
              <a:t>Fourier features use sine and cosine modes to capture high frequency parts of the CY manifold </a:t>
            </a:r>
          </a:p>
          <a:p>
            <a:pPr marL="887503" lvl="1" indent="-514340" algn="l">
              <a:buFont typeface="Wingdings" pitchFamily="2" charset="2"/>
              <a:buChar char="§"/>
            </a:pPr>
            <a:endParaRPr lang="en-US" sz="2880" b="0" dirty="0">
              <a:solidFill>
                <a:schemeClr val="tx1"/>
              </a:solidFill>
            </a:endParaRPr>
          </a:p>
          <a:p>
            <a:pPr marL="887503" lvl="1" indent="-514340" algn="l">
              <a:buFont typeface="Wingdings" pitchFamily="2" charset="2"/>
              <a:buChar char="§"/>
            </a:pPr>
            <a:r>
              <a:rPr lang="en-US" sz="2880" b="0" dirty="0">
                <a:solidFill>
                  <a:schemeClr val="tx1"/>
                </a:solidFill>
              </a:rPr>
              <a:t>CY manifolds can be symmetric, but they can also be deformed and the Fourier features can help model these manifolds. </a:t>
            </a:r>
          </a:p>
          <a:p>
            <a:pPr lvl="1" algn="l"/>
            <a:endParaRPr lang="en-US" sz="2880" b="0" dirty="0">
              <a:solidFill>
                <a:schemeClr val="tx1"/>
              </a:solidFill>
            </a:endParaRPr>
          </a:p>
          <a:p>
            <a:pPr lvl="1" algn="l"/>
            <a:endParaRPr lang="en-US" sz="2880" dirty="0"/>
          </a:p>
          <a:p>
            <a:pPr lvl="1" algn="l"/>
            <a:endParaRPr lang="en-US" sz="2880" b="0" dirty="0">
              <a:solidFill>
                <a:schemeClr val="tx1"/>
              </a:solidFill>
            </a:endParaRPr>
          </a:p>
        </p:txBody>
      </p:sp>
      <p:sp>
        <p:nvSpPr>
          <p:cNvPr id="27" name="TextBox 26">
            <a:extLst>
              <a:ext uri="{FF2B5EF4-FFF2-40B4-BE49-F238E27FC236}">
                <a16:creationId xmlns:a16="http://schemas.microsoft.com/office/drawing/2014/main" id="{142FF061-3409-5CB7-160F-43BA26ED866E}"/>
              </a:ext>
            </a:extLst>
          </p:cNvPr>
          <p:cNvSpPr txBox="1"/>
          <p:nvPr/>
        </p:nvSpPr>
        <p:spPr>
          <a:xfrm>
            <a:off x="14533016" y="25785171"/>
            <a:ext cx="11167567" cy="5853910"/>
          </a:xfrm>
          <a:prstGeom prst="rect">
            <a:avLst/>
          </a:prstGeom>
          <a:noFill/>
        </p:spPr>
        <p:txBody>
          <a:bodyPr wrap="square" rtlCol="0">
            <a:spAutoFit/>
          </a:bodyPr>
          <a:lstStyle/>
          <a:p>
            <a:pPr marL="514340" indent="-514340" algn="l">
              <a:buFont typeface="Wingdings" pitchFamily="2" charset="2"/>
              <a:buChar char="§"/>
            </a:pPr>
            <a:r>
              <a:rPr lang="en-US" sz="2880" b="0" dirty="0">
                <a:solidFill>
                  <a:schemeClr val="tx1"/>
                </a:solidFill>
              </a:rPr>
              <a:t>Using the previously generated repository </a:t>
            </a:r>
            <a:r>
              <a:rPr lang="en-US" sz="2880" b="0" dirty="0" err="1">
                <a:solidFill>
                  <a:schemeClr val="tx1"/>
                </a:solidFill>
              </a:rPr>
              <a:t>cymetric</a:t>
            </a:r>
            <a:r>
              <a:rPr lang="en-US" sz="2880" b="0" dirty="0">
                <a:solidFill>
                  <a:schemeClr val="tx1"/>
                </a:solidFill>
              </a:rPr>
              <a:t> [3], which is neural network code for finding the metric on CY manifolds, this project experimented with using Fourier features and adaptive Fourier features to solve for the metric in addition to the TensorFlow dense neural network layers. </a:t>
            </a:r>
          </a:p>
          <a:p>
            <a:pPr marL="514340" indent="-514340" algn="l">
              <a:buFont typeface="Wingdings" pitchFamily="2" charset="2"/>
              <a:buChar char="§"/>
            </a:pPr>
            <a:endParaRPr lang="en-US" sz="2880" b="0" dirty="0">
              <a:solidFill>
                <a:schemeClr val="tx1"/>
              </a:solidFill>
            </a:endParaRPr>
          </a:p>
          <a:p>
            <a:pPr marL="887503" lvl="1" indent="-514340" algn="l">
              <a:buFont typeface="Wingdings" pitchFamily="2" charset="2"/>
              <a:buChar char="§"/>
            </a:pPr>
            <a:r>
              <a:rPr lang="en-US" sz="2880" b="0" dirty="0">
                <a:solidFill>
                  <a:schemeClr val="tx1"/>
                </a:solidFill>
              </a:rPr>
              <a:t>Once Fourier features are added to the TensorFlow Dense networks, the optimal hyperparameters for the Fourier features must be found. </a:t>
            </a:r>
          </a:p>
          <a:p>
            <a:pPr marL="887503" lvl="1" indent="-514340" algn="l">
              <a:buFont typeface="Wingdings" pitchFamily="2" charset="2"/>
              <a:buChar char="§"/>
            </a:pPr>
            <a:endParaRPr lang="en-US" sz="2880" b="0" dirty="0">
              <a:solidFill>
                <a:schemeClr val="tx1"/>
              </a:solidFill>
            </a:endParaRPr>
          </a:p>
          <a:p>
            <a:pPr marL="887503" lvl="1" indent="-514340" algn="l">
              <a:buFont typeface="Wingdings" pitchFamily="2" charset="2"/>
              <a:buChar char="§"/>
            </a:pPr>
            <a:r>
              <a:rPr lang="en-US" sz="2880" b="0" dirty="0">
                <a:solidFill>
                  <a:schemeClr val="tx1"/>
                </a:solidFill>
              </a:rPr>
              <a:t>Factors to be considered include how many layers the network should have, the width of those layers, and the number of features. </a:t>
            </a:r>
          </a:p>
        </p:txBody>
      </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6A7C34E4-6D39-450B-12BF-3B3D69F49115}"/>
                  </a:ext>
                </a:extLst>
              </p:cNvPr>
              <p:cNvSpPr txBox="1"/>
              <p:nvPr/>
            </p:nvSpPr>
            <p:spPr>
              <a:xfrm>
                <a:off x="641757" y="24302595"/>
                <a:ext cx="11164824" cy="1408078"/>
              </a:xfrm>
              <a:prstGeom prst="rect">
                <a:avLst/>
              </a:prstGeom>
              <a:noFill/>
            </p:spPr>
            <p:txBody>
              <a:bodyPr wrap="square" rtlCol="0">
                <a:spAutoFit/>
              </a:bodyPr>
              <a:lstStyle/>
              <a:p>
                <a:r>
                  <a:rPr lang="en-US" altLang="en-US" sz="2520" dirty="0">
                    <a:solidFill>
                      <a:srgbClr val="000000"/>
                    </a:solidFill>
                    <a:latin typeface="+mn-lt"/>
                  </a:rPr>
                  <a:t>Figure 1</a:t>
                </a:r>
                <a:r>
                  <a:rPr lang="en-US" altLang="en-US" sz="2520" b="0" dirty="0">
                    <a:solidFill>
                      <a:srgbClr val="000000"/>
                    </a:solidFill>
                    <a:latin typeface="+mn-lt"/>
                  </a:rPr>
                  <a:t>: Visualization of the machine-learned potential </a:t>
                </a:r>
                <a14:m>
                  <m:oMath xmlns:m="http://schemas.openxmlformats.org/officeDocument/2006/math">
                    <m:r>
                      <a:rPr lang="en-US" altLang="en-US" sz="2520" b="0" i="1" smtClean="0">
                        <a:solidFill>
                          <a:srgbClr val="000000"/>
                        </a:solidFill>
                        <a:latin typeface="Cambria Math" panose="02040503050406030204" pitchFamily="18" charset="0"/>
                        <a:ea typeface="Cambria Math" panose="02040503050406030204" pitchFamily="18" charset="0"/>
                      </a:rPr>
                      <m:t>𝜑</m:t>
                    </m:r>
                    <m:r>
                      <a:rPr lang="en-US" altLang="en-US" sz="2520" b="0" i="1" smtClean="0">
                        <a:solidFill>
                          <a:srgbClr val="000000"/>
                        </a:solidFill>
                        <a:latin typeface="Cambria Math" panose="02040503050406030204" pitchFamily="18" charset="0"/>
                        <a:ea typeface="Cambria Math" panose="02040503050406030204" pitchFamily="18" charset="0"/>
                      </a:rPr>
                      <m:t> </m:t>
                    </m:r>
                  </m:oMath>
                </a14:m>
                <a:r>
                  <a:rPr lang="en-US" altLang="en-US" sz="2520" b="0" dirty="0">
                    <a:solidFill>
                      <a:srgbClr val="000000"/>
                    </a:solidFill>
                    <a:latin typeface="+mn-lt"/>
                  </a:rPr>
                  <a:t>on a slice of the Fermat Quintic threefold. </a:t>
                </a:r>
              </a:p>
              <a:p>
                <a:endParaRPr lang="en-US" dirty="0"/>
              </a:p>
            </p:txBody>
          </p:sp>
        </mc:Choice>
        <mc:Fallback>
          <p:sp>
            <p:nvSpPr>
              <p:cNvPr id="39" name="TextBox 38">
                <a:extLst>
                  <a:ext uri="{FF2B5EF4-FFF2-40B4-BE49-F238E27FC236}">
                    <a16:creationId xmlns:a16="http://schemas.microsoft.com/office/drawing/2014/main" id="{6A7C34E4-6D39-450B-12BF-3B3D69F49115}"/>
                  </a:ext>
                </a:extLst>
              </p:cNvPr>
              <p:cNvSpPr txBox="1">
                <a:spLocks noRot="1" noChangeAspect="1" noMove="1" noResize="1" noEditPoints="1" noAdjustHandles="1" noChangeArrowheads="1" noChangeShapeType="1" noTextEdit="1"/>
              </p:cNvSpPr>
              <p:nvPr/>
            </p:nvSpPr>
            <p:spPr>
              <a:xfrm>
                <a:off x="641757" y="24302595"/>
                <a:ext cx="11164824" cy="1408078"/>
              </a:xfrm>
              <a:prstGeom prst="rect">
                <a:avLst/>
              </a:prstGeom>
              <a:blipFill>
                <a:blip r:embed="rId4"/>
                <a:stretch>
                  <a:fillRect t="-3571"/>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C0F2B504-CB57-AC7E-3FAD-1C8448F72A1A}"/>
              </a:ext>
            </a:extLst>
          </p:cNvPr>
          <p:cNvSpPr txBox="1"/>
          <p:nvPr/>
        </p:nvSpPr>
        <p:spPr>
          <a:xfrm>
            <a:off x="28144307" y="16203168"/>
            <a:ext cx="184731" cy="632481"/>
          </a:xfrm>
          <a:prstGeom prst="rect">
            <a:avLst/>
          </a:prstGeom>
          <a:noFill/>
        </p:spPr>
        <p:txBody>
          <a:bodyPr wrap="none" rtlCol="0">
            <a:spAutoFit/>
          </a:bodyPr>
          <a:lstStyle/>
          <a:p>
            <a:endParaRPr lang="en-US" dirty="0"/>
          </a:p>
        </p:txBody>
      </p:sp>
      <p:sp>
        <p:nvSpPr>
          <p:cNvPr id="24" name="TextBox 23">
            <a:extLst>
              <a:ext uri="{FF2B5EF4-FFF2-40B4-BE49-F238E27FC236}">
                <a16:creationId xmlns:a16="http://schemas.microsoft.com/office/drawing/2014/main" id="{5E297922-9C7A-7515-3781-DDA584A8E19E}"/>
              </a:ext>
            </a:extLst>
          </p:cNvPr>
          <p:cNvSpPr txBox="1"/>
          <p:nvPr/>
        </p:nvSpPr>
        <p:spPr>
          <a:xfrm>
            <a:off x="27917580" y="25156553"/>
            <a:ext cx="10611241" cy="867930"/>
          </a:xfrm>
          <a:prstGeom prst="rect">
            <a:avLst/>
          </a:prstGeom>
          <a:noFill/>
        </p:spPr>
        <p:txBody>
          <a:bodyPr wrap="square" rtlCol="0">
            <a:spAutoFit/>
          </a:bodyPr>
          <a:lstStyle/>
          <a:p>
            <a:r>
              <a:rPr lang="en-US" sz="2520" dirty="0">
                <a:solidFill>
                  <a:schemeClr val="tx1"/>
                </a:solidFill>
              </a:rPr>
              <a:t>Figure 3: </a:t>
            </a:r>
            <a:r>
              <a:rPr lang="en-US" sz="2520" b="0" dirty="0">
                <a:solidFill>
                  <a:schemeClr val="tx1"/>
                </a:solidFill>
              </a:rPr>
              <a:t>Chart of training loss vs. Psi values between 0 and 1000 for dense, Fourier, and adaptive Fourier layers. </a:t>
            </a:r>
            <a:endParaRPr lang="en-US" dirty="0"/>
          </a:p>
        </p:txBody>
      </p:sp>
      <p:pic>
        <p:nvPicPr>
          <p:cNvPr id="44" name="Picture 43">
            <a:extLst>
              <a:ext uri="{FF2B5EF4-FFF2-40B4-BE49-F238E27FC236}">
                <a16:creationId xmlns:a16="http://schemas.microsoft.com/office/drawing/2014/main" id="{BD87F3E5-8D5D-D0A9-A86A-E72F1AB7A2B6}"/>
              </a:ext>
            </a:extLst>
          </p:cNvPr>
          <p:cNvPicPr>
            <a:picLocks noChangeAspect="1"/>
          </p:cNvPicPr>
          <p:nvPr/>
        </p:nvPicPr>
        <p:blipFill>
          <a:blip r:embed="rId5"/>
          <a:stretch>
            <a:fillRect/>
          </a:stretch>
        </p:blipFill>
        <p:spPr>
          <a:xfrm>
            <a:off x="4006766" y="30750659"/>
            <a:ext cx="5077319" cy="1187677"/>
          </a:xfrm>
          <a:prstGeom prst="rect">
            <a:avLst/>
          </a:prstGeom>
        </p:spPr>
      </p:pic>
      <p:pic>
        <p:nvPicPr>
          <p:cNvPr id="46" name="Picture 45">
            <a:extLst>
              <a:ext uri="{FF2B5EF4-FFF2-40B4-BE49-F238E27FC236}">
                <a16:creationId xmlns:a16="http://schemas.microsoft.com/office/drawing/2014/main" id="{DA3717BA-B171-C31C-B1C4-3017FC03653D}"/>
              </a:ext>
            </a:extLst>
          </p:cNvPr>
          <p:cNvPicPr>
            <a:picLocks noChangeAspect="1"/>
          </p:cNvPicPr>
          <p:nvPr/>
        </p:nvPicPr>
        <p:blipFill>
          <a:blip r:embed="rId6"/>
          <a:stretch>
            <a:fillRect/>
          </a:stretch>
        </p:blipFill>
        <p:spPr>
          <a:xfrm>
            <a:off x="7272168" y="28575000"/>
            <a:ext cx="3895100" cy="973775"/>
          </a:xfrm>
          <a:prstGeom prst="rect">
            <a:avLst/>
          </a:prstGeom>
        </p:spPr>
      </p:pic>
      <p:sp>
        <p:nvSpPr>
          <p:cNvPr id="5" name="TextBox 4">
            <a:extLst>
              <a:ext uri="{FF2B5EF4-FFF2-40B4-BE49-F238E27FC236}">
                <a16:creationId xmlns:a16="http://schemas.microsoft.com/office/drawing/2014/main" id="{AE76778F-6C98-FCBC-2ACC-A9351760F202}"/>
              </a:ext>
            </a:extLst>
          </p:cNvPr>
          <p:cNvSpPr txBox="1"/>
          <p:nvPr/>
        </p:nvSpPr>
        <p:spPr>
          <a:xfrm>
            <a:off x="14496020" y="21831692"/>
            <a:ext cx="11247675" cy="4178067"/>
          </a:xfrm>
          <a:prstGeom prst="rect">
            <a:avLst/>
          </a:prstGeom>
          <a:noFill/>
        </p:spPr>
        <p:txBody>
          <a:bodyPr wrap="square" rtlCol="0">
            <a:spAutoFit/>
          </a:bodyPr>
          <a:lstStyle/>
          <a:p>
            <a:pPr marL="514340" indent="-514340" algn="l">
              <a:buFont typeface="Wingdings" pitchFamily="2" charset="2"/>
              <a:buChar char="§"/>
            </a:pPr>
            <a:r>
              <a:rPr lang="en-US" sz="2880" b="0" dirty="0">
                <a:solidFill>
                  <a:schemeClr val="tx1"/>
                </a:solidFill>
              </a:rPr>
              <a:t>Adaptive Fourier features are a variation on Fourier features</a:t>
            </a:r>
          </a:p>
          <a:p>
            <a:pPr marL="514340" indent="-514340" algn="l">
              <a:buFont typeface="Wingdings" pitchFamily="2" charset="2"/>
              <a:buChar char="§"/>
            </a:pPr>
            <a:endParaRPr lang="en-US" sz="2880" b="0" dirty="0">
              <a:solidFill>
                <a:schemeClr val="tx1"/>
              </a:solidFill>
            </a:endParaRPr>
          </a:p>
          <a:p>
            <a:pPr marL="887503" lvl="1" indent="-514340" algn="l">
              <a:buFont typeface="Wingdings" pitchFamily="2" charset="2"/>
              <a:buChar char="§"/>
            </a:pPr>
            <a:r>
              <a:rPr lang="en-US" sz="2880" b="0" dirty="0">
                <a:solidFill>
                  <a:schemeClr val="tx1"/>
                </a:solidFill>
              </a:rPr>
              <a:t>Unlike Fourier features, adaptive Fourier features have a dense network inside of them to determine where the features are needed. </a:t>
            </a:r>
          </a:p>
          <a:p>
            <a:pPr marL="887503" lvl="1" indent="-514340" algn="l">
              <a:buFont typeface="Wingdings" pitchFamily="2" charset="2"/>
              <a:buChar char="§"/>
            </a:pPr>
            <a:endParaRPr lang="en-US" sz="2880" b="0" dirty="0">
              <a:solidFill>
                <a:schemeClr val="tx1"/>
              </a:solidFill>
            </a:endParaRPr>
          </a:p>
          <a:p>
            <a:pPr marL="887503" lvl="1" indent="-514340" algn="l">
              <a:buFont typeface="Wingdings" pitchFamily="2" charset="2"/>
              <a:buChar char="§"/>
            </a:pPr>
            <a:r>
              <a:rPr lang="en-US" sz="2880" b="0" dirty="0">
                <a:solidFill>
                  <a:schemeClr val="tx1"/>
                </a:solidFill>
              </a:rPr>
              <a:t>The regular Fourier features are applied everywhere on the CY  manifold, which could be unnecessary and lead to overfitting. </a:t>
            </a:r>
          </a:p>
          <a:p>
            <a:endParaRPr lang="en-US" dirty="0"/>
          </a:p>
        </p:txBody>
      </p:sp>
      <p:pic>
        <p:nvPicPr>
          <p:cNvPr id="10" name="Picture 9" descr="A graph of different colored lines&#10;&#10;AI-generated content may be incorrect.">
            <a:extLst>
              <a:ext uri="{FF2B5EF4-FFF2-40B4-BE49-F238E27FC236}">
                <a16:creationId xmlns:a16="http://schemas.microsoft.com/office/drawing/2014/main" id="{776E94F8-5951-C13E-14EB-DCFD66864D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826140" y="17267988"/>
            <a:ext cx="10611241" cy="7326809"/>
          </a:xfrm>
          <a:prstGeom prst="rect">
            <a:avLst/>
          </a:prstGeom>
        </p:spPr>
      </p:pic>
      <p:pic>
        <p:nvPicPr>
          <p:cNvPr id="2092" name="Picture 2091" descr="A purple and orange spiral&#10;&#10;AI-generated content may be incorrect.">
            <a:extLst>
              <a:ext uri="{FF2B5EF4-FFF2-40B4-BE49-F238E27FC236}">
                <a16:creationId xmlns:a16="http://schemas.microsoft.com/office/drawing/2014/main" id="{B064DFAE-9E40-3EE9-2461-790E1BFB5A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92243" y="16988437"/>
            <a:ext cx="7772400" cy="7076364"/>
          </a:xfrm>
          <a:prstGeom prst="rect">
            <a:avLst/>
          </a:prstGeom>
        </p:spPr>
      </p:pic>
      <p:grpSp>
        <p:nvGrpSpPr>
          <p:cNvPr id="2133" name="Group 2132">
            <a:extLst>
              <a:ext uri="{FF2B5EF4-FFF2-40B4-BE49-F238E27FC236}">
                <a16:creationId xmlns:a16="http://schemas.microsoft.com/office/drawing/2014/main" id="{E0C5A8B2-7BB0-2F6E-622E-B29E3E72A7C9}"/>
              </a:ext>
            </a:extLst>
          </p:cNvPr>
          <p:cNvGrpSpPr/>
          <p:nvPr/>
        </p:nvGrpSpPr>
        <p:grpSpPr>
          <a:xfrm>
            <a:off x="13838039" y="11998404"/>
            <a:ext cx="13340335" cy="5269583"/>
            <a:chOff x="1306426" y="2174559"/>
            <a:chExt cx="10239310" cy="3288740"/>
          </a:xfrm>
        </p:grpSpPr>
        <mc:AlternateContent xmlns:mc="http://schemas.openxmlformats.org/markup-compatibility/2006">
          <mc:Choice xmlns:a14="http://schemas.microsoft.com/office/drawing/2010/main" Requires="a14">
            <p:sp>
              <p:nvSpPr>
                <p:cNvPr id="2134" name="Rectangle 2133">
                  <a:extLst>
                    <a:ext uri="{FF2B5EF4-FFF2-40B4-BE49-F238E27FC236}">
                      <a16:creationId xmlns:a16="http://schemas.microsoft.com/office/drawing/2014/main" id="{3BAE2B8E-8B83-5C76-FAFE-CEA206D3B487}"/>
                    </a:ext>
                  </a:extLst>
                </p:cNvPr>
                <p:cNvSpPr/>
                <p:nvPr/>
              </p:nvSpPr>
              <p:spPr>
                <a:xfrm>
                  <a:off x="1639002" y="3512800"/>
                  <a:ext cx="1021080" cy="97536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3200" b="0" i="1" smtClean="0">
                                <a:solidFill>
                                  <a:schemeClr val="tx1"/>
                                </a:solidFill>
                                <a:latin typeface="Cambria Math" panose="02040503050406030204" pitchFamily="18" charset="0"/>
                              </a:rPr>
                            </m:ctrlPr>
                          </m:sSupPr>
                          <m:e>
                            <m:r>
                              <a:rPr lang="en-US" sz="3200" b="0" i="1" smtClean="0">
                                <a:solidFill>
                                  <a:schemeClr val="tx1"/>
                                </a:solidFill>
                                <a:latin typeface="Cambria Math" panose="02040503050406030204" pitchFamily="18" charset="0"/>
                              </a:rPr>
                              <m:t>ℙ</m:t>
                            </m:r>
                          </m:e>
                          <m:sup>
                            <m:r>
                              <a:rPr lang="en-US" sz="3200" b="0" i="1" smtClean="0">
                                <a:solidFill>
                                  <a:schemeClr val="tx1"/>
                                </a:solidFill>
                                <a:latin typeface="Cambria Math" panose="02040503050406030204" pitchFamily="18" charset="0"/>
                              </a:rPr>
                              <m:t>𝑛</m:t>
                            </m:r>
                          </m:sup>
                        </m:sSup>
                      </m:oMath>
                    </m:oMathPara>
                  </a14:m>
                  <a:endParaRPr lang="en-US" sz="3200" dirty="0"/>
                </a:p>
              </p:txBody>
            </p:sp>
          </mc:Choice>
          <mc:Fallback>
            <p:sp>
              <p:nvSpPr>
                <p:cNvPr id="2134" name="Rectangle 2133">
                  <a:extLst>
                    <a:ext uri="{FF2B5EF4-FFF2-40B4-BE49-F238E27FC236}">
                      <a16:creationId xmlns:a16="http://schemas.microsoft.com/office/drawing/2014/main" id="{3BAE2B8E-8B83-5C76-FAFE-CEA206D3B487}"/>
                    </a:ext>
                  </a:extLst>
                </p:cNvPr>
                <p:cNvSpPr>
                  <a:spLocks noRot="1" noChangeAspect="1" noMove="1" noResize="1" noEditPoints="1" noAdjustHandles="1" noChangeArrowheads="1" noChangeShapeType="1" noTextEdit="1"/>
                </p:cNvSpPr>
                <p:nvPr/>
              </p:nvSpPr>
              <p:spPr>
                <a:xfrm>
                  <a:off x="1639002" y="3512800"/>
                  <a:ext cx="1021080" cy="975360"/>
                </a:xfrm>
                <a:prstGeom prst="rect">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35" name="Rectangle 2134">
                  <a:extLst>
                    <a:ext uri="{FF2B5EF4-FFF2-40B4-BE49-F238E27FC236}">
                      <a16:creationId xmlns:a16="http://schemas.microsoft.com/office/drawing/2014/main" id="{350CBA3F-EC3B-69A3-8DC4-AAAA384D1FAA}"/>
                    </a:ext>
                  </a:extLst>
                </p:cNvPr>
                <p:cNvSpPr/>
                <p:nvPr/>
              </p:nvSpPr>
              <p:spPr>
                <a:xfrm>
                  <a:off x="5115412" y="3512800"/>
                  <a:ext cx="1021080" cy="49273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3200" b="0" i="0" smtClean="0">
                            <a:solidFill>
                              <a:schemeClr val="tx1"/>
                            </a:solidFill>
                            <a:latin typeface="Cambria Math" panose="02040503050406030204" pitchFamily="18" charset="0"/>
                          </a:rPr>
                          <m:t>Re</m:t>
                        </m:r>
                      </m:oMath>
                    </m:oMathPara>
                  </a14:m>
                  <a:endParaRPr lang="en-US" sz="3200" dirty="0"/>
                </a:p>
              </p:txBody>
            </p:sp>
          </mc:Choice>
          <mc:Fallback>
            <p:sp>
              <p:nvSpPr>
                <p:cNvPr id="2135" name="Rectangle 2134">
                  <a:extLst>
                    <a:ext uri="{FF2B5EF4-FFF2-40B4-BE49-F238E27FC236}">
                      <a16:creationId xmlns:a16="http://schemas.microsoft.com/office/drawing/2014/main" id="{350CBA3F-EC3B-69A3-8DC4-AAAA384D1FAA}"/>
                    </a:ext>
                  </a:extLst>
                </p:cNvPr>
                <p:cNvSpPr>
                  <a:spLocks noRot="1" noChangeAspect="1" noMove="1" noResize="1" noEditPoints="1" noAdjustHandles="1" noChangeArrowheads="1" noChangeShapeType="1" noTextEdit="1"/>
                </p:cNvSpPr>
                <p:nvPr/>
              </p:nvSpPr>
              <p:spPr>
                <a:xfrm>
                  <a:off x="5115412" y="3512800"/>
                  <a:ext cx="1021080" cy="492736"/>
                </a:xfrm>
                <a:prstGeom prst="rect">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36" name="Rectangle 2135">
                  <a:extLst>
                    <a:ext uri="{FF2B5EF4-FFF2-40B4-BE49-F238E27FC236}">
                      <a16:creationId xmlns:a16="http://schemas.microsoft.com/office/drawing/2014/main" id="{4F58D912-7D08-8834-A4B7-9FC3010BAAB1}"/>
                    </a:ext>
                  </a:extLst>
                </p:cNvPr>
                <p:cNvSpPr/>
                <p:nvPr/>
              </p:nvSpPr>
              <p:spPr>
                <a:xfrm>
                  <a:off x="5115412" y="4000480"/>
                  <a:ext cx="1021080" cy="49273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3200" b="0" i="0" smtClean="0">
                            <a:solidFill>
                              <a:schemeClr val="tx1"/>
                            </a:solidFill>
                            <a:latin typeface="Cambria Math" panose="02040503050406030204" pitchFamily="18" charset="0"/>
                          </a:rPr>
                          <m:t>Im</m:t>
                        </m:r>
                      </m:oMath>
                    </m:oMathPara>
                  </a14:m>
                  <a:endParaRPr lang="en-US" sz="3200" dirty="0"/>
                </a:p>
              </p:txBody>
            </p:sp>
          </mc:Choice>
          <mc:Fallback>
            <p:sp>
              <p:nvSpPr>
                <p:cNvPr id="2136" name="Rectangle 2135">
                  <a:extLst>
                    <a:ext uri="{FF2B5EF4-FFF2-40B4-BE49-F238E27FC236}">
                      <a16:creationId xmlns:a16="http://schemas.microsoft.com/office/drawing/2014/main" id="{4F58D912-7D08-8834-A4B7-9FC3010BAAB1}"/>
                    </a:ext>
                  </a:extLst>
                </p:cNvPr>
                <p:cNvSpPr>
                  <a:spLocks noRot="1" noChangeAspect="1" noMove="1" noResize="1" noEditPoints="1" noAdjustHandles="1" noChangeArrowheads="1" noChangeShapeType="1" noTextEdit="1"/>
                </p:cNvSpPr>
                <p:nvPr/>
              </p:nvSpPr>
              <p:spPr>
                <a:xfrm>
                  <a:off x="5115412" y="4000480"/>
                  <a:ext cx="1021080" cy="492736"/>
                </a:xfrm>
                <a:prstGeom prst="rect">
                  <a:avLst/>
                </a:prstGeom>
                <a:blipFill>
                  <a:blip r:embed="rId11"/>
                  <a:stretch>
                    <a:fillRect/>
                  </a:stretch>
                </a:blipFill>
                <a:ln w="28575">
                  <a:solidFill>
                    <a:schemeClr val="tx1"/>
                  </a:solidFill>
                </a:ln>
              </p:spPr>
              <p:txBody>
                <a:bodyPr/>
                <a:lstStyle/>
                <a:p>
                  <a:r>
                    <a:rPr lang="en-US">
                      <a:noFill/>
                    </a:rPr>
                    <a:t> </a:t>
                  </a:r>
                </a:p>
              </p:txBody>
            </p:sp>
          </mc:Fallback>
        </mc:AlternateContent>
        <p:cxnSp>
          <p:nvCxnSpPr>
            <p:cNvPr id="2137" name="Straight Arrow Connector 2136">
              <a:extLst>
                <a:ext uri="{FF2B5EF4-FFF2-40B4-BE49-F238E27FC236}">
                  <a16:creationId xmlns:a16="http://schemas.microsoft.com/office/drawing/2014/main" id="{EB4E4E46-899D-0B1D-37F7-4405117D65C6}"/>
                </a:ext>
              </a:extLst>
            </p:cNvPr>
            <p:cNvCxnSpPr>
              <a:cxnSpLocks/>
              <a:stCxn id="2134" idx="3"/>
              <a:endCxn id="2179" idx="1"/>
            </p:cNvCxnSpPr>
            <p:nvPr/>
          </p:nvCxnSpPr>
          <p:spPr>
            <a:xfrm>
              <a:off x="2660082" y="4000480"/>
              <a:ext cx="102298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38" name="Oval 2137">
                  <a:extLst>
                    <a:ext uri="{FF2B5EF4-FFF2-40B4-BE49-F238E27FC236}">
                      <a16:creationId xmlns:a16="http://schemas.microsoft.com/office/drawing/2014/main" id="{E142208C-B74A-077E-CDB7-5D110AB16927}"/>
                    </a:ext>
                  </a:extLst>
                </p:cNvPr>
                <p:cNvSpPr/>
                <p:nvPr/>
              </p:nvSpPr>
              <p:spPr>
                <a:xfrm>
                  <a:off x="7656681" y="2614144"/>
                  <a:ext cx="729917" cy="5943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US" sz="3200" b="0" i="1" smtClean="0">
                                <a:solidFill>
                                  <a:schemeClr val="tx1"/>
                                </a:solidFill>
                                <a:latin typeface="Cambria Math" panose="02040503050406030204" pitchFamily="18" charset="0"/>
                              </a:rPr>
                            </m:ctrlPr>
                          </m:sSubSupPr>
                          <m:e>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h</m:t>
                            </m:r>
                          </m:e>
                          <m:sub>
                            <m:r>
                              <a:rPr lang="en-US" sz="3200" b="0" i="1" smtClean="0">
                                <a:solidFill>
                                  <a:schemeClr val="tx1"/>
                                </a:solidFill>
                                <a:latin typeface="Cambria Math" panose="02040503050406030204" pitchFamily="18" charset="0"/>
                              </a:rPr>
                              <m:t>1</m:t>
                            </m:r>
                          </m:sub>
                          <m:sup>
                            <m:r>
                              <a:rPr lang="en-US" sz="3200" b="0" i="1" smtClean="0">
                                <a:solidFill>
                                  <a:schemeClr val="tx1"/>
                                </a:solidFill>
                                <a:latin typeface="Cambria Math" panose="02040503050406030204" pitchFamily="18" charset="0"/>
                              </a:rPr>
                              <m:t>(1)</m:t>
                            </m:r>
                          </m:sup>
                        </m:sSubSup>
                      </m:oMath>
                    </m:oMathPara>
                  </a14:m>
                  <a:endParaRPr lang="en-US" sz="3200" dirty="0">
                    <a:solidFill>
                      <a:schemeClr val="tx1"/>
                    </a:solidFill>
                  </a:endParaRPr>
                </a:p>
              </p:txBody>
            </p:sp>
          </mc:Choice>
          <mc:Fallback>
            <p:sp>
              <p:nvSpPr>
                <p:cNvPr id="2138" name="Oval 2137">
                  <a:extLst>
                    <a:ext uri="{FF2B5EF4-FFF2-40B4-BE49-F238E27FC236}">
                      <a16:creationId xmlns:a16="http://schemas.microsoft.com/office/drawing/2014/main" id="{E142208C-B74A-077E-CDB7-5D110AB16927}"/>
                    </a:ext>
                  </a:extLst>
                </p:cNvPr>
                <p:cNvSpPr>
                  <a:spLocks noRot="1" noChangeAspect="1" noMove="1" noResize="1" noEditPoints="1" noAdjustHandles="1" noChangeArrowheads="1" noChangeShapeType="1" noTextEdit="1"/>
                </p:cNvSpPr>
                <p:nvPr/>
              </p:nvSpPr>
              <p:spPr>
                <a:xfrm>
                  <a:off x="7656681" y="2614144"/>
                  <a:ext cx="729917" cy="594360"/>
                </a:xfrm>
                <a:prstGeom prst="ellipse">
                  <a:avLst/>
                </a:prstGeom>
                <a:blipFill>
                  <a:blip r:embed="rId12"/>
                  <a:stretch>
                    <a:fillRect l="-15385"/>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39" name="Oval 2138">
                  <a:extLst>
                    <a:ext uri="{FF2B5EF4-FFF2-40B4-BE49-F238E27FC236}">
                      <a16:creationId xmlns:a16="http://schemas.microsoft.com/office/drawing/2014/main" id="{E9441255-1402-A1DC-F4B6-E5CADEA732BC}"/>
                    </a:ext>
                  </a:extLst>
                </p:cNvPr>
                <p:cNvSpPr/>
                <p:nvPr/>
              </p:nvSpPr>
              <p:spPr>
                <a:xfrm>
                  <a:off x="7656681" y="3313652"/>
                  <a:ext cx="729917" cy="5943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3200" b="0" i="1" smtClean="0">
                                <a:solidFill>
                                  <a:schemeClr val="tx1"/>
                                </a:solidFill>
                                <a:latin typeface="Cambria Math" panose="02040503050406030204" pitchFamily="18" charset="0"/>
                              </a:rPr>
                            </m:ctrlPr>
                          </m:sSubSupPr>
                          <m:e>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h</m:t>
                            </m:r>
                          </m:e>
                          <m:sub>
                            <m:r>
                              <a:rPr lang="en-US" sz="3200" b="0" i="1" smtClean="0">
                                <a:solidFill>
                                  <a:schemeClr val="tx1"/>
                                </a:solidFill>
                                <a:latin typeface="Cambria Math" panose="02040503050406030204" pitchFamily="18" charset="0"/>
                              </a:rPr>
                              <m:t>2</m:t>
                            </m:r>
                          </m:sub>
                          <m:sup>
                            <m:r>
                              <a:rPr lang="en-US" sz="3200" b="0" i="1" smtClean="0">
                                <a:solidFill>
                                  <a:schemeClr val="tx1"/>
                                </a:solidFill>
                                <a:latin typeface="Cambria Math" panose="02040503050406030204" pitchFamily="18" charset="0"/>
                              </a:rPr>
                              <m:t>(1)</m:t>
                            </m:r>
                          </m:sup>
                        </m:sSubSup>
                      </m:oMath>
                    </m:oMathPara>
                  </a14:m>
                  <a:endParaRPr lang="en-US" sz="3200" dirty="0"/>
                </a:p>
              </p:txBody>
            </p:sp>
          </mc:Choice>
          <mc:Fallback>
            <p:sp>
              <p:nvSpPr>
                <p:cNvPr id="2139" name="Oval 2138">
                  <a:extLst>
                    <a:ext uri="{FF2B5EF4-FFF2-40B4-BE49-F238E27FC236}">
                      <a16:creationId xmlns:a16="http://schemas.microsoft.com/office/drawing/2014/main" id="{E9441255-1402-A1DC-F4B6-E5CADEA732BC}"/>
                    </a:ext>
                  </a:extLst>
                </p:cNvPr>
                <p:cNvSpPr>
                  <a:spLocks noRot="1" noChangeAspect="1" noMove="1" noResize="1" noEditPoints="1" noAdjustHandles="1" noChangeArrowheads="1" noChangeShapeType="1" noTextEdit="1"/>
                </p:cNvSpPr>
                <p:nvPr/>
              </p:nvSpPr>
              <p:spPr>
                <a:xfrm>
                  <a:off x="7656681" y="3313652"/>
                  <a:ext cx="729917" cy="594360"/>
                </a:xfrm>
                <a:prstGeom prst="ellipse">
                  <a:avLst/>
                </a:prstGeom>
                <a:blipFill>
                  <a:blip r:embed="rId13"/>
                  <a:stretch>
                    <a:fillRect l="-15385"/>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40" name="Oval 2139">
                  <a:extLst>
                    <a:ext uri="{FF2B5EF4-FFF2-40B4-BE49-F238E27FC236}">
                      <a16:creationId xmlns:a16="http://schemas.microsoft.com/office/drawing/2014/main" id="{6ADE2F6F-DF40-9108-F2D9-EF8FE817673E}"/>
                    </a:ext>
                  </a:extLst>
                </p:cNvPr>
                <p:cNvSpPr/>
                <p:nvPr/>
              </p:nvSpPr>
              <p:spPr>
                <a:xfrm>
                  <a:off x="7656681" y="4718929"/>
                  <a:ext cx="729917" cy="5943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3200" b="0" i="1" smtClean="0">
                                <a:solidFill>
                                  <a:schemeClr val="tx1"/>
                                </a:solidFill>
                                <a:latin typeface="Cambria Math" panose="02040503050406030204" pitchFamily="18" charset="0"/>
                              </a:rPr>
                            </m:ctrlPr>
                          </m:sSubSupPr>
                          <m:e>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h</m:t>
                            </m:r>
                          </m:e>
                          <m:sub>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𝑊</m:t>
                                </m:r>
                              </m:e>
                              <m:sub>
                                <m:r>
                                  <a:rPr lang="en-US" sz="3200" b="0" i="1" smtClean="0">
                                    <a:solidFill>
                                      <a:schemeClr val="tx1"/>
                                    </a:solidFill>
                                    <a:latin typeface="Cambria Math" panose="02040503050406030204" pitchFamily="18" charset="0"/>
                                  </a:rPr>
                                  <m:t>1</m:t>
                                </m:r>
                              </m:sub>
                            </m:sSub>
                          </m:sub>
                          <m:sup>
                            <m:r>
                              <a:rPr lang="en-US" sz="3200" b="0" i="1" smtClean="0">
                                <a:solidFill>
                                  <a:schemeClr val="tx1"/>
                                </a:solidFill>
                                <a:latin typeface="Cambria Math" panose="02040503050406030204" pitchFamily="18" charset="0"/>
                              </a:rPr>
                              <m:t>(1)</m:t>
                            </m:r>
                          </m:sup>
                        </m:sSubSup>
                      </m:oMath>
                    </m:oMathPara>
                  </a14:m>
                  <a:endParaRPr lang="en-US" sz="3200" dirty="0"/>
                </a:p>
              </p:txBody>
            </p:sp>
          </mc:Choice>
          <mc:Fallback>
            <p:sp>
              <p:nvSpPr>
                <p:cNvPr id="2140" name="Oval 2139">
                  <a:extLst>
                    <a:ext uri="{FF2B5EF4-FFF2-40B4-BE49-F238E27FC236}">
                      <a16:creationId xmlns:a16="http://schemas.microsoft.com/office/drawing/2014/main" id="{6ADE2F6F-DF40-9108-F2D9-EF8FE817673E}"/>
                    </a:ext>
                  </a:extLst>
                </p:cNvPr>
                <p:cNvSpPr>
                  <a:spLocks noRot="1" noChangeAspect="1" noMove="1" noResize="1" noEditPoints="1" noAdjustHandles="1" noChangeArrowheads="1" noChangeShapeType="1" noTextEdit="1"/>
                </p:cNvSpPr>
                <p:nvPr/>
              </p:nvSpPr>
              <p:spPr>
                <a:xfrm>
                  <a:off x="7656681" y="4718929"/>
                  <a:ext cx="729917" cy="594360"/>
                </a:xfrm>
                <a:prstGeom prst="ellipse">
                  <a:avLst/>
                </a:prstGeom>
                <a:blipFill>
                  <a:blip r:embed="rId14"/>
                  <a:stretch>
                    <a:fillRect l="-15385"/>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41" name="Oval 2140">
                  <a:extLst>
                    <a:ext uri="{FF2B5EF4-FFF2-40B4-BE49-F238E27FC236}">
                      <a16:creationId xmlns:a16="http://schemas.microsoft.com/office/drawing/2014/main" id="{BD9AF528-6354-858C-D7DD-85767D2B75EC}"/>
                    </a:ext>
                  </a:extLst>
                </p:cNvPr>
                <p:cNvSpPr/>
                <p:nvPr/>
              </p:nvSpPr>
              <p:spPr>
                <a:xfrm>
                  <a:off x="8891124" y="2614144"/>
                  <a:ext cx="729917" cy="5943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3200" b="0" i="1" smtClean="0">
                                <a:solidFill>
                                  <a:schemeClr val="tx1"/>
                                </a:solidFill>
                                <a:latin typeface="Cambria Math" panose="02040503050406030204" pitchFamily="18" charset="0"/>
                              </a:rPr>
                            </m:ctrlPr>
                          </m:sSubSupPr>
                          <m:e>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h</m:t>
                            </m:r>
                          </m:e>
                          <m:sub>
                            <m:r>
                              <a:rPr lang="en-US" sz="3200" b="0" i="1" smtClean="0">
                                <a:solidFill>
                                  <a:schemeClr val="tx1"/>
                                </a:solidFill>
                                <a:latin typeface="Cambria Math" panose="02040503050406030204" pitchFamily="18" charset="0"/>
                              </a:rPr>
                              <m:t>1</m:t>
                            </m:r>
                          </m:sub>
                          <m:sup>
                            <m:r>
                              <a:rPr lang="en-US" sz="3200" b="0" i="1" smtClean="0">
                                <a:solidFill>
                                  <a:schemeClr val="tx1"/>
                                </a:solidFill>
                                <a:latin typeface="Cambria Math" panose="02040503050406030204" pitchFamily="18" charset="0"/>
                              </a:rPr>
                              <m:t>(2)</m:t>
                            </m:r>
                          </m:sup>
                        </m:sSubSup>
                      </m:oMath>
                    </m:oMathPara>
                  </a14:m>
                  <a:endParaRPr lang="en-US" sz="3200" dirty="0"/>
                </a:p>
              </p:txBody>
            </p:sp>
          </mc:Choice>
          <mc:Fallback>
            <p:sp>
              <p:nvSpPr>
                <p:cNvPr id="2141" name="Oval 2140">
                  <a:extLst>
                    <a:ext uri="{FF2B5EF4-FFF2-40B4-BE49-F238E27FC236}">
                      <a16:creationId xmlns:a16="http://schemas.microsoft.com/office/drawing/2014/main" id="{BD9AF528-6354-858C-D7DD-85767D2B75EC}"/>
                    </a:ext>
                  </a:extLst>
                </p:cNvPr>
                <p:cNvSpPr>
                  <a:spLocks noRot="1" noChangeAspect="1" noMove="1" noResize="1" noEditPoints="1" noAdjustHandles="1" noChangeArrowheads="1" noChangeShapeType="1" noTextEdit="1"/>
                </p:cNvSpPr>
                <p:nvPr/>
              </p:nvSpPr>
              <p:spPr>
                <a:xfrm>
                  <a:off x="8891124" y="2614144"/>
                  <a:ext cx="729917" cy="594360"/>
                </a:xfrm>
                <a:prstGeom prst="ellipse">
                  <a:avLst/>
                </a:prstGeom>
                <a:blipFill>
                  <a:blip r:embed="rId15"/>
                  <a:stretch>
                    <a:fillRect l="-15190"/>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42" name="Oval 2141">
                  <a:extLst>
                    <a:ext uri="{FF2B5EF4-FFF2-40B4-BE49-F238E27FC236}">
                      <a16:creationId xmlns:a16="http://schemas.microsoft.com/office/drawing/2014/main" id="{BAF8D448-01D6-CE31-C1ED-26B6F272097C}"/>
                    </a:ext>
                  </a:extLst>
                </p:cNvPr>
                <p:cNvSpPr/>
                <p:nvPr/>
              </p:nvSpPr>
              <p:spPr>
                <a:xfrm>
                  <a:off x="8891124" y="3313652"/>
                  <a:ext cx="729917" cy="5943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3200" b="0" i="1" smtClean="0">
                                <a:solidFill>
                                  <a:schemeClr val="tx1"/>
                                </a:solidFill>
                                <a:latin typeface="Cambria Math" panose="02040503050406030204" pitchFamily="18" charset="0"/>
                              </a:rPr>
                            </m:ctrlPr>
                          </m:sSubSupPr>
                          <m:e>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h</m:t>
                            </m:r>
                          </m:e>
                          <m:sub>
                            <m:r>
                              <a:rPr lang="en-US" sz="3200" b="0" i="1" smtClean="0">
                                <a:solidFill>
                                  <a:schemeClr val="tx1"/>
                                </a:solidFill>
                                <a:latin typeface="Cambria Math" panose="02040503050406030204" pitchFamily="18" charset="0"/>
                              </a:rPr>
                              <m:t>2</m:t>
                            </m:r>
                          </m:sub>
                          <m:sup>
                            <m:r>
                              <a:rPr lang="en-US" sz="3200" b="0" i="1" smtClean="0">
                                <a:solidFill>
                                  <a:schemeClr val="tx1"/>
                                </a:solidFill>
                                <a:latin typeface="Cambria Math" panose="02040503050406030204" pitchFamily="18" charset="0"/>
                              </a:rPr>
                              <m:t>(2)</m:t>
                            </m:r>
                          </m:sup>
                        </m:sSubSup>
                      </m:oMath>
                    </m:oMathPara>
                  </a14:m>
                  <a:endParaRPr lang="en-US" sz="3200" dirty="0"/>
                </a:p>
              </p:txBody>
            </p:sp>
          </mc:Choice>
          <mc:Fallback>
            <p:sp>
              <p:nvSpPr>
                <p:cNvPr id="2142" name="Oval 2141">
                  <a:extLst>
                    <a:ext uri="{FF2B5EF4-FFF2-40B4-BE49-F238E27FC236}">
                      <a16:creationId xmlns:a16="http://schemas.microsoft.com/office/drawing/2014/main" id="{BAF8D448-01D6-CE31-C1ED-26B6F272097C}"/>
                    </a:ext>
                  </a:extLst>
                </p:cNvPr>
                <p:cNvSpPr>
                  <a:spLocks noRot="1" noChangeAspect="1" noMove="1" noResize="1" noEditPoints="1" noAdjustHandles="1" noChangeArrowheads="1" noChangeShapeType="1" noTextEdit="1"/>
                </p:cNvSpPr>
                <p:nvPr/>
              </p:nvSpPr>
              <p:spPr>
                <a:xfrm>
                  <a:off x="8891124" y="3313652"/>
                  <a:ext cx="729917" cy="594360"/>
                </a:xfrm>
                <a:prstGeom prst="ellipse">
                  <a:avLst/>
                </a:prstGeom>
                <a:blipFill>
                  <a:blip r:embed="rId16"/>
                  <a:stretch>
                    <a:fillRect l="-15190"/>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43" name="Oval 2142">
                  <a:extLst>
                    <a:ext uri="{FF2B5EF4-FFF2-40B4-BE49-F238E27FC236}">
                      <a16:creationId xmlns:a16="http://schemas.microsoft.com/office/drawing/2014/main" id="{E0954D8C-19DB-8621-5423-8DFFAE49B0AB}"/>
                    </a:ext>
                  </a:extLst>
                </p:cNvPr>
                <p:cNvSpPr>
                  <a:spLocks noChangeAspect="1"/>
                </p:cNvSpPr>
                <p:nvPr/>
              </p:nvSpPr>
              <p:spPr>
                <a:xfrm>
                  <a:off x="8891125" y="4718929"/>
                  <a:ext cx="593504" cy="5935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3200" b="0" i="1" smtClean="0">
                                <a:solidFill>
                                  <a:schemeClr val="tx1"/>
                                </a:solidFill>
                                <a:latin typeface="Cambria Math" panose="02040503050406030204" pitchFamily="18" charset="0"/>
                              </a:rPr>
                            </m:ctrlPr>
                          </m:sSubSupPr>
                          <m:e>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h</m:t>
                            </m:r>
                          </m:e>
                          <m:sub>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𝑊</m:t>
                                </m:r>
                              </m:e>
                              <m:sub>
                                <m:r>
                                  <a:rPr lang="en-US" sz="3200" b="0" i="1" smtClean="0">
                                    <a:solidFill>
                                      <a:schemeClr val="tx1"/>
                                    </a:solidFill>
                                    <a:latin typeface="Cambria Math" panose="02040503050406030204" pitchFamily="18" charset="0"/>
                                  </a:rPr>
                                  <m:t>2</m:t>
                                </m:r>
                              </m:sub>
                            </m:sSub>
                          </m:sub>
                          <m:sup>
                            <m:r>
                              <a:rPr lang="en-US" sz="3200" b="0" i="1" smtClean="0">
                                <a:solidFill>
                                  <a:schemeClr val="tx1"/>
                                </a:solidFill>
                                <a:latin typeface="Cambria Math" panose="02040503050406030204" pitchFamily="18" charset="0"/>
                              </a:rPr>
                              <m:t>(2)</m:t>
                            </m:r>
                          </m:sup>
                        </m:sSubSup>
                      </m:oMath>
                    </m:oMathPara>
                  </a14:m>
                  <a:endParaRPr lang="en-US" sz="3200" dirty="0"/>
                </a:p>
              </p:txBody>
            </p:sp>
          </mc:Choice>
          <mc:Fallback>
            <p:sp>
              <p:nvSpPr>
                <p:cNvPr id="2143" name="Oval 2142">
                  <a:extLst>
                    <a:ext uri="{FF2B5EF4-FFF2-40B4-BE49-F238E27FC236}">
                      <a16:creationId xmlns:a16="http://schemas.microsoft.com/office/drawing/2014/main" id="{E0954D8C-19DB-8621-5423-8DFFAE49B0AB}"/>
                    </a:ext>
                  </a:extLst>
                </p:cNvPr>
                <p:cNvSpPr>
                  <a:spLocks noRot="1" noChangeAspect="1" noMove="1" noResize="1" noEditPoints="1" noAdjustHandles="1" noChangeArrowheads="1" noChangeShapeType="1" noTextEdit="1"/>
                </p:cNvSpPr>
                <p:nvPr/>
              </p:nvSpPr>
              <p:spPr>
                <a:xfrm>
                  <a:off x="8891125" y="4718929"/>
                  <a:ext cx="593504" cy="593503"/>
                </a:xfrm>
                <a:prstGeom prst="ellipse">
                  <a:avLst/>
                </a:prstGeom>
                <a:blipFill>
                  <a:blip r:embed="rId17"/>
                  <a:stretch>
                    <a:fillRect l="-29231" r="-3077"/>
                  </a:stretch>
                </a:blipFill>
                <a:ln w="28575">
                  <a:solidFill>
                    <a:schemeClr val="tx1"/>
                  </a:solidFill>
                </a:ln>
              </p:spPr>
              <p:txBody>
                <a:bodyPr/>
                <a:lstStyle/>
                <a:p>
                  <a:r>
                    <a:rPr lang="en-US">
                      <a:noFill/>
                    </a:rPr>
                    <a:t> </a:t>
                  </a:r>
                </a:p>
              </p:txBody>
            </p:sp>
          </mc:Fallback>
        </mc:AlternateContent>
        <p:sp>
          <p:nvSpPr>
            <p:cNvPr id="2144" name="Oval 2143">
              <a:extLst>
                <a:ext uri="{FF2B5EF4-FFF2-40B4-BE49-F238E27FC236}">
                  <a16:creationId xmlns:a16="http://schemas.microsoft.com/office/drawing/2014/main" id="{BF448B7B-77B5-4E5C-35E4-C268A05915B8}"/>
                </a:ext>
              </a:extLst>
            </p:cNvPr>
            <p:cNvSpPr/>
            <p:nvPr/>
          </p:nvSpPr>
          <p:spPr>
            <a:xfrm>
              <a:off x="10313919" y="3705258"/>
              <a:ext cx="594360" cy="5943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2145" name="Straight Arrow Connector 2144">
              <a:extLst>
                <a:ext uri="{FF2B5EF4-FFF2-40B4-BE49-F238E27FC236}">
                  <a16:creationId xmlns:a16="http://schemas.microsoft.com/office/drawing/2014/main" id="{87A62A0A-E807-8A1A-6B55-437F35884FD4}"/>
                </a:ext>
              </a:extLst>
            </p:cNvPr>
            <p:cNvCxnSpPr>
              <a:cxnSpLocks/>
              <a:stCxn id="2138" idx="6"/>
              <a:endCxn id="2141" idx="2"/>
            </p:cNvCxnSpPr>
            <p:nvPr/>
          </p:nvCxnSpPr>
          <p:spPr>
            <a:xfrm>
              <a:off x="8386598" y="2911324"/>
              <a:ext cx="50452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46" name="Straight Arrow Connector 2145">
              <a:extLst>
                <a:ext uri="{FF2B5EF4-FFF2-40B4-BE49-F238E27FC236}">
                  <a16:creationId xmlns:a16="http://schemas.microsoft.com/office/drawing/2014/main" id="{6DCEA583-04C7-1CE3-0517-3AD3B43381F0}"/>
                </a:ext>
              </a:extLst>
            </p:cNvPr>
            <p:cNvCxnSpPr>
              <a:cxnSpLocks/>
              <a:stCxn id="2138" idx="6"/>
              <a:endCxn id="2142" idx="2"/>
            </p:cNvCxnSpPr>
            <p:nvPr/>
          </p:nvCxnSpPr>
          <p:spPr>
            <a:xfrm>
              <a:off x="8386598" y="2911324"/>
              <a:ext cx="504526" cy="6995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47" name="Straight Arrow Connector 2146">
              <a:extLst>
                <a:ext uri="{FF2B5EF4-FFF2-40B4-BE49-F238E27FC236}">
                  <a16:creationId xmlns:a16="http://schemas.microsoft.com/office/drawing/2014/main" id="{539B7840-EA61-5489-D935-C85640E9DCE2}"/>
                </a:ext>
              </a:extLst>
            </p:cNvPr>
            <p:cNvCxnSpPr>
              <a:cxnSpLocks/>
              <a:stCxn id="2138" idx="6"/>
              <a:endCxn id="2143" idx="2"/>
            </p:cNvCxnSpPr>
            <p:nvPr/>
          </p:nvCxnSpPr>
          <p:spPr>
            <a:xfrm>
              <a:off x="8386598" y="2911324"/>
              <a:ext cx="504527" cy="21043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48" name="Straight Arrow Connector 2147">
              <a:extLst>
                <a:ext uri="{FF2B5EF4-FFF2-40B4-BE49-F238E27FC236}">
                  <a16:creationId xmlns:a16="http://schemas.microsoft.com/office/drawing/2014/main" id="{FA5B42C2-6BCF-19AC-34EC-6D2E19F5913A}"/>
                </a:ext>
              </a:extLst>
            </p:cNvPr>
            <p:cNvCxnSpPr>
              <a:cxnSpLocks/>
              <a:stCxn id="2139" idx="6"/>
              <a:endCxn id="2141" idx="2"/>
            </p:cNvCxnSpPr>
            <p:nvPr/>
          </p:nvCxnSpPr>
          <p:spPr>
            <a:xfrm flipV="1">
              <a:off x="8386598" y="2911324"/>
              <a:ext cx="504526" cy="6995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49" name="Straight Arrow Connector 2148">
              <a:extLst>
                <a:ext uri="{FF2B5EF4-FFF2-40B4-BE49-F238E27FC236}">
                  <a16:creationId xmlns:a16="http://schemas.microsoft.com/office/drawing/2014/main" id="{7F99B8EB-087C-F395-F70C-44D33215E8AD}"/>
                </a:ext>
              </a:extLst>
            </p:cNvPr>
            <p:cNvCxnSpPr>
              <a:cxnSpLocks/>
              <a:stCxn id="2139" idx="6"/>
              <a:endCxn id="2142" idx="2"/>
            </p:cNvCxnSpPr>
            <p:nvPr/>
          </p:nvCxnSpPr>
          <p:spPr>
            <a:xfrm>
              <a:off x="8386598" y="3610832"/>
              <a:ext cx="50452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51" name="Straight Arrow Connector 2150">
              <a:extLst>
                <a:ext uri="{FF2B5EF4-FFF2-40B4-BE49-F238E27FC236}">
                  <a16:creationId xmlns:a16="http://schemas.microsoft.com/office/drawing/2014/main" id="{3B6BDAD4-1A0C-1D48-B6F1-550ACDF6A981}"/>
                </a:ext>
              </a:extLst>
            </p:cNvPr>
            <p:cNvCxnSpPr>
              <a:cxnSpLocks/>
              <a:stCxn id="2139" idx="6"/>
              <a:endCxn id="2143" idx="2"/>
            </p:cNvCxnSpPr>
            <p:nvPr/>
          </p:nvCxnSpPr>
          <p:spPr>
            <a:xfrm>
              <a:off x="8386598" y="3610832"/>
              <a:ext cx="504527" cy="14048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53" name="Straight Arrow Connector 2152">
              <a:extLst>
                <a:ext uri="{FF2B5EF4-FFF2-40B4-BE49-F238E27FC236}">
                  <a16:creationId xmlns:a16="http://schemas.microsoft.com/office/drawing/2014/main" id="{E56B0697-CCD5-F3B0-2344-644C259D9876}"/>
                </a:ext>
              </a:extLst>
            </p:cNvPr>
            <p:cNvCxnSpPr>
              <a:cxnSpLocks/>
              <a:stCxn id="2140" idx="6"/>
              <a:endCxn id="2141" idx="2"/>
            </p:cNvCxnSpPr>
            <p:nvPr/>
          </p:nvCxnSpPr>
          <p:spPr>
            <a:xfrm flipV="1">
              <a:off x="8386598" y="2911324"/>
              <a:ext cx="504526" cy="210478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56" name="Straight Arrow Connector 2155">
              <a:extLst>
                <a:ext uri="{FF2B5EF4-FFF2-40B4-BE49-F238E27FC236}">
                  <a16:creationId xmlns:a16="http://schemas.microsoft.com/office/drawing/2014/main" id="{48D35ED1-585E-96C7-08DC-8192A2482561}"/>
                </a:ext>
              </a:extLst>
            </p:cNvPr>
            <p:cNvCxnSpPr>
              <a:cxnSpLocks/>
              <a:stCxn id="2140" idx="6"/>
              <a:endCxn id="2142" idx="2"/>
            </p:cNvCxnSpPr>
            <p:nvPr/>
          </p:nvCxnSpPr>
          <p:spPr>
            <a:xfrm flipV="1">
              <a:off x="8386598" y="3610832"/>
              <a:ext cx="504526" cy="14052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57" name="Straight Arrow Connector 2156">
              <a:extLst>
                <a:ext uri="{FF2B5EF4-FFF2-40B4-BE49-F238E27FC236}">
                  <a16:creationId xmlns:a16="http://schemas.microsoft.com/office/drawing/2014/main" id="{78387F90-64AB-12EE-2146-C5C5FDD46099}"/>
                </a:ext>
              </a:extLst>
            </p:cNvPr>
            <p:cNvCxnSpPr>
              <a:cxnSpLocks/>
              <a:stCxn id="2140" idx="6"/>
              <a:endCxn id="2143" idx="2"/>
            </p:cNvCxnSpPr>
            <p:nvPr/>
          </p:nvCxnSpPr>
          <p:spPr>
            <a:xfrm flipV="1">
              <a:off x="8386598" y="5015680"/>
              <a:ext cx="504527" cy="4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58" name="Oval 2157">
                  <a:extLst>
                    <a:ext uri="{FF2B5EF4-FFF2-40B4-BE49-F238E27FC236}">
                      <a16:creationId xmlns:a16="http://schemas.microsoft.com/office/drawing/2014/main" id="{94379C66-62D4-2776-31BE-A3D22BDF1BE7}"/>
                    </a:ext>
                  </a:extLst>
                </p:cNvPr>
                <p:cNvSpPr/>
                <p:nvPr/>
              </p:nvSpPr>
              <p:spPr>
                <a:xfrm>
                  <a:off x="7656681" y="4020915"/>
                  <a:ext cx="729917" cy="5943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 ⋯</m:t>
                        </m:r>
                      </m:oMath>
                    </m:oMathPara>
                  </a14:m>
                  <a:endParaRPr lang="en-US" sz="3200" dirty="0">
                    <a:solidFill>
                      <a:schemeClr val="tx1"/>
                    </a:solidFill>
                  </a:endParaRPr>
                </a:p>
              </p:txBody>
            </p:sp>
          </mc:Choice>
          <mc:Fallback>
            <p:sp>
              <p:nvSpPr>
                <p:cNvPr id="2158" name="Oval 2157">
                  <a:extLst>
                    <a:ext uri="{FF2B5EF4-FFF2-40B4-BE49-F238E27FC236}">
                      <a16:creationId xmlns:a16="http://schemas.microsoft.com/office/drawing/2014/main" id="{94379C66-62D4-2776-31BE-A3D22BDF1BE7}"/>
                    </a:ext>
                  </a:extLst>
                </p:cNvPr>
                <p:cNvSpPr>
                  <a:spLocks noRot="1" noChangeAspect="1" noMove="1" noResize="1" noEditPoints="1" noAdjustHandles="1" noChangeArrowheads="1" noChangeShapeType="1" noTextEdit="1"/>
                </p:cNvSpPr>
                <p:nvPr/>
              </p:nvSpPr>
              <p:spPr>
                <a:xfrm>
                  <a:off x="7656681" y="4020915"/>
                  <a:ext cx="729917" cy="594360"/>
                </a:xfrm>
                <a:prstGeom prst="ellipse">
                  <a:avLst/>
                </a:prstGeom>
                <a:blipFill>
                  <a:blip r:embed="rId18"/>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59" name="Oval 2158">
                  <a:extLst>
                    <a:ext uri="{FF2B5EF4-FFF2-40B4-BE49-F238E27FC236}">
                      <a16:creationId xmlns:a16="http://schemas.microsoft.com/office/drawing/2014/main" id="{80CA53AE-4E06-21CA-DE89-91FAD1181D7B}"/>
                    </a:ext>
                  </a:extLst>
                </p:cNvPr>
                <p:cNvSpPr>
                  <a:spLocks noChangeAspect="1"/>
                </p:cNvSpPr>
                <p:nvPr/>
              </p:nvSpPr>
              <p:spPr>
                <a:xfrm>
                  <a:off x="8883506" y="4016731"/>
                  <a:ext cx="729917" cy="5935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 ⋯</m:t>
                        </m:r>
                      </m:oMath>
                    </m:oMathPara>
                  </a14:m>
                  <a:endParaRPr lang="en-US" sz="3200" dirty="0">
                    <a:solidFill>
                      <a:schemeClr val="tx1"/>
                    </a:solidFill>
                  </a:endParaRPr>
                </a:p>
              </p:txBody>
            </p:sp>
          </mc:Choice>
          <mc:Fallback>
            <p:sp>
              <p:nvSpPr>
                <p:cNvPr id="2159" name="Oval 2158">
                  <a:extLst>
                    <a:ext uri="{FF2B5EF4-FFF2-40B4-BE49-F238E27FC236}">
                      <a16:creationId xmlns:a16="http://schemas.microsoft.com/office/drawing/2014/main" id="{80CA53AE-4E06-21CA-DE89-91FAD1181D7B}"/>
                    </a:ext>
                  </a:extLst>
                </p:cNvPr>
                <p:cNvSpPr>
                  <a:spLocks noRot="1" noChangeAspect="1" noMove="1" noResize="1" noEditPoints="1" noAdjustHandles="1" noChangeArrowheads="1" noChangeShapeType="1" noTextEdit="1"/>
                </p:cNvSpPr>
                <p:nvPr/>
              </p:nvSpPr>
              <p:spPr>
                <a:xfrm>
                  <a:off x="8883506" y="4016731"/>
                  <a:ext cx="729917" cy="593503"/>
                </a:xfrm>
                <a:prstGeom prst="ellipse">
                  <a:avLst/>
                </a:prstGeom>
                <a:blipFill>
                  <a:blip r:embed="rId19"/>
                  <a:stretch>
                    <a:fillRect/>
                  </a:stretch>
                </a:blipFill>
                <a:ln w="28575">
                  <a:solidFill>
                    <a:schemeClr val="tx1"/>
                  </a:solidFill>
                </a:ln>
              </p:spPr>
              <p:txBody>
                <a:bodyPr/>
                <a:lstStyle/>
                <a:p>
                  <a:r>
                    <a:rPr lang="en-US">
                      <a:noFill/>
                    </a:rPr>
                    <a:t> </a:t>
                  </a:r>
                </a:p>
              </p:txBody>
            </p:sp>
          </mc:Fallback>
        </mc:AlternateContent>
        <p:cxnSp>
          <p:nvCxnSpPr>
            <p:cNvPr id="2160" name="Straight Arrow Connector 2159">
              <a:extLst>
                <a:ext uri="{FF2B5EF4-FFF2-40B4-BE49-F238E27FC236}">
                  <a16:creationId xmlns:a16="http://schemas.microsoft.com/office/drawing/2014/main" id="{F1BBFC0E-CA68-464F-C0C9-D63ED0B86317}"/>
                </a:ext>
              </a:extLst>
            </p:cNvPr>
            <p:cNvCxnSpPr>
              <a:cxnSpLocks/>
              <a:stCxn id="2138" idx="6"/>
              <a:endCxn id="2159" idx="2"/>
            </p:cNvCxnSpPr>
            <p:nvPr/>
          </p:nvCxnSpPr>
          <p:spPr>
            <a:xfrm>
              <a:off x="8386598" y="2911324"/>
              <a:ext cx="496908" cy="14021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61" name="Straight Arrow Connector 2160">
              <a:extLst>
                <a:ext uri="{FF2B5EF4-FFF2-40B4-BE49-F238E27FC236}">
                  <a16:creationId xmlns:a16="http://schemas.microsoft.com/office/drawing/2014/main" id="{6B5B0F8A-B436-5C58-9F62-0EBB3F53B409}"/>
                </a:ext>
              </a:extLst>
            </p:cNvPr>
            <p:cNvCxnSpPr>
              <a:cxnSpLocks/>
              <a:stCxn id="2139" idx="6"/>
              <a:endCxn id="2159" idx="2"/>
            </p:cNvCxnSpPr>
            <p:nvPr/>
          </p:nvCxnSpPr>
          <p:spPr>
            <a:xfrm>
              <a:off x="8386598" y="3610832"/>
              <a:ext cx="496908" cy="7026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62" name="Straight Arrow Connector 2161">
              <a:extLst>
                <a:ext uri="{FF2B5EF4-FFF2-40B4-BE49-F238E27FC236}">
                  <a16:creationId xmlns:a16="http://schemas.microsoft.com/office/drawing/2014/main" id="{BB30D000-CB33-CD8A-0EF6-1497503A7CD4}"/>
                </a:ext>
              </a:extLst>
            </p:cNvPr>
            <p:cNvCxnSpPr>
              <a:cxnSpLocks/>
              <a:stCxn id="2158" idx="6"/>
              <a:endCxn id="2141" idx="2"/>
            </p:cNvCxnSpPr>
            <p:nvPr/>
          </p:nvCxnSpPr>
          <p:spPr>
            <a:xfrm flipV="1">
              <a:off x="8386598" y="2911324"/>
              <a:ext cx="504526" cy="14067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63" name="Straight Arrow Connector 2162">
              <a:extLst>
                <a:ext uri="{FF2B5EF4-FFF2-40B4-BE49-F238E27FC236}">
                  <a16:creationId xmlns:a16="http://schemas.microsoft.com/office/drawing/2014/main" id="{F32F3832-266A-06D0-A9A4-A1E522E77C20}"/>
                </a:ext>
              </a:extLst>
            </p:cNvPr>
            <p:cNvCxnSpPr>
              <a:cxnSpLocks/>
              <a:stCxn id="2158" idx="6"/>
              <a:endCxn id="2142" idx="2"/>
            </p:cNvCxnSpPr>
            <p:nvPr/>
          </p:nvCxnSpPr>
          <p:spPr>
            <a:xfrm flipV="1">
              <a:off x="8386598" y="3610832"/>
              <a:ext cx="504526" cy="7072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64" name="Straight Arrow Connector 2163">
              <a:extLst>
                <a:ext uri="{FF2B5EF4-FFF2-40B4-BE49-F238E27FC236}">
                  <a16:creationId xmlns:a16="http://schemas.microsoft.com/office/drawing/2014/main" id="{2859A147-5B98-29D6-106A-9373BA8FEB06}"/>
                </a:ext>
              </a:extLst>
            </p:cNvPr>
            <p:cNvCxnSpPr>
              <a:cxnSpLocks/>
              <a:stCxn id="2158" idx="6"/>
              <a:endCxn id="2159" idx="2"/>
            </p:cNvCxnSpPr>
            <p:nvPr/>
          </p:nvCxnSpPr>
          <p:spPr>
            <a:xfrm flipV="1">
              <a:off x="8386598" y="4313483"/>
              <a:ext cx="496908" cy="46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65" name="Straight Arrow Connector 2164">
              <a:extLst>
                <a:ext uri="{FF2B5EF4-FFF2-40B4-BE49-F238E27FC236}">
                  <a16:creationId xmlns:a16="http://schemas.microsoft.com/office/drawing/2014/main" id="{36A4D5A8-2A70-C44D-A942-B6F8C29C1516}"/>
                </a:ext>
              </a:extLst>
            </p:cNvPr>
            <p:cNvCxnSpPr>
              <a:cxnSpLocks/>
              <a:stCxn id="2158" idx="6"/>
              <a:endCxn id="2143" idx="2"/>
            </p:cNvCxnSpPr>
            <p:nvPr/>
          </p:nvCxnSpPr>
          <p:spPr>
            <a:xfrm>
              <a:off x="8386598" y="4318095"/>
              <a:ext cx="504527" cy="69758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66" name="Straight Arrow Connector 2165">
              <a:extLst>
                <a:ext uri="{FF2B5EF4-FFF2-40B4-BE49-F238E27FC236}">
                  <a16:creationId xmlns:a16="http://schemas.microsoft.com/office/drawing/2014/main" id="{79AF812D-7137-4EEB-3D32-484E58F3B8C4}"/>
                </a:ext>
              </a:extLst>
            </p:cNvPr>
            <p:cNvCxnSpPr>
              <a:cxnSpLocks/>
              <a:stCxn id="2140" idx="6"/>
              <a:endCxn id="2159" idx="2"/>
            </p:cNvCxnSpPr>
            <p:nvPr/>
          </p:nvCxnSpPr>
          <p:spPr>
            <a:xfrm flipV="1">
              <a:off x="8386598" y="4313483"/>
              <a:ext cx="496908" cy="7026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67" name="Straight Arrow Connector 2166">
              <a:extLst>
                <a:ext uri="{FF2B5EF4-FFF2-40B4-BE49-F238E27FC236}">
                  <a16:creationId xmlns:a16="http://schemas.microsoft.com/office/drawing/2014/main" id="{A703297E-C172-3AEA-788E-3AB3F66B1765}"/>
                </a:ext>
              </a:extLst>
            </p:cNvPr>
            <p:cNvCxnSpPr>
              <a:cxnSpLocks/>
              <a:stCxn id="2141" idx="6"/>
              <a:endCxn id="2144" idx="2"/>
            </p:cNvCxnSpPr>
            <p:nvPr/>
          </p:nvCxnSpPr>
          <p:spPr>
            <a:xfrm>
              <a:off x="9621041" y="2911324"/>
              <a:ext cx="692878" cy="10911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68" name="Straight Arrow Connector 2167">
              <a:extLst>
                <a:ext uri="{FF2B5EF4-FFF2-40B4-BE49-F238E27FC236}">
                  <a16:creationId xmlns:a16="http://schemas.microsoft.com/office/drawing/2014/main" id="{C19ACA77-4A2E-699B-C677-88B0696AB521}"/>
                </a:ext>
              </a:extLst>
            </p:cNvPr>
            <p:cNvCxnSpPr>
              <a:cxnSpLocks/>
              <a:stCxn id="2142" idx="6"/>
              <a:endCxn id="2144" idx="2"/>
            </p:cNvCxnSpPr>
            <p:nvPr/>
          </p:nvCxnSpPr>
          <p:spPr>
            <a:xfrm>
              <a:off x="9621041" y="3610832"/>
              <a:ext cx="692878" cy="39160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69" name="Straight Arrow Connector 2168">
              <a:extLst>
                <a:ext uri="{FF2B5EF4-FFF2-40B4-BE49-F238E27FC236}">
                  <a16:creationId xmlns:a16="http://schemas.microsoft.com/office/drawing/2014/main" id="{70C0DE49-5A45-8CD2-0ADC-5489A9175B8F}"/>
                </a:ext>
              </a:extLst>
            </p:cNvPr>
            <p:cNvCxnSpPr>
              <a:cxnSpLocks/>
              <a:stCxn id="2159" idx="6"/>
              <a:endCxn id="2144" idx="2"/>
            </p:cNvCxnSpPr>
            <p:nvPr/>
          </p:nvCxnSpPr>
          <p:spPr>
            <a:xfrm flipV="1">
              <a:off x="9613423" y="4002438"/>
              <a:ext cx="700496" cy="3110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0" name="Straight Arrow Connector 2169">
              <a:extLst>
                <a:ext uri="{FF2B5EF4-FFF2-40B4-BE49-F238E27FC236}">
                  <a16:creationId xmlns:a16="http://schemas.microsoft.com/office/drawing/2014/main" id="{F912CD21-E5DF-C186-E2B1-20CF95F7DB03}"/>
                </a:ext>
              </a:extLst>
            </p:cNvPr>
            <p:cNvCxnSpPr>
              <a:cxnSpLocks/>
              <a:stCxn id="2143" idx="6"/>
              <a:endCxn id="2144" idx="2"/>
            </p:cNvCxnSpPr>
            <p:nvPr/>
          </p:nvCxnSpPr>
          <p:spPr>
            <a:xfrm flipV="1">
              <a:off x="9484629" y="4002438"/>
              <a:ext cx="829290" cy="10132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1" name="Straight Arrow Connector 2170">
              <a:extLst>
                <a:ext uri="{FF2B5EF4-FFF2-40B4-BE49-F238E27FC236}">
                  <a16:creationId xmlns:a16="http://schemas.microsoft.com/office/drawing/2014/main" id="{F640214F-4819-9AB5-DA08-99163DDC0A0E}"/>
                </a:ext>
              </a:extLst>
            </p:cNvPr>
            <p:cNvCxnSpPr>
              <a:cxnSpLocks/>
              <a:endCxn id="2138" idx="2"/>
            </p:cNvCxnSpPr>
            <p:nvPr/>
          </p:nvCxnSpPr>
          <p:spPr>
            <a:xfrm flipV="1">
              <a:off x="6136492" y="2911324"/>
              <a:ext cx="1520189" cy="106990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2" name="Straight Arrow Connector 2171">
              <a:extLst>
                <a:ext uri="{FF2B5EF4-FFF2-40B4-BE49-F238E27FC236}">
                  <a16:creationId xmlns:a16="http://schemas.microsoft.com/office/drawing/2014/main" id="{6EE3569A-7C94-934C-1386-03E45136A735}"/>
                </a:ext>
              </a:extLst>
            </p:cNvPr>
            <p:cNvCxnSpPr>
              <a:cxnSpLocks/>
              <a:endCxn id="2139" idx="2"/>
            </p:cNvCxnSpPr>
            <p:nvPr/>
          </p:nvCxnSpPr>
          <p:spPr>
            <a:xfrm flipV="1">
              <a:off x="6144111" y="3610832"/>
              <a:ext cx="1512570" cy="3844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3" name="Straight Arrow Connector 2172">
              <a:extLst>
                <a:ext uri="{FF2B5EF4-FFF2-40B4-BE49-F238E27FC236}">
                  <a16:creationId xmlns:a16="http://schemas.microsoft.com/office/drawing/2014/main" id="{58D3D538-6665-1CB6-9795-ADA61BC0E98A}"/>
                </a:ext>
              </a:extLst>
            </p:cNvPr>
            <p:cNvCxnSpPr>
              <a:cxnSpLocks/>
              <a:endCxn id="2158" idx="2"/>
            </p:cNvCxnSpPr>
            <p:nvPr/>
          </p:nvCxnSpPr>
          <p:spPr>
            <a:xfrm>
              <a:off x="6136492" y="4001665"/>
              <a:ext cx="1520189" cy="3164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4" name="Straight Arrow Connector 2173">
              <a:extLst>
                <a:ext uri="{FF2B5EF4-FFF2-40B4-BE49-F238E27FC236}">
                  <a16:creationId xmlns:a16="http://schemas.microsoft.com/office/drawing/2014/main" id="{9798A806-36ED-4CCB-4273-9505190C9798}"/>
                </a:ext>
              </a:extLst>
            </p:cNvPr>
            <p:cNvCxnSpPr>
              <a:cxnSpLocks/>
              <a:endCxn id="2140" idx="2"/>
            </p:cNvCxnSpPr>
            <p:nvPr/>
          </p:nvCxnSpPr>
          <p:spPr>
            <a:xfrm>
              <a:off x="6128873" y="4000480"/>
              <a:ext cx="1527808" cy="10156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5" name="Straight Arrow Connector 2174">
              <a:extLst>
                <a:ext uri="{FF2B5EF4-FFF2-40B4-BE49-F238E27FC236}">
                  <a16:creationId xmlns:a16="http://schemas.microsoft.com/office/drawing/2014/main" id="{21A76F91-C0E6-10A8-5C3A-3C7F078F58FF}"/>
                </a:ext>
              </a:extLst>
            </p:cNvPr>
            <p:cNvCxnSpPr>
              <a:cxnSpLocks/>
              <a:stCxn id="2144" idx="6"/>
            </p:cNvCxnSpPr>
            <p:nvPr/>
          </p:nvCxnSpPr>
          <p:spPr>
            <a:xfrm>
              <a:off x="10908279" y="4002438"/>
              <a:ext cx="56387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76" name="TextBox 2175">
                  <a:extLst>
                    <a:ext uri="{FF2B5EF4-FFF2-40B4-BE49-F238E27FC236}">
                      <a16:creationId xmlns:a16="http://schemas.microsoft.com/office/drawing/2014/main" id="{B661307D-45CC-A282-F17A-BBFECDF423B1}"/>
                    </a:ext>
                  </a:extLst>
                </p:cNvPr>
                <p:cNvSpPr txBox="1"/>
                <p:nvPr/>
              </p:nvSpPr>
              <p:spPr>
                <a:xfrm>
                  <a:off x="11126767" y="3574502"/>
                  <a:ext cx="418969" cy="4005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𝜙</m:t>
                        </m:r>
                      </m:oMath>
                    </m:oMathPara>
                  </a14:m>
                  <a:endParaRPr lang="en-US" sz="3200" dirty="0"/>
                </a:p>
              </p:txBody>
            </p:sp>
          </mc:Choice>
          <mc:Fallback>
            <p:sp>
              <p:nvSpPr>
                <p:cNvPr id="2176" name="TextBox 2175">
                  <a:extLst>
                    <a:ext uri="{FF2B5EF4-FFF2-40B4-BE49-F238E27FC236}">
                      <a16:creationId xmlns:a16="http://schemas.microsoft.com/office/drawing/2014/main" id="{B661307D-45CC-A282-F17A-BBFECDF423B1}"/>
                    </a:ext>
                  </a:extLst>
                </p:cNvPr>
                <p:cNvSpPr txBox="1">
                  <a:spLocks noRot="1" noChangeAspect="1" noMove="1" noResize="1" noEditPoints="1" noAdjustHandles="1" noChangeArrowheads="1" noChangeShapeType="1" noTextEdit="1"/>
                </p:cNvSpPr>
                <p:nvPr/>
              </p:nvSpPr>
              <p:spPr>
                <a:xfrm>
                  <a:off x="11126767" y="3574502"/>
                  <a:ext cx="418969" cy="400538"/>
                </a:xfrm>
                <a:prstGeom prst="rect">
                  <a:avLst/>
                </a:prstGeom>
                <a:blipFill>
                  <a:blip r:embed="rId20"/>
                  <a:stretch>
                    <a:fillRect l="-20930" b="-11765"/>
                  </a:stretch>
                </a:blipFill>
              </p:spPr>
              <p:txBody>
                <a:bodyPr/>
                <a:lstStyle/>
                <a:p>
                  <a:r>
                    <a:rPr lang="en-US">
                      <a:noFill/>
                    </a:rPr>
                    <a:t> </a:t>
                  </a:r>
                </a:p>
              </p:txBody>
            </p:sp>
          </mc:Fallback>
        </mc:AlternateContent>
        <p:sp>
          <p:nvSpPr>
            <p:cNvPr id="2177" name="Rectangle 2176">
              <a:extLst>
                <a:ext uri="{FF2B5EF4-FFF2-40B4-BE49-F238E27FC236}">
                  <a16:creationId xmlns:a16="http://schemas.microsoft.com/office/drawing/2014/main" id="{6999E69F-9966-3DD5-FFBD-9C7A4773FE44}"/>
                </a:ext>
              </a:extLst>
            </p:cNvPr>
            <p:cNvSpPr/>
            <p:nvPr/>
          </p:nvSpPr>
          <p:spPr>
            <a:xfrm>
              <a:off x="7226156" y="2520298"/>
              <a:ext cx="2752479" cy="2941495"/>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178" name="TextBox 2177">
              <a:extLst>
                <a:ext uri="{FF2B5EF4-FFF2-40B4-BE49-F238E27FC236}">
                  <a16:creationId xmlns:a16="http://schemas.microsoft.com/office/drawing/2014/main" id="{7D1F0B90-F703-F3D3-BA55-7B3D9DEE64B2}"/>
                </a:ext>
              </a:extLst>
            </p:cNvPr>
            <p:cNvSpPr txBox="1"/>
            <p:nvPr/>
          </p:nvSpPr>
          <p:spPr>
            <a:xfrm>
              <a:off x="8463142" y="2174559"/>
              <a:ext cx="1529244" cy="737833"/>
            </a:xfrm>
            <a:prstGeom prst="rect">
              <a:avLst/>
            </a:prstGeom>
            <a:solidFill>
              <a:schemeClr val="tx2">
                <a:lumMod val="40000"/>
                <a:lumOff val="60000"/>
              </a:schemeClr>
            </a:solidFill>
          </p:spPr>
          <p:txBody>
            <a:bodyPr wrap="square" rtlCol="0">
              <a:spAutoFit/>
            </a:bodyPr>
            <a:lstStyle/>
            <a:p>
              <a:pPr algn="ctr"/>
              <a:r>
                <a:rPr lang="en-US" sz="3200" dirty="0">
                  <a:solidFill>
                    <a:schemeClr val="bg1"/>
                  </a:solidFill>
                </a:rPr>
                <a:t>Hidden layers</a:t>
              </a:r>
            </a:p>
          </p:txBody>
        </p:sp>
        <mc:AlternateContent xmlns:mc="http://schemas.openxmlformats.org/markup-compatibility/2006">
          <mc:Choice xmlns:a14="http://schemas.microsoft.com/office/drawing/2010/main" Requires="a14">
            <p:sp>
              <p:nvSpPr>
                <p:cNvPr id="2179" name="Rectangle 2178">
                  <a:extLst>
                    <a:ext uri="{FF2B5EF4-FFF2-40B4-BE49-F238E27FC236}">
                      <a16:creationId xmlns:a16="http://schemas.microsoft.com/office/drawing/2014/main" id="{8631C5FD-B221-A374-0C66-A39786B36E14}"/>
                    </a:ext>
                  </a:extLst>
                </p:cNvPr>
                <p:cNvSpPr/>
                <p:nvPr/>
              </p:nvSpPr>
              <p:spPr>
                <a:xfrm>
                  <a:off x="3683065" y="3512800"/>
                  <a:ext cx="1021080" cy="97536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  </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𝛼</m:t>
                            </m:r>
                          </m:e>
                          <m:sub>
                            <m:r>
                              <a:rPr lang="en-US" sz="3200" b="0" i="1" smtClean="0">
                                <a:solidFill>
                                  <a:schemeClr val="tx1"/>
                                </a:solidFill>
                                <a:latin typeface="Cambria Math" panose="02040503050406030204" pitchFamily="18" charset="0"/>
                              </a:rPr>
                              <m:t>𝑛</m:t>
                            </m:r>
                          </m:sub>
                        </m:sSub>
                      </m:oMath>
                    </m:oMathPara>
                  </a14:m>
                  <a:endParaRPr lang="en-US" sz="3200" dirty="0">
                    <a:solidFill>
                      <a:schemeClr val="tx1"/>
                    </a:solidFill>
                  </a:endParaRPr>
                </a:p>
              </p:txBody>
            </p:sp>
          </mc:Choice>
          <mc:Fallback>
            <p:sp>
              <p:nvSpPr>
                <p:cNvPr id="2179" name="Rectangle 2178">
                  <a:extLst>
                    <a:ext uri="{FF2B5EF4-FFF2-40B4-BE49-F238E27FC236}">
                      <a16:creationId xmlns:a16="http://schemas.microsoft.com/office/drawing/2014/main" id="{8631C5FD-B221-A374-0C66-A39786B36E14}"/>
                    </a:ext>
                  </a:extLst>
                </p:cNvPr>
                <p:cNvSpPr>
                  <a:spLocks noRot="1" noChangeAspect="1" noMove="1" noResize="1" noEditPoints="1" noAdjustHandles="1" noChangeArrowheads="1" noChangeShapeType="1" noTextEdit="1"/>
                </p:cNvSpPr>
                <p:nvPr/>
              </p:nvSpPr>
              <p:spPr>
                <a:xfrm>
                  <a:off x="3683065" y="3512800"/>
                  <a:ext cx="1021080" cy="975360"/>
                </a:xfrm>
                <a:prstGeom prst="rect">
                  <a:avLst/>
                </a:prstGeom>
                <a:blipFill>
                  <a:blip r:embed="rId21"/>
                  <a:stretch>
                    <a:fillRect/>
                  </a:stretch>
                </a:blipFill>
                <a:ln w="28575">
                  <a:solidFill>
                    <a:schemeClr val="tx1"/>
                  </a:solidFill>
                </a:ln>
              </p:spPr>
              <p:txBody>
                <a:bodyPr/>
                <a:lstStyle/>
                <a:p>
                  <a:r>
                    <a:rPr lang="en-US">
                      <a:noFill/>
                    </a:rPr>
                    <a:t> </a:t>
                  </a:r>
                </a:p>
              </p:txBody>
            </p:sp>
          </mc:Fallback>
        </mc:AlternateContent>
        <p:cxnSp>
          <p:nvCxnSpPr>
            <p:cNvPr id="2180" name="Straight Arrow Connector 2179">
              <a:extLst>
                <a:ext uri="{FF2B5EF4-FFF2-40B4-BE49-F238E27FC236}">
                  <a16:creationId xmlns:a16="http://schemas.microsoft.com/office/drawing/2014/main" id="{A7161A0D-A201-2D2A-2F1C-B8C08A231AD8}"/>
                </a:ext>
              </a:extLst>
            </p:cNvPr>
            <p:cNvCxnSpPr>
              <a:cxnSpLocks/>
              <a:stCxn id="2179" idx="3"/>
            </p:cNvCxnSpPr>
            <p:nvPr/>
          </p:nvCxnSpPr>
          <p:spPr>
            <a:xfrm>
              <a:off x="4704145" y="4000480"/>
              <a:ext cx="41126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81" name="Rectangle 2180">
              <a:extLst>
                <a:ext uri="{FF2B5EF4-FFF2-40B4-BE49-F238E27FC236}">
                  <a16:creationId xmlns:a16="http://schemas.microsoft.com/office/drawing/2014/main" id="{6884C81F-C762-5584-0944-38C05CDA7D70}"/>
                </a:ext>
              </a:extLst>
            </p:cNvPr>
            <p:cNvSpPr/>
            <p:nvPr/>
          </p:nvSpPr>
          <p:spPr>
            <a:xfrm>
              <a:off x="1306426" y="2518849"/>
              <a:ext cx="1736556" cy="2917903"/>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182" name="TextBox 2181">
              <a:extLst>
                <a:ext uri="{FF2B5EF4-FFF2-40B4-BE49-F238E27FC236}">
                  <a16:creationId xmlns:a16="http://schemas.microsoft.com/office/drawing/2014/main" id="{B724A737-601B-D0CA-F357-A4D4EFADDB91}"/>
                </a:ext>
              </a:extLst>
            </p:cNvPr>
            <p:cNvSpPr txBox="1"/>
            <p:nvPr/>
          </p:nvSpPr>
          <p:spPr>
            <a:xfrm>
              <a:off x="2143620" y="2499773"/>
              <a:ext cx="913961" cy="400538"/>
            </a:xfrm>
            <a:prstGeom prst="rect">
              <a:avLst/>
            </a:prstGeom>
            <a:solidFill>
              <a:schemeClr val="tx2">
                <a:lumMod val="40000"/>
                <a:lumOff val="60000"/>
              </a:schemeClr>
            </a:solidFill>
          </p:spPr>
          <p:txBody>
            <a:bodyPr wrap="square" rtlCol="0">
              <a:spAutoFit/>
            </a:bodyPr>
            <a:lstStyle/>
            <a:p>
              <a:pPr algn="ctr"/>
              <a:r>
                <a:rPr lang="en-US" sz="3200" dirty="0">
                  <a:solidFill>
                    <a:schemeClr val="bg1"/>
                  </a:solidFill>
                </a:rPr>
                <a:t>Input</a:t>
              </a:r>
            </a:p>
          </p:txBody>
        </p:sp>
        <p:sp>
          <p:nvSpPr>
            <p:cNvPr id="2183" name="Rectangle 2182">
              <a:extLst>
                <a:ext uri="{FF2B5EF4-FFF2-40B4-BE49-F238E27FC236}">
                  <a16:creationId xmlns:a16="http://schemas.microsoft.com/office/drawing/2014/main" id="{08701600-6F0F-4BAA-1E0B-505B77D2E46A}"/>
                </a:ext>
              </a:extLst>
            </p:cNvPr>
            <p:cNvSpPr/>
            <p:nvPr/>
          </p:nvSpPr>
          <p:spPr>
            <a:xfrm>
              <a:off x="3392865" y="2545396"/>
              <a:ext cx="3246550" cy="2917903"/>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184" name="TextBox 2183">
              <a:extLst>
                <a:ext uri="{FF2B5EF4-FFF2-40B4-BE49-F238E27FC236}">
                  <a16:creationId xmlns:a16="http://schemas.microsoft.com/office/drawing/2014/main" id="{BB489D9D-9A5A-DA49-AE84-7186111BB457}"/>
                </a:ext>
              </a:extLst>
            </p:cNvPr>
            <p:cNvSpPr txBox="1"/>
            <p:nvPr/>
          </p:nvSpPr>
          <p:spPr>
            <a:xfrm>
              <a:off x="5047269" y="2529018"/>
              <a:ext cx="1609812" cy="737833"/>
            </a:xfrm>
            <a:prstGeom prst="rect">
              <a:avLst/>
            </a:prstGeom>
            <a:solidFill>
              <a:schemeClr val="tx2">
                <a:lumMod val="40000"/>
                <a:lumOff val="60000"/>
              </a:schemeClr>
            </a:solidFill>
          </p:spPr>
          <p:txBody>
            <a:bodyPr wrap="square" rtlCol="0">
              <a:spAutoFit/>
            </a:bodyPr>
            <a:lstStyle/>
            <a:p>
              <a:pPr algn="ctr"/>
              <a:r>
                <a:rPr lang="en-US" sz="3200" dirty="0">
                  <a:solidFill>
                    <a:schemeClr val="bg1"/>
                  </a:solidFill>
                </a:rPr>
                <a:t>Spectral Layer</a:t>
              </a:r>
            </a:p>
          </p:txBody>
        </p:sp>
      </p:grpSp>
      <p:sp>
        <p:nvSpPr>
          <p:cNvPr id="2190" name="TextBox 2189">
            <a:extLst>
              <a:ext uri="{FF2B5EF4-FFF2-40B4-BE49-F238E27FC236}">
                <a16:creationId xmlns:a16="http://schemas.microsoft.com/office/drawing/2014/main" id="{A843DCA1-D635-EE1D-79BF-00F1DDF3EA36}"/>
              </a:ext>
            </a:extLst>
          </p:cNvPr>
          <p:cNvSpPr txBox="1"/>
          <p:nvPr/>
        </p:nvSpPr>
        <p:spPr>
          <a:xfrm>
            <a:off x="17571067" y="17309222"/>
            <a:ext cx="5139547" cy="480131"/>
          </a:xfrm>
          <a:prstGeom prst="rect">
            <a:avLst/>
          </a:prstGeom>
          <a:noFill/>
        </p:spPr>
        <p:txBody>
          <a:bodyPr wrap="none" rtlCol="0">
            <a:spAutoFit/>
          </a:bodyPr>
          <a:lstStyle/>
          <a:p>
            <a:r>
              <a:rPr lang="en-US" sz="2520" dirty="0">
                <a:solidFill>
                  <a:srgbClr val="002060"/>
                </a:solidFill>
              </a:rPr>
              <a:t>Figure 2: </a:t>
            </a:r>
            <a:r>
              <a:rPr lang="en-US" sz="2520" b="0" dirty="0">
                <a:solidFill>
                  <a:srgbClr val="002060"/>
                </a:solidFill>
              </a:rPr>
              <a:t>Spectral Neural Network</a:t>
            </a:r>
          </a:p>
        </p:txBody>
      </p:sp>
    </p:spTree>
    <p:extLst>
      <p:ext uri="{BB962C8B-B14F-4D97-AF65-F5344CB8AC3E}">
        <p14:creationId xmlns:p14="http://schemas.microsoft.com/office/powerpoint/2010/main" val="1015767841"/>
      </p:ext>
    </p:extLst>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10528</TotalTime>
  <Words>931</Words>
  <Application>Microsoft Macintosh PowerPoint</Application>
  <PresentationFormat>Custom</PresentationFormat>
  <Paragraphs>90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Cambria Math</vt:lpstr>
      <vt:lpstr>Times New Roman</vt:lpstr>
      <vt:lpstr>Wingdings</vt:lpstr>
      <vt:lpstr>Default Design</vt:lpstr>
      <vt:lpstr>Calculating Ricci-flat Metrics for Calabi-Yau Manifolds with Machine Learning  Anna Geho Department of Physics and Astronomy, University of New Hampshire Advisors: Professor Per Berglund, Physics and Astronomy Chair; Giorgi Butbaia</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Elizabeth Geho</cp:lastModifiedBy>
  <cp:revision>406</cp:revision>
  <cp:lastPrinted>2024-04-20T01:24:04Z</cp:lastPrinted>
  <dcterms:created xsi:type="dcterms:W3CDTF">2004-07-26T21:45:23Z</dcterms:created>
  <dcterms:modified xsi:type="dcterms:W3CDTF">2025-04-21T21:15:53Z</dcterms:modified>
  <cp:category>science research poster</cp:category>
</cp:coreProperties>
</file>