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modernComment_103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ADA82C-52A4-F216-5DE6-C5AE39B37588}" name="William deConstant" initials="Wd" userId="S::wbd1003@usnh.edu::168acdfe-af68-4629-b85f-7c90f06e5e4b" providerId="AD"/>
  <p188:author id="{C682D431-1672-C160-FA40-BA5CF7F518D4}" name="Allison Lessard" initials="AL" userId="S::ajl1167@usnh.edu::c7f2fc52-1cc5-4202-a51e-bb3e62420336" providerId="AD"/>
  <p188:author id="{2D804757-89D8-23A4-6647-6D4362BFF489}" name="Danielle Ford" initials="DF" userId="S::dmf1050@usnh.edu::1b142efd-7c9f-4b5f-8f23-fd2ef678b224" providerId="AD"/>
  <p188:author id="{94786DF5-B926-2662-49E7-587B3E5FD6B3}" name="Matt Davis" initials="MD" userId="S::jmd1@usnh.edu::e44bcb45-8561-45bc-ae62-344a08ddec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38529-EAE0-CC6A-A35A-D9EA030482D0}" v="65" dt="2025-04-21T19:44:45.458"/>
    <p1510:client id="{1686BE0B-72FA-2F07-79A5-7A738FDEBAB7}" v="804" dt="2025-04-21T16:30:48.083"/>
    <p1510:client id="{25211425-6350-0D2C-0628-075AF1FB9985}" v="80" dt="2025-04-21T01:41:46.284"/>
    <p1510:client id="{2D2976D0-C057-1C46-BD6B-04A4AF745BB6}" v="4" dt="2025-04-21T01:07:56.162"/>
    <p1510:client id="{58C8C7C3-5E4B-4F44-61F2-3E23083323D7}" v="2" dt="2025-04-21T01:47:31.696"/>
    <p1510:client id="{7831F899-A64F-5766-8899-0E8563069DC7}" v="121" dt="2025-04-20T14:43:00.354"/>
    <p1510:client id="{7A6C23BF-68A5-C2CB-26A6-67F479FFF915}" v="29" dt="2025-04-21T04:38:56.102"/>
    <p1510:client id="{7C41D609-2A21-53F0-F77C-C55AA284F49C}" v="114" dt="2025-04-21T01:19:34.357"/>
    <p1510:client id="{803381DC-5786-8D1C-8097-F8E374F7135F}" v="20" dt="2025-04-21T18:22:39.074"/>
    <p1510:client id="{80544514-166A-8515-D07D-4F1DEDCD0345}" v="622" dt="2025-04-21T01:01:48.809"/>
    <p1510:client id="{99B2BD43-1BB6-9850-67CA-363DE6351CB4}" v="1" dt="2025-04-21T15:28:08.773"/>
    <p1510:client id="{A29B5012-3FF3-FF38-ED92-B07F4F21AFBE}" v="1289" dt="2025-04-21T00:09:17.711"/>
    <p1510:client id="{A949F5BD-8B70-EBC6-BB60-3970F62CCBB0}" v="385" dt="2025-04-21T15:12:17.302"/>
    <p1510:client id="{DDF5C13E-E7EA-D69B-9375-FD88CA3F07B3}" v="15" dt="2025-04-21T00:26:59.218"/>
    <p1510:client id="{E4B6DFD2-DF86-F450-0382-3C554E518070}" v="88" dt="2025-04-21T14:52:01.627"/>
    <p1510:client id="{F013BBEE-A3F9-8A45-9EA4-801D81CACBB7}" v="8" dt="2025-04-21T00:25:08.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5552"/>
        <p:guide pos="13824"/>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69F9CF17-3FB4-46AC-B619-CE40D5A63267}" authorId="{94786DF5-B926-2662-49E7-587B3E5FD6B3}" status="resolved" created="2025-04-20T01:12:30.587" complete="100000">
    <ac:deMkLst xmlns:ac="http://schemas.microsoft.com/office/drawing/2013/main/command">
      <pc:docMk xmlns:pc="http://schemas.microsoft.com/office/powerpoint/2013/main/command"/>
      <pc:sldMk xmlns:pc="http://schemas.microsoft.com/office/powerpoint/2013/main/command" cId="0" sldId="259"/>
      <ac:spMk id="30" creationId="{00000000-0000-0000-0000-000000000000}"/>
    </ac:deMkLst>
    <p188:txBody>
      <a:bodyPr/>
      <a:lstStyle/>
      <a:p>
        <a:r>
          <a:rPr lang="en-US"/>
          <a:t>Need to discuss differences between meteorological and hydrological droughts.</a:t>
        </a:r>
      </a:p>
    </p188:txBody>
  </p188:cm>
  <p188:cm id="{14F21F7F-87FE-4B6F-876C-834CD50AB14F}" authorId="{94786DF5-B926-2662-49E7-587B3E5FD6B3}" status="resolved" created="2025-04-20T01:13:48.196" complete="100000">
    <ac:deMkLst xmlns:ac="http://schemas.microsoft.com/office/drawing/2013/main/command">
      <pc:docMk xmlns:pc="http://schemas.microsoft.com/office/powerpoint/2013/main/command"/>
      <pc:sldMk xmlns:pc="http://schemas.microsoft.com/office/powerpoint/2013/main/command" cId="0" sldId="259"/>
      <ac:picMk id="8" creationId="{78F242CA-1A88-4D71-52D7-AF5795E114FD}"/>
    </ac:deMkLst>
    <p188:replyLst>
      <p188:reply id="{F62F4234-6AFC-4DEC-82C6-F3C2B6774E15}" authorId="{4DADA82C-52A4-F216-5DE6-C5AE39B37588}" created="2025-04-21T01:19:22.481">
        <p188:txBody>
          <a:bodyPr/>
          <a:lstStyle/>
          <a:p>
            <a:r>
              <a:rPr lang="en-US"/>
              <a:t>I put my new one in, it is tough because there is no data to fill the middle of the graph. Is it better with the legend over the plot?</a:t>
            </a:r>
          </a:p>
        </p188:txBody>
      </p188:reply>
    </p188:replyLst>
    <p188:txBody>
      <a:bodyPr/>
      <a:lstStyle/>
      <a:p>
        <a:r>
          <a:rPr lang="en-US"/>
          <a:t>[@William deConstant]  this looks like it could be improved.  Maybe move legend to upper right of plot area.  I Maybe larger symbols and fonts in legend?  Lots of white space and difficult to read.  Larger fonts for axes labels. </a:t>
        </a:r>
      </a:p>
    </p188:txBody>
    <p188:extLst>
      <p:ext xmlns:p="http://schemas.openxmlformats.org/presentationml/2006/main" uri="{57CB4572-C831-44C2-8A1C-0ADB6CCDFE69}">
        <p223:reactions xmlns:p223="http://schemas.microsoft.com/office/powerpoint/2022/03/main">
          <p223:rxn type="👍">
            <p223:instance time="2025-04-21T01:19:34.341" authorId="{4DADA82C-52A4-F216-5DE6-C5AE39B37588}"/>
          </p223:rxn>
        </p223:reactions>
      </p:ext>
    </p188:extLst>
  </p188:cm>
  <p188:cm id="{F731FC5F-8666-4815-8522-F50A086BF121}" authorId="{94786DF5-B926-2662-49E7-587B3E5FD6B3}" status="resolved" created="2025-04-20T01:14:36.702" complete="100000">
    <ac:deMkLst xmlns:ac="http://schemas.microsoft.com/office/drawing/2013/main/command">
      <pc:docMk xmlns:pc="http://schemas.microsoft.com/office/powerpoint/2013/main/command"/>
      <pc:sldMk xmlns:pc="http://schemas.microsoft.com/office/powerpoint/2013/main/command" cId="0" sldId="259"/>
      <ac:picMk id="6" creationId="{9C0D1AC5-0F37-FBB7-DE37-07803285421F}"/>
    </ac:deMkLst>
    <p188:txBody>
      <a:bodyPr/>
      <a:lstStyle/>
      <a:p>
        <a:r>
          <a:rPr lang="en-US"/>
          <a:t>The white lines are hard to see.  Maybe make them thicker or use different color.  Include figure captions</a:t>
        </a:r>
      </a:p>
    </p188:txBody>
    <p188:extLst>
      <p:ext xmlns:p="http://schemas.openxmlformats.org/presentationml/2006/main" uri="{57CB4572-C831-44C2-8A1C-0ADB6CCDFE69}">
        <p223:reactions xmlns:p223="http://schemas.microsoft.com/office/powerpoint/2022/03/main">
          <p223:rxn type="👍">
            <p223:instance time="2025-04-21T00:26:51.953" authorId="{4DADA82C-52A4-F216-5DE6-C5AE39B37588}"/>
          </p223:rxn>
        </p223:reactions>
      </p:ext>
    </p188:extLst>
  </p188:cm>
  <p188:cm id="{F946B6FB-9E4E-41E1-94CA-D7BC2B8FB9C9}" authorId="{94786DF5-B926-2662-49E7-587B3E5FD6B3}" status="resolved" created="2025-04-20T01:17:11.912" complete="100000">
    <ac:deMkLst xmlns:ac="http://schemas.microsoft.com/office/drawing/2013/main/command">
      <pc:docMk xmlns:pc="http://schemas.microsoft.com/office/powerpoint/2013/main/command"/>
      <pc:sldMk xmlns:pc="http://schemas.microsoft.com/office/powerpoint/2013/main/command" cId="0" sldId="259"/>
      <ac:spMk id="20" creationId="{00000000-0000-0000-0000-000000000000}"/>
    </ac:deMkLst>
    <p188:txBody>
      <a:bodyPr/>
      <a:lstStyle/>
      <a:p>
        <a:r>
          <a:rPr lang="en-US"/>
          <a:t>Picture from Anne weren’t that good.  Listing is confusing.</a:t>
        </a:r>
      </a:p>
    </p188:txBody>
  </p188:cm>
  <p188:cm id="{BF8A9155-92C8-47E5-A420-6B768929E1BD}" authorId="{94786DF5-B926-2662-49E7-587B3E5FD6B3}" status="resolved" created="2025-04-20T01:17:49.179" complete="100000">
    <ac:deMkLst xmlns:ac="http://schemas.microsoft.com/office/drawing/2013/main/command">
      <pc:docMk xmlns:pc="http://schemas.microsoft.com/office/powerpoint/2013/main/command"/>
      <pc:sldMk xmlns:pc="http://schemas.microsoft.com/office/powerpoint/2013/main/command" cId="0" sldId="259"/>
      <ac:spMk id="4" creationId="{4A453AF9-2AC5-50A1-5EAE-66F3C356A11A}"/>
    </ac:deMkLst>
    <p188:txBody>
      <a:bodyPr/>
      <a:lstStyle/>
      <a:p>
        <a:r>
          <a:rPr lang="en-US"/>
          <a:t>These seem incomplete, flesh out a bit more. </a:t>
        </a:r>
      </a:p>
    </p188:txBody>
  </p188:cm>
  <p188:cm id="{8F6CB203-05FA-4486-85FD-D14A27DC89C3}" authorId="{94786DF5-B926-2662-49E7-587B3E5FD6B3}" status="resolved" created="2025-04-20T01:18:54.382" complete="100000">
    <ac:deMkLst xmlns:ac="http://schemas.microsoft.com/office/drawing/2013/main/command">
      <pc:docMk xmlns:pc="http://schemas.microsoft.com/office/powerpoint/2013/main/command"/>
      <pc:sldMk xmlns:pc="http://schemas.microsoft.com/office/powerpoint/2013/main/command" cId="0" sldId="259"/>
      <ac:picMk id="13" creationId="{4EBEA687-E54A-602E-9184-AB1C8849DF69}"/>
    </ac:deMkLst>
    <p188:txBody>
      <a:bodyPr/>
      <a:lstStyle/>
      <a:p>
        <a:r>
          <a:rPr lang="en-US"/>
          <a:t>What is the right column here?  Why are numbers bigger for no drought? </a:t>
        </a:r>
      </a:p>
    </p188:txBody>
  </p188:cm>
  <p188:cm id="{5FB5E4A1-F534-46B8-A1A7-502A14ABDB16}" authorId="{94786DF5-B926-2662-49E7-587B3E5FD6B3}" status="resolved" created="2025-04-20T01:19:37.945" complete="100000">
    <ac:txMkLst xmlns:ac="http://schemas.microsoft.com/office/drawing/2013/main/command">
      <pc:docMk xmlns:pc="http://schemas.microsoft.com/office/powerpoint/2013/main/command"/>
      <pc:sldMk xmlns:pc="http://schemas.microsoft.com/office/powerpoint/2013/main/command" cId="0" sldId="259"/>
      <ac:spMk id="9" creationId="{00000000-0000-0000-0000-000000000000}"/>
      <ac:txMk cp="335" len="10">
        <ac:context len="606" hash="1814121748"/>
      </ac:txMk>
    </ac:txMkLst>
    <p188:pos x="10547422" y="10598930"/>
    <p188:txBody>
      <a:bodyPr/>
      <a:lstStyle/>
      <a:p>
        <a:r>
          <a:rPr lang="en-US"/>
          <a:t>Percentages of what?</a:t>
        </a:r>
      </a:p>
    </p188:txBody>
  </p188:cm>
  <p188:cm id="{C9891CF5-F2A2-4747-AF37-BC3E730D3D4C}" authorId="{2D804757-89D8-23A4-6647-6D4362BFF489}" created="2025-04-20T14:38:20.662">
    <ac:deMkLst xmlns:ac="http://schemas.microsoft.com/office/drawing/2013/main/command">
      <pc:docMk xmlns:pc="http://schemas.microsoft.com/office/powerpoint/2013/main/command"/>
      <pc:sldMk xmlns:pc="http://schemas.microsoft.com/office/powerpoint/2013/main/command" cId="0" sldId="259"/>
      <ac:picMk id="10" creationId="{D277A07D-5C08-77A4-F175-C6A6B81E1CE9}"/>
    </ac:deMkLst>
    <p188:txBody>
      <a:bodyPr/>
      <a:lstStyle/>
      <a:p>
        <a:r>
          <a:rPr lang="en-US"/>
          <a:t>Should the titles on graphs be bigger?</a:t>
        </a:r>
      </a:p>
    </p188:txBody>
  </p188:cm>
  <p188:cm id="{4D3624E6-2AC0-4B7E-A441-D366A4E30FAB}" authorId="{2D804757-89D8-23A4-6647-6D4362BFF489}" created="2025-04-20T14:42:30.838">
    <ac:deMkLst xmlns:ac="http://schemas.microsoft.com/office/drawing/2013/main/command">
      <pc:docMk xmlns:pc="http://schemas.microsoft.com/office/powerpoint/2013/main/command"/>
      <pc:sldMk xmlns:pc="http://schemas.microsoft.com/office/powerpoint/2013/main/command" cId="0" sldId="259"/>
      <ac:spMk id="17" creationId="{B4D1EAFB-700B-94FE-C75E-695586B71C1A}"/>
    </ac:deMkLst>
    <p188:txBody>
      <a:bodyPr/>
      <a:lstStyle/>
      <a:p>
        <a:r>
          <a:rPr lang="en-US"/>
          <a:t>Should we add captions to the figures instead of listing out what they are above them?</a:t>
        </a:r>
      </a:p>
    </p188:txBody>
  </p188:cm>
  <p188:cm id="{5E9F5774-090C-4856-B112-9A9E10AE5ECF}" authorId="{C682D431-1672-C160-FA40-BA5CF7F518D4}" created="2025-04-21T00:07:08.143">
    <ac:deMkLst xmlns:ac="http://schemas.microsoft.com/office/drawing/2013/main/command">
      <pc:docMk xmlns:pc="http://schemas.microsoft.com/office/powerpoint/2013/main/command"/>
      <pc:sldMk xmlns:pc="http://schemas.microsoft.com/office/powerpoint/2013/main/command" cId="0" sldId="259"/>
      <ac:spMk id="24" creationId="{00000000-0000-0000-0000-000000000000}"/>
    </ac:deMkLst>
    <p188:txBody>
      <a:bodyPr/>
      <a:lstStyle/>
      <a:p>
        <a:r>
          <a:rPr lang="en-US"/>
          <a:t>Matt, what do we need to put down for "contacts"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microsoft.com/office/2018/10/relationships/comments" Target="../comments/modernComment_103_0.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1"/>
            <a:ext cx="43891200" cy="54863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fontScale="90000"/>
          </a:bodyPr>
          <a:lstStyle/>
          <a:p>
            <a:pPr indent="-457200" algn="l">
              <a:spcBef>
                <a:spcPts val="0"/>
              </a:spcBef>
              <a:spcAft>
                <a:spcPts val="0"/>
              </a:spcAft>
            </a:pPr>
            <a:r>
              <a:rPr lang="en-US" sz="7200">
                <a:solidFill>
                  <a:schemeClr val="bg1"/>
                </a:solidFill>
              </a:rPr>
              <a:t>Analyzing Forest Fires in New England: GIS-Based Assessment </a:t>
            </a:r>
            <a:br>
              <a:rPr lang="en-US" sz="7200"/>
            </a:br>
            <a:r>
              <a:rPr lang="en-US" sz="7200">
                <a:solidFill>
                  <a:schemeClr val="bg1"/>
                </a:solidFill>
              </a:rPr>
              <a:t>of Causes, Impacts, and Economic Challenges </a:t>
            </a:r>
            <a:br>
              <a:rPr lang="en-US" sz="9600"/>
            </a:br>
            <a:br>
              <a:rPr lang="en-US" sz="4000"/>
            </a:br>
            <a:r>
              <a:rPr lang="en-US" sz="5400" i="1">
                <a:solidFill>
                  <a:srgbClr val="FFFFFF"/>
                </a:solidFill>
              </a:rPr>
              <a:t>Danielle Ford, Allison Lessard, William de Constant </a:t>
            </a:r>
            <a:br>
              <a:rPr lang="en-US" sz="5400" i="1">
                <a:cs typeface="Arial"/>
              </a:rPr>
            </a:br>
            <a:r>
              <a:rPr lang="en-US" sz="5400" i="1">
                <a:solidFill>
                  <a:srgbClr val="FFFFFF"/>
                </a:solidFill>
                <a:cs typeface="Arial"/>
              </a:rPr>
              <a:t>Advisor: Matt Davis </a:t>
            </a:r>
            <a:br>
              <a:rPr lang="en-US" sz="5400" i="1"/>
            </a:br>
            <a:r>
              <a:rPr lang="en-US" sz="5400" i="1">
                <a:solidFill>
                  <a:srgbClr val="FFFFFF"/>
                </a:solidFill>
              </a:rPr>
              <a:t>Department of Earth Sciences, University of New Hampshire</a:t>
            </a:r>
            <a:endParaRPr lang="en-US"/>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15518590" y="6096000"/>
            <a:ext cx="12801600"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5400">
                <a:solidFill>
                  <a:srgbClr val="CCCCCC"/>
                </a:solidFill>
                <a:latin typeface="Times New Roman" panose="02020603050405020304" pitchFamily="18" charset="0"/>
                <a:cs typeface="Times New Roman" panose="02020603050405020304" pitchFamily="18" charset="0"/>
              </a:rPr>
              <a:t>Results</a:t>
            </a:r>
            <a:endParaRPr lang="en-US" sz="540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726630" y="15877374"/>
            <a:ext cx="12530667"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5400">
                <a:solidFill>
                  <a:srgbClr val="CCCCCC"/>
                </a:solidFill>
                <a:latin typeface="Times New Roman" panose="02020603050405020304" pitchFamily="18" charset="0"/>
                <a:cs typeface="Times New Roman" panose="02020603050405020304" pitchFamily="18" charset="0"/>
              </a:rPr>
              <a:t>Methods</a:t>
            </a:r>
          </a:p>
        </p:txBody>
      </p:sp>
      <p:sp>
        <p:nvSpPr>
          <p:cNvPr id="2155" name="Rectangle 167"/>
          <p:cNvSpPr>
            <a:spLocks noChangeArrowheads="1"/>
          </p:cNvSpPr>
          <p:nvPr/>
        </p:nvSpPr>
        <p:spPr bwMode="auto">
          <a:xfrm>
            <a:off x="802839" y="6096000"/>
            <a:ext cx="12405161"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5400">
                <a:solidFill>
                  <a:srgbClr val="CCCCCC"/>
                </a:solidFill>
                <a:latin typeface="Times New Roman" panose="02020603050405020304" pitchFamily="18" charset="0"/>
                <a:cs typeface="Times New Roman" panose="02020603050405020304" pitchFamily="18" charset="0"/>
              </a:rPr>
              <a:t>Introduction</a:t>
            </a:r>
            <a:endParaRPr lang="en-US" sz="4000">
              <a:solidFill>
                <a:srgbClr val="999999"/>
              </a:solidFill>
              <a:latin typeface="Times New Roman" panose="02020603050405020304" pitchFamily="18" charset="0"/>
              <a:cs typeface="Times New Roman" panose="02020603050405020304" pitchFamily="18" charset="0"/>
            </a:endParaRPr>
          </a:p>
        </p:txBody>
      </p:sp>
      <p:sp>
        <p:nvSpPr>
          <p:cNvPr id="19" name="Rectangle 165"/>
          <p:cNvSpPr>
            <a:spLocks noChangeArrowheads="1"/>
          </p:cNvSpPr>
          <p:nvPr/>
        </p:nvSpPr>
        <p:spPr bwMode="auto">
          <a:xfrm>
            <a:off x="29915664" y="27893395"/>
            <a:ext cx="13064067"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5400">
                <a:solidFill>
                  <a:srgbClr val="CCCCCC"/>
                </a:solidFill>
                <a:latin typeface="Times New Roman" panose="02020603050405020304" pitchFamily="18" charset="0"/>
                <a:cs typeface="Times New Roman" panose="02020603050405020304" pitchFamily="18" charset="0"/>
              </a:rPr>
              <a:t>References</a:t>
            </a:r>
            <a:endParaRPr lang="en-US" sz="4000">
              <a:solidFill>
                <a:schemeClr val="accent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0196974" y="26964972"/>
            <a:ext cx="13004800" cy="492443"/>
          </a:xfrm>
          <a:prstGeom prst="rect">
            <a:avLst/>
          </a:prstGeom>
          <a:noFill/>
        </p:spPr>
        <p:txBody>
          <a:bodyPr wrap="square" rtlCol="0">
            <a:spAutoFit/>
          </a:bodyPr>
          <a:lstStyle/>
          <a:p>
            <a:pPr indent="-457200" algn="l">
              <a:spcBef>
                <a:spcPts val="1200"/>
              </a:spcBef>
            </a:pPr>
            <a:r>
              <a:rPr lang="en-US" sz="2600" b="0">
                <a:solidFill>
                  <a:schemeClr val="tx1"/>
                </a:solidFill>
                <a:latin typeface="Times New Roman" panose="02020603050405020304" pitchFamily="18" charset="0"/>
                <a:cs typeface="Times New Roman" panose="02020603050405020304" pitchFamily="18" charset="0"/>
              </a:rPr>
              <a:t>.</a:t>
            </a:r>
          </a:p>
        </p:txBody>
      </p:sp>
      <p:sp>
        <p:nvSpPr>
          <p:cNvPr id="36" name="Rectangle 164"/>
          <p:cNvSpPr>
            <a:spLocks noChangeArrowheads="1"/>
          </p:cNvSpPr>
          <p:nvPr/>
        </p:nvSpPr>
        <p:spPr bwMode="auto">
          <a:xfrm>
            <a:off x="30005867" y="6096000"/>
            <a:ext cx="1286933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Times New Roman" panose="02020603050405020304" pitchFamily="18" charset="0"/>
                <a:cs typeface="Times New Roman" panose="02020603050405020304" pitchFamily="18" charset="0"/>
              </a:rPr>
              <a:t>Discussion</a:t>
            </a:r>
            <a:endParaRPr lang="en-US" sz="5400">
              <a:solidFill>
                <a:schemeClr val="bg1">
                  <a:lumMod val="85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397040" y="17393064"/>
            <a:ext cx="12562196" cy="17543264"/>
          </a:xfrm>
          <a:prstGeom prst="rect">
            <a:avLst/>
          </a:prstGeom>
        </p:spPr>
        <p:txBody>
          <a:bodyPr wrap="square" lIns="91440" tIns="45720" rIns="91440" bIns="45720" anchor="t">
            <a:spAutoFit/>
          </a:bodyPr>
          <a:lstStyle/>
          <a:p>
            <a:pPr marL="685800" indent="-685800" algn="l">
              <a:buFont typeface="Arial"/>
              <a:buChar char="•"/>
            </a:pPr>
            <a:r>
              <a:rPr lang="en-US" sz="2800" b="0" dirty="0">
                <a:solidFill>
                  <a:srgbClr val="000000"/>
                </a:solidFill>
                <a:latin typeface="Times New Roman"/>
                <a:cs typeface="Times New Roman"/>
              </a:rPr>
              <a:t>Historical records of fires, droughts, and costs:</a:t>
            </a:r>
            <a:endParaRPr lang="en-US" sz="2800" dirty="0">
              <a:cs typeface="Arial"/>
            </a:endParaRPr>
          </a:p>
          <a:p>
            <a:pPr marL="1143000" lvl="1" indent="-685800" algn="l">
              <a:buFont typeface="Courier New,monospace"/>
              <a:buChar char="o"/>
            </a:pPr>
            <a:r>
              <a:rPr lang="en-US" sz="2800" b="0" dirty="0">
                <a:solidFill>
                  <a:srgbClr val="000000"/>
                </a:solidFill>
                <a:latin typeface="Times New Roman"/>
                <a:cs typeface="Times New Roman"/>
              </a:rPr>
              <a:t>Fires: </a:t>
            </a:r>
          </a:p>
          <a:p>
            <a:pPr marL="1600200" lvl="2" indent="-685800" algn="l">
              <a:buFont typeface="Calibri,Sans-Serif"/>
              <a:buChar char="-"/>
            </a:pPr>
            <a:r>
              <a:rPr lang="en-US" sz="2800" b="0" dirty="0">
                <a:solidFill>
                  <a:srgbClr val="000000"/>
                </a:solidFill>
                <a:latin typeface="Times New Roman"/>
                <a:cs typeface="Times New Roman"/>
              </a:rPr>
              <a:t>Fire program analysis (FPA)</a:t>
            </a:r>
          </a:p>
          <a:p>
            <a:pPr marL="1600200" lvl="2" indent="-685800" algn="l">
              <a:buFont typeface="Calibri,Sans-Serif"/>
              <a:buChar char="-"/>
            </a:pPr>
            <a:r>
              <a:rPr lang="en-US" sz="2800" b="0" dirty="0">
                <a:solidFill>
                  <a:srgbClr val="000000"/>
                </a:solidFill>
                <a:latin typeface="Times New Roman"/>
                <a:cs typeface="Times New Roman"/>
              </a:rPr>
              <a:t>Fire Occurrence Database (FOD) </a:t>
            </a:r>
          </a:p>
          <a:p>
            <a:pPr marL="1600200" lvl="2" indent="-685800" algn="l">
              <a:buFont typeface="Calibri,Sans-Serif"/>
              <a:buChar char="-"/>
            </a:pPr>
            <a:r>
              <a:rPr lang="en-US" sz="2800" b="0" dirty="0">
                <a:solidFill>
                  <a:srgbClr val="000000"/>
                </a:solidFill>
                <a:latin typeface="Times New Roman"/>
                <a:cs typeface="Times New Roman"/>
              </a:rPr>
              <a:t>Fires bigger than 50 acres from the datasets.</a:t>
            </a:r>
          </a:p>
          <a:p>
            <a:pPr marL="1143000" lvl="1" indent="-685800" algn="l">
              <a:buFont typeface="Courier New,monospace"/>
              <a:buChar char="o"/>
            </a:pPr>
            <a:r>
              <a:rPr lang="en-US" sz="2800" b="0" dirty="0">
                <a:solidFill>
                  <a:srgbClr val="000000"/>
                </a:solidFill>
                <a:latin typeface="Times New Roman"/>
                <a:cs typeface="Times New Roman"/>
              </a:rPr>
              <a:t>Drought:</a:t>
            </a:r>
          </a:p>
          <a:p>
            <a:pPr marL="1600200" lvl="2" indent="-685800" algn="l">
              <a:buFont typeface="Calibri,Sans-Serif"/>
              <a:buChar char="-"/>
            </a:pPr>
            <a:r>
              <a:rPr lang="en-US" sz="2800" b="0" dirty="0">
                <a:solidFill>
                  <a:srgbClr val="000000"/>
                </a:solidFill>
                <a:latin typeface="Times New Roman"/>
                <a:cs typeface="Times New Roman"/>
              </a:rPr>
              <a:t>US Drought Monitor</a:t>
            </a:r>
          </a:p>
          <a:p>
            <a:pPr marL="1600200" lvl="2" indent="-685800" algn="l">
              <a:buFont typeface="Calibri,Sans-Serif"/>
              <a:buChar char="-"/>
            </a:pPr>
            <a:r>
              <a:rPr lang="en-US" sz="2800" b="0" dirty="0">
                <a:solidFill>
                  <a:srgbClr val="000000"/>
                </a:solidFill>
                <a:latin typeface="Times New Roman"/>
                <a:cs typeface="Times New Roman"/>
              </a:rPr>
              <a:t>DSCI </a:t>
            </a:r>
          </a:p>
          <a:p>
            <a:pPr marL="1143000" lvl="1" indent="-685800" algn="l">
              <a:buFont typeface="Courier New,monospace"/>
              <a:buChar char="o"/>
            </a:pPr>
            <a:r>
              <a:rPr lang="en-US" sz="2800" b="0" dirty="0">
                <a:solidFill>
                  <a:srgbClr val="000000"/>
                </a:solidFill>
                <a:latin typeface="Times New Roman"/>
                <a:cs typeface="Times New Roman"/>
              </a:rPr>
              <a:t>Costs:</a:t>
            </a:r>
          </a:p>
          <a:p>
            <a:pPr marL="1600200" lvl="2" indent="-685800" algn="l">
              <a:buFont typeface="Calibri,Sans-Serif"/>
              <a:buChar char="-"/>
            </a:pPr>
            <a:r>
              <a:rPr lang="en-US" sz="2800" b="0" dirty="0">
                <a:solidFill>
                  <a:srgbClr val="000000"/>
                </a:solidFill>
                <a:latin typeface="Times New Roman"/>
                <a:cs typeface="Times New Roman"/>
              </a:rPr>
              <a:t>National Interagency </a:t>
            </a:r>
          </a:p>
          <a:p>
            <a:pPr lvl="2" algn="l"/>
            <a:r>
              <a:rPr lang="en-US" sz="2800" b="0" dirty="0">
                <a:solidFill>
                  <a:srgbClr val="000000"/>
                </a:solidFill>
                <a:latin typeface="Times New Roman"/>
                <a:cs typeface="Times New Roman"/>
              </a:rPr>
              <a:t>    Fire Center</a:t>
            </a:r>
            <a:endParaRPr lang="en-US" sz="2800" dirty="0">
              <a:cs typeface="Arial" charset="0"/>
            </a:endParaRPr>
          </a:p>
          <a:p>
            <a:pPr marL="1143000" lvl="1" indent="-685800" algn="l">
              <a:buFont typeface="Courier New,monospace"/>
              <a:buChar char="o"/>
            </a:pPr>
            <a:r>
              <a:rPr lang="en-US" sz="2800" b="0" dirty="0">
                <a:solidFill>
                  <a:srgbClr val="000000"/>
                </a:solidFill>
                <a:latin typeface="Times New Roman"/>
                <a:cs typeface="Times New Roman"/>
              </a:rPr>
              <a:t>Population:</a:t>
            </a:r>
          </a:p>
          <a:p>
            <a:pPr marL="1600200" lvl="2" indent="-685800" algn="l">
              <a:buFont typeface="Calibri,Sans-Serif"/>
              <a:buChar char="-"/>
            </a:pPr>
            <a:r>
              <a:rPr lang="en-US" sz="2800" b="0" dirty="0">
                <a:solidFill>
                  <a:srgbClr val="000000"/>
                </a:solidFill>
                <a:latin typeface="Times New Roman"/>
                <a:cs typeface="Times New Roman"/>
              </a:rPr>
              <a:t>US Census</a:t>
            </a:r>
          </a:p>
          <a:p>
            <a:pPr lvl="2" algn="l"/>
            <a:endParaRPr lang="en-US" sz="2800" b="0">
              <a:solidFill>
                <a:srgbClr val="000000"/>
              </a:solidFill>
              <a:latin typeface="Times New Roman"/>
              <a:cs typeface="Times New Roman"/>
            </a:endParaRPr>
          </a:p>
          <a:p>
            <a:pPr marL="1600200" lvl="2" indent="-685800" algn="l">
              <a:buFont typeface="Calibri,Sans-Serif"/>
              <a:buChar char="-"/>
            </a:pPr>
            <a:endParaRPr lang="en-US" sz="2800" b="0">
              <a:solidFill>
                <a:srgbClr val="000000"/>
              </a:solidFill>
              <a:latin typeface="Times New Roman"/>
              <a:cs typeface="Times New Roman"/>
            </a:endParaRPr>
          </a:p>
          <a:p>
            <a:pPr marL="1600200" lvl="2" indent="-685800" algn="l">
              <a:buFont typeface="Calibri,Sans-Serif"/>
              <a:buChar char="-"/>
            </a:pPr>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marL="685800" indent="-685800" algn="l">
              <a:buFont typeface="Arial"/>
              <a:buChar char="•"/>
            </a:pPr>
            <a:r>
              <a:rPr lang="en-US" sz="2800" b="0" dirty="0">
                <a:solidFill>
                  <a:srgbClr val="000000"/>
                </a:solidFill>
                <a:latin typeface="Times New Roman"/>
                <a:cs typeface="Times New Roman"/>
              </a:rPr>
              <a:t>Calculations:</a:t>
            </a:r>
          </a:p>
          <a:p>
            <a:pPr marL="1143000" lvl="1" indent="-685800" algn="l">
              <a:buFont typeface="Courier New"/>
              <a:buChar char="o"/>
            </a:pPr>
            <a:r>
              <a:rPr lang="en-US" sz="2800" b="0" dirty="0">
                <a:solidFill>
                  <a:srgbClr val="000000"/>
                </a:solidFill>
                <a:latin typeface="Times New Roman"/>
                <a:ea typeface="Calibri"/>
                <a:cs typeface="Arial"/>
              </a:rPr>
              <a:t>Using cumulative Drought Monitor data, the percentage of land area in each drought category (D0 through D4) for a given week was used to calculate the Drought Severity and Coverage Index (DSCI) for that week.</a:t>
            </a:r>
            <a:endParaRPr lang="en-US" sz="2800" dirty="0">
              <a:latin typeface="Times New Roman"/>
              <a:ea typeface="Calibri"/>
              <a:cs typeface="Arial"/>
            </a:endParaRPr>
          </a:p>
          <a:p>
            <a:pPr marL="1600200" lvl="2" indent="-685800" algn="l">
              <a:buFont typeface="Calibri"/>
              <a:buChar char="-"/>
            </a:pPr>
            <a:r>
              <a:rPr lang="en-US" sz="2800" b="0" dirty="0">
                <a:solidFill>
                  <a:srgbClr val="000000"/>
                </a:solidFill>
                <a:latin typeface="Times New Roman"/>
                <a:cs typeface="Arial"/>
              </a:rPr>
              <a:t>DSCI = D0 + D1 + D2 + D3 + D4</a:t>
            </a:r>
          </a:p>
          <a:p>
            <a:pPr marL="1600200" lvl="2" indent="-685800" algn="l">
              <a:lnSpc>
                <a:spcPct val="150000"/>
              </a:lnSpc>
              <a:buFont typeface="Calibri"/>
              <a:buChar char="-"/>
            </a:pPr>
            <a:r>
              <a:rPr lang="en-US" sz="2800" b="0" dirty="0">
                <a:solidFill>
                  <a:srgbClr val="000000"/>
                </a:solidFill>
                <a:latin typeface="Times New Roman"/>
                <a:cs typeface="Arial"/>
              </a:rPr>
              <a:t>Example:</a:t>
            </a:r>
          </a:p>
          <a:p>
            <a:pPr lvl="2" algn="l">
              <a:lnSpc>
                <a:spcPct val="150000"/>
              </a:lnSpc>
            </a:pPr>
            <a:endParaRPr lang="en-US" sz="2800" b="0" dirty="0">
              <a:solidFill>
                <a:srgbClr val="000000"/>
              </a:solidFill>
              <a:latin typeface="Times New Roman"/>
              <a:cs typeface="Arial"/>
            </a:endParaRPr>
          </a:p>
          <a:p>
            <a:pPr marL="1600200" lvl="2" indent="-685800" algn="l">
              <a:lnSpc>
                <a:spcPct val="150000"/>
              </a:lnSpc>
              <a:buFont typeface="Calibri"/>
              <a:buChar char="-"/>
            </a:pPr>
            <a:r>
              <a:rPr lang="en-US" sz="2800" b="0" dirty="0">
                <a:solidFill>
                  <a:srgbClr val="000000"/>
                </a:solidFill>
                <a:latin typeface="Times New Roman"/>
                <a:cs typeface="Arial"/>
              </a:rPr>
              <a:t>High DSCI value indicates a stronger drought for that area.</a:t>
            </a:r>
          </a:p>
          <a:p>
            <a:pPr marL="1600200" lvl="2" indent="-685800" algn="l">
              <a:buFont typeface="Calibri"/>
              <a:buChar char="-"/>
            </a:pPr>
            <a:endParaRPr lang="en-US" sz="2800" b="0">
              <a:solidFill>
                <a:srgbClr val="000000"/>
              </a:solidFill>
              <a:latin typeface="Times New Roman"/>
              <a:cs typeface="Arial"/>
            </a:endParaRPr>
          </a:p>
          <a:p>
            <a:pPr marL="1600200" lvl="2" indent="-685800" algn="l">
              <a:buFont typeface="Calibri"/>
              <a:buChar char="-"/>
            </a:pPr>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lvl="2" algn="l"/>
            <a:endParaRPr lang="en-US" sz="2800" b="0">
              <a:solidFill>
                <a:srgbClr val="000000"/>
              </a:solidFill>
              <a:latin typeface="Times New Roman"/>
              <a:cs typeface="Times New Roman"/>
            </a:endParaRPr>
          </a:p>
          <a:p>
            <a:pPr lvl="2" algn="l"/>
            <a:endParaRPr lang="en-US" sz="2800">
              <a:cs typeface="Arial" charset="0"/>
            </a:endParaRPr>
          </a:p>
        </p:txBody>
      </p:sp>
      <p:sp>
        <p:nvSpPr>
          <p:cNvPr id="21" name="Rectangle 20"/>
          <p:cNvSpPr/>
          <p:nvPr/>
        </p:nvSpPr>
        <p:spPr>
          <a:xfrm>
            <a:off x="29862965" y="29446276"/>
            <a:ext cx="13143850" cy="4185761"/>
          </a:xfrm>
          <a:prstGeom prst="rect">
            <a:avLst/>
          </a:prstGeom>
        </p:spPr>
        <p:txBody>
          <a:bodyPr wrap="square" lIns="91440" tIns="45720" rIns="91440" bIns="45720" anchor="t">
            <a:spAutoFit/>
          </a:bodyPr>
          <a:lstStyle/>
          <a:p>
            <a:pPr algn="l"/>
            <a:r>
              <a:rPr lang="en-US" sz="2400" b="0" dirty="0">
                <a:solidFill>
                  <a:srgbClr val="000000"/>
                </a:solidFill>
                <a:latin typeface="Times New Roman"/>
                <a:cs typeface="Arial"/>
              </a:rPr>
              <a:t>U.S. Drought Monitor. (n.d.). </a:t>
            </a:r>
            <a:r>
              <a:rPr lang="en-US" sz="2400" b="0" i="1" dirty="0">
                <a:solidFill>
                  <a:srgbClr val="000000"/>
                </a:solidFill>
                <a:latin typeface="Times New Roman"/>
                <a:cs typeface="Arial"/>
              </a:rPr>
              <a:t>Drought Severity and Coverage Index (DSCI)</a:t>
            </a:r>
            <a:r>
              <a:rPr lang="en-US" sz="2400" b="0" dirty="0">
                <a:solidFill>
                  <a:srgbClr val="000000"/>
                </a:solidFill>
                <a:latin typeface="Times New Roman"/>
                <a:cs typeface="Arial"/>
              </a:rPr>
              <a:t>. National Drought Mitigation Center, University of Nebraska–Lincoln. Retrieved from https://droughtmonitor.unl.edu</a:t>
            </a:r>
            <a:endParaRPr lang="en-US" sz="2400" dirty="0">
              <a:cs typeface="Arial" charset="0"/>
            </a:endParaRPr>
          </a:p>
          <a:p>
            <a:pPr algn="l"/>
            <a:r>
              <a:rPr lang="en-US" sz="2400" b="0" dirty="0">
                <a:solidFill>
                  <a:srgbClr val="000000"/>
                </a:solidFill>
                <a:latin typeface="Times New Roman"/>
                <a:cs typeface="Arial"/>
              </a:rPr>
              <a:t>U.S. Forest Service. (n.d.). Metrics</a:t>
            </a:r>
            <a:r>
              <a:rPr lang="en-US" sz="2400" b="0" i="1" dirty="0">
                <a:solidFill>
                  <a:srgbClr val="000000"/>
                </a:solidFill>
                <a:latin typeface="Times New Roman"/>
                <a:cs typeface="Arial"/>
              </a:rPr>
              <a:t>. Forest Service Research Data Archive. </a:t>
            </a:r>
            <a:r>
              <a:rPr lang="en-US" sz="2400" b="0" dirty="0">
                <a:solidFill>
                  <a:srgbClr val="000000"/>
                </a:solidFill>
                <a:latin typeface="Times New Roman"/>
                <a:cs typeface="Arial"/>
              </a:rPr>
              <a:t>Retrieved from  https://www.fs.usda.gov/rds/archive/catalog/metrics</a:t>
            </a:r>
          </a:p>
          <a:p>
            <a:pPr algn="l"/>
            <a:r>
              <a:rPr lang="en-US" sz="2400" b="0" dirty="0">
                <a:solidFill>
                  <a:schemeClr val="tx1"/>
                </a:solidFill>
                <a:latin typeface="Times New Roman"/>
                <a:ea typeface="Calibri"/>
                <a:cs typeface="Calibri"/>
              </a:rPr>
              <a:t>Pyun, Y. (2017). </a:t>
            </a:r>
            <a:r>
              <a:rPr lang="en-US" sz="2400" b="0" i="1" dirty="0">
                <a:solidFill>
                  <a:schemeClr val="tx1"/>
                </a:solidFill>
                <a:latin typeface="Times New Roman"/>
                <a:ea typeface="Calibri"/>
                <a:cs typeface="Calibri"/>
              </a:rPr>
              <a:t>Gardner Wildfire History</a:t>
            </a:r>
            <a:r>
              <a:rPr lang="en-US" sz="2400" b="0" dirty="0">
                <a:solidFill>
                  <a:schemeClr val="tx1"/>
                </a:solidFill>
                <a:latin typeface="Times New Roman"/>
                <a:ea typeface="Calibri"/>
                <a:cs typeface="Calibri"/>
              </a:rPr>
              <a:t>. The Gardner News. https://data.thegardnernews.com/wildfire-history/</a:t>
            </a:r>
            <a:endParaRPr lang="en-US" sz="2400" dirty="0">
              <a:solidFill>
                <a:schemeClr val="tx1"/>
              </a:solidFill>
              <a:latin typeface="Times New Roman"/>
              <a:cs typeface="Arial"/>
            </a:endParaRPr>
          </a:p>
          <a:p>
            <a:pPr algn="l"/>
            <a:r>
              <a:rPr lang="en-US" sz="2400" b="0" dirty="0">
                <a:solidFill>
                  <a:schemeClr val="tx1"/>
                </a:solidFill>
                <a:latin typeface="Times New Roman"/>
                <a:ea typeface="Calibri"/>
                <a:cs typeface="Calibri"/>
              </a:rPr>
              <a:t>Mercer, D., Pye, J., </a:t>
            </a:r>
            <a:r>
              <a:rPr lang="en-US" sz="2400" b="0" err="1">
                <a:solidFill>
                  <a:schemeClr val="tx1"/>
                </a:solidFill>
                <a:latin typeface="Times New Roman"/>
                <a:ea typeface="Calibri"/>
                <a:cs typeface="Calibri"/>
              </a:rPr>
              <a:t>Prestemon</a:t>
            </a:r>
            <a:r>
              <a:rPr lang="en-US" sz="2400" b="0" dirty="0">
                <a:solidFill>
                  <a:schemeClr val="tx1"/>
                </a:solidFill>
                <a:latin typeface="Times New Roman"/>
                <a:ea typeface="Calibri"/>
                <a:cs typeface="Calibri"/>
              </a:rPr>
              <a:t>, J., Butry, D., &amp; Holmes, T. (2000). </a:t>
            </a:r>
            <a:r>
              <a:rPr lang="en-US" sz="2400" b="0" i="1" dirty="0">
                <a:solidFill>
                  <a:schemeClr val="tx1"/>
                </a:solidFill>
                <a:latin typeface="Times New Roman"/>
                <a:ea typeface="Calibri"/>
                <a:cs typeface="Calibri"/>
              </a:rPr>
              <a:t>Economic Effects of Catastrophic Wildfires: Assessing the Effectiveness of Fuel Reduction Programs for Reducing the Economic Impacts of Catastrophic Forest Fire Events</a:t>
            </a:r>
            <a:r>
              <a:rPr lang="en-US" sz="2400" b="0" dirty="0">
                <a:solidFill>
                  <a:schemeClr val="tx1"/>
                </a:solidFill>
                <a:latin typeface="Times New Roman"/>
                <a:ea typeface="Calibri"/>
                <a:cs typeface="Calibri"/>
              </a:rPr>
              <a:t>. https://www.srs.fs.usda.gov/econ/pubs/misc/fl-fire-report2000-lores.pdf</a:t>
            </a:r>
            <a:br>
              <a:rPr lang="en-US" sz="2500" dirty="0">
                <a:latin typeface="Times New Roman"/>
              </a:rPr>
            </a:br>
            <a:endParaRPr lang="en-US" sz="2500">
              <a:solidFill>
                <a:schemeClr val="tx1"/>
              </a:solidFill>
              <a:latin typeface="Times New Roman"/>
              <a:cs typeface="Arial"/>
            </a:endParaRPr>
          </a:p>
          <a:p>
            <a:pPr algn="l"/>
            <a:endParaRPr lang="en-US" sz="2500" b="0">
              <a:solidFill>
                <a:srgbClr val="000000"/>
              </a:solidFill>
              <a:latin typeface="Times New Roman"/>
              <a:cs typeface="Arial"/>
            </a:endParaRPr>
          </a:p>
        </p:txBody>
      </p:sp>
      <p:sp>
        <p:nvSpPr>
          <p:cNvPr id="29" name="Rectangle 28"/>
          <p:cNvSpPr/>
          <p:nvPr/>
        </p:nvSpPr>
        <p:spPr>
          <a:xfrm>
            <a:off x="23111824" y="7183863"/>
            <a:ext cx="6538050" cy="1077218"/>
          </a:xfrm>
          <a:prstGeom prst="rect">
            <a:avLst/>
          </a:prstGeom>
        </p:spPr>
        <p:txBody>
          <a:bodyPr wrap="square" lIns="91440" tIns="45720" rIns="91440" bIns="45720" anchor="t">
            <a:spAutoFit/>
          </a:bodyPr>
          <a:lstStyle/>
          <a:p>
            <a:pPr algn="l"/>
            <a:endParaRPr lang="en-US" sz="3200" b="0">
              <a:solidFill>
                <a:srgbClr val="000000"/>
              </a:solidFill>
              <a:latin typeface="Times New Roman"/>
              <a:cs typeface="Times New Roman"/>
            </a:endParaRPr>
          </a:p>
          <a:p>
            <a:pPr marL="571500" indent="-571500" algn="l">
              <a:buFont typeface="Arial"/>
              <a:buChar char="•"/>
            </a:pPr>
            <a:endParaRPr lang="en-US" sz="3200" b="0">
              <a:solidFill>
                <a:srgbClr val="000000"/>
              </a:solidFill>
              <a:latin typeface="Times New Roman"/>
              <a:cs typeface="Times New Roman"/>
            </a:endParaRPr>
          </a:p>
        </p:txBody>
      </p:sp>
      <p:sp>
        <p:nvSpPr>
          <p:cNvPr id="30" name="Rectangle 29"/>
          <p:cNvSpPr/>
          <p:nvPr/>
        </p:nvSpPr>
        <p:spPr>
          <a:xfrm>
            <a:off x="29982694" y="6948178"/>
            <a:ext cx="13275734" cy="12034064"/>
          </a:xfrm>
          <a:prstGeom prst="rect">
            <a:avLst/>
          </a:prstGeom>
        </p:spPr>
        <p:txBody>
          <a:bodyPr wrap="square" lIns="91440" tIns="45720" rIns="91440" bIns="45720" anchor="t">
            <a:spAutoFit/>
          </a:bodyPr>
          <a:lstStyle/>
          <a:p>
            <a:pPr algn="l"/>
            <a:endParaRPr lang="en-US" sz="3600" b="0">
              <a:solidFill>
                <a:srgbClr val="000000"/>
              </a:solidFill>
              <a:latin typeface="Times New Roman"/>
              <a:cs typeface="Times New Roman"/>
            </a:endParaRPr>
          </a:p>
          <a:p>
            <a:pPr marL="685800" indent="-685800" algn="l">
              <a:buFont typeface="Arial"/>
              <a:buChar char="•"/>
            </a:pPr>
            <a:r>
              <a:rPr lang="en-US" sz="3200" b="0">
                <a:solidFill>
                  <a:srgbClr val="000000"/>
                </a:solidFill>
                <a:latin typeface="Times New Roman"/>
                <a:cs typeface="Times New Roman"/>
              </a:rPr>
              <a:t>Fire season is primarily in the spring.</a:t>
            </a:r>
            <a:endParaRPr lang="en-US" sz="3200" b="0">
              <a:solidFill>
                <a:srgbClr val="000000"/>
              </a:solidFill>
              <a:latin typeface="Times New Roman" panose="02020603050405020304" pitchFamily="18" charset="0"/>
              <a:cs typeface="Times New Roman" panose="02020603050405020304" pitchFamily="18" charset="0"/>
            </a:endParaRPr>
          </a:p>
          <a:p>
            <a:pPr marL="685800" indent="-685800" algn="l">
              <a:buFont typeface="Arial"/>
              <a:buChar char="•"/>
            </a:pPr>
            <a:r>
              <a:rPr lang="en-US" sz="3200" b="0">
                <a:solidFill>
                  <a:srgbClr val="000000"/>
                </a:solidFill>
                <a:latin typeface="Times New Roman"/>
                <a:cs typeface="Times New Roman"/>
              </a:rPr>
              <a:t>Some dro</a:t>
            </a:r>
            <a:r>
              <a:rPr lang="en-US" sz="3200" b="0">
                <a:solidFill>
                  <a:schemeClr val="tx1"/>
                </a:solidFill>
                <a:latin typeface="Times New Roman"/>
                <a:cs typeface="Times New Roman"/>
              </a:rPr>
              <a:t>ught indicators for the U.S. drought monitor are </a:t>
            </a:r>
            <a:r>
              <a:rPr lang="en-US" sz="3200" b="0">
                <a:solidFill>
                  <a:schemeClr val="tx1"/>
                </a:solidFill>
                <a:latin typeface="Times New Roman"/>
                <a:ea typeface="Open Sans"/>
                <a:cs typeface="Times New Roman"/>
              </a:rPr>
              <a:t>p</a:t>
            </a:r>
            <a:r>
              <a:rPr lang="en-US" sz="3200" b="0">
                <a:solidFill>
                  <a:schemeClr val="tx1"/>
                </a:solidFill>
                <a:latin typeface="Times New Roman"/>
                <a:ea typeface="Open Sans"/>
                <a:cs typeface="Open Sans"/>
              </a:rPr>
              <a:t>recipitation, streamflow, reservoir levels, temperature and evaporative demand, soil moisture and vegetation health. More of a measure over longer time periods.</a:t>
            </a:r>
            <a:endParaRPr lang="en-US" sz="3200" b="0">
              <a:solidFill>
                <a:schemeClr val="tx1"/>
              </a:solidFill>
              <a:latin typeface="Times New Roman"/>
              <a:cs typeface="Times New Roman"/>
            </a:endParaRPr>
          </a:p>
          <a:p>
            <a:pPr marL="685800" indent="-685800" algn="l">
              <a:buFont typeface="Arial"/>
              <a:buChar char="•"/>
            </a:pPr>
            <a:r>
              <a:rPr lang="en-US" sz="3200" b="0">
                <a:solidFill>
                  <a:schemeClr val="tx1"/>
                </a:solidFill>
                <a:latin typeface="Times New Roman"/>
                <a:cs typeface="Times New Roman"/>
              </a:rPr>
              <a:t>Based on the U.S. Drought Moni</a:t>
            </a:r>
            <a:r>
              <a:rPr lang="en-US" sz="3200" b="0">
                <a:solidFill>
                  <a:srgbClr val="000000"/>
                </a:solidFill>
                <a:latin typeface="Times New Roman"/>
                <a:cs typeface="Times New Roman"/>
              </a:rPr>
              <a:t>tor DSCI values for the fires that occurred according to the FPA and FOD data, there seems to not be a correlation between intense drought and fires in New England.</a:t>
            </a:r>
            <a:endParaRPr lang="en-US" sz="3200" b="0">
              <a:solidFill>
                <a:srgbClr val="000000"/>
              </a:solidFill>
              <a:latin typeface="Times New Roman" panose="02020603050405020304" pitchFamily="18" charset="0"/>
              <a:cs typeface="Times New Roman" panose="02020603050405020304" pitchFamily="18" charset="0"/>
            </a:endParaRPr>
          </a:p>
          <a:p>
            <a:pPr marL="685800" indent="-685800" algn="l">
              <a:buFont typeface="Arial"/>
              <a:buChar char="•"/>
            </a:pPr>
            <a:r>
              <a:rPr lang="en-US" sz="3200" b="0">
                <a:solidFill>
                  <a:srgbClr val="000000"/>
                </a:solidFill>
                <a:latin typeface="Times New Roman"/>
                <a:cs typeface="Times New Roman"/>
              </a:rPr>
              <a:t>Infact, most of the recorded fires that happened in New England occurred during minimal drought.</a:t>
            </a:r>
            <a:endParaRPr lang="en-US" sz="3200" b="0">
              <a:solidFill>
                <a:srgbClr val="000000"/>
              </a:solidFill>
              <a:latin typeface="Times New Roman" panose="02020603050405020304" pitchFamily="18" charset="0"/>
              <a:cs typeface="Times New Roman" panose="02020603050405020304" pitchFamily="18" charset="0"/>
            </a:endParaRPr>
          </a:p>
          <a:p>
            <a:pPr marL="685800" indent="-685800" algn="l">
              <a:buFont typeface="Arial"/>
              <a:buChar char="•"/>
            </a:pPr>
            <a:r>
              <a:rPr lang="en-US" sz="3200" b="0">
                <a:solidFill>
                  <a:srgbClr val="000000"/>
                </a:solidFill>
                <a:latin typeface="Times New Roman"/>
                <a:cs typeface="Times New Roman"/>
              </a:rPr>
              <a:t>There is a difference between meteorological drought and hydrological drought.</a:t>
            </a:r>
          </a:p>
          <a:p>
            <a:pPr marL="685800" indent="-685800" algn="l">
              <a:buFont typeface="Arial"/>
              <a:buChar char="•"/>
            </a:pPr>
            <a:r>
              <a:rPr lang="en-US" sz="3200" b="0">
                <a:solidFill>
                  <a:srgbClr val="000000"/>
                </a:solidFill>
                <a:latin typeface="Times New Roman"/>
                <a:cs typeface="Arial"/>
              </a:rPr>
              <a:t>Meteorological drought refers to a lack of precipitation over a period of time. It is usually the first sign of drought and is measured using indicators like rainfall deficits, temperature, or drought indices (e.g., DSCI).</a:t>
            </a:r>
          </a:p>
          <a:p>
            <a:pPr marL="685800" indent="-685800" algn="l">
              <a:buFont typeface="Arial"/>
              <a:buChar char="•"/>
            </a:pPr>
            <a:r>
              <a:rPr lang="en-US" sz="3200" b="0">
                <a:solidFill>
                  <a:srgbClr val="000000"/>
                </a:solidFill>
                <a:latin typeface="Times New Roman"/>
                <a:cs typeface="Arial"/>
              </a:rPr>
              <a:t>Hydrological drought develops more slowly and refers to low water levels in streams, rivers, reservoirs, or groundwater. It often lags behind meteorological drought because it takes time for reduced precipitation to impact water systems.</a:t>
            </a:r>
          </a:p>
          <a:p>
            <a:pPr marL="685800" indent="-685800" algn="l">
              <a:buFont typeface="Arial"/>
              <a:buChar char="•"/>
            </a:pPr>
            <a:r>
              <a:rPr lang="en-US" sz="3200" b="0">
                <a:solidFill>
                  <a:srgbClr val="000000"/>
                </a:solidFill>
                <a:latin typeface="Times New Roman"/>
                <a:cs typeface="Times New Roman"/>
              </a:rPr>
              <a:t>A method that is primarily based on meteorological drought is the KDBI (Keetch-Byram Drought Index), which uses </a:t>
            </a:r>
            <a:r>
              <a:rPr lang="en-US" sz="3200" b="0">
                <a:solidFill>
                  <a:srgbClr val="000000"/>
                </a:solidFill>
                <a:latin typeface="Times New Roman"/>
                <a:cs typeface="Arial"/>
              </a:rPr>
              <a:t>daily precipitation and temperature data</a:t>
            </a:r>
            <a:r>
              <a:rPr lang="en-US" sz="3200" b="0">
                <a:solidFill>
                  <a:srgbClr val="001D35"/>
                </a:solidFill>
                <a:latin typeface="Times New Roman"/>
                <a:cs typeface="Arial"/>
              </a:rPr>
              <a:t> to estimate soil moisture deficits and fire danger.</a:t>
            </a:r>
          </a:p>
          <a:p>
            <a:pPr algn="l"/>
            <a:endParaRPr lang="en-US" sz="3600" b="0">
              <a:solidFill>
                <a:srgbClr val="000000"/>
              </a:solidFill>
              <a:latin typeface="Times New Roman" panose="02020603050405020304" pitchFamily="18" charset="0"/>
              <a:cs typeface="Times New Roman" panose="02020603050405020304" pitchFamily="18" charset="0"/>
            </a:endParaRPr>
          </a:p>
        </p:txBody>
      </p:sp>
      <p:pic>
        <p:nvPicPr>
          <p:cNvPr id="2" name="Picture 1" descr="A map of the united states&#10;&#10;AI-generated content may be incorrect.">
            <a:extLst>
              <a:ext uri="{FF2B5EF4-FFF2-40B4-BE49-F238E27FC236}">
                <a16:creationId xmlns:a16="http://schemas.microsoft.com/office/drawing/2014/main" id="{C6FDFC47-6B84-BB7E-B538-FB08B662CA01}"/>
              </a:ext>
            </a:extLst>
          </p:cNvPr>
          <p:cNvPicPr>
            <a:picLocks noChangeAspect="1"/>
          </p:cNvPicPr>
          <p:nvPr/>
        </p:nvPicPr>
        <p:blipFill>
          <a:blip r:embed="rId3"/>
          <a:srcRect r="27754" b="-300"/>
          <a:stretch/>
        </p:blipFill>
        <p:spPr>
          <a:xfrm>
            <a:off x="14965374" y="15661923"/>
            <a:ext cx="13337473" cy="12634082"/>
          </a:xfrm>
          <a:prstGeom prst="rect">
            <a:avLst/>
          </a:prstGeom>
          <a:ln>
            <a:solidFill>
              <a:schemeClr val="tx1"/>
            </a:solidFill>
          </a:ln>
        </p:spPr>
      </p:pic>
      <p:sp>
        <p:nvSpPr>
          <p:cNvPr id="4" name="TextBox 3">
            <a:extLst>
              <a:ext uri="{FF2B5EF4-FFF2-40B4-BE49-F238E27FC236}">
                <a16:creationId xmlns:a16="http://schemas.microsoft.com/office/drawing/2014/main" id="{4A453AF9-2AC5-50A1-5EAE-66F3C356A11A}"/>
              </a:ext>
            </a:extLst>
          </p:cNvPr>
          <p:cNvSpPr txBox="1"/>
          <p:nvPr/>
        </p:nvSpPr>
        <p:spPr>
          <a:xfrm>
            <a:off x="647560" y="10278325"/>
            <a:ext cx="12527317"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l">
              <a:buFont typeface="Arial"/>
              <a:buChar char="•"/>
            </a:pPr>
            <a:r>
              <a:rPr lang="en-US" sz="2600" b="0">
                <a:solidFill>
                  <a:schemeClr val="tx1"/>
                </a:solidFill>
                <a:latin typeface="Times New Roman"/>
                <a:cs typeface="Arial"/>
              </a:rPr>
              <a:t>Climate Change and its impact on New England:</a:t>
            </a:r>
            <a:endParaRPr lang="en-US" sz="2600">
              <a:solidFill>
                <a:schemeClr val="tx1"/>
              </a:solidFill>
              <a:cs typeface="Arial" charset="0"/>
            </a:endParaRPr>
          </a:p>
          <a:p>
            <a:pPr marL="1028700" lvl="1" indent="-571500" algn="l">
              <a:buFont typeface="Courier New"/>
              <a:buChar char="o"/>
            </a:pPr>
            <a:r>
              <a:rPr lang="en-US" sz="2600" b="0">
                <a:solidFill>
                  <a:schemeClr val="tx1"/>
                </a:solidFill>
                <a:latin typeface="Times New Roman"/>
                <a:cs typeface="Arial"/>
              </a:rPr>
              <a:t>Warmer earlier springs: Rising temperatures lead to earlier springs, which extend the growing season but also increase evaporation rates.</a:t>
            </a:r>
          </a:p>
          <a:p>
            <a:pPr marL="1028700" lvl="1" indent="-571500" algn="l">
              <a:buFont typeface="Courier New"/>
              <a:buChar char="o"/>
            </a:pPr>
            <a:r>
              <a:rPr lang="en-US" sz="2600" b="0">
                <a:solidFill>
                  <a:schemeClr val="tx1"/>
                </a:solidFill>
                <a:latin typeface="Times New Roman"/>
                <a:cs typeface="Arial"/>
              </a:rPr>
              <a:t>Longer, drier summers: Higher temperatures result in more intense, prolonged dry spells, reducing available moisture</a:t>
            </a:r>
            <a:endParaRPr lang="en-US" sz="2600" b="0">
              <a:solidFill>
                <a:schemeClr val="tx1"/>
              </a:solidFill>
              <a:latin typeface="Times New Roman"/>
              <a:cs typeface="Arial" charset="0"/>
            </a:endParaRPr>
          </a:p>
          <a:p>
            <a:pPr marL="1028700" lvl="1" indent="-571500" algn="l">
              <a:buFont typeface="Courier New"/>
              <a:buChar char="o"/>
            </a:pPr>
            <a:r>
              <a:rPr lang="en-US" sz="2600" b="0">
                <a:solidFill>
                  <a:schemeClr val="tx1"/>
                </a:solidFill>
                <a:latin typeface="Times New Roman"/>
                <a:cs typeface="Arial"/>
              </a:rPr>
              <a:t>Less snowmelt, lower soil moisture: Warmer temperatures reduce snow accumulation, leading to lower soil moisture, which worsens drought conditions.</a:t>
            </a:r>
            <a:endParaRPr lang="en-US" sz="2600" b="0">
              <a:solidFill>
                <a:schemeClr val="tx1"/>
              </a:solidFill>
              <a:latin typeface="Times New Roman"/>
              <a:cs typeface="Arial" charset="0"/>
            </a:endParaRPr>
          </a:p>
          <a:p>
            <a:pPr marL="1028700" lvl="1" indent="-571500" algn="l">
              <a:buFont typeface="Courier New"/>
              <a:buChar char="o"/>
            </a:pPr>
            <a:r>
              <a:rPr lang="en-US" sz="2600" b="0">
                <a:solidFill>
                  <a:schemeClr val="tx1"/>
                </a:solidFill>
                <a:latin typeface="Times New Roman"/>
                <a:cs typeface="Arial"/>
              </a:rPr>
              <a:t>Higher population density: Growing populations in vulnerable areas increase demand for water and heighten exposure to wildfire and drought risks</a:t>
            </a:r>
            <a:endParaRPr lang="en-US" sz="2600" b="0">
              <a:solidFill>
                <a:schemeClr val="tx1"/>
              </a:solidFill>
              <a:latin typeface="Times New Roman"/>
              <a:cs typeface="Arial" charset="0"/>
            </a:endParaRPr>
          </a:p>
          <a:p>
            <a:pPr marL="742950" lvl="1" indent="-285750" algn="l">
              <a:buFont typeface="Arial"/>
              <a:buChar char="•"/>
            </a:pPr>
            <a:endParaRPr lang="en-US" sz="3200" b="0">
              <a:solidFill>
                <a:schemeClr val="tx1"/>
              </a:solidFill>
              <a:latin typeface="Times New Roman"/>
              <a:cs typeface="Arial" charset="0"/>
            </a:endParaRPr>
          </a:p>
          <a:p>
            <a:pPr lvl="1" algn="l"/>
            <a:endParaRPr lang="en-US" sz="3200" b="0">
              <a:solidFill>
                <a:schemeClr val="tx1"/>
              </a:solidFill>
              <a:latin typeface="Times New Roman"/>
              <a:cs typeface="Arial" charset="0"/>
            </a:endParaRPr>
          </a:p>
        </p:txBody>
      </p:sp>
      <p:sp>
        <p:nvSpPr>
          <p:cNvPr id="5" name="TextBox 4">
            <a:extLst>
              <a:ext uri="{FF2B5EF4-FFF2-40B4-BE49-F238E27FC236}">
                <a16:creationId xmlns:a16="http://schemas.microsoft.com/office/drawing/2014/main" id="{25833232-6005-9369-9DFF-3842F3787EC2}"/>
              </a:ext>
            </a:extLst>
          </p:cNvPr>
          <p:cNvSpPr txBox="1"/>
          <p:nvPr/>
        </p:nvSpPr>
        <p:spPr>
          <a:xfrm>
            <a:off x="820666" y="14030380"/>
            <a:ext cx="11981556"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l">
              <a:buFont typeface="Arial"/>
              <a:buChar char="•"/>
            </a:pPr>
            <a:r>
              <a:rPr lang="en-US" sz="2600" b="0">
                <a:solidFill>
                  <a:schemeClr val="tx1"/>
                </a:solidFill>
                <a:latin typeface="Times New Roman"/>
                <a:cs typeface="Arial"/>
              </a:rPr>
              <a:t>Questions: </a:t>
            </a:r>
          </a:p>
          <a:p>
            <a:pPr marL="1028700" lvl="1" indent="-571500" algn="l">
              <a:buFont typeface="Courier New"/>
              <a:buChar char="o"/>
            </a:pPr>
            <a:r>
              <a:rPr lang="en-US" sz="2600" b="0">
                <a:solidFill>
                  <a:schemeClr val="tx1"/>
                </a:solidFill>
                <a:latin typeface="Times New Roman"/>
                <a:cs typeface="Arial"/>
              </a:rPr>
              <a:t>How might climate change affect wildfires and what are some economic impacts?</a:t>
            </a:r>
          </a:p>
          <a:p>
            <a:pPr marL="1028700" lvl="1" indent="-571500" algn="l">
              <a:buFont typeface="Courier New"/>
              <a:buChar char="o"/>
            </a:pPr>
            <a:r>
              <a:rPr lang="en-US" sz="2600" b="0">
                <a:solidFill>
                  <a:schemeClr val="tx1"/>
                </a:solidFill>
                <a:latin typeface="Times New Roman"/>
                <a:cs typeface="Times New Roman"/>
              </a:rPr>
              <a:t>Droughts could be connected to fires?</a:t>
            </a:r>
            <a:endParaRPr lang="en-US" sz="2600" b="0">
              <a:solidFill>
                <a:schemeClr val="tx1"/>
              </a:solidFill>
              <a:latin typeface="Times New Roman"/>
              <a:cs typeface="Arial"/>
            </a:endParaRPr>
          </a:p>
        </p:txBody>
      </p:sp>
      <p:pic>
        <p:nvPicPr>
          <p:cNvPr id="10" name="Picture 9" descr="A graph of a number of fires&#10;&#10;AI-generated content may be incorrect.">
            <a:extLst>
              <a:ext uri="{FF2B5EF4-FFF2-40B4-BE49-F238E27FC236}">
                <a16:creationId xmlns:a16="http://schemas.microsoft.com/office/drawing/2014/main" id="{D277A07D-5C08-77A4-F175-C6A6B81E1CE9}"/>
              </a:ext>
            </a:extLst>
          </p:cNvPr>
          <p:cNvPicPr>
            <a:picLocks noChangeAspect="1"/>
          </p:cNvPicPr>
          <p:nvPr/>
        </p:nvPicPr>
        <p:blipFill>
          <a:blip r:embed="rId4"/>
          <a:srcRect l="-223" t="8269" r="223" b="-2712"/>
          <a:stretch/>
        </p:blipFill>
        <p:spPr>
          <a:xfrm>
            <a:off x="13656104" y="8287150"/>
            <a:ext cx="8001825" cy="5284083"/>
          </a:xfrm>
          <a:prstGeom prst="rect">
            <a:avLst/>
          </a:prstGeom>
        </p:spPr>
      </p:pic>
      <p:pic>
        <p:nvPicPr>
          <p:cNvPr id="11" name="Picture 10">
            <a:extLst>
              <a:ext uri="{FF2B5EF4-FFF2-40B4-BE49-F238E27FC236}">
                <a16:creationId xmlns:a16="http://schemas.microsoft.com/office/drawing/2014/main" id="{42908B84-882F-8B24-2B77-D5FD2E00246B}"/>
              </a:ext>
            </a:extLst>
          </p:cNvPr>
          <p:cNvPicPr>
            <a:picLocks noChangeAspect="1"/>
          </p:cNvPicPr>
          <p:nvPr/>
        </p:nvPicPr>
        <p:blipFill>
          <a:blip r:embed="rId5"/>
          <a:srcRect l="-254" t="7418" r="-337" b="-2223"/>
          <a:stretch/>
        </p:blipFill>
        <p:spPr>
          <a:xfrm>
            <a:off x="22239026" y="8292389"/>
            <a:ext cx="7405673" cy="5260772"/>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313168D3-586E-1155-CDD9-939B8213B6D2}"/>
              </a:ext>
            </a:extLst>
          </p:cNvPr>
          <p:cNvPicPr>
            <a:picLocks noChangeAspect="1"/>
          </p:cNvPicPr>
          <p:nvPr/>
        </p:nvPicPr>
        <p:blipFill>
          <a:blip r:embed="rId6"/>
          <a:srcRect l="-4023" t="6737" r="2299" b="44118"/>
          <a:stretch/>
        </p:blipFill>
        <p:spPr>
          <a:xfrm>
            <a:off x="3404626" y="31131542"/>
            <a:ext cx="8502603" cy="802856"/>
          </a:xfrm>
          <a:prstGeom prst="rect">
            <a:avLst/>
          </a:prstGeom>
        </p:spPr>
      </p:pic>
      <p:sp>
        <p:nvSpPr>
          <p:cNvPr id="14" name="TextBox 13">
            <a:extLst>
              <a:ext uri="{FF2B5EF4-FFF2-40B4-BE49-F238E27FC236}">
                <a16:creationId xmlns:a16="http://schemas.microsoft.com/office/drawing/2014/main" id="{7B441E2D-1C64-881C-554D-5588EE4BBF89}"/>
              </a:ext>
            </a:extLst>
          </p:cNvPr>
          <p:cNvSpPr txBox="1"/>
          <p:nvPr/>
        </p:nvSpPr>
        <p:spPr>
          <a:xfrm>
            <a:off x="832580" y="7711045"/>
            <a:ext cx="12360154"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l">
              <a:buFont typeface="Arial"/>
              <a:buChar char="•"/>
            </a:pPr>
            <a:r>
              <a:rPr lang="en-US" sz="2600" b="0">
                <a:solidFill>
                  <a:schemeClr val="tx1"/>
                </a:solidFill>
                <a:latin typeface="Times New Roman"/>
                <a:cs typeface="Arial"/>
              </a:rPr>
              <a:t>Droughts in New England:</a:t>
            </a:r>
          </a:p>
          <a:p>
            <a:pPr marL="1028700" lvl="1" indent="-571500" algn="l">
              <a:buFont typeface="Courier New"/>
              <a:buChar char="o"/>
            </a:pPr>
            <a:r>
              <a:rPr lang="en-US" sz="2600" b="0">
                <a:solidFill>
                  <a:schemeClr val="tx1"/>
                </a:solidFill>
                <a:latin typeface="Times New Roman"/>
                <a:cs typeface="Arial"/>
              </a:rPr>
              <a:t>No records of prolonged extreme droughts like with what you see out in Western U.S. </a:t>
            </a:r>
          </a:p>
          <a:p>
            <a:pPr marL="1028700" lvl="1" indent="-571500" algn="l">
              <a:buFont typeface="Courier New"/>
              <a:buChar char="o"/>
            </a:pPr>
            <a:r>
              <a:rPr lang="en-US" sz="2600" b="0">
                <a:solidFill>
                  <a:schemeClr val="tx1"/>
                </a:solidFill>
                <a:latin typeface="Times New Roman"/>
                <a:cs typeface="Arial"/>
              </a:rPr>
              <a:t>Using the U.S.  Drought Monitor, we were able to interpret the DCSI  (Drought Severity and Coverage Index) value for each county the fire took place in from the years 2000 to 2020</a:t>
            </a:r>
            <a:endParaRPr lang="en-US" sz="2600" b="0">
              <a:solidFill>
                <a:schemeClr val="tx1"/>
              </a:solidFill>
              <a:latin typeface="Times New Roman"/>
              <a:cs typeface="Arial" charset="0"/>
            </a:endParaRPr>
          </a:p>
        </p:txBody>
      </p:sp>
      <p:pic>
        <p:nvPicPr>
          <p:cNvPr id="15" name="Picture 14" descr="A map of the united states&#10;&#10;AI-generated content may be incorrect.">
            <a:extLst>
              <a:ext uri="{FF2B5EF4-FFF2-40B4-BE49-F238E27FC236}">
                <a16:creationId xmlns:a16="http://schemas.microsoft.com/office/drawing/2014/main" id="{2360A795-AE52-BCF2-8005-105359BBE8C1}"/>
              </a:ext>
            </a:extLst>
          </p:cNvPr>
          <p:cNvPicPr>
            <a:picLocks noChangeAspect="1"/>
          </p:cNvPicPr>
          <p:nvPr/>
        </p:nvPicPr>
        <p:blipFill>
          <a:blip r:embed="rId7"/>
          <a:stretch>
            <a:fillRect/>
          </a:stretch>
        </p:blipFill>
        <p:spPr>
          <a:xfrm>
            <a:off x="30298123" y="18579056"/>
            <a:ext cx="5661238" cy="4004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map of the united states&#10;&#10;AI-generated content may be incorrect.">
            <a:extLst>
              <a:ext uri="{FF2B5EF4-FFF2-40B4-BE49-F238E27FC236}">
                <a16:creationId xmlns:a16="http://schemas.microsoft.com/office/drawing/2014/main" id="{D3DFB599-60F1-A60C-27B4-381F50011174}"/>
              </a:ext>
            </a:extLst>
          </p:cNvPr>
          <p:cNvPicPr>
            <a:picLocks noChangeAspect="1"/>
          </p:cNvPicPr>
          <p:nvPr/>
        </p:nvPicPr>
        <p:blipFill>
          <a:blip r:embed="rId8"/>
          <a:srcRect l="2458" t="2944" r="1782" b="2765"/>
          <a:stretch/>
        </p:blipFill>
        <p:spPr>
          <a:xfrm>
            <a:off x="36776452" y="18488950"/>
            <a:ext cx="5661923" cy="4001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a:extLst>
              <a:ext uri="{FF2B5EF4-FFF2-40B4-BE49-F238E27FC236}">
                <a16:creationId xmlns:a16="http://schemas.microsoft.com/office/drawing/2014/main" id="{B4D1EAFB-700B-94FE-C75E-695586B71C1A}"/>
              </a:ext>
            </a:extLst>
          </p:cNvPr>
          <p:cNvSpPr/>
          <p:nvPr/>
        </p:nvSpPr>
        <p:spPr>
          <a:xfrm>
            <a:off x="13650608" y="7755800"/>
            <a:ext cx="9425628" cy="1077218"/>
          </a:xfrm>
          <a:prstGeom prst="rect">
            <a:avLst/>
          </a:prstGeom>
        </p:spPr>
        <p:txBody>
          <a:bodyPr wrap="square" lIns="91440" tIns="45720" rIns="91440" bIns="45720" anchor="t">
            <a:spAutoFit/>
          </a:bodyPr>
          <a:lstStyle/>
          <a:p>
            <a:pPr marL="685800" indent="-685800" algn="l">
              <a:buFont typeface="Arial"/>
              <a:buChar char="•"/>
            </a:pPr>
            <a:endParaRPr lang="en-US" sz="3200" b="0">
              <a:solidFill>
                <a:srgbClr val="000000"/>
              </a:solidFill>
              <a:latin typeface="Times New Roman"/>
              <a:cs typeface="Times New Roman"/>
            </a:endParaRPr>
          </a:p>
          <a:p>
            <a:pPr marL="685800" indent="-685800" algn="l">
              <a:buFont typeface="Arial"/>
              <a:buChar char="•"/>
            </a:pPr>
            <a:endParaRPr lang="en-US" sz="3200" b="0">
              <a:solidFill>
                <a:srgbClr val="000000"/>
              </a:solidFill>
              <a:latin typeface="Times New Roman"/>
              <a:cs typeface="Times New Roman"/>
            </a:endParaRPr>
          </a:p>
        </p:txBody>
      </p:sp>
      <p:sp>
        <p:nvSpPr>
          <p:cNvPr id="18" name="TextBox 17">
            <a:extLst>
              <a:ext uri="{FF2B5EF4-FFF2-40B4-BE49-F238E27FC236}">
                <a16:creationId xmlns:a16="http://schemas.microsoft.com/office/drawing/2014/main" id="{F6B9F70E-A49C-BD53-15C8-CF2238551A26}"/>
              </a:ext>
            </a:extLst>
          </p:cNvPr>
          <p:cNvSpPr txBox="1"/>
          <p:nvPr/>
        </p:nvSpPr>
        <p:spPr>
          <a:xfrm>
            <a:off x="30186551" y="26336307"/>
            <a:ext cx="6704302"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500">
                <a:solidFill>
                  <a:schemeClr val="tx1"/>
                </a:solidFill>
                <a:latin typeface="Times New Roman"/>
                <a:cs typeface="Arial"/>
              </a:rPr>
              <a:t>Figure 5: </a:t>
            </a:r>
            <a:r>
              <a:rPr lang="en-US" sz="2300" b="0">
                <a:solidFill>
                  <a:schemeClr val="tx1"/>
                </a:solidFill>
                <a:latin typeface="Times New Roman"/>
                <a:cs typeface="Arial"/>
              </a:rPr>
              <a:t>Illustrates the factors that impact wildfire size and its resulting effects on the economy. This model is tuned for Northeast parameters and is influenced by a combination of these factors.</a:t>
            </a:r>
            <a:endParaRPr lang="en-US" sz="2300">
              <a:solidFill>
                <a:schemeClr val="tx1"/>
              </a:solidFill>
              <a:latin typeface="Times New Roman"/>
              <a:cs typeface="Times New Roman"/>
            </a:endParaRPr>
          </a:p>
        </p:txBody>
      </p:sp>
      <p:sp>
        <p:nvSpPr>
          <p:cNvPr id="22" name="TextBox 21">
            <a:extLst>
              <a:ext uri="{FF2B5EF4-FFF2-40B4-BE49-F238E27FC236}">
                <a16:creationId xmlns:a16="http://schemas.microsoft.com/office/drawing/2014/main" id="{643D21C1-4E21-AF54-5440-7972F43A0211}"/>
              </a:ext>
            </a:extLst>
          </p:cNvPr>
          <p:cNvSpPr txBox="1"/>
          <p:nvPr/>
        </p:nvSpPr>
        <p:spPr>
          <a:xfrm>
            <a:off x="36566241" y="26372162"/>
            <a:ext cx="6527517"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300">
                <a:solidFill>
                  <a:schemeClr val="tx1"/>
                </a:solidFill>
                <a:latin typeface="Times New Roman"/>
                <a:cs typeface="Arial"/>
              </a:rPr>
              <a:t>Figure 6: C</a:t>
            </a:r>
            <a:r>
              <a:rPr lang="en-US" sz="2300" b="0">
                <a:solidFill>
                  <a:schemeClr val="tx1"/>
                </a:solidFill>
                <a:latin typeface="Times New Roman"/>
                <a:cs typeface="Arial"/>
              </a:rPr>
              <a:t>ost per acre ($) in relation to the population index assigned to each fire over 50 acres from 2015-2020 in New England. Colors represent the main fuel type of each fire.</a:t>
            </a:r>
          </a:p>
        </p:txBody>
      </p:sp>
      <p:sp>
        <p:nvSpPr>
          <p:cNvPr id="23" name="TextBox 22">
            <a:extLst>
              <a:ext uri="{FF2B5EF4-FFF2-40B4-BE49-F238E27FC236}">
                <a16:creationId xmlns:a16="http://schemas.microsoft.com/office/drawing/2014/main" id="{2706A0FF-3886-5947-2176-5B111CEB8E8B}"/>
              </a:ext>
            </a:extLst>
          </p:cNvPr>
          <p:cNvSpPr txBox="1"/>
          <p:nvPr/>
        </p:nvSpPr>
        <p:spPr>
          <a:xfrm>
            <a:off x="7541084" y="26226676"/>
            <a:ext cx="684902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tx1"/>
                </a:solidFill>
                <a:latin typeface="Times New Roman"/>
                <a:cs typeface="Arial"/>
              </a:rPr>
              <a:t>Figure 2: </a:t>
            </a:r>
            <a:r>
              <a:rPr lang="en-US" sz="2400" b="0">
                <a:solidFill>
                  <a:schemeClr val="tx1"/>
                </a:solidFill>
                <a:latin typeface="Times New Roman"/>
                <a:cs typeface="Arial"/>
              </a:rPr>
              <a:t>Drought conditions in New Hampshire as of April 15, 2025. Southern and central regions show Abnormally Dry (D0) and Moderate Drought (D1) conditions. The table tracks drought coverage over time, showing a recent decline in Moderate Drought areas</a:t>
            </a:r>
            <a:endParaRPr lang="en-US" sz="2400">
              <a:solidFill>
                <a:schemeClr val="tx1"/>
              </a:solidFill>
              <a:latin typeface="Times New Roman"/>
              <a:cs typeface="Arial"/>
            </a:endParaRPr>
          </a:p>
        </p:txBody>
      </p:sp>
      <p:sp>
        <p:nvSpPr>
          <p:cNvPr id="25" name="TextBox 24">
            <a:extLst>
              <a:ext uri="{FF2B5EF4-FFF2-40B4-BE49-F238E27FC236}">
                <a16:creationId xmlns:a16="http://schemas.microsoft.com/office/drawing/2014/main" id="{AF386BBB-5A2D-770E-9704-2373DE29CE04}"/>
              </a:ext>
            </a:extLst>
          </p:cNvPr>
          <p:cNvSpPr txBox="1"/>
          <p:nvPr/>
        </p:nvSpPr>
        <p:spPr>
          <a:xfrm>
            <a:off x="14462478" y="28341654"/>
            <a:ext cx="14683408"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500">
                <a:solidFill>
                  <a:schemeClr val="tx1"/>
                </a:solidFill>
                <a:latin typeface="Times New Roman"/>
                <a:cs typeface="Arial"/>
              </a:rPr>
              <a:t>Figure 1: </a:t>
            </a:r>
            <a:r>
              <a:rPr lang="en-US" sz="2500" b="0">
                <a:solidFill>
                  <a:schemeClr val="tx1"/>
                </a:solidFill>
                <a:latin typeface="Times New Roman"/>
                <a:cs typeface="Arial"/>
              </a:rPr>
              <a:t>This figure shows the number and location of wildfires in New England from 2000-2020. The larger red dots show fires larger than 50 acres while the smaller red dots show fires smaller than 50 acres. The yellow symbols show fires that have been evaluated for the amount of money they lost in US dollars. </a:t>
            </a:r>
            <a:endParaRPr lang="en-US" sz="2500" b="0">
              <a:solidFill>
                <a:schemeClr val="tx1"/>
              </a:solidFill>
              <a:latin typeface="Times New Roman"/>
              <a:cs typeface="Times New Roman"/>
            </a:endParaRPr>
          </a:p>
        </p:txBody>
      </p:sp>
      <p:sp>
        <p:nvSpPr>
          <p:cNvPr id="26" name="TextBox 25">
            <a:extLst>
              <a:ext uri="{FF2B5EF4-FFF2-40B4-BE49-F238E27FC236}">
                <a16:creationId xmlns:a16="http://schemas.microsoft.com/office/drawing/2014/main" id="{BC461F5D-D0CC-B3BC-C923-3AB94E4BFEC6}"/>
              </a:ext>
            </a:extLst>
          </p:cNvPr>
          <p:cNvSpPr txBox="1"/>
          <p:nvPr/>
        </p:nvSpPr>
        <p:spPr>
          <a:xfrm>
            <a:off x="13657673" y="13478994"/>
            <a:ext cx="7716812"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500">
                <a:solidFill>
                  <a:schemeClr val="tx1"/>
                </a:solidFill>
                <a:latin typeface="Times New Roman"/>
                <a:cs typeface="Arial"/>
              </a:rPr>
              <a:t>Figure 3: </a:t>
            </a:r>
            <a:r>
              <a:rPr lang="en-US" sz="2500" b="0">
                <a:solidFill>
                  <a:schemeClr val="tx1"/>
                </a:solidFill>
                <a:latin typeface="Times New Roman"/>
                <a:cs typeface="Arial"/>
              </a:rPr>
              <a:t>Number of wildfires per month in the Northeast U.S. (2000–2020). Fire activity peaks in spring, particularly in April, which may reflect a combination of dry vegetation, increased wind, and human ignition sources before full green-up.</a:t>
            </a:r>
            <a:endParaRPr lang="en-US">
              <a:solidFill>
                <a:schemeClr val="tx1"/>
              </a:solidFill>
              <a:latin typeface="Times New Roman"/>
            </a:endParaRPr>
          </a:p>
          <a:p>
            <a:pPr algn="l"/>
            <a:endParaRPr lang="en-US" sz="2500">
              <a:solidFill>
                <a:schemeClr val="tx1"/>
              </a:solidFill>
              <a:latin typeface="Times New Roman"/>
              <a:cs typeface="Arial"/>
            </a:endParaRPr>
          </a:p>
        </p:txBody>
      </p:sp>
      <p:sp>
        <p:nvSpPr>
          <p:cNvPr id="27" name="TextBox 26">
            <a:extLst>
              <a:ext uri="{FF2B5EF4-FFF2-40B4-BE49-F238E27FC236}">
                <a16:creationId xmlns:a16="http://schemas.microsoft.com/office/drawing/2014/main" id="{9BC28B6D-8FB9-EA6D-E2E9-DBA1D8531C38}"/>
              </a:ext>
            </a:extLst>
          </p:cNvPr>
          <p:cNvSpPr txBox="1"/>
          <p:nvPr/>
        </p:nvSpPr>
        <p:spPr>
          <a:xfrm>
            <a:off x="22239026" y="13424109"/>
            <a:ext cx="7716813" cy="2047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500">
                <a:solidFill>
                  <a:schemeClr val="tx1"/>
                </a:solidFill>
                <a:latin typeface="Times New Roman"/>
                <a:cs typeface="Arial"/>
              </a:rPr>
              <a:t>Figure 4: </a:t>
            </a:r>
            <a:r>
              <a:rPr lang="en-US" sz="2500" b="0">
                <a:solidFill>
                  <a:schemeClr val="tx1"/>
                </a:solidFill>
                <a:latin typeface="Times New Roman"/>
                <a:cs typeface="Arial"/>
              </a:rPr>
              <a:t>Frequency of wildfires in the Northeast U.S. from 2000 to 2020, grouped by weekly DSCI values. Most fires occurred under lower drought severity (DSCI 0–20), suggesting ignition factors may be influenced more by non-drought conditions or human activity.</a:t>
            </a:r>
            <a:endParaRPr lang="en-US" sz="2500">
              <a:solidFill>
                <a:schemeClr val="tx1"/>
              </a:solidFill>
              <a:latin typeface="Times New Roman"/>
              <a:cs typeface="Times New Roman"/>
            </a:endParaRPr>
          </a:p>
        </p:txBody>
      </p:sp>
      <p:pic>
        <p:nvPicPr>
          <p:cNvPr id="13" name="Picture 12" descr="A diagram of a forest fire&#10;&#10;AI-generated content may be incorrect.">
            <a:extLst>
              <a:ext uri="{FF2B5EF4-FFF2-40B4-BE49-F238E27FC236}">
                <a16:creationId xmlns:a16="http://schemas.microsoft.com/office/drawing/2014/main" id="{2C172FD6-C5AA-B5AA-3767-B4A306C5AD88}"/>
              </a:ext>
            </a:extLst>
          </p:cNvPr>
          <p:cNvPicPr>
            <a:picLocks noChangeAspect="1"/>
          </p:cNvPicPr>
          <p:nvPr/>
        </p:nvPicPr>
        <p:blipFill>
          <a:blip r:embed="rId9"/>
          <a:stretch>
            <a:fillRect/>
          </a:stretch>
        </p:blipFill>
        <p:spPr>
          <a:xfrm>
            <a:off x="30293367" y="22773123"/>
            <a:ext cx="5666434" cy="3572214"/>
          </a:xfrm>
          <a:prstGeom prst="rect">
            <a:avLst/>
          </a:prstGeom>
        </p:spPr>
      </p:pic>
      <p:pic>
        <p:nvPicPr>
          <p:cNvPr id="8" name="Picture 7">
            <a:extLst>
              <a:ext uri="{FF2B5EF4-FFF2-40B4-BE49-F238E27FC236}">
                <a16:creationId xmlns:a16="http://schemas.microsoft.com/office/drawing/2014/main" id="{EF04BB20-EFBD-06CB-4F03-9CA361560424}"/>
              </a:ext>
            </a:extLst>
          </p:cNvPr>
          <p:cNvPicPr>
            <a:picLocks noChangeAspect="1"/>
          </p:cNvPicPr>
          <p:nvPr/>
        </p:nvPicPr>
        <p:blipFill>
          <a:blip r:embed="rId10"/>
          <a:stretch>
            <a:fillRect/>
          </a:stretch>
        </p:blipFill>
        <p:spPr>
          <a:xfrm>
            <a:off x="36696513" y="22672023"/>
            <a:ext cx="6115464" cy="3769902"/>
          </a:xfrm>
          <a:prstGeom prst="rect">
            <a:avLst/>
          </a:prstGeom>
        </p:spPr>
      </p:pic>
      <p:pic>
        <p:nvPicPr>
          <p:cNvPr id="20" name="Picture 19" descr="A screenshot of a chart&#10;&#10;AI-generated content may be incorrect.">
            <a:extLst>
              <a:ext uri="{FF2B5EF4-FFF2-40B4-BE49-F238E27FC236}">
                <a16:creationId xmlns:a16="http://schemas.microsoft.com/office/drawing/2014/main" id="{C9D82EC9-D945-EE2F-B622-806E9A7AC074}"/>
              </a:ext>
            </a:extLst>
          </p:cNvPr>
          <p:cNvPicPr>
            <a:picLocks noChangeAspect="1"/>
          </p:cNvPicPr>
          <p:nvPr/>
        </p:nvPicPr>
        <p:blipFill>
          <a:blip r:embed="rId11"/>
          <a:stretch>
            <a:fillRect/>
          </a:stretch>
        </p:blipFill>
        <p:spPr>
          <a:xfrm>
            <a:off x="10018926" y="19832945"/>
            <a:ext cx="4607621" cy="6326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descr="A map of the state of maine&#10;&#10;AI-generated content may be incorrect.">
            <a:extLst>
              <a:ext uri="{FF2B5EF4-FFF2-40B4-BE49-F238E27FC236}">
                <a16:creationId xmlns:a16="http://schemas.microsoft.com/office/drawing/2014/main" id="{FBCA7662-56F6-9656-D05D-47737B7D5075}"/>
              </a:ext>
            </a:extLst>
          </p:cNvPr>
          <p:cNvPicPr>
            <a:picLocks noChangeAspect="1"/>
          </p:cNvPicPr>
          <p:nvPr/>
        </p:nvPicPr>
        <p:blipFill>
          <a:blip r:embed="rId12"/>
          <a:stretch>
            <a:fillRect/>
          </a:stretch>
        </p:blipFill>
        <p:spPr>
          <a:xfrm>
            <a:off x="6911136" y="19828204"/>
            <a:ext cx="3019040" cy="6323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49CE813F-A234-22F6-4746-ED97BB738711}"/>
              </a:ext>
            </a:extLst>
          </p:cNvPr>
          <p:cNvSpPr txBox="1"/>
          <p:nvPr/>
        </p:nvSpPr>
        <p:spPr>
          <a:xfrm>
            <a:off x="437337" y="23221691"/>
            <a:ext cx="6471199" cy="37702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lgn="l">
              <a:buFont typeface="Arial,Sans-Serif"/>
              <a:buChar char="•"/>
            </a:pPr>
            <a:r>
              <a:rPr lang="en-US" sz="2800" b="0">
                <a:solidFill>
                  <a:schemeClr val="tx1"/>
                </a:solidFill>
                <a:latin typeface="Times New Roman"/>
                <a:cs typeface="Times New Roman"/>
              </a:rPr>
              <a:t>Software and tools used:</a:t>
            </a:r>
          </a:p>
          <a:p>
            <a:pPr marL="1143000" lvl="1" indent="-685800" algn="l">
              <a:buFont typeface="Courier New,monospace"/>
              <a:buChar char="o"/>
            </a:pPr>
            <a:r>
              <a:rPr lang="en-US" sz="2800" b="0">
                <a:solidFill>
                  <a:schemeClr val="tx1"/>
                </a:solidFill>
                <a:latin typeface="Times New Roman"/>
                <a:cs typeface="Times New Roman"/>
              </a:rPr>
              <a:t>Excel</a:t>
            </a:r>
          </a:p>
          <a:p>
            <a:pPr marL="1600200" lvl="2" indent="-685800" algn="l">
              <a:buFont typeface="Calibri,Sans-Serif"/>
              <a:buChar char="-"/>
            </a:pPr>
            <a:r>
              <a:rPr lang="en-US" sz="2800" b="0">
                <a:solidFill>
                  <a:schemeClr val="tx1"/>
                </a:solidFill>
                <a:latin typeface="Times New Roman"/>
                <a:cs typeface="Times New Roman"/>
              </a:rPr>
              <a:t>For FPA, FOD, and U.S. Drought Monitor data organization</a:t>
            </a:r>
          </a:p>
          <a:p>
            <a:pPr marL="1143000" lvl="1" indent="-685800" algn="l">
              <a:buFont typeface="Courier New,monospace"/>
              <a:buChar char="o"/>
            </a:pPr>
            <a:r>
              <a:rPr lang="en-US" sz="2800" b="0">
                <a:solidFill>
                  <a:schemeClr val="tx1"/>
                </a:solidFill>
                <a:latin typeface="Times New Roman"/>
                <a:cs typeface="Times New Roman"/>
              </a:rPr>
              <a:t>QGIS</a:t>
            </a:r>
          </a:p>
          <a:p>
            <a:pPr marL="1600200" lvl="2" indent="-685800" algn="l">
              <a:buFont typeface="Calibri,Sans-Serif"/>
              <a:buChar char="-"/>
            </a:pPr>
            <a:endParaRPr lang="en-US" sz="2800" b="0">
              <a:solidFill>
                <a:schemeClr val="tx1"/>
              </a:solidFill>
              <a:latin typeface="Times New Roman"/>
              <a:cs typeface="Times New Roman"/>
            </a:endParaRPr>
          </a:p>
          <a:p>
            <a:pPr marL="571500" indent="-571500" algn="l">
              <a:buFont typeface="Arial"/>
              <a:buChar char="•"/>
            </a:pPr>
            <a:endParaRPr lang="en-US">
              <a:latin typeface="Arial"/>
              <a:cs typeface="Arial"/>
            </a:endParaRPr>
          </a:p>
        </p:txBody>
      </p:sp>
      <p:sp>
        <p:nvSpPr>
          <p:cNvPr id="6" name="TextBox 5">
            <a:extLst>
              <a:ext uri="{FF2B5EF4-FFF2-40B4-BE49-F238E27FC236}">
                <a16:creationId xmlns:a16="http://schemas.microsoft.com/office/drawing/2014/main" id="{31B24044-5D7E-0BBC-52AA-7A1BD52AC7E6}"/>
              </a:ext>
            </a:extLst>
          </p:cNvPr>
          <p:cNvSpPr txBox="1"/>
          <p:nvPr/>
        </p:nvSpPr>
        <p:spPr>
          <a:xfrm>
            <a:off x="526185" y="25673449"/>
            <a:ext cx="6391439"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600200" lvl="2" indent="-685800" algn="l">
              <a:buFont typeface="Calibri,Sans-Serif"/>
              <a:buChar char="-"/>
            </a:pPr>
            <a:r>
              <a:rPr lang="en-US" sz="2800" b="0" dirty="0">
                <a:solidFill>
                  <a:schemeClr val="tx1"/>
                </a:solidFill>
                <a:latin typeface="Times New Roman"/>
                <a:cs typeface="Times New Roman"/>
              </a:rPr>
              <a:t>Used to create a map of where fires were, the population in those areas, and the difference in cost of a few fires </a:t>
            </a:r>
          </a:p>
          <a:p>
            <a:pPr marL="1143000" lvl="1" indent="-685800" algn="l">
              <a:buFont typeface="Courier New,monospace"/>
              <a:buChar char="o"/>
            </a:pPr>
            <a:r>
              <a:rPr lang="en-US" sz="2800" b="0" dirty="0">
                <a:solidFill>
                  <a:schemeClr val="tx1"/>
                </a:solidFill>
                <a:latin typeface="Times New Roman"/>
                <a:cs typeface="Times New Roman"/>
              </a:rPr>
              <a:t>Python</a:t>
            </a:r>
          </a:p>
          <a:p>
            <a:pPr marL="1600200" lvl="2" indent="-685800" algn="l">
              <a:buFont typeface="Calibri,Sans-Serif"/>
              <a:buChar char="-"/>
            </a:pPr>
            <a:r>
              <a:rPr lang="en-US" sz="2800" b="0" dirty="0">
                <a:solidFill>
                  <a:schemeClr val="tx1"/>
                </a:solidFill>
                <a:latin typeface="Times New Roman"/>
                <a:cs typeface="Times New Roman"/>
              </a:rPr>
              <a:t>To make the fires by month and fires by DSCI histograms</a:t>
            </a:r>
          </a:p>
          <a:p>
            <a:pPr marL="571500" indent="-571500" algn="l">
              <a:buFont typeface="Arial"/>
              <a:buChar char="•"/>
            </a:pPr>
            <a:endParaRPr lang="en-US" sz="2600" b="0">
              <a:solidFill>
                <a:schemeClr val="tx1"/>
              </a:solidFill>
              <a:latin typeface="Times New Roman"/>
              <a:cs typeface="Arial"/>
            </a:endParaRPr>
          </a:p>
        </p:txBody>
      </p:sp>
      <p:pic>
        <p:nvPicPr>
          <p:cNvPr id="24" name="Picture 23">
            <a:extLst>
              <a:ext uri="{FF2B5EF4-FFF2-40B4-BE49-F238E27FC236}">
                <a16:creationId xmlns:a16="http://schemas.microsoft.com/office/drawing/2014/main" id="{04D68B4E-DD8F-6556-4526-8A474B679654}"/>
              </a:ext>
            </a:extLst>
          </p:cNvPr>
          <p:cNvPicPr>
            <a:picLocks noChangeAspect="1"/>
          </p:cNvPicPr>
          <p:nvPr/>
        </p:nvPicPr>
        <p:blipFill>
          <a:blip r:embed="rId13"/>
          <a:stretch>
            <a:fillRect/>
          </a:stretch>
        </p:blipFill>
        <p:spPr>
          <a:xfrm>
            <a:off x="29637583" y="720131"/>
            <a:ext cx="13640007" cy="4059297"/>
          </a:xfrm>
          <a:prstGeom prst="rect">
            <a:avLst/>
          </a:prstGeom>
        </p:spPr>
      </p:pic>
      <p:sp>
        <p:nvSpPr>
          <p:cNvPr id="32" name="Rectangle 165">
            <a:extLst>
              <a:ext uri="{FF2B5EF4-FFF2-40B4-BE49-F238E27FC236}">
                <a16:creationId xmlns:a16="http://schemas.microsoft.com/office/drawing/2014/main" id="{42F9E03C-6DCD-9CFF-74FD-0E654D43EA38}"/>
              </a:ext>
            </a:extLst>
          </p:cNvPr>
          <p:cNvSpPr>
            <a:spLocks noChangeArrowheads="1"/>
          </p:cNvSpPr>
          <p:nvPr/>
        </p:nvSpPr>
        <p:spPr bwMode="auto">
          <a:xfrm>
            <a:off x="14965822" y="29789891"/>
            <a:ext cx="13064067"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5400">
                <a:solidFill>
                  <a:srgbClr val="CCCCCC"/>
                </a:solidFill>
                <a:latin typeface="Times New Roman"/>
                <a:cs typeface="Times New Roman"/>
              </a:rPr>
              <a:t>Acknowledgements</a:t>
            </a:r>
            <a:endParaRPr lang="en-US"/>
          </a:p>
        </p:txBody>
      </p:sp>
      <p:sp>
        <p:nvSpPr>
          <p:cNvPr id="33" name="TextBox 32">
            <a:extLst>
              <a:ext uri="{FF2B5EF4-FFF2-40B4-BE49-F238E27FC236}">
                <a16:creationId xmlns:a16="http://schemas.microsoft.com/office/drawing/2014/main" id="{D47D6693-A0E8-2228-2EBF-6ED74ADDBEED}"/>
              </a:ext>
            </a:extLst>
          </p:cNvPr>
          <p:cNvSpPr txBox="1"/>
          <p:nvPr/>
        </p:nvSpPr>
        <p:spPr>
          <a:xfrm>
            <a:off x="14971217" y="31149627"/>
            <a:ext cx="13330999" cy="1588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0">
                <a:solidFill>
                  <a:schemeClr val="tx1"/>
                </a:solidFill>
                <a:latin typeface="Times New Roman"/>
                <a:ea typeface="Calibri"/>
                <a:cs typeface="Arial"/>
              </a:rPr>
              <a:t>We would like to thank Matt Davis for his continual support and guidance throughout this process. Thank you to the URC for allowing us to share our knowledge. </a:t>
            </a:r>
          </a:p>
        </p:txBody>
      </p:sp>
      <p:sp>
        <p:nvSpPr>
          <p:cNvPr id="34" name="TextBox 33">
            <a:extLst>
              <a:ext uri="{FF2B5EF4-FFF2-40B4-BE49-F238E27FC236}">
                <a16:creationId xmlns:a16="http://schemas.microsoft.com/office/drawing/2014/main" id="{51BB5094-8637-F0C9-2328-21C1D4E70DFB}"/>
              </a:ext>
            </a:extLst>
          </p:cNvPr>
          <p:cNvSpPr txBox="1"/>
          <p:nvPr/>
        </p:nvSpPr>
        <p:spPr>
          <a:xfrm>
            <a:off x="13651664" y="7503486"/>
            <a:ext cx="828916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solidFill>
                <a:latin typeface="Times New Roman"/>
                <a:cs typeface="Arial"/>
              </a:rPr>
              <a:t>Number of Fires per Month in NE Through the Years </a:t>
            </a:r>
            <a:endParaRPr lang="en-US">
              <a:solidFill>
                <a:schemeClr val="tx1"/>
              </a:solidFill>
              <a:cs typeface="Arial" charset="0"/>
            </a:endParaRPr>
          </a:p>
          <a:p>
            <a:r>
              <a:rPr lang="en-US" sz="2400">
                <a:solidFill>
                  <a:schemeClr val="tx1"/>
                </a:solidFill>
                <a:latin typeface="Times New Roman"/>
                <a:cs typeface="Arial"/>
              </a:rPr>
              <a:t>2000-2020</a:t>
            </a:r>
            <a:endParaRPr lang="en-US">
              <a:solidFill>
                <a:schemeClr val="tx1"/>
              </a:solidFill>
              <a:cs typeface="Arial"/>
            </a:endParaRPr>
          </a:p>
        </p:txBody>
      </p:sp>
      <p:sp>
        <p:nvSpPr>
          <p:cNvPr id="35" name="TextBox 34">
            <a:extLst>
              <a:ext uri="{FF2B5EF4-FFF2-40B4-BE49-F238E27FC236}">
                <a16:creationId xmlns:a16="http://schemas.microsoft.com/office/drawing/2014/main" id="{284AA643-F171-07D9-541D-FBAED505AF99}"/>
              </a:ext>
            </a:extLst>
          </p:cNvPr>
          <p:cNvSpPr txBox="1"/>
          <p:nvPr/>
        </p:nvSpPr>
        <p:spPr>
          <a:xfrm>
            <a:off x="22098813" y="7465119"/>
            <a:ext cx="75499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solidFill>
                <a:latin typeface="Times New Roman"/>
                <a:cs typeface="Arial"/>
              </a:rPr>
              <a:t>Number of Fires by DSCI Range in NE Through the Years 2000-2020</a:t>
            </a:r>
            <a:endParaRPr lang="en-US"/>
          </a:p>
        </p:txBody>
      </p:sp>
    </p:spTree>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Analyzing Forest Fires in New England: GIS-Based Assessment  of Causes, Impacts, and Economic Challenges   Danielle Ford, Allison Lessard, William de Constant  Advisor: Matt Davis  Department of Earth Sciences,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revision>56</cp:revision>
  <cp:lastPrinted>2014-02-24T14:53:09Z</cp:lastPrinted>
  <dcterms:created xsi:type="dcterms:W3CDTF">2004-07-26T21:45:23Z</dcterms:created>
  <dcterms:modified xsi:type="dcterms:W3CDTF">2025-04-21T20:13:57Z</dcterms:modified>
  <cp:category>science research poster</cp:category>
</cp:coreProperties>
</file>