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3"/>
  </p:sldMasterIdLst>
  <p:notesMasterIdLst>
    <p:notesMasterId r:id="rId6"/>
  </p:notesMasterIdLst>
  <p:sldIdLst>
    <p:sldId id="258" r:id="rId4"/>
    <p:sldId id="257" r:id="rId5"/>
  </p:sldIdLst>
  <p:sldSz cx="402336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2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5" d="100"/>
          <a:sy n="25" d="100"/>
        </p:scale>
        <p:origin x="1548" y="12"/>
      </p:cViewPr>
      <p:guideLst>
        <p:guide orient="horz" pos="10368"/>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2.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3677289-78A2-44DF-84C0-70349C1A25F8}" type="datetimeFigureOut">
              <a:rPr lang="en-US" smtClean="0"/>
              <a:t>4/21/2025</a:t>
            </a:fld>
            <a:endParaRPr lang="en-US"/>
          </a:p>
        </p:txBody>
      </p:sp>
      <p:sp>
        <p:nvSpPr>
          <p:cNvPr id="4" name="Slide Image Placeholder 3"/>
          <p:cNvSpPr>
            <a:spLocks noGrp="1" noRot="1" noChangeAspect="1"/>
          </p:cNvSpPr>
          <p:nvPr>
            <p:ph type="sldImg" idx="2"/>
          </p:nvPr>
        </p:nvSpPr>
        <p:spPr>
          <a:xfrm>
            <a:off x="3157538" y="857250"/>
            <a:ext cx="282892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BC9C5D6-02B1-451D-A002-5C69257E51B0}" type="slidenum">
              <a:rPr lang="en-US" smtClean="0"/>
              <a:t>‹#›</a:t>
            </a:fld>
            <a:endParaRPr lang="en-US"/>
          </a:p>
        </p:txBody>
      </p:sp>
    </p:spTree>
    <p:extLst>
      <p:ext uri="{BB962C8B-B14F-4D97-AF65-F5344CB8AC3E}">
        <p14:creationId xmlns:p14="http://schemas.microsoft.com/office/powerpoint/2010/main" val="3990325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C9C5D6-02B1-451D-A002-5C69257E51B0}" type="slidenum">
              <a:rPr lang="en-US" smtClean="0"/>
              <a:t>1</a:t>
            </a:fld>
            <a:endParaRPr lang="en-US"/>
          </a:p>
        </p:txBody>
      </p:sp>
    </p:spTree>
    <p:extLst>
      <p:ext uri="{BB962C8B-B14F-4D97-AF65-F5344CB8AC3E}">
        <p14:creationId xmlns:p14="http://schemas.microsoft.com/office/powerpoint/2010/main" val="258384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387342"/>
            <a:ext cx="34198560" cy="11460480"/>
          </a:xfrm>
        </p:spPr>
        <p:txBody>
          <a:bodyPr anchor="b"/>
          <a:lstStyle>
            <a:lvl1pPr algn="ctr">
              <a:defRPr sz="26400"/>
            </a:lvl1pPr>
          </a:lstStyle>
          <a:p>
            <a:r>
              <a:rPr lang="en-US"/>
              <a:t>Click to edit Master title style</a:t>
            </a:r>
          </a:p>
        </p:txBody>
      </p:sp>
      <p:sp>
        <p:nvSpPr>
          <p:cNvPr id="3" name="Subtitle 2"/>
          <p:cNvSpPr>
            <a:spLocks noGrp="1"/>
          </p:cNvSpPr>
          <p:nvPr>
            <p:ph type="subTitle" idx="1"/>
          </p:nvPr>
        </p:nvSpPr>
        <p:spPr>
          <a:xfrm>
            <a:off x="5029200" y="17289782"/>
            <a:ext cx="30175200" cy="7947658"/>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492903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2754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752600"/>
            <a:ext cx="867537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6062" y="1752600"/>
            <a:ext cx="2552319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35692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7304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8206749"/>
            <a:ext cx="34701480" cy="13693138"/>
          </a:xfrm>
        </p:spPr>
        <p:txBody>
          <a:bodyPr anchor="b"/>
          <a:lstStyle>
            <a:lvl1pPr>
              <a:defRPr sz="26400"/>
            </a:lvl1pPr>
          </a:lstStyle>
          <a:p>
            <a:r>
              <a:rPr lang="en-US"/>
              <a:t>Click to edit Master title style</a:t>
            </a:r>
          </a:p>
        </p:txBody>
      </p:sp>
      <p:sp>
        <p:nvSpPr>
          <p:cNvPr id="3" name="Text Placeholder 2"/>
          <p:cNvSpPr>
            <a:spLocks noGrp="1"/>
          </p:cNvSpPr>
          <p:nvPr>
            <p:ph type="body" idx="1"/>
          </p:nvPr>
        </p:nvSpPr>
        <p:spPr>
          <a:xfrm>
            <a:off x="2745107" y="22029429"/>
            <a:ext cx="34701480" cy="720089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8167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60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3682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06095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752607"/>
            <a:ext cx="34701480" cy="6362702"/>
          </a:xfrm>
        </p:spPr>
        <p:txBody>
          <a:bodyPr/>
          <a:lstStyle/>
          <a:p>
            <a:r>
              <a:rPr lang="en-US"/>
              <a:t>Click to edit Master title style</a:t>
            </a:r>
          </a:p>
        </p:txBody>
      </p:sp>
      <p:sp>
        <p:nvSpPr>
          <p:cNvPr id="3" name="Text Placeholder 2"/>
          <p:cNvSpPr>
            <a:spLocks noGrp="1"/>
          </p:cNvSpPr>
          <p:nvPr>
            <p:ph type="body" idx="1"/>
          </p:nvPr>
        </p:nvSpPr>
        <p:spPr>
          <a:xfrm>
            <a:off x="2771305" y="8069582"/>
            <a:ext cx="17020696"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2024360"/>
            <a:ext cx="1702069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368262" y="8069582"/>
            <a:ext cx="17104520"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2024360"/>
            <a:ext cx="17104520"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01139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54602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23129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p>
        </p:txBody>
      </p:sp>
      <p:sp>
        <p:nvSpPr>
          <p:cNvPr id="3" name="Content Placeholder 2"/>
          <p:cNvSpPr>
            <a:spLocks noGrp="1"/>
          </p:cNvSpPr>
          <p:nvPr>
            <p:ph idx="1"/>
          </p:nvPr>
        </p:nvSpPr>
        <p:spPr>
          <a:xfrm>
            <a:off x="17104520" y="4739647"/>
            <a:ext cx="20368260" cy="23393400"/>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73541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p>
        </p:txBody>
      </p:sp>
      <p:sp>
        <p:nvSpPr>
          <p:cNvPr id="3" name="Picture Placeholder 2"/>
          <p:cNvSpPr>
            <a:spLocks noGrp="1" noChangeAspect="1"/>
          </p:cNvSpPr>
          <p:nvPr>
            <p:ph type="pic" idx="1"/>
          </p:nvPr>
        </p:nvSpPr>
        <p:spPr>
          <a:xfrm>
            <a:off x="17104520" y="4739647"/>
            <a:ext cx="20368260" cy="23393400"/>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1911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752607"/>
            <a:ext cx="3470148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766060" y="8763000"/>
            <a:ext cx="347014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66060" y="30510487"/>
            <a:ext cx="9052560" cy="1752600"/>
          </a:xfrm>
          <a:prstGeom prst="rect">
            <a:avLst/>
          </a:prstGeom>
        </p:spPr>
        <p:txBody>
          <a:bodyPr vert="horz" lIns="91440" tIns="45720" rIns="91440" bIns="45720" rtlCol="0" anchor="ctr"/>
          <a:lstStyle>
            <a:lvl1pPr algn="l">
              <a:defRPr sz="5280">
                <a:solidFill>
                  <a:schemeClr val="tx1">
                    <a:tint val="75000"/>
                  </a:schemeClr>
                </a:solidFill>
              </a:defRPr>
            </a:lvl1pPr>
          </a:lstStyle>
          <a:p>
            <a:fld id="{08E81BC7-D5A5-445F-BF4D-797F02B50EB4}" type="datetimeFigureOut">
              <a:rPr lang="en-US" smtClean="0"/>
              <a:t>4/21/2025</a:t>
            </a:fld>
            <a:endParaRPr lang="en-US"/>
          </a:p>
        </p:txBody>
      </p:sp>
      <p:sp>
        <p:nvSpPr>
          <p:cNvPr id="5" name="Footer Placeholder 4"/>
          <p:cNvSpPr>
            <a:spLocks noGrp="1"/>
          </p:cNvSpPr>
          <p:nvPr>
            <p:ph type="ftr" sz="quarter" idx="3"/>
          </p:nvPr>
        </p:nvSpPr>
        <p:spPr>
          <a:xfrm>
            <a:off x="13327380" y="30510487"/>
            <a:ext cx="13578840" cy="1752600"/>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0510487"/>
            <a:ext cx="9052560" cy="1752600"/>
          </a:xfrm>
          <a:prstGeom prst="rect">
            <a:avLst/>
          </a:prstGeom>
        </p:spPr>
        <p:txBody>
          <a:bodyPr vert="horz" lIns="91440" tIns="45720" rIns="91440" bIns="45720" rtlCol="0" anchor="ctr"/>
          <a:lstStyle>
            <a:lvl1pPr algn="r">
              <a:defRPr sz="528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26958805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posters.unh.edu/"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goo.gl/1E7TJ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63072-1F41-30E1-2062-6E3A9C39A8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455B4C-E7F1-F2E4-8FE7-D92356BFE7AC}"/>
              </a:ext>
            </a:extLst>
          </p:cNvPr>
          <p:cNvSpPr>
            <a:spLocks noGrp="1"/>
          </p:cNvSpPr>
          <p:nvPr>
            <p:ph type="ctrTitle"/>
          </p:nvPr>
        </p:nvSpPr>
        <p:spPr>
          <a:xfrm>
            <a:off x="346530" y="580957"/>
            <a:ext cx="39541878" cy="3847179"/>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7700" dirty="0">
                <a:solidFill>
                  <a:schemeClr val="bg1"/>
                </a:solidFill>
                <a:latin typeface="Cambria" panose="02040503050406030204" pitchFamily="18" charset="0"/>
                <a:cs typeface="Arial" panose="020B0604020202020204" pitchFamily="34" charset="0"/>
              </a:rPr>
              <a:t>NH Route 16 at NH Route 113 Roundabout: Albany, NH</a:t>
            </a:r>
            <a:br>
              <a:rPr lang="en-US" sz="7700" dirty="0">
                <a:solidFill>
                  <a:schemeClr val="bg1"/>
                </a:solidFill>
                <a:latin typeface="Cambria" panose="02040503050406030204" pitchFamily="18" charset="0"/>
                <a:cs typeface="Arial" panose="020B0604020202020204" pitchFamily="34" charset="0"/>
              </a:rPr>
            </a:br>
            <a:r>
              <a:rPr lang="en-US" sz="5134" u="sng" dirty="0">
                <a:solidFill>
                  <a:schemeClr val="bg1"/>
                </a:solidFill>
                <a:latin typeface="Cambria" panose="02040503050406030204" pitchFamily="18" charset="0"/>
                <a:cs typeface="Arial" panose="020B0604020202020204" pitchFamily="34" charset="0"/>
              </a:rPr>
              <a:t>Samuel Bibeau (PM), Reed Abry, Luke Adams, Jackson DiMartino, Nicholas Lucas</a:t>
            </a:r>
            <a:br>
              <a:rPr lang="en-US" sz="5134" dirty="0">
                <a:solidFill>
                  <a:schemeClr val="bg1"/>
                </a:solidFill>
                <a:latin typeface="Cambria" panose="02040503050406030204" pitchFamily="18" charset="0"/>
                <a:cs typeface="Arial" panose="020B0604020202020204" pitchFamily="34" charset="0"/>
              </a:rPr>
            </a:br>
            <a:r>
              <a:rPr lang="en-US" sz="5134" i="1" dirty="0">
                <a:solidFill>
                  <a:schemeClr val="bg1"/>
                </a:solidFill>
                <a:latin typeface="Cambria" panose="02040503050406030204" pitchFamily="18" charset="0"/>
                <a:cs typeface="Arial" panose="020B0604020202020204" pitchFamily="34" charset="0"/>
              </a:rPr>
              <a:t>Department of Civil Engineering, University of New Hampshire, Durham, NH 03824</a:t>
            </a:r>
            <a:endParaRPr lang="en-US" sz="8525" i="1" dirty="0">
              <a:solidFill>
                <a:schemeClr val="bg1"/>
              </a:solidFill>
              <a:latin typeface="Cambria" panose="02040503050406030204" pitchFamily="18" charset="0"/>
              <a:cs typeface="Arial" panose="020B0604020202020204" pitchFamily="34" charset="0"/>
            </a:endParaRPr>
          </a:p>
        </p:txBody>
      </p:sp>
      <p:sp>
        <p:nvSpPr>
          <p:cNvPr id="6" name="Subtitle 2">
            <a:extLst>
              <a:ext uri="{FF2B5EF4-FFF2-40B4-BE49-F238E27FC236}">
                <a16:creationId xmlns:a16="http://schemas.microsoft.com/office/drawing/2014/main" id="{089EECCD-9C39-19DF-18AC-2AA12C730F59}"/>
              </a:ext>
            </a:extLst>
          </p:cNvPr>
          <p:cNvSpPr txBox="1">
            <a:spLocks/>
          </p:cNvSpPr>
          <p:nvPr/>
        </p:nvSpPr>
        <p:spPr>
          <a:xfrm>
            <a:off x="401218" y="5805058"/>
            <a:ext cx="9895803" cy="6480997"/>
          </a:xfrm>
          <a:prstGeom prst="rect">
            <a:avLst/>
          </a:prstGeom>
          <a:noFill/>
          <a:ln>
            <a:solidFill>
              <a:srgbClr val="002060"/>
            </a:solidFill>
          </a:ln>
        </p:spPr>
        <p:txBody>
          <a:bodyPr vert="horz" lIns="97785" tIns="48892" rIns="97785" bIns="48892" rtlCol="0" anchor="t">
            <a:normAutofit fontScale="77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lnSpc>
                <a:spcPct val="120000"/>
              </a:lnSpc>
            </a:pPr>
            <a:r>
              <a:rPr lang="en-US" sz="3500">
                <a:latin typeface="Cambria" panose="02040503050406030204" pitchFamily="18" charset="0"/>
              </a:rPr>
              <a:t>Overview:</a:t>
            </a:r>
          </a:p>
          <a:p>
            <a:pPr marL="457200" indent="-457200" algn="just">
              <a:lnSpc>
                <a:spcPct val="120000"/>
              </a:lnSpc>
              <a:buFont typeface="Arial" panose="020B0604020202020204" pitchFamily="34" charset="0"/>
              <a:buChar char="•"/>
            </a:pPr>
            <a:r>
              <a:rPr lang="en-US" sz="3500">
                <a:latin typeface="Cambria" panose="02040503050406030204" pitchFamily="18" charset="0"/>
                <a:ea typeface="Cambria" panose="02040503050406030204" pitchFamily="18" charset="0"/>
              </a:rPr>
              <a:t>The primary goal was to design a safer, more accessible intersection without disrupting traffic flow or causing backups on NH Route 16 at NH Route 113.</a:t>
            </a:r>
            <a:endParaRPr lang="en-US" sz="11600">
              <a:latin typeface="Cambria" panose="02040503050406030204" pitchFamily="18" charset="0"/>
              <a:ea typeface="Cambria" panose="02040503050406030204" pitchFamily="18" charset="0"/>
            </a:endParaRPr>
          </a:p>
          <a:p>
            <a:pPr algn="just">
              <a:lnSpc>
                <a:spcPct val="120000"/>
              </a:lnSpc>
            </a:pPr>
            <a:r>
              <a:rPr lang="en-US" sz="3500">
                <a:latin typeface="Cambria" panose="02040503050406030204" pitchFamily="18" charset="0"/>
              </a:rPr>
              <a:t>Scope:</a:t>
            </a:r>
          </a:p>
          <a:p>
            <a:pPr marL="457200" indent="-457200" algn="just">
              <a:lnSpc>
                <a:spcPct val="120000"/>
              </a:lnSpc>
              <a:buFont typeface="Arial" panose="020B0604020202020204" pitchFamily="34" charset="0"/>
              <a:buChar char="•"/>
            </a:pPr>
            <a:r>
              <a:rPr lang="en-US" sz="3500">
                <a:latin typeface="Cambria" panose="02040503050406030204" pitchFamily="18" charset="0"/>
              </a:rPr>
              <a:t>Fall 2024: Dedicated to analyzing traffic flow, crash data, and researching potential alternative designs.</a:t>
            </a:r>
          </a:p>
          <a:p>
            <a:pPr marL="457200" indent="-457200" algn="just">
              <a:lnSpc>
                <a:spcPct val="120000"/>
              </a:lnSpc>
              <a:buFont typeface="Arial" panose="020B0604020202020204" pitchFamily="34" charset="0"/>
              <a:buChar char="•"/>
            </a:pPr>
            <a:r>
              <a:rPr lang="en-US" sz="3500">
                <a:latin typeface="Cambria" panose="02040503050406030204" pitchFamily="18" charset="0"/>
              </a:rPr>
              <a:t>Spring 2025: Dedicated to finalized conceptual design, developing a construction phasing plan, and calculating a cost estimate for the preferred alternative.</a:t>
            </a:r>
          </a:p>
          <a:p>
            <a:endParaRPr lang="en-US" sz="3392">
              <a:latin typeface="Cambria" panose="02040503050406030204" pitchFamily="18" charset="0"/>
            </a:endParaRPr>
          </a:p>
          <a:p>
            <a:endParaRPr lang="en-US" sz="3392">
              <a:latin typeface="Cambria" panose="02040503050406030204" pitchFamily="18" charset="0"/>
            </a:endParaRPr>
          </a:p>
          <a:p>
            <a:endParaRPr lang="en-US" sz="3392">
              <a:latin typeface="Cambria" panose="02040503050406030204" pitchFamily="18" charset="0"/>
            </a:endParaRPr>
          </a:p>
          <a:p>
            <a:endParaRPr lang="en-US" sz="3392">
              <a:latin typeface="Cambria" panose="02040503050406030204" pitchFamily="18" charset="0"/>
            </a:endParaRPr>
          </a:p>
          <a:p>
            <a:endParaRPr lang="en-US" sz="3392">
              <a:latin typeface="Cambria" panose="02040503050406030204" pitchFamily="18" charset="0"/>
            </a:endParaRPr>
          </a:p>
          <a:p>
            <a:endParaRPr lang="en-US" sz="3392">
              <a:latin typeface="Cambria" panose="02040503050406030204" pitchFamily="18" charset="0"/>
            </a:endParaRPr>
          </a:p>
        </p:txBody>
      </p:sp>
      <p:sp>
        <p:nvSpPr>
          <p:cNvPr id="7" name="Subtitle 2">
            <a:extLst>
              <a:ext uri="{FF2B5EF4-FFF2-40B4-BE49-F238E27FC236}">
                <a16:creationId xmlns:a16="http://schemas.microsoft.com/office/drawing/2014/main" id="{6CEBC0CF-D2D8-7016-7891-1350CD01FD2A}"/>
              </a:ext>
            </a:extLst>
          </p:cNvPr>
          <p:cNvSpPr txBox="1">
            <a:spLocks/>
          </p:cNvSpPr>
          <p:nvPr/>
        </p:nvSpPr>
        <p:spPr>
          <a:xfrm>
            <a:off x="346530" y="12409884"/>
            <a:ext cx="10005181" cy="837062"/>
          </a:xfrm>
          <a:prstGeom prst="rect">
            <a:avLst/>
          </a:prstGeom>
          <a:solidFill>
            <a:srgbClr val="002060"/>
          </a:solidFill>
          <a:ln>
            <a:solidFill>
              <a:srgbClr val="002060"/>
            </a:solidFill>
          </a:ln>
        </p:spPr>
        <p:txBody>
          <a:bodyPr vert="horz" lIns="97785" tIns="48892" rIns="97785" bIns="48892"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775">
                <a:solidFill>
                  <a:schemeClr val="bg1"/>
                </a:solidFill>
                <a:latin typeface="Cambria" panose="02040503050406030204" pitchFamily="18" charset="0"/>
              </a:rPr>
              <a:t>Location</a:t>
            </a:r>
            <a:endParaRPr lang="en-US" sz="5317">
              <a:solidFill>
                <a:schemeClr val="bg1"/>
              </a:solidFill>
              <a:latin typeface="Cambria" panose="02040503050406030204" pitchFamily="18" charset="0"/>
            </a:endParaRPr>
          </a:p>
        </p:txBody>
      </p:sp>
      <p:sp>
        <p:nvSpPr>
          <p:cNvPr id="8" name="Subtitle 2">
            <a:extLst>
              <a:ext uri="{FF2B5EF4-FFF2-40B4-BE49-F238E27FC236}">
                <a16:creationId xmlns:a16="http://schemas.microsoft.com/office/drawing/2014/main" id="{B09AE07F-410C-3B1C-727E-0B38E16B83A4}"/>
              </a:ext>
            </a:extLst>
          </p:cNvPr>
          <p:cNvSpPr txBox="1">
            <a:spLocks/>
          </p:cNvSpPr>
          <p:nvPr/>
        </p:nvSpPr>
        <p:spPr>
          <a:xfrm>
            <a:off x="29847372" y="18409694"/>
            <a:ext cx="10005181" cy="2796991"/>
          </a:xfrm>
          <a:prstGeom prst="rect">
            <a:avLst/>
          </a:prstGeom>
          <a:ln>
            <a:solidFill>
              <a:srgbClr val="002060"/>
            </a:solidFill>
          </a:ln>
        </p:spPr>
        <p:txBody>
          <a:bodyPr vert="horz" lIns="97785" tIns="48892" rIns="97785" bIns="48892" rtlCol="0" anchor="t">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3392" dirty="0">
                <a:latin typeface="Cambria" panose="02040503050406030204" pitchFamily="18" charset="0"/>
              </a:rPr>
              <a:t>Using the traffic volumes provided, engineering mathematics, and the trip generation manual as well as collected field data on the road and its geometry, a synchro analysis of the intersections pm peak hour was performed. This showed an average Level of Service (</a:t>
            </a:r>
            <a:r>
              <a:rPr lang="en-US" sz="3392" dirty="0" err="1">
                <a:latin typeface="Cambria" panose="02040503050406030204" pitchFamily="18" charset="0"/>
              </a:rPr>
              <a:t>LoS</a:t>
            </a:r>
            <a:r>
              <a:rPr lang="en-US" sz="3392" dirty="0">
                <a:latin typeface="Cambria" panose="02040503050406030204" pitchFamily="18" charset="0"/>
              </a:rPr>
              <a:t>) of A with only the northbound approach from Route 16 being a </a:t>
            </a:r>
            <a:r>
              <a:rPr lang="en-US" sz="3392" dirty="0" err="1">
                <a:latin typeface="Cambria" panose="02040503050406030204" pitchFamily="18" charset="0"/>
              </a:rPr>
              <a:t>LoS</a:t>
            </a:r>
            <a:r>
              <a:rPr lang="en-US" sz="3392" dirty="0">
                <a:latin typeface="Cambria" panose="02040503050406030204" pitchFamily="18" charset="0"/>
              </a:rPr>
              <a:t> of B for the intersection.</a:t>
            </a:r>
          </a:p>
          <a:p>
            <a:pPr algn="just">
              <a:spcBef>
                <a:spcPts val="0"/>
              </a:spcBef>
            </a:pP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algn="just">
              <a:spcBef>
                <a:spcPts val="0"/>
              </a:spcBef>
            </a:pPr>
            <a:endParaRPr lang="en-US" sz="2658" dirty="0">
              <a:latin typeface="Cambria" panose="02040503050406030204" pitchFamily="18" charset="0"/>
            </a:endParaRPr>
          </a:p>
          <a:p>
            <a:pPr algn="just">
              <a:spcBef>
                <a:spcPts val="0"/>
              </a:spcBef>
            </a:pPr>
            <a:endParaRPr lang="en-US" sz="2658" dirty="0">
              <a:latin typeface="Cambria" panose="02040503050406030204" pitchFamily="18" charset="0"/>
            </a:endParaRPr>
          </a:p>
          <a:p>
            <a:pPr algn="just">
              <a:spcBef>
                <a:spcPts val="0"/>
              </a:spcBef>
            </a:pP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algn="just">
              <a:spcBef>
                <a:spcPts val="0"/>
              </a:spcBef>
            </a:pP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algn="l">
              <a:spcBef>
                <a:spcPts val="0"/>
              </a:spcBef>
            </a:pPr>
            <a:endParaRPr lang="en-US" sz="2658" dirty="0">
              <a:latin typeface="Cambria" panose="02040503050406030204" pitchFamily="18" charset="0"/>
            </a:endParaRPr>
          </a:p>
          <a:p>
            <a:pPr algn="just">
              <a:spcBef>
                <a:spcPts val="0"/>
              </a:spcBef>
            </a:pPr>
            <a:endParaRPr lang="en-US" sz="2658" dirty="0">
              <a:latin typeface="Cambria" panose="02040503050406030204" pitchFamily="18" charset="0"/>
            </a:endParaRPr>
          </a:p>
          <a:p>
            <a:pPr algn="l">
              <a:spcBef>
                <a:spcPts val="0"/>
              </a:spcBef>
            </a:pPr>
            <a:endParaRPr lang="en-US" sz="2658" dirty="0">
              <a:latin typeface="Cambria" panose="02040503050406030204" pitchFamily="18" charset="0"/>
            </a:endParaRPr>
          </a:p>
          <a:p>
            <a:pPr algn="l">
              <a:spcBef>
                <a:spcPts val="0"/>
              </a:spcBef>
            </a:pPr>
            <a:endParaRPr lang="en-US" sz="2658" dirty="0">
              <a:latin typeface="Cambria" panose="02040503050406030204" pitchFamily="18" charset="0"/>
            </a:endParaRPr>
          </a:p>
          <a:p>
            <a:pPr algn="l">
              <a:spcBef>
                <a:spcPts val="0"/>
              </a:spcBef>
            </a:pPr>
            <a:endParaRPr lang="en-US" sz="2658" dirty="0">
              <a:latin typeface="Cambria" panose="02040503050406030204" pitchFamily="18" charset="0"/>
            </a:endParaRPr>
          </a:p>
        </p:txBody>
      </p:sp>
      <p:sp>
        <p:nvSpPr>
          <p:cNvPr id="9" name="Subtitle 2">
            <a:extLst>
              <a:ext uri="{FF2B5EF4-FFF2-40B4-BE49-F238E27FC236}">
                <a16:creationId xmlns:a16="http://schemas.microsoft.com/office/drawing/2014/main" id="{A1D03DDC-ECD0-03B6-6385-EBF215D417A4}"/>
              </a:ext>
            </a:extLst>
          </p:cNvPr>
          <p:cNvSpPr txBox="1">
            <a:spLocks/>
          </p:cNvSpPr>
          <p:nvPr/>
        </p:nvSpPr>
        <p:spPr>
          <a:xfrm>
            <a:off x="11242820" y="4730558"/>
            <a:ext cx="18004967" cy="805202"/>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675">
                <a:solidFill>
                  <a:schemeClr val="bg1"/>
                </a:solidFill>
                <a:latin typeface="Cambria" panose="02040503050406030204" pitchFamily="18" charset="0"/>
              </a:rPr>
              <a:t>Design Alternatives</a:t>
            </a:r>
          </a:p>
        </p:txBody>
      </p:sp>
      <p:sp>
        <p:nvSpPr>
          <p:cNvPr id="13" name="Subtitle 2">
            <a:extLst>
              <a:ext uri="{FF2B5EF4-FFF2-40B4-BE49-F238E27FC236}">
                <a16:creationId xmlns:a16="http://schemas.microsoft.com/office/drawing/2014/main" id="{9164A1D7-A946-65EE-8632-DA0754599401}"/>
              </a:ext>
            </a:extLst>
          </p:cNvPr>
          <p:cNvSpPr txBox="1">
            <a:spLocks/>
          </p:cNvSpPr>
          <p:nvPr/>
        </p:nvSpPr>
        <p:spPr>
          <a:xfrm>
            <a:off x="346530" y="4698698"/>
            <a:ext cx="10005181" cy="837062"/>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17">
                <a:solidFill>
                  <a:schemeClr val="bg1"/>
                </a:solidFill>
                <a:latin typeface="Cambria" panose="02040503050406030204" pitchFamily="18" charset="0"/>
              </a:rPr>
              <a:t>Introduction</a:t>
            </a:r>
          </a:p>
        </p:txBody>
      </p:sp>
      <p:sp>
        <p:nvSpPr>
          <p:cNvPr id="15" name="Subtitle 2">
            <a:extLst>
              <a:ext uri="{FF2B5EF4-FFF2-40B4-BE49-F238E27FC236}">
                <a16:creationId xmlns:a16="http://schemas.microsoft.com/office/drawing/2014/main" id="{B74E1688-767D-7947-3533-32BC72251991}"/>
              </a:ext>
            </a:extLst>
          </p:cNvPr>
          <p:cNvSpPr txBox="1">
            <a:spLocks/>
          </p:cNvSpPr>
          <p:nvPr/>
        </p:nvSpPr>
        <p:spPr>
          <a:xfrm>
            <a:off x="29875498" y="4730557"/>
            <a:ext cx="10005181" cy="805202"/>
          </a:xfrm>
          <a:prstGeom prst="rect">
            <a:avLst/>
          </a:prstGeom>
          <a:solidFill>
            <a:srgbClr val="002060"/>
          </a:solidFill>
          <a:ln>
            <a:solidFill>
              <a:srgbClr val="002060"/>
            </a:solidFill>
          </a:ln>
        </p:spPr>
        <p:txBody>
          <a:bodyPr vert="horz" lIns="97785" tIns="48892" rIns="97785" bIns="48892"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17">
                <a:solidFill>
                  <a:schemeClr val="bg1"/>
                </a:solidFill>
                <a:latin typeface="Cambria" panose="02040503050406030204" pitchFamily="18" charset="0"/>
              </a:rPr>
              <a:t>Cost Estimate</a:t>
            </a:r>
          </a:p>
        </p:txBody>
      </p:sp>
      <p:sp>
        <p:nvSpPr>
          <p:cNvPr id="16" name="Subtitle 2">
            <a:extLst>
              <a:ext uri="{FF2B5EF4-FFF2-40B4-BE49-F238E27FC236}">
                <a16:creationId xmlns:a16="http://schemas.microsoft.com/office/drawing/2014/main" id="{CA0A5B73-E032-C836-83C6-A3612134546D}"/>
              </a:ext>
            </a:extLst>
          </p:cNvPr>
          <p:cNvSpPr txBox="1">
            <a:spLocks/>
          </p:cNvSpPr>
          <p:nvPr/>
        </p:nvSpPr>
        <p:spPr>
          <a:xfrm>
            <a:off x="11297265" y="5773976"/>
            <a:ext cx="18004968" cy="6986740"/>
          </a:xfrm>
          <a:prstGeom prst="rect">
            <a:avLst/>
          </a:prstGeom>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392">
              <a:latin typeface="Cambria" panose="02040503050406030204" pitchFamily="18" charset="0"/>
            </a:endParaRPr>
          </a:p>
        </p:txBody>
      </p:sp>
      <p:sp>
        <p:nvSpPr>
          <p:cNvPr id="18" name="Subtitle 2">
            <a:extLst>
              <a:ext uri="{FF2B5EF4-FFF2-40B4-BE49-F238E27FC236}">
                <a16:creationId xmlns:a16="http://schemas.microsoft.com/office/drawing/2014/main" id="{2AA3E315-4AD3-1A84-F1FC-4A56A3CA0CDB}"/>
              </a:ext>
            </a:extLst>
          </p:cNvPr>
          <p:cNvSpPr txBox="1">
            <a:spLocks/>
          </p:cNvSpPr>
          <p:nvPr/>
        </p:nvSpPr>
        <p:spPr>
          <a:xfrm>
            <a:off x="29847372" y="17595146"/>
            <a:ext cx="10005181" cy="684279"/>
          </a:xfrm>
          <a:prstGeom prst="rect">
            <a:avLst/>
          </a:prstGeom>
          <a:solidFill>
            <a:srgbClr val="002060"/>
          </a:solidFill>
          <a:ln>
            <a:solidFill>
              <a:srgbClr val="002060"/>
            </a:solidFill>
          </a:ln>
        </p:spPr>
        <p:txBody>
          <a:bodyPr vert="horz" lIns="97785" tIns="48892" rIns="97785" bIns="48892"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308" dirty="0">
                <a:solidFill>
                  <a:schemeClr val="bg1"/>
                </a:solidFill>
                <a:latin typeface="Cambria" panose="02040503050406030204" pitchFamily="18" charset="0"/>
              </a:rPr>
              <a:t>Synchro Modeling</a:t>
            </a:r>
          </a:p>
        </p:txBody>
      </p:sp>
      <p:sp>
        <p:nvSpPr>
          <p:cNvPr id="30" name="Subtitle 2">
            <a:extLst>
              <a:ext uri="{FF2B5EF4-FFF2-40B4-BE49-F238E27FC236}">
                <a16:creationId xmlns:a16="http://schemas.microsoft.com/office/drawing/2014/main" id="{FA0D5B1E-B3EF-C7D6-B5D4-F7BD5611296B}"/>
              </a:ext>
            </a:extLst>
          </p:cNvPr>
          <p:cNvSpPr txBox="1">
            <a:spLocks/>
          </p:cNvSpPr>
          <p:nvPr/>
        </p:nvSpPr>
        <p:spPr>
          <a:xfrm>
            <a:off x="11242820" y="12967864"/>
            <a:ext cx="18004967" cy="795968"/>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675">
                <a:solidFill>
                  <a:schemeClr val="bg1"/>
                </a:solidFill>
                <a:latin typeface="Cambria" panose="02040503050406030204" pitchFamily="18" charset="0"/>
              </a:rPr>
              <a:t> Preferred Alternative</a:t>
            </a:r>
          </a:p>
        </p:txBody>
      </p:sp>
      <p:sp>
        <p:nvSpPr>
          <p:cNvPr id="33" name="Subtitle 2">
            <a:extLst>
              <a:ext uri="{FF2B5EF4-FFF2-40B4-BE49-F238E27FC236}">
                <a16:creationId xmlns:a16="http://schemas.microsoft.com/office/drawing/2014/main" id="{ADEB5CE7-EC4F-807F-8AD0-5A68F7BDACEE}"/>
              </a:ext>
            </a:extLst>
          </p:cNvPr>
          <p:cNvSpPr txBox="1">
            <a:spLocks/>
          </p:cNvSpPr>
          <p:nvPr/>
        </p:nvSpPr>
        <p:spPr>
          <a:xfrm>
            <a:off x="11287919" y="24150219"/>
            <a:ext cx="18004967" cy="7120616"/>
          </a:xfrm>
          <a:prstGeom prst="rect">
            <a:avLst/>
          </a:prstGeom>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392">
              <a:latin typeface="Cambria" panose="02040503050406030204" pitchFamily="18" charset="0"/>
            </a:endParaRPr>
          </a:p>
        </p:txBody>
      </p:sp>
      <p:cxnSp>
        <p:nvCxnSpPr>
          <p:cNvPr id="50" name="Straight Connector 49">
            <a:extLst>
              <a:ext uri="{FF2B5EF4-FFF2-40B4-BE49-F238E27FC236}">
                <a16:creationId xmlns:a16="http://schemas.microsoft.com/office/drawing/2014/main" id="{38BF3729-A7BB-C9A8-BE3E-A4FF16CFDD5A}"/>
              </a:ext>
            </a:extLst>
          </p:cNvPr>
          <p:cNvCxnSpPr/>
          <p:nvPr/>
        </p:nvCxnSpPr>
        <p:spPr>
          <a:xfrm flipH="1">
            <a:off x="20002379" y="6410638"/>
            <a:ext cx="54509" cy="5222206"/>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60" name="TextBox 59">
            <a:extLst>
              <a:ext uri="{FF2B5EF4-FFF2-40B4-BE49-F238E27FC236}">
                <a16:creationId xmlns:a16="http://schemas.microsoft.com/office/drawing/2014/main" id="{F0C4D98F-A92E-7ACB-2A83-3BE2A0872AAA}"/>
              </a:ext>
            </a:extLst>
          </p:cNvPr>
          <p:cNvSpPr txBox="1"/>
          <p:nvPr/>
        </p:nvSpPr>
        <p:spPr>
          <a:xfrm>
            <a:off x="12956580" y="5882513"/>
            <a:ext cx="5438999" cy="663061"/>
          </a:xfrm>
          <a:prstGeom prst="rect">
            <a:avLst/>
          </a:prstGeom>
          <a:noFill/>
        </p:spPr>
        <p:txBody>
          <a:bodyPr wrap="square" lIns="97785" tIns="48892" rIns="97785" bIns="48892" rtlCol="0">
            <a:spAutoFit/>
          </a:bodyPr>
          <a:lstStyle/>
          <a:p>
            <a:pPr algn="ctr"/>
            <a:r>
              <a:rPr lang="en-US" sz="3667">
                <a:latin typeface="Cambria" panose="02040503050406030204" pitchFamily="18" charset="0"/>
              </a:rPr>
              <a:t>Alternative: Traffic Signal</a:t>
            </a:r>
          </a:p>
        </p:txBody>
      </p:sp>
      <p:sp>
        <p:nvSpPr>
          <p:cNvPr id="64" name="TextBox 63">
            <a:extLst>
              <a:ext uri="{FF2B5EF4-FFF2-40B4-BE49-F238E27FC236}">
                <a16:creationId xmlns:a16="http://schemas.microsoft.com/office/drawing/2014/main" id="{00460FE1-B08C-BB80-0927-935671B0994A}"/>
              </a:ext>
            </a:extLst>
          </p:cNvPr>
          <p:cNvSpPr txBox="1"/>
          <p:nvPr/>
        </p:nvSpPr>
        <p:spPr>
          <a:xfrm>
            <a:off x="20767182" y="11369739"/>
            <a:ext cx="7711979" cy="1114402"/>
          </a:xfrm>
          <a:prstGeom prst="rect">
            <a:avLst/>
          </a:prstGeom>
          <a:noFill/>
        </p:spPr>
        <p:txBody>
          <a:bodyPr wrap="square" lIns="97785" tIns="48892" rIns="97785" bIns="48892" rtlCol="0">
            <a:spAutoFit/>
          </a:bodyPr>
          <a:lstStyle/>
          <a:p>
            <a:pPr algn="ctr"/>
            <a:r>
              <a:rPr lang="en-US" sz="2200">
                <a:latin typeface="Cambria" panose="02040503050406030204" pitchFamily="18" charset="0"/>
              </a:rPr>
              <a:t>Striping in turning lanes and realigning Route 113 could clarify the order of traffic and would also fix the skew between Route 113 and Wildwood Rd.</a:t>
            </a:r>
          </a:p>
        </p:txBody>
      </p:sp>
      <p:sp>
        <p:nvSpPr>
          <p:cNvPr id="149" name="Subtitle 2">
            <a:extLst>
              <a:ext uri="{FF2B5EF4-FFF2-40B4-BE49-F238E27FC236}">
                <a16:creationId xmlns:a16="http://schemas.microsoft.com/office/drawing/2014/main" id="{07A2C427-130D-3B3E-D8EA-A2536164AF57}"/>
              </a:ext>
            </a:extLst>
          </p:cNvPr>
          <p:cNvSpPr txBox="1">
            <a:spLocks/>
          </p:cNvSpPr>
          <p:nvPr/>
        </p:nvSpPr>
        <p:spPr>
          <a:xfrm>
            <a:off x="11242819" y="23319823"/>
            <a:ext cx="18004967" cy="680211"/>
          </a:xfrm>
          <a:prstGeom prst="rect">
            <a:avLst/>
          </a:prstGeom>
          <a:solidFill>
            <a:srgbClr val="002060"/>
          </a:solidFill>
          <a:ln>
            <a:solidFill>
              <a:srgbClr val="002060"/>
            </a:solidFill>
          </a:ln>
        </p:spPr>
        <p:txBody>
          <a:bodyPr vert="horz" lIns="97785" tIns="48892" rIns="97785" bIns="48892"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675">
                <a:solidFill>
                  <a:schemeClr val="bg1"/>
                </a:solidFill>
                <a:latin typeface="Cambria" panose="02040503050406030204" pitchFamily="18" charset="0"/>
              </a:rPr>
              <a:t>Construction Phasing</a:t>
            </a:r>
          </a:p>
        </p:txBody>
      </p:sp>
      <p:sp>
        <p:nvSpPr>
          <p:cNvPr id="31" name="Subtitle 2">
            <a:extLst>
              <a:ext uri="{FF2B5EF4-FFF2-40B4-BE49-F238E27FC236}">
                <a16:creationId xmlns:a16="http://schemas.microsoft.com/office/drawing/2014/main" id="{D6BC87A7-8B10-5A56-5637-71CF34484D89}"/>
              </a:ext>
            </a:extLst>
          </p:cNvPr>
          <p:cNvSpPr txBox="1">
            <a:spLocks/>
          </p:cNvSpPr>
          <p:nvPr/>
        </p:nvSpPr>
        <p:spPr>
          <a:xfrm>
            <a:off x="11222554" y="13895867"/>
            <a:ext cx="18004967" cy="9252954"/>
          </a:xfrm>
          <a:prstGeom prst="rect">
            <a:avLst/>
          </a:prstGeom>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392">
              <a:latin typeface="Cambria" panose="02040503050406030204" pitchFamily="18" charset="0"/>
            </a:endParaRPr>
          </a:p>
        </p:txBody>
      </p:sp>
      <p:cxnSp>
        <p:nvCxnSpPr>
          <p:cNvPr id="159" name="Straight Connector 158">
            <a:extLst>
              <a:ext uri="{FF2B5EF4-FFF2-40B4-BE49-F238E27FC236}">
                <a16:creationId xmlns:a16="http://schemas.microsoft.com/office/drawing/2014/main" id="{9E67F3F1-A0D9-F516-12F0-30A9DB415C1A}"/>
              </a:ext>
            </a:extLst>
          </p:cNvPr>
          <p:cNvCxnSpPr>
            <a:cxnSpLocks/>
          </p:cNvCxnSpPr>
          <p:nvPr/>
        </p:nvCxnSpPr>
        <p:spPr>
          <a:xfrm>
            <a:off x="20205866" y="15008750"/>
            <a:ext cx="0" cy="7430956"/>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85" name="Subtitle 2">
            <a:extLst>
              <a:ext uri="{FF2B5EF4-FFF2-40B4-BE49-F238E27FC236}">
                <a16:creationId xmlns:a16="http://schemas.microsoft.com/office/drawing/2014/main" id="{D49F9BB3-9A2E-A62A-0A61-9D876D3758A0}"/>
              </a:ext>
            </a:extLst>
          </p:cNvPr>
          <p:cNvSpPr txBox="1">
            <a:spLocks/>
          </p:cNvSpPr>
          <p:nvPr/>
        </p:nvSpPr>
        <p:spPr>
          <a:xfrm>
            <a:off x="29821716" y="25667504"/>
            <a:ext cx="10005181" cy="3562314"/>
          </a:xfrm>
          <a:prstGeom prst="rect">
            <a:avLst/>
          </a:prstGeom>
          <a:noFill/>
          <a:ln>
            <a:solidFill>
              <a:srgbClr val="00206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600" dirty="0">
                <a:latin typeface="Cambria"/>
                <a:ea typeface="Cambria"/>
              </a:rPr>
              <a:t>Project Sponsor: </a:t>
            </a:r>
          </a:p>
          <a:p>
            <a:pPr>
              <a:spcBef>
                <a:spcPts val="0"/>
              </a:spcBef>
            </a:pPr>
            <a:r>
              <a:rPr lang="en-US" sz="3600" dirty="0">
                <a:latin typeface="Cambria"/>
                <a:ea typeface="Cambria"/>
              </a:rPr>
              <a:t>Jordan Pike, PE &amp; Claudia Damboise</a:t>
            </a:r>
          </a:p>
          <a:p>
            <a:pPr>
              <a:spcBef>
                <a:spcPts val="0"/>
              </a:spcBef>
            </a:pPr>
            <a:r>
              <a:rPr lang="en-US" sz="3600" dirty="0">
                <a:latin typeface="Cambria"/>
                <a:ea typeface="Cambria"/>
              </a:rPr>
              <a:t> – HEB Engineers</a:t>
            </a:r>
            <a:endParaRPr lang="en-US" sz="3200" dirty="0">
              <a:latin typeface="Calibri" panose="020F0502020204030204"/>
              <a:ea typeface="Calibri" panose="020F0502020204030204"/>
              <a:cs typeface="Calibri" panose="020F0502020204030204"/>
            </a:endParaRPr>
          </a:p>
          <a:p>
            <a:pPr algn="l">
              <a:spcBef>
                <a:spcPts val="0"/>
              </a:spcBef>
            </a:pPr>
            <a:endParaRPr lang="en-US" sz="3600" dirty="0">
              <a:latin typeface="Cambria"/>
              <a:ea typeface="Cambria"/>
            </a:endParaRPr>
          </a:p>
          <a:p>
            <a:pPr algn="l">
              <a:spcBef>
                <a:spcPts val="0"/>
              </a:spcBef>
            </a:pPr>
            <a:r>
              <a:rPr lang="en-US" sz="3600" dirty="0">
                <a:latin typeface="Cambria"/>
                <a:ea typeface="Cambria"/>
              </a:rPr>
              <a:t>Faculty Advisor: </a:t>
            </a:r>
          </a:p>
          <a:p>
            <a:pPr>
              <a:spcBef>
                <a:spcPts val="0"/>
              </a:spcBef>
            </a:pPr>
            <a:r>
              <a:rPr lang="en-US" sz="3600" dirty="0">
                <a:latin typeface="Cambria"/>
                <a:ea typeface="Cambria"/>
              </a:rPr>
              <a:t>Dr. Jo Sias</a:t>
            </a:r>
          </a:p>
          <a:p>
            <a:pPr>
              <a:spcBef>
                <a:spcPts val="0"/>
              </a:spcBef>
            </a:pPr>
            <a:r>
              <a:rPr lang="en-US" sz="3600" dirty="0">
                <a:latin typeface="Cambria"/>
                <a:ea typeface="Cambria"/>
              </a:rPr>
              <a:t> –University of New Hampshire</a:t>
            </a:r>
          </a:p>
          <a:p>
            <a:pPr algn="l"/>
            <a:endParaRPr lang="en-US" sz="3392" dirty="0">
              <a:latin typeface="Cambria" panose="02040503050406030204" pitchFamily="18" charset="0"/>
            </a:endParaRPr>
          </a:p>
        </p:txBody>
      </p:sp>
      <p:sp>
        <p:nvSpPr>
          <p:cNvPr id="93" name="Subtitle 2">
            <a:extLst>
              <a:ext uri="{FF2B5EF4-FFF2-40B4-BE49-F238E27FC236}">
                <a16:creationId xmlns:a16="http://schemas.microsoft.com/office/drawing/2014/main" id="{D558FA6C-D5A2-BB56-9981-EEFF044AAC34}"/>
              </a:ext>
            </a:extLst>
          </p:cNvPr>
          <p:cNvSpPr txBox="1">
            <a:spLocks/>
          </p:cNvSpPr>
          <p:nvPr/>
        </p:nvSpPr>
        <p:spPr>
          <a:xfrm>
            <a:off x="29839644" y="24766812"/>
            <a:ext cx="10041035" cy="717719"/>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308" dirty="0">
                <a:solidFill>
                  <a:schemeClr val="bg1"/>
                </a:solidFill>
                <a:latin typeface="Cambria" panose="02040503050406030204" pitchFamily="18" charset="0"/>
              </a:rPr>
              <a:t>Acknowledgements</a:t>
            </a:r>
          </a:p>
        </p:txBody>
      </p:sp>
      <p:sp>
        <p:nvSpPr>
          <p:cNvPr id="97" name="TextBox 96">
            <a:extLst>
              <a:ext uri="{FF2B5EF4-FFF2-40B4-BE49-F238E27FC236}">
                <a16:creationId xmlns:a16="http://schemas.microsoft.com/office/drawing/2014/main" id="{C15976FA-BAFD-D9C3-B4CE-F5150F1CD143}"/>
              </a:ext>
            </a:extLst>
          </p:cNvPr>
          <p:cNvSpPr txBox="1"/>
          <p:nvPr/>
        </p:nvSpPr>
        <p:spPr>
          <a:xfrm>
            <a:off x="21704404" y="5950218"/>
            <a:ext cx="6303130" cy="1227381"/>
          </a:xfrm>
          <a:prstGeom prst="rect">
            <a:avLst/>
          </a:prstGeom>
          <a:noFill/>
        </p:spPr>
        <p:txBody>
          <a:bodyPr wrap="square" lIns="97785" tIns="48892" rIns="97785" bIns="48892" rtlCol="0">
            <a:spAutoFit/>
          </a:bodyPr>
          <a:lstStyle/>
          <a:p>
            <a:pPr algn="ctr"/>
            <a:r>
              <a:rPr lang="en-US" sz="3667">
                <a:latin typeface="Cambria" panose="02040503050406030204" pitchFamily="18" charset="0"/>
              </a:rPr>
              <a:t>Alternative: Turning Lane with Geometric Improvements</a:t>
            </a:r>
          </a:p>
        </p:txBody>
      </p:sp>
      <p:sp>
        <p:nvSpPr>
          <p:cNvPr id="98" name="Subtitle 2">
            <a:extLst>
              <a:ext uri="{FF2B5EF4-FFF2-40B4-BE49-F238E27FC236}">
                <a16:creationId xmlns:a16="http://schemas.microsoft.com/office/drawing/2014/main" id="{F1DCB7A6-2D41-DCED-403F-63222299828D}"/>
              </a:ext>
            </a:extLst>
          </p:cNvPr>
          <p:cNvSpPr txBox="1">
            <a:spLocks/>
          </p:cNvSpPr>
          <p:nvPr/>
        </p:nvSpPr>
        <p:spPr>
          <a:xfrm>
            <a:off x="346530" y="23883992"/>
            <a:ext cx="10005181" cy="837062"/>
          </a:xfrm>
          <a:prstGeom prst="rect">
            <a:avLst/>
          </a:prstGeom>
          <a:solidFill>
            <a:srgbClr val="002060"/>
          </a:solidFill>
          <a:ln>
            <a:solidFill>
              <a:srgbClr val="002060"/>
            </a:solidFill>
          </a:ln>
        </p:spPr>
        <p:txBody>
          <a:bodyPr vert="horz" lIns="97785" tIns="48892" rIns="97785" bIns="48892"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775">
                <a:solidFill>
                  <a:schemeClr val="bg1"/>
                </a:solidFill>
                <a:latin typeface="Cambria" panose="02040503050406030204" pitchFamily="18" charset="0"/>
              </a:rPr>
              <a:t> </a:t>
            </a:r>
            <a:r>
              <a:rPr lang="en-US" sz="5317">
                <a:solidFill>
                  <a:schemeClr val="bg1"/>
                </a:solidFill>
                <a:latin typeface="Cambria" panose="02040503050406030204" pitchFamily="18" charset="0"/>
              </a:rPr>
              <a:t>Decision Matrix </a:t>
            </a:r>
          </a:p>
        </p:txBody>
      </p:sp>
      <p:sp>
        <p:nvSpPr>
          <p:cNvPr id="100" name="TextBox 99">
            <a:extLst>
              <a:ext uri="{FF2B5EF4-FFF2-40B4-BE49-F238E27FC236}">
                <a16:creationId xmlns:a16="http://schemas.microsoft.com/office/drawing/2014/main" id="{5824BD7A-C04E-0BA0-3F27-FBA16C2DF9B9}"/>
              </a:ext>
            </a:extLst>
          </p:cNvPr>
          <p:cNvSpPr txBox="1"/>
          <p:nvPr/>
        </p:nvSpPr>
        <p:spPr>
          <a:xfrm>
            <a:off x="12772313" y="13886946"/>
            <a:ext cx="6142791" cy="663061"/>
          </a:xfrm>
          <a:prstGeom prst="rect">
            <a:avLst/>
          </a:prstGeom>
          <a:noFill/>
        </p:spPr>
        <p:txBody>
          <a:bodyPr wrap="square" lIns="97785" tIns="48892" rIns="97785" bIns="48892" rtlCol="0">
            <a:spAutoFit/>
          </a:bodyPr>
          <a:lstStyle/>
          <a:p>
            <a:pPr algn="ctr"/>
            <a:r>
              <a:rPr lang="en-US" sz="3667">
                <a:latin typeface="Cambria" panose="02040503050406030204" pitchFamily="18" charset="0"/>
              </a:rPr>
              <a:t>Final Roundabout Concept</a:t>
            </a:r>
          </a:p>
        </p:txBody>
      </p:sp>
      <p:sp>
        <p:nvSpPr>
          <p:cNvPr id="101" name="TextBox 100">
            <a:extLst>
              <a:ext uri="{FF2B5EF4-FFF2-40B4-BE49-F238E27FC236}">
                <a16:creationId xmlns:a16="http://schemas.microsoft.com/office/drawing/2014/main" id="{8C6985E5-6D45-7CBF-7EE2-F7319065C02B}"/>
              </a:ext>
            </a:extLst>
          </p:cNvPr>
          <p:cNvSpPr txBox="1"/>
          <p:nvPr/>
        </p:nvSpPr>
        <p:spPr>
          <a:xfrm>
            <a:off x="20464862" y="14049339"/>
            <a:ext cx="8428951" cy="9147370"/>
          </a:xfrm>
          <a:prstGeom prst="rect">
            <a:avLst/>
          </a:prstGeom>
          <a:noFill/>
        </p:spPr>
        <p:txBody>
          <a:bodyPr wrap="square" lIns="97785" tIns="48892" rIns="97785" bIns="48892" rtlCol="0">
            <a:spAutoFit/>
          </a:bodyPr>
          <a:lstStyle/>
          <a:p>
            <a:pPr algn="just"/>
            <a:r>
              <a:rPr lang="en-US" sz="2800">
                <a:latin typeface="Cambria" panose="02040503050406030204" pitchFamily="18" charset="0"/>
              </a:rPr>
              <a:t>A roundabout with an inscribed circle diameter of 140 feet was chosen as it meets the speed recommendations from the Roundabout Guide and minimizes impact on the surrounding area. Large vehicles can safely use the roundabout by utilizing the truck apron and extended shoulder, as tested within the Vehicle Tracking Program in AutoCAD. There are 4 crosswalks, each connected with sidewalks to accommodate pedestrians. On the Route 16 approaches, longer splitter islands were utilized for speed control. </a:t>
            </a:r>
          </a:p>
          <a:p>
            <a:endParaRPr lang="en-US" sz="2800">
              <a:latin typeface="Cambria" panose="02040503050406030204" pitchFamily="18" charset="0"/>
            </a:endParaRPr>
          </a:p>
          <a:p>
            <a:r>
              <a:rPr lang="en-US" sz="2800">
                <a:latin typeface="Cambria" panose="02040503050406030204" pitchFamily="18" charset="0"/>
              </a:rPr>
              <a:t>Dimensions: </a:t>
            </a:r>
          </a:p>
          <a:p>
            <a:pPr marL="342900" indent="-342900">
              <a:buFontTx/>
              <a:buChar char="-"/>
            </a:pPr>
            <a:r>
              <a:rPr lang="en-US" sz="2800">
                <a:latin typeface="Cambria" panose="02040503050406030204" pitchFamily="18" charset="0"/>
              </a:rPr>
              <a:t>140’ Inscribed Circle Diameter</a:t>
            </a:r>
          </a:p>
          <a:p>
            <a:pPr marL="342900" indent="-342900">
              <a:buFontTx/>
              <a:buChar char="-"/>
            </a:pPr>
            <a:r>
              <a:rPr lang="en-US" sz="2800">
                <a:latin typeface="Cambria" panose="02040503050406030204" pitchFamily="18" charset="0"/>
              </a:rPr>
              <a:t>68’ Center Island Diameter </a:t>
            </a:r>
          </a:p>
          <a:p>
            <a:pPr marL="342900" indent="-342900">
              <a:buFontTx/>
              <a:buChar char="-"/>
            </a:pPr>
            <a:r>
              <a:rPr lang="en-US" sz="2800">
                <a:latin typeface="Cambria" panose="02040503050406030204" pitchFamily="18" charset="0"/>
              </a:rPr>
              <a:t>13’ Truck Apron Width </a:t>
            </a:r>
          </a:p>
          <a:p>
            <a:pPr marL="342900" indent="-342900">
              <a:buFontTx/>
              <a:buChar char="-"/>
            </a:pPr>
            <a:r>
              <a:rPr lang="en-US" sz="2800">
                <a:latin typeface="Cambria" panose="02040503050406030204" pitchFamily="18" charset="0"/>
              </a:rPr>
              <a:t>6’ Sidewalk Width </a:t>
            </a:r>
          </a:p>
          <a:p>
            <a:pPr marL="342900" indent="-342900">
              <a:buFontTx/>
              <a:buChar char="-"/>
            </a:pPr>
            <a:r>
              <a:rPr lang="en-US" sz="2800">
                <a:latin typeface="Cambria" panose="02040503050406030204" pitchFamily="18" charset="0"/>
              </a:rPr>
              <a:t>25’ Crosswalk Setback </a:t>
            </a:r>
          </a:p>
          <a:p>
            <a:pPr marL="342900" indent="-342900">
              <a:buFontTx/>
              <a:buChar char="-"/>
            </a:pPr>
            <a:r>
              <a:rPr lang="en-US" sz="2800">
                <a:latin typeface="Cambria" panose="02040503050406030204" pitchFamily="18" charset="0"/>
              </a:rPr>
              <a:t>50’ Long Splitter Islands on Rt 113 and Wildwood Rd</a:t>
            </a:r>
          </a:p>
          <a:p>
            <a:pPr marL="342900" indent="-342900">
              <a:buFontTx/>
              <a:buChar char="-"/>
            </a:pPr>
            <a:r>
              <a:rPr lang="en-US" sz="2800">
                <a:latin typeface="Cambria" panose="02040503050406030204" pitchFamily="18" charset="0"/>
              </a:rPr>
              <a:t>200’ Long Splitter Islands on Rt 16</a:t>
            </a:r>
          </a:p>
        </p:txBody>
      </p:sp>
      <p:pic>
        <p:nvPicPr>
          <p:cNvPr id="22" name="Picture 21">
            <a:extLst>
              <a:ext uri="{FF2B5EF4-FFF2-40B4-BE49-F238E27FC236}">
                <a16:creationId xmlns:a16="http://schemas.microsoft.com/office/drawing/2014/main" id="{2A64C622-8007-9EA5-79A4-478C0F533E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7388" y="1216429"/>
            <a:ext cx="1774009" cy="2347953"/>
          </a:xfrm>
          <a:prstGeom prst="rect">
            <a:avLst/>
          </a:prstGeom>
        </p:spPr>
      </p:pic>
      <p:grpSp>
        <p:nvGrpSpPr>
          <p:cNvPr id="21" name="Group 20">
            <a:extLst>
              <a:ext uri="{FF2B5EF4-FFF2-40B4-BE49-F238E27FC236}">
                <a16:creationId xmlns:a16="http://schemas.microsoft.com/office/drawing/2014/main" id="{656CB8BF-FFEF-66BA-DF60-F277BFBEA645}"/>
              </a:ext>
            </a:extLst>
          </p:cNvPr>
          <p:cNvGrpSpPr/>
          <p:nvPr/>
        </p:nvGrpSpPr>
        <p:grpSpPr>
          <a:xfrm>
            <a:off x="330138" y="13424710"/>
            <a:ext cx="10020756" cy="5099778"/>
            <a:chOff x="239556" y="3574752"/>
            <a:chExt cx="2748098" cy="1398566"/>
          </a:xfrm>
        </p:grpSpPr>
        <p:pic>
          <p:nvPicPr>
            <p:cNvPr id="23" name="Picture 22" descr="A map of a state&#10;&#10;AI-generated content may be incorrect.">
              <a:extLst>
                <a:ext uri="{FF2B5EF4-FFF2-40B4-BE49-F238E27FC236}">
                  <a16:creationId xmlns:a16="http://schemas.microsoft.com/office/drawing/2014/main" id="{5D3094EB-FDAF-57D4-0039-EF27FAFD9C22}"/>
                </a:ext>
              </a:extLst>
            </p:cNvPr>
            <p:cNvPicPr>
              <a:picLocks noChangeAspect="1"/>
            </p:cNvPicPr>
            <p:nvPr/>
          </p:nvPicPr>
          <p:blipFill>
            <a:blip r:embed="rId4"/>
            <a:srcRect l="4862" t="9204" r="6228" b="15087"/>
            <a:stretch/>
          </p:blipFill>
          <p:spPr>
            <a:xfrm>
              <a:off x="239556" y="3574752"/>
              <a:ext cx="2741294" cy="1376273"/>
            </a:xfrm>
            <a:prstGeom prst="rect">
              <a:avLst/>
            </a:prstGeom>
          </p:spPr>
        </p:pic>
        <p:pic>
          <p:nvPicPr>
            <p:cNvPr id="24" name="Graphic 23" descr="Map compass with solid fill">
              <a:extLst>
                <a:ext uri="{FF2B5EF4-FFF2-40B4-BE49-F238E27FC236}">
                  <a16:creationId xmlns:a16="http://schemas.microsoft.com/office/drawing/2014/main" id="{F534EE02-50AA-6D72-55AD-2EC1865B99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92348" y="4570486"/>
              <a:ext cx="395306" cy="402832"/>
            </a:xfrm>
            <a:prstGeom prst="rect">
              <a:avLst/>
            </a:prstGeom>
          </p:spPr>
        </p:pic>
        <p:sp>
          <p:nvSpPr>
            <p:cNvPr id="25" name="TextBox 24">
              <a:extLst>
                <a:ext uri="{FF2B5EF4-FFF2-40B4-BE49-F238E27FC236}">
                  <a16:creationId xmlns:a16="http://schemas.microsoft.com/office/drawing/2014/main" id="{38BEFF70-0FFF-D4E4-54EB-9FDD42431C86}"/>
                </a:ext>
              </a:extLst>
            </p:cNvPr>
            <p:cNvSpPr txBox="1"/>
            <p:nvPr/>
          </p:nvSpPr>
          <p:spPr>
            <a:xfrm>
              <a:off x="2654810" y="4496136"/>
              <a:ext cx="209123" cy="275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bg1"/>
                  </a:solidFill>
                </a:rPr>
                <a:t>N</a:t>
              </a:r>
            </a:p>
          </p:txBody>
        </p:sp>
      </p:grpSp>
      <p:grpSp>
        <p:nvGrpSpPr>
          <p:cNvPr id="26" name="Group 25">
            <a:extLst>
              <a:ext uri="{FF2B5EF4-FFF2-40B4-BE49-F238E27FC236}">
                <a16:creationId xmlns:a16="http://schemas.microsoft.com/office/drawing/2014/main" id="{36868B07-B9A5-D167-2526-63D417E3357F}"/>
              </a:ext>
            </a:extLst>
          </p:cNvPr>
          <p:cNvGrpSpPr/>
          <p:nvPr/>
        </p:nvGrpSpPr>
        <p:grpSpPr>
          <a:xfrm>
            <a:off x="324158" y="17568486"/>
            <a:ext cx="10026736" cy="6198856"/>
            <a:chOff x="243549" y="5088911"/>
            <a:chExt cx="2749738" cy="1699978"/>
          </a:xfrm>
        </p:grpSpPr>
        <p:pic>
          <p:nvPicPr>
            <p:cNvPr id="28" name="Picture 27" descr="An aerial view of a road&#10;&#10;Description automatically generated">
              <a:extLst>
                <a:ext uri="{FF2B5EF4-FFF2-40B4-BE49-F238E27FC236}">
                  <a16:creationId xmlns:a16="http://schemas.microsoft.com/office/drawing/2014/main" id="{5F6D3125-4882-EBB4-70B7-B6FFF0273827}"/>
                </a:ext>
              </a:extLst>
            </p:cNvPr>
            <p:cNvPicPr>
              <a:picLocks noChangeAspect="1"/>
            </p:cNvPicPr>
            <p:nvPr/>
          </p:nvPicPr>
          <p:blipFill>
            <a:blip r:embed="rId7"/>
            <a:srcRect l="-136" t="20231" r="490" b="-402"/>
            <a:stretch/>
          </p:blipFill>
          <p:spPr>
            <a:xfrm>
              <a:off x="243549" y="5352659"/>
              <a:ext cx="2749738" cy="1436230"/>
            </a:xfrm>
            <a:prstGeom prst="rect">
              <a:avLst/>
            </a:prstGeom>
          </p:spPr>
        </p:pic>
        <p:grpSp>
          <p:nvGrpSpPr>
            <p:cNvPr id="29" name="Group 28">
              <a:extLst>
                <a:ext uri="{FF2B5EF4-FFF2-40B4-BE49-F238E27FC236}">
                  <a16:creationId xmlns:a16="http://schemas.microsoft.com/office/drawing/2014/main" id="{2E0D445B-5C9F-F17A-89E3-B6D541AFDF12}"/>
                </a:ext>
              </a:extLst>
            </p:cNvPr>
            <p:cNvGrpSpPr/>
            <p:nvPr/>
          </p:nvGrpSpPr>
          <p:grpSpPr>
            <a:xfrm>
              <a:off x="250687" y="5088911"/>
              <a:ext cx="415313" cy="680370"/>
              <a:chOff x="250687" y="5142385"/>
              <a:chExt cx="415313" cy="680370"/>
            </a:xfrm>
          </p:grpSpPr>
          <p:pic>
            <p:nvPicPr>
              <p:cNvPr id="34" name="Graphic 33" descr="Map compass with solid fill">
                <a:extLst>
                  <a:ext uri="{FF2B5EF4-FFF2-40B4-BE49-F238E27FC236}">
                    <a16:creationId xmlns:a16="http://schemas.microsoft.com/office/drawing/2014/main" id="{DCA321FC-E270-2586-044A-DCE6B715D8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0687" y="5402986"/>
                <a:ext cx="415313" cy="419769"/>
              </a:xfrm>
              <a:prstGeom prst="rect">
                <a:avLst/>
              </a:prstGeom>
            </p:spPr>
          </p:pic>
          <p:sp>
            <p:nvSpPr>
              <p:cNvPr id="35" name="TextBox 34">
                <a:extLst>
                  <a:ext uri="{FF2B5EF4-FFF2-40B4-BE49-F238E27FC236}">
                    <a16:creationId xmlns:a16="http://schemas.microsoft.com/office/drawing/2014/main" id="{E34E9D2C-AD42-41E1-772A-335D81AF0EFA}"/>
                  </a:ext>
                </a:extLst>
              </p:cNvPr>
              <p:cNvSpPr txBox="1"/>
              <p:nvPr/>
            </p:nvSpPr>
            <p:spPr>
              <a:xfrm>
                <a:off x="307474" y="5142385"/>
                <a:ext cx="2789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bg1"/>
                    </a:solidFill>
                  </a:rPr>
                  <a:t>N</a:t>
                </a:r>
              </a:p>
            </p:txBody>
          </p:sp>
        </p:grpSp>
      </p:grpSp>
      <p:graphicFrame>
        <p:nvGraphicFramePr>
          <p:cNvPr id="42" name="Table 41">
            <a:extLst>
              <a:ext uri="{FF2B5EF4-FFF2-40B4-BE49-F238E27FC236}">
                <a16:creationId xmlns:a16="http://schemas.microsoft.com/office/drawing/2014/main" id="{3C8F26AF-5847-4280-F78B-579465234D03}"/>
              </a:ext>
            </a:extLst>
          </p:cNvPr>
          <p:cNvGraphicFramePr>
            <a:graphicFrameLocks noGrp="1"/>
          </p:cNvGraphicFramePr>
          <p:nvPr>
            <p:extLst>
              <p:ext uri="{D42A27DB-BD31-4B8C-83A1-F6EECF244321}">
                <p14:modId xmlns:p14="http://schemas.microsoft.com/office/powerpoint/2010/main" val="3302775108"/>
              </p:ext>
            </p:extLst>
          </p:nvPr>
        </p:nvGraphicFramePr>
        <p:xfrm>
          <a:off x="31622932" y="12642969"/>
          <a:ext cx="6541663" cy="2831220"/>
        </p:xfrm>
        <a:graphic>
          <a:graphicData uri="http://schemas.openxmlformats.org/drawingml/2006/table">
            <a:tbl>
              <a:tblPr>
                <a:tableStyleId>{5C22544A-7EE6-4342-B048-85BDC9FD1C3A}</a:tableStyleId>
              </a:tblPr>
              <a:tblGrid>
                <a:gridCol w="3115459">
                  <a:extLst>
                    <a:ext uri="{9D8B030D-6E8A-4147-A177-3AD203B41FA5}">
                      <a16:colId xmlns:a16="http://schemas.microsoft.com/office/drawing/2014/main" val="153020363"/>
                    </a:ext>
                  </a:extLst>
                </a:gridCol>
                <a:gridCol w="3426204">
                  <a:extLst>
                    <a:ext uri="{9D8B030D-6E8A-4147-A177-3AD203B41FA5}">
                      <a16:colId xmlns:a16="http://schemas.microsoft.com/office/drawing/2014/main" val="1227089015"/>
                    </a:ext>
                  </a:extLst>
                </a:gridCol>
              </a:tblGrid>
              <a:tr h="471870">
                <a:tc gridSpan="2">
                  <a:txBody>
                    <a:bodyPr/>
                    <a:lstStyle/>
                    <a:p>
                      <a:pPr algn="ctr" fontAlgn="b"/>
                      <a:r>
                        <a:rPr lang="en-US" sz="2600" b="1" u="none" strike="noStrike" dirty="0">
                          <a:effectLst/>
                          <a:latin typeface="Cambria" panose="02040503050406030204" pitchFamily="18" charset="0"/>
                          <a:ea typeface="Cambria" panose="02040503050406030204" pitchFamily="18" charset="0"/>
                        </a:rPr>
                        <a:t>Expenses</a:t>
                      </a:r>
                      <a:endParaRPr lang="en-US" sz="2600" b="1" i="0" u="none" strike="noStrike" dirty="0">
                        <a:solidFill>
                          <a:srgbClr val="000000"/>
                        </a:solidFill>
                        <a:effectLst/>
                        <a:latin typeface="Cambria" panose="02040503050406030204" pitchFamily="18" charset="0"/>
                        <a:ea typeface="Cambria" panose="02040503050406030204" pitchFamily="18"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lang="en-US"/>
                    </a:p>
                  </a:txBody>
                  <a:tcPr/>
                </a:tc>
                <a:extLst>
                  <a:ext uri="{0D108BD9-81ED-4DB2-BD59-A6C34878D82A}">
                    <a16:rowId xmlns:a16="http://schemas.microsoft.com/office/drawing/2014/main" val="94978692"/>
                  </a:ext>
                </a:extLst>
              </a:tr>
              <a:tr h="471870">
                <a:tc>
                  <a:txBody>
                    <a:bodyPr/>
                    <a:lstStyle/>
                    <a:p>
                      <a:pPr algn="l" fontAlgn="b"/>
                      <a:r>
                        <a:rPr lang="en-US" sz="2600" u="none" strike="noStrike">
                          <a:effectLst/>
                          <a:latin typeface="Cambria" panose="02040503050406030204" pitchFamily="18" charset="0"/>
                          <a:ea typeface="Cambria" panose="02040503050406030204" pitchFamily="18" charset="0"/>
                        </a:rPr>
                        <a:t>Inspection</a:t>
                      </a:r>
                      <a:endParaRPr lang="en-US" sz="2600" b="0" i="0" u="none" strike="noStrike">
                        <a:solidFill>
                          <a:srgbClr val="000000"/>
                        </a:solidFill>
                        <a:effectLst/>
                        <a:latin typeface="Cambria" panose="02040503050406030204" pitchFamily="18" charset="0"/>
                        <a:ea typeface="Cambria" panose="02040503050406030204" pitchFamily="18"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2600" u="none" strike="noStrike" dirty="0">
                          <a:effectLst/>
                          <a:latin typeface="Cambria" panose="02040503050406030204" pitchFamily="18" charset="0"/>
                          <a:ea typeface="Cambria" panose="02040503050406030204" pitchFamily="18" charset="0"/>
                        </a:rPr>
                        <a:t> $         364,868</a:t>
                      </a:r>
                      <a:endParaRPr lang="en-US" sz="2600" b="0" i="0" u="none" strike="noStrike" dirty="0">
                        <a:solidFill>
                          <a:srgbClr val="000000"/>
                        </a:solidFill>
                        <a:effectLst/>
                        <a:latin typeface="Cambria" panose="02040503050406030204" pitchFamily="18" charset="0"/>
                        <a:ea typeface="Cambria" panose="02040503050406030204" pitchFamily="18"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009124912"/>
                  </a:ext>
                </a:extLst>
              </a:tr>
              <a:tr h="471870">
                <a:tc>
                  <a:txBody>
                    <a:bodyPr/>
                    <a:lstStyle/>
                    <a:p>
                      <a:pPr algn="l" fontAlgn="b"/>
                      <a:r>
                        <a:rPr lang="en-US" sz="2600" b="0" i="0" u="none" strike="noStrike">
                          <a:solidFill>
                            <a:srgbClr val="000000"/>
                          </a:solidFill>
                          <a:effectLst/>
                          <a:latin typeface="Cambria" panose="02040503050406030204" pitchFamily="18" charset="0"/>
                          <a:ea typeface="Cambria" panose="02040503050406030204" pitchFamily="18" charset="0"/>
                        </a:rPr>
                        <a:t>Contingency</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2600" u="none" strike="noStrike">
                          <a:effectLst/>
                          <a:latin typeface="Cambria" panose="02040503050406030204" pitchFamily="18" charset="0"/>
                          <a:ea typeface="Cambria" panose="02040503050406030204" pitchFamily="18" charset="0"/>
                        </a:rPr>
                        <a:t> $         364,868</a:t>
                      </a:r>
                      <a:endParaRPr lang="en-US" sz="2600" b="0" i="0" u="none" strike="noStrike">
                        <a:solidFill>
                          <a:srgbClr val="000000"/>
                        </a:solidFill>
                        <a:effectLst/>
                        <a:latin typeface="Cambria" panose="02040503050406030204" pitchFamily="18" charset="0"/>
                        <a:ea typeface="Cambria" panose="02040503050406030204" pitchFamily="18"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607544129"/>
                  </a:ext>
                </a:extLst>
              </a:tr>
              <a:tr h="471870">
                <a:tc>
                  <a:txBody>
                    <a:bodyPr/>
                    <a:lstStyle/>
                    <a:p>
                      <a:pPr algn="l" fontAlgn="b"/>
                      <a:r>
                        <a:rPr lang="en-US" sz="2600" u="none" strike="noStrike" dirty="0">
                          <a:effectLst/>
                          <a:latin typeface="Cambria" panose="02040503050406030204" pitchFamily="18" charset="0"/>
                          <a:ea typeface="Cambria" panose="02040503050406030204" pitchFamily="18" charset="0"/>
                        </a:rPr>
                        <a:t>PED</a:t>
                      </a:r>
                      <a:endParaRPr lang="en-US" sz="2600" b="0" i="0" u="none" strike="noStrike" dirty="0">
                        <a:solidFill>
                          <a:srgbClr val="000000"/>
                        </a:solidFill>
                        <a:effectLst/>
                        <a:latin typeface="Cambria" panose="02040503050406030204" pitchFamily="18" charset="0"/>
                        <a:ea typeface="Cambria" panose="02040503050406030204" pitchFamily="18"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2600" u="none" strike="noStrike">
                          <a:effectLst/>
                          <a:latin typeface="Cambria" panose="02040503050406030204" pitchFamily="18" charset="0"/>
                          <a:ea typeface="Cambria" panose="02040503050406030204" pitchFamily="18" charset="0"/>
                        </a:rPr>
                        <a:t> $         486,491</a:t>
                      </a:r>
                      <a:endParaRPr lang="en-US" sz="2600" b="0" i="0" u="none" strike="noStrike">
                        <a:solidFill>
                          <a:srgbClr val="000000"/>
                        </a:solidFill>
                        <a:effectLst/>
                        <a:latin typeface="Cambria" panose="02040503050406030204" pitchFamily="18" charset="0"/>
                        <a:ea typeface="Cambria" panose="02040503050406030204" pitchFamily="18"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757419569"/>
                  </a:ext>
                </a:extLst>
              </a:tr>
              <a:tr h="471870">
                <a:tc>
                  <a:txBody>
                    <a:bodyPr/>
                    <a:lstStyle/>
                    <a:p>
                      <a:pPr algn="l" fontAlgn="b"/>
                      <a:r>
                        <a:rPr lang="en-US" sz="2600" u="none" strike="noStrike">
                          <a:effectLst/>
                          <a:latin typeface="Cambria" panose="02040503050406030204" pitchFamily="18" charset="0"/>
                          <a:ea typeface="Cambria" panose="02040503050406030204" pitchFamily="18" charset="0"/>
                        </a:rPr>
                        <a:t>Construction</a:t>
                      </a:r>
                      <a:endParaRPr lang="en-US" sz="2600" b="0" i="0" u="none" strike="noStrike">
                        <a:solidFill>
                          <a:srgbClr val="000000"/>
                        </a:solidFill>
                        <a:effectLst/>
                        <a:latin typeface="Cambria" panose="02040503050406030204" pitchFamily="18" charset="0"/>
                        <a:ea typeface="Cambria" panose="02040503050406030204" pitchFamily="18"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2600" u="none" strike="noStrike">
                          <a:effectLst/>
                          <a:latin typeface="Cambria" panose="02040503050406030204" pitchFamily="18" charset="0"/>
                          <a:ea typeface="Cambria" panose="02040503050406030204" pitchFamily="18" charset="0"/>
                        </a:rPr>
                        <a:t> $         2,432, 453</a:t>
                      </a:r>
                      <a:endParaRPr lang="en-US" sz="2600" b="0" i="0" u="none" strike="noStrike">
                        <a:solidFill>
                          <a:srgbClr val="000000"/>
                        </a:solidFill>
                        <a:effectLst/>
                        <a:latin typeface="Cambria" panose="02040503050406030204" pitchFamily="18" charset="0"/>
                        <a:ea typeface="Cambria" panose="02040503050406030204" pitchFamily="18"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82744711"/>
                  </a:ext>
                </a:extLst>
              </a:tr>
              <a:tr h="471870">
                <a:tc>
                  <a:txBody>
                    <a:bodyPr/>
                    <a:lstStyle/>
                    <a:p>
                      <a:pPr algn="l" fontAlgn="b"/>
                      <a:r>
                        <a:rPr lang="en-US" sz="2600" b="1" u="none" strike="noStrike">
                          <a:effectLst/>
                          <a:latin typeface="Cambria" panose="02040503050406030204" pitchFamily="18" charset="0"/>
                          <a:ea typeface="Cambria" panose="02040503050406030204" pitchFamily="18" charset="0"/>
                        </a:rPr>
                        <a:t>Total Project </a:t>
                      </a:r>
                      <a:endParaRPr lang="en-US" sz="2600" b="1" i="0" u="none" strike="noStrike">
                        <a:solidFill>
                          <a:srgbClr val="000000"/>
                        </a:solidFill>
                        <a:effectLst/>
                        <a:latin typeface="Cambria" panose="02040503050406030204" pitchFamily="18" charset="0"/>
                        <a:ea typeface="Cambria" panose="02040503050406030204" pitchFamily="18"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fontAlgn="b"/>
                      <a:r>
                        <a:rPr lang="en-US" sz="2600" b="1" u="none" strike="noStrike" dirty="0">
                          <a:effectLst/>
                          <a:latin typeface="Cambria" panose="02040503050406030204" pitchFamily="18" charset="0"/>
                          <a:ea typeface="Cambria" panose="02040503050406030204" pitchFamily="18" charset="0"/>
                        </a:rPr>
                        <a:t> $         3,648,679</a:t>
                      </a:r>
                      <a:endParaRPr lang="en-US" sz="2600" b="1" i="0" u="none" strike="noStrike" dirty="0">
                        <a:solidFill>
                          <a:srgbClr val="000000"/>
                        </a:solidFill>
                        <a:effectLst/>
                        <a:latin typeface="Cambria" panose="02040503050406030204" pitchFamily="18" charset="0"/>
                        <a:ea typeface="Cambria" panose="02040503050406030204" pitchFamily="18" charset="0"/>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049161209"/>
                  </a:ext>
                </a:extLst>
              </a:tr>
            </a:tbl>
          </a:graphicData>
        </a:graphic>
      </p:graphicFrame>
      <p:pic>
        <p:nvPicPr>
          <p:cNvPr id="4" name="Picture 3">
            <a:extLst>
              <a:ext uri="{FF2B5EF4-FFF2-40B4-BE49-F238E27FC236}">
                <a16:creationId xmlns:a16="http://schemas.microsoft.com/office/drawing/2014/main" id="{B0030FC1-1834-3837-A370-E3C0E106C275}"/>
              </a:ext>
            </a:extLst>
          </p:cNvPr>
          <p:cNvPicPr>
            <a:picLocks noChangeAspect="1"/>
          </p:cNvPicPr>
          <p:nvPr/>
        </p:nvPicPr>
        <p:blipFill>
          <a:blip r:embed="rId8"/>
          <a:stretch>
            <a:fillRect/>
          </a:stretch>
        </p:blipFill>
        <p:spPr>
          <a:xfrm>
            <a:off x="11523237" y="14480491"/>
            <a:ext cx="8305686" cy="8551002"/>
          </a:xfrm>
          <a:prstGeom prst="rect">
            <a:avLst/>
          </a:prstGeom>
        </p:spPr>
      </p:pic>
      <p:pic>
        <p:nvPicPr>
          <p:cNvPr id="38" name="Picture 37">
            <a:extLst>
              <a:ext uri="{FF2B5EF4-FFF2-40B4-BE49-F238E27FC236}">
                <a16:creationId xmlns:a16="http://schemas.microsoft.com/office/drawing/2014/main" id="{9F5055B9-9C52-F337-BDB0-B7BB6E48437A}"/>
              </a:ext>
            </a:extLst>
          </p:cNvPr>
          <p:cNvPicPr>
            <a:picLocks noChangeAspect="1"/>
          </p:cNvPicPr>
          <p:nvPr/>
        </p:nvPicPr>
        <p:blipFill>
          <a:blip r:embed="rId9"/>
          <a:stretch>
            <a:fillRect/>
          </a:stretch>
        </p:blipFill>
        <p:spPr>
          <a:xfrm>
            <a:off x="320903" y="24933940"/>
            <a:ext cx="10005181" cy="6273409"/>
          </a:xfrm>
          <a:prstGeom prst="rect">
            <a:avLst/>
          </a:prstGeom>
          <a:ln>
            <a:solidFill>
              <a:schemeClr val="tx1"/>
            </a:solidFill>
          </a:ln>
        </p:spPr>
      </p:pic>
      <p:pic>
        <p:nvPicPr>
          <p:cNvPr id="17" name="Picture 16">
            <a:extLst>
              <a:ext uri="{FF2B5EF4-FFF2-40B4-BE49-F238E27FC236}">
                <a16:creationId xmlns:a16="http://schemas.microsoft.com/office/drawing/2014/main" id="{D518CDC9-6DA7-DC3F-0D66-E0F712FCC1A9}"/>
              </a:ext>
            </a:extLst>
          </p:cNvPr>
          <p:cNvPicPr>
            <a:picLocks noChangeAspect="1"/>
          </p:cNvPicPr>
          <p:nvPr/>
        </p:nvPicPr>
        <p:blipFill>
          <a:blip r:embed="rId10"/>
          <a:srcRect l="894" t="2483" r="799" b="10942"/>
          <a:stretch/>
        </p:blipFill>
        <p:spPr>
          <a:xfrm>
            <a:off x="29908817" y="21561745"/>
            <a:ext cx="10000625" cy="1302905"/>
          </a:xfrm>
          <a:prstGeom prst="rect">
            <a:avLst/>
          </a:prstGeom>
        </p:spPr>
      </p:pic>
      <p:pic>
        <p:nvPicPr>
          <p:cNvPr id="1027" name="Picture 3" descr="A map of a road with text&#10;&#10;Description automatically generated, Picture">
            <a:extLst>
              <a:ext uri="{FF2B5EF4-FFF2-40B4-BE49-F238E27FC236}">
                <a16:creationId xmlns:a16="http://schemas.microsoft.com/office/drawing/2014/main" id="{5E69BABE-B9C1-4A7A-5F5D-C89383C6F45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473005" y="6602323"/>
            <a:ext cx="6562621" cy="486460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39" name="Picture 6" descr="An aerial view of a road&#10;&#10;Description automatically generated, Picture">
            <a:extLst>
              <a:ext uri="{FF2B5EF4-FFF2-40B4-BE49-F238E27FC236}">
                <a16:creationId xmlns:a16="http://schemas.microsoft.com/office/drawing/2014/main" id="{5747134A-C761-9880-27B8-125D7A775E1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245302" y="7434850"/>
            <a:ext cx="4739169" cy="374524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DB9712A7-49DA-A60A-EA90-A428291CEC03}"/>
              </a:ext>
            </a:extLst>
          </p:cNvPr>
          <p:cNvSpPr txBox="1"/>
          <p:nvPr/>
        </p:nvSpPr>
        <p:spPr>
          <a:xfrm>
            <a:off x="11297265" y="11626548"/>
            <a:ext cx="8760541" cy="1022069"/>
          </a:xfrm>
          <a:prstGeom prst="rect">
            <a:avLst/>
          </a:prstGeom>
          <a:noFill/>
        </p:spPr>
        <p:txBody>
          <a:bodyPr wrap="square" lIns="97785" tIns="48892" rIns="97785" bIns="48892" rtlCol="0">
            <a:spAutoFit/>
          </a:bodyPr>
          <a:lstStyle/>
          <a:p>
            <a:pPr algn="ctr"/>
            <a:r>
              <a:rPr lang="en-US" sz="2000">
                <a:latin typeface="Cambria" panose="02040503050406030204" pitchFamily="18" charset="0"/>
              </a:rPr>
              <a:t>Controlling the right turns from Route 113 onto Route 16 with a traffic signal would decrease the most common crashes currently seen at the intersection though it would likely cause rear-ends on Route 16.</a:t>
            </a:r>
          </a:p>
        </p:txBody>
      </p:sp>
      <p:pic>
        <p:nvPicPr>
          <p:cNvPr id="1033" name="Picture 9" descr="A road with yellow lines&#10;&#10;Description automatically generated, Picture">
            <a:extLst>
              <a:ext uri="{FF2B5EF4-FFF2-40B4-BE49-F238E27FC236}">
                <a16:creationId xmlns:a16="http://schemas.microsoft.com/office/drawing/2014/main" id="{39015DE2-88D9-2C39-CBBD-6CCF50A5968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42762" y="7424020"/>
            <a:ext cx="4047944" cy="37669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A map of a road&#10;&#10;AI-generated content may be incorrect., Picture">
            <a:extLst>
              <a:ext uri="{FF2B5EF4-FFF2-40B4-BE49-F238E27FC236}">
                <a16:creationId xmlns:a16="http://schemas.microsoft.com/office/drawing/2014/main" id="{B49FDD01-C970-6E3B-5312-D987AA9CF22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900467" y="23019357"/>
            <a:ext cx="2035892" cy="156448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7226D1C0-8550-321D-D2CD-558E1C34F5D7}"/>
              </a:ext>
            </a:extLst>
          </p:cNvPr>
          <p:cNvPicPr>
            <a:picLocks noChangeAspect="1"/>
          </p:cNvPicPr>
          <p:nvPr/>
        </p:nvPicPr>
        <p:blipFill>
          <a:blip r:embed="rId15"/>
          <a:stretch>
            <a:fillRect/>
          </a:stretch>
        </p:blipFill>
        <p:spPr>
          <a:xfrm>
            <a:off x="32081691" y="23020431"/>
            <a:ext cx="1624473" cy="1587043"/>
          </a:xfrm>
          <a:prstGeom prst="rect">
            <a:avLst/>
          </a:prstGeom>
        </p:spPr>
      </p:pic>
      <p:pic>
        <p:nvPicPr>
          <p:cNvPr id="52" name="Picture 51">
            <a:extLst>
              <a:ext uri="{FF2B5EF4-FFF2-40B4-BE49-F238E27FC236}">
                <a16:creationId xmlns:a16="http://schemas.microsoft.com/office/drawing/2014/main" id="{26B7855A-EC99-D1A3-3F34-2AF91DC2ECAA}"/>
              </a:ext>
            </a:extLst>
          </p:cNvPr>
          <p:cNvPicPr>
            <a:picLocks noChangeAspect="1"/>
          </p:cNvPicPr>
          <p:nvPr/>
        </p:nvPicPr>
        <p:blipFill>
          <a:blip r:embed="rId16"/>
          <a:stretch>
            <a:fillRect/>
          </a:stretch>
        </p:blipFill>
        <p:spPr>
          <a:xfrm>
            <a:off x="33798956" y="23047623"/>
            <a:ext cx="1470537" cy="1560129"/>
          </a:xfrm>
          <a:prstGeom prst="rect">
            <a:avLst/>
          </a:prstGeom>
        </p:spPr>
      </p:pic>
      <p:pic>
        <p:nvPicPr>
          <p:cNvPr id="54" name="Picture 53">
            <a:extLst>
              <a:ext uri="{FF2B5EF4-FFF2-40B4-BE49-F238E27FC236}">
                <a16:creationId xmlns:a16="http://schemas.microsoft.com/office/drawing/2014/main" id="{5603AD2A-434E-525B-C79B-DBCC921013C8}"/>
              </a:ext>
            </a:extLst>
          </p:cNvPr>
          <p:cNvPicPr>
            <a:picLocks noChangeAspect="1"/>
          </p:cNvPicPr>
          <p:nvPr/>
        </p:nvPicPr>
        <p:blipFill>
          <a:blip r:embed="rId17"/>
          <a:stretch>
            <a:fillRect/>
          </a:stretch>
        </p:blipFill>
        <p:spPr>
          <a:xfrm>
            <a:off x="37422451" y="22996004"/>
            <a:ext cx="2419350" cy="1609725"/>
          </a:xfrm>
          <a:prstGeom prst="rect">
            <a:avLst/>
          </a:prstGeom>
        </p:spPr>
      </p:pic>
      <p:pic>
        <p:nvPicPr>
          <p:cNvPr id="1037" name="Picture 13" descr="A car on a road&#10;&#10;AI-generated content may be incorrect.">
            <a:extLst>
              <a:ext uri="{FF2B5EF4-FFF2-40B4-BE49-F238E27FC236}">
                <a16:creationId xmlns:a16="http://schemas.microsoft.com/office/drawing/2014/main" id="{2CE56757-1034-F1F7-C25D-783FF3FAD27F}"/>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5399618" y="23031493"/>
            <a:ext cx="1942737" cy="15657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map of a roundabout&#10;&#10;AI-generated content may be incorrect.">
            <a:extLst>
              <a:ext uri="{FF2B5EF4-FFF2-40B4-BE49-F238E27FC236}">
                <a16:creationId xmlns:a16="http://schemas.microsoft.com/office/drawing/2014/main" id="{1CACC255-4226-00ED-E574-D6F1CB6F7C7A}"/>
              </a:ext>
            </a:extLst>
          </p:cNvPr>
          <p:cNvPicPr>
            <a:picLocks noChangeAspect="1"/>
          </p:cNvPicPr>
          <p:nvPr/>
        </p:nvPicPr>
        <p:blipFill>
          <a:blip r:embed="rId19"/>
          <a:srcRect l="7303" t="-726" r="-130" b="-677"/>
          <a:stretch/>
        </p:blipFill>
        <p:spPr>
          <a:xfrm>
            <a:off x="11646437" y="24628658"/>
            <a:ext cx="6484540" cy="5683993"/>
          </a:xfrm>
          <a:prstGeom prst="rect">
            <a:avLst/>
          </a:prstGeom>
        </p:spPr>
      </p:pic>
      <p:pic>
        <p:nvPicPr>
          <p:cNvPr id="11" name="Picture 10" descr="A map of a city&#10;&#10;AI-generated content may be incorrect.">
            <a:extLst>
              <a:ext uri="{FF2B5EF4-FFF2-40B4-BE49-F238E27FC236}">
                <a16:creationId xmlns:a16="http://schemas.microsoft.com/office/drawing/2014/main" id="{D54A782E-4ADF-958F-01ED-B37972C321ED}"/>
              </a:ext>
            </a:extLst>
          </p:cNvPr>
          <p:cNvPicPr>
            <a:picLocks noChangeAspect="1"/>
          </p:cNvPicPr>
          <p:nvPr/>
        </p:nvPicPr>
        <p:blipFill>
          <a:blip r:embed="rId20"/>
          <a:stretch>
            <a:fillRect/>
          </a:stretch>
        </p:blipFill>
        <p:spPr>
          <a:xfrm>
            <a:off x="18370496" y="24623927"/>
            <a:ext cx="6080381" cy="5695948"/>
          </a:xfrm>
          <a:prstGeom prst="rect">
            <a:avLst/>
          </a:prstGeom>
        </p:spPr>
      </p:pic>
      <p:sp>
        <p:nvSpPr>
          <p:cNvPr id="14" name="TextBox 13">
            <a:extLst>
              <a:ext uri="{FF2B5EF4-FFF2-40B4-BE49-F238E27FC236}">
                <a16:creationId xmlns:a16="http://schemas.microsoft.com/office/drawing/2014/main" id="{4B602A8B-E13B-6574-899A-966398708C62}"/>
              </a:ext>
            </a:extLst>
          </p:cNvPr>
          <p:cNvSpPr txBox="1"/>
          <p:nvPr/>
        </p:nvSpPr>
        <p:spPr>
          <a:xfrm>
            <a:off x="11001224" y="30342709"/>
            <a:ext cx="7801786" cy="437293"/>
          </a:xfrm>
          <a:prstGeom prst="rect">
            <a:avLst/>
          </a:prstGeom>
          <a:noFill/>
        </p:spPr>
        <p:txBody>
          <a:bodyPr wrap="square" lIns="97785" tIns="48892" rIns="97785" bIns="48892" rtlCol="0" anchor="t">
            <a:spAutoFit/>
          </a:bodyPr>
          <a:lstStyle/>
          <a:p>
            <a:pPr algn="ctr"/>
            <a:r>
              <a:rPr lang="en-US" sz="2200">
                <a:latin typeface="Cambria"/>
                <a:ea typeface="Cambria"/>
              </a:rPr>
              <a:t>Temporary Road First Phase</a:t>
            </a:r>
          </a:p>
        </p:txBody>
      </p:sp>
      <p:sp>
        <p:nvSpPr>
          <p:cNvPr id="20" name="TextBox 19">
            <a:extLst>
              <a:ext uri="{FF2B5EF4-FFF2-40B4-BE49-F238E27FC236}">
                <a16:creationId xmlns:a16="http://schemas.microsoft.com/office/drawing/2014/main" id="{91763344-5DE6-04CF-77C1-33B1D0874BCF}"/>
              </a:ext>
            </a:extLst>
          </p:cNvPr>
          <p:cNvSpPr txBox="1"/>
          <p:nvPr/>
        </p:nvSpPr>
        <p:spPr>
          <a:xfrm>
            <a:off x="17509793" y="30345953"/>
            <a:ext cx="7801786" cy="437293"/>
          </a:xfrm>
          <a:prstGeom prst="rect">
            <a:avLst/>
          </a:prstGeom>
          <a:noFill/>
        </p:spPr>
        <p:txBody>
          <a:bodyPr wrap="square" lIns="97785" tIns="48892" rIns="97785" bIns="48892" rtlCol="0" anchor="t">
            <a:spAutoFit/>
          </a:bodyPr>
          <a:lstStyle/>
          <a:p>
            <a:pPr algn="ctr"/>
            <a:r>
              <a:rPr lang="en-US" sz="2200">
                <a:latin typeface="Cambria"/>
                <a:ea typeface="Cambria"/>
              </a:rPr>
              <a:t>Temporary Road Second Phase</a:t>
            </a:r>
          </a:p>
        </p:txBody>
      </p:sp>
      <p:sp>
        <p:nvSpPr>
          <p:cNvPr id="47" name="TextBox 46">
            <a:extLst>
              <a:ext uri="{FF2B5EF4-FFF2-40B4-BE49-F238E27FC236}">
                <a16:creationId xmlns:a16="http://schemas.microsoft.com/office/drawing/2014/main" id="{654B6EA6-B19D-245C-6077-CFFA5856F711}"/>
              </a:ext>
            </a:extLst>
          </p:cNvPr>
          <p:cNvSpPr txBox="1"/>
          <p:nvPr/>
        </p:nvSpPr>
        <p:spPr>
          <a:xfrm>
            <a:off x="24690396" y="24115571"/>
            <a:ext cx="4498333" cy="7189911"/>
          </a:xfrm>
          <a:prstGeom prst="rect">
            <a:avLst/>
          </a:prstGeom>
          <a:noFill/>
        </p:spPr>
        <p:txBody>
          <a:bodyPr wrap="square" lIns="97785" tIns="48892" rIns="97785" bIns="48892" rtlCol="0" anchor="t">
            <a:spAutoFit/>
          </a:bodyPr>
          <a:lstStyle/>
          <a:p>
            <a:pPr algn="just">
              <a:lnSpc>
                <a:spcPct val="90000"/>
              </a:lnSpc>
            </a:pPr>
            <a:r>
              <a:rPr lang="en-US" sz="3200">
                <a:latin typeface="Cambria"/>
                <a:ea typeface="Cambria"/>
              </a:rPr>
              <a:t>Detours were not feasible at this location. Construction of the roundabout will be done in two phases while two-way temporary roads run on the opposite side. Traffic will be controlled by a stop sign on the intersection of Rt 113 and Rt 16. Lower-level access will be maintained to Wildwood Rd. throughout construction.</a:t>
            </a:r>
            <a:endParaRPr lang="en-US" sz="8800">
              <a:ea typeface="Calibri" panose="020F0502020204030204"/>
              <a:cs typeface="Calibri" panose="020F0502020204030204"/>
            </a:endParaRPr>
          </a:p>
        </p:txBody>
      </p:sp>
      <p:pic>
        <p:nvPicPr>
          <p:cNvPr id="46" name="Picture 4" descr="HEB Engineers, Inc.">
            <a:extLst>
              <a:ext uri="{FF2B5EF4-FFF2-40B4-BE49-F238E27FC236}">
                <a16:creationId xmlns:a16="http://schemas.microsoft.com/office/drawing/2014/main" id="{CD18B0FF-AF0A-AE19-BCE7-AD00EB238FD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674649" y="145496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8" name="Subtitle 2">
            <a:extLst>
              <a:ext uri="{FF2B5EF4-FFF2-40B4-BE49-F238E27FC236}">
                <a16:creationId xmlns:a16="http://schemas.microsoft.com/office/drawing/2014/main" id="{B5C1D772-5F1A-5E55-075D-AFCA9C2E015C}"/>
              </a:ext>
            </a:extLst>
          </p:cNvPr>
          <p:cNvSpPr txBox="1">
            <a:spLocks/>
          </p:cNvSpPr>
          <p:nvPr/>
        </p:nvSpPr>
        <p:spPr>
          <a:xfrm>
            <a:off x="29821716" y="15664737"/>
            <a:ext cx="10041035" cy="1836849"/>
          </a:xfrm>
          <a:prstGeom prst="rect">
            <a:avLst/>
          </a:prstGeom>
          <a:ln>
            <a:solidFill>
              <a:srgbClr val="002060"/>
            </a:solidFill>
          </a:ln>
        </p:spPr>
        <p:txBody>
          <a:bodyPr vert="horz" lIns="97785" tIns="48892" rIns="97785" bIns="48892"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r>
              <a:rPr lang="en-US" sz="3200" dirty="0">
                <a:latin typeface="Cambria" panose="02040503050406030204" pitchFamily="18" charset="0"/>
                <a:ea typeface="Cambria" panose="02040503050406030204" pitchFamily="18" charset="0"/>
              </a:rPr>
              <a:t>The estimated construction cost was calculated at $2.4 million. Adding 15%, 20%, and 15% for Inspection, Preliminary Engineering Design (PED), and Contingency respectively resulted in the Total Project Cost.</a:t>
            </a:r>
          </a:p>
        </p:txBody>
      </p:sp>
      <p:pic>
        <p:nvPicPr>
          <p:cNvPr id="51" name="Picture 50">
            <a:extLst>
              <a:ext uri="{FF2B5EF4-FFF2-40B4-BE49-F238E27FC236}">
                <a16:creationId xmlns:a16="http://schemas.microsoft.com/office/drawing/2014/main" id="{F3B8352A-AF1B-7E3D-FB74-0DECC42F9B85}"/>
              </a:ext>
            </a:extLst>
          </p:cNvPr>
          <p:cNvPicPr>
            <a:picLocks noChangeAspect="1"/>
          </p:cNvPicPr>
          <p:nvPr/>
        </p:nvPicPr>
        <p:blipFill>
          <a:blip r:embed="rId22"/>
          <a:stretch>
            <a:fillRect/>
          </a:stretch>
        </p:blipFill>
        <p:spPr>
          <a:xfrm>
            <a:off x="29906849" y="5794405"/>
            <a:ext cx="9973830" cy="6658016"/>
          </a:xfrm>
          <a:prstGeom prst="rect">
            <a:avLst/>
          </a:prstGeom>
          <a:ln w="12700">
            <a:solidFill>
              <a:schemeClr val="tx1"/>
            </a:solidFill>
          </a:ln>
        </p:spPr>
      </p:pic>
      <p:sp>
        <p:nvSpPr>
          <p:cNvPr id="3" name="Subtitle 2">
            <a:extLst>
              <a:ext uri="{FF2B5EF4-FFF2-40B4-BE49-F238E27FC236}">
                <a16:creationId xmlns:a16="http://schemas.microsoft.com/office/drawing/2014/main" id="{872B1F26-419F-2191-42A4-CBEB7A506936}"/>
              </a:ext>
            </a:extLst>
          </p:cNvPr>
          <p:cNvSpPr txBox="1">
            <a:spLocks/>
          </p:cNvSpPr>
          <p:nvPr/>
        </p:nvSpPr>
        <p:spPr>
          <a:xfrm>
            <a:off x="29857570" y="29427404"/>
            <a:ext cx="10041035" cy="717719"/>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308" dirty="0">
                <a:solidFill>
                  <a:schemeClr val="bg1"/>
                </a:solidFill>
                <a:latin typeface="Cambria" panose="02040503050406030204" pitchFamily="18" charset="0"/>
              </a:rPr>
              <a:t>References</a:t>
            </a:r>
          </a:p>
        </p:txBody>
      </p:sp>
      <p:sp>
        <p:nvSpPr>
          <p:cNvPr id="5" name="Subtitle 2">
            <a:extLst>
              <a:ext uri="{FF2B5EF4-FFF2-40B4-BE49-F238E27FC236}">
                <a16:creationId xmlns:a16="http://schemas.microsoft.com/office/drawing/2014/main" id="{09F36FEC-8970-F84F-6AC7-371C8FD54939}"/>
              </a:ext>
            </a:extLst>
          </p:cNvPr>
          <p:cNvSpPr txBox="1">
            <a:spLocks/>
          </p:cNvSpPr>
          <p:nvPr/>
        </p:nvSpPr>
        <p:spPr>
          <a:xfrm>
            <a:off x="29888611" y="30342710"/>
            <a:ext cx="10041035" cy="928126"/>
          </a:xfrm>
          <a:prstGeom prst="rect">
            <a:avLst/>
          </a:prstGeom>
          <a:noFill/>
          <a:ln>
            <a:solidFill>
              <a:srgbClr val="002060"/>
            </a:solidFill>
          </a:ln>
        </p:spPr>
        <p:txBody>
          <a:bodyPr vert="horz" lIns="97785" tIns="48892" rIns="97785" bIns="48892" rtlCol="0" anchor="t">
            <a:normAutofit fontScale="700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600" dirty="0">
                <a:latin typeface="Cambria"/>
                <a:ea typeface="Cambria"/>
              </a:rPr>
              <a:t>AASHTO Green Book</a:t>
            </a:r>
          </a:p>
          <a:p>
            <a:pPr algn="l">
              <a:spcBef>
                <a:spcPts val="0"/>
              </a:spcBef>
            </a:pPr>
            <a:r>
              <a:rPr lang="en-US" sz="3600" dirty="0">
                <a:latin typeface="Cambria"/>
                <a:ea typeface="Cambria"/>
              </a:rPr>
              <a:t>USDOTFHA Roundabout Guide</a:t>
            </a:r>
          </a:p>
          <a:p>
            <a:pPr algn="l">
              <a:spcBef>
                <a:spcPts val="0"/>
              </a:spcBef>
            </a:pPr>
            <a:r>
              <a:rPr lang="en-US" sz="3600" dirty="0">
                <a:latin typeface="Cambria"/>
                <a:ea typeface="Cambria"/>
              </a:rPr>
              <a:t>NHCRP Guide for Roundabouts</a:t>
            </a:r>
          </a:p>
          <a:p>
            <a:pPr algn="l">
              <a:spcBef>
                <a:spcPts val="0"/>
              </a:spcBef>
            </a:pPr>
            <a:endParaRPr lang="en-US" sz="3600" dirty="0">
              <a:latin typeface="Cambria"/>
              <a:ea typeface="Cambria"/>
            </a:endParaRPr>
          </a:p>
          <a:p>
            <a:pPr algn="l"/>
            <a:endParaRPr lang="en-US" sz="3392" dirty="0">
              <a:latin typeface="Cambria" panose="02040503050406030204" pitchFamily="18" charset="0"/>
            </a:endParaRPr>
          </a:p>
        </p:txBody>
      </p:sp>
    </p:spTree>
    <p:extLst>
      <p:ext uri="{BB962C8B-B14F-4D97-AF65-F5344CB8AC3E}">
        <p14:creationId xmlns:p14="http://schemas.microsoft.com/office/powerpoint/2010/main" val="2756061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514602" y="3607537"/>
            <a:ext cx="35387756" cy="23826846"/>
            <a:chOff x="3038168" y="2688585"/>
            <a:chExt cx="26871561" cy="17255613"/>
          </a:xfrm>
        </p:grpSpPr>
        <p:sp>
          <p:nvSpPr>
            <p:cNvPr id="11" name="Rectangle 10"/>
            <p:cNvSpPr/>
            <p:nvPr/>
          </p:nvSpPr>
          <p:spPr>
            <a:xfrm>
              <a:off x="3038168" y="2688585"/>
              <a:ext cx="26871561" cy="1725561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92"/>
            </a:p>
          </p:txBody>
        </p:sp>
        <p:sp>
          <p:nvSpPr>
            <p:cNvPr id="12" name="TextBox 11"/>
            <p:cNvSpPr txBox="1"/>
            <p:nvPr/>
          </p:nvSpPr>
          <p:spPr>
            <a:xfrm>
              <a:off x="4395020" y="4131740"/>
              <a:ext cx="23095974" cy="6278288"/>
            </a:xfrm>
            <a:prstGeom prst="rect">
              <a:avLst/>
            </a:prstGeom>
            <a:noFill/>
          </p:spPr>
          <p:txBody>
            <a:bodyPr wrap="square" rtlCol="0">
              <a:spAutoFit/>
            </a:bodyPr>
            <a:lstStyle/>
            <a:p>
              <a:pPr algn="ctr"/>
              <a:r>
                <a:rPr lang="en-US" sz="11000" b="1">
                  <a:solidFill>
                    <a:schemeClr val="accent5">
                      <a:lumMod val="75000"/>
                    </a:schemeClr>
                  </a:solidFill>
                </a:rPr>
                <a:t>This poster template provided courtesy of </a:t>
              </a:r>
            </a:p>
            <a:p>
              <a:pPr algn="ctr"/>
              <a:r>
                <a:rPr lang="en-US" sz="11000" b="1">
                  <a:solidFill>
                    <a:schemeClr val="accent5">
                      <a:lumMod val="75000"/>
                    </a:schemeClr>
                  </a:solidFill>
                </a:rPr>
                <a:t>UNH ESRC Poster Printing Services</a:t>
              </a:r>
            </a:p>
            <a:p>
              <a:pPr algn="ctr"/>
              <a:endParaRPr lang="en-US" sz="8067">
                <a:solidFill>
                  <a:schemeClr val="accent5">
                    <a:lumMod val="75000"/>
                  </a:schemeClr>
                </a:solidFill>
              </a:endParaRPr>
            </a:p>
            <a:p>
              <a:pPr algn="ctr"/>
              <a:endParaRPr lang="en-US" sz="8800">
                <a:solidFill>
                  <a:schemeClr val="accent5">
                    <a:lumMod val="75000"/>
                  </a:schemeClr>
                </a:solidFill>
              </a:endParaRPr>
            </a:p>
            <a:p>
              <a:pPr algn="ctr"/>
              <a:r>
                <a:rPr lang="en-US" sz="8800">
                  <a:solidFill>
                    <a:schemeClr val="accent5">
                      <a:lumMod val="75000"/>
                    </a:schemeClr>
                  </a:solidFill>
                </a:rPr>
                <a:t>Trust us to make your poster look </a:t>
              </a:r>
              <a:r>
                <a:rPr lang="en-US" sz="8800" b="1">
                  <a:solidFill>
                    <a:schemeClr val="accent5">
                      <a:lumMod val="75000"/>
                    </a:schemeClr>
                  </a:solidFill>
                </a:rPr>
                <a:t>GREAT!</a:t>
              </a:r>
            </a:p>
            <a:p>
              <a:pPr algn="ctr"/>
              <a:endParaRPr lang="en-US" sz="8067">
                <a:solidFill>
                  <a:schemeClr val="accent5">
                    <a:lumMod val="75000"/>
                  </a:schemeClr>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0718" y="16043312"/>
              <a:ext cx="2478029" cy="2983998"/>
            </a:xfrm>
            <a:prstGeom prst="rect">
              <a:avLst/>
            </a:prstGeom>
          </p:spPr>
        </p:pic>
        <p:sp>
          <p:nvSpPr>
            <p:cNvPr id="14" name="TextBox 13"/>
            <p:cNvSpPr txBox="1"/>
            <p:nvPr/>
          </p:nvSpPr>
          <p:spPr>
            <a:xfrm>
              <a:off x="7374193" y="10986364"/>
              <a:ext cx="18199510" cy="2682443"/>
            </a:xfrm>
            <a:prstGeom prst="rect">
              <a:avLst/>
            </a:prstGeom>
            <a:noFill/>
          </p:spPr>
          <p:txBody>
            <a:bodyPr wrap="square" rtlCol="0">
              <a:spAutoFit/>
            </a:bodyPr>
            <a:lstStyle/>
            <a:p>
              <a:pPr algn="ctr"/>
              <a:r>
                <a:rPr lang="en-US" sz="8067" b="1">
                  <a:solidFill>
                    <a:schemeClr val="accent5">
                      <a:lumMod val="75000"/>
                    </a:schemeClr>
                  </a:solidFill>
                </a:rPr>
                <a:t>Website: </a:t>
              </a:r>
              <a:r>
                <a:rPr lang="en-US" sz="8067">
                  <a:solidFill>
                    <a:schemeClr val="accent5">
                      <a:lumMod val="75000"/>
                    </a:schemeClr>
                  </a:solidFill>
                  <a:hlinkClick r:id="rId3"/>
                </a:rPr>
                <a:t>http://posters.unh.edu</a:t>
              </a:r>
              <a:endParaRPr lang="en-US" sz="8067">
                <a:solidFill>
                  <a:schemeClr val="accent5">
                    <a:lumMod val="75000"/>
                  </a:schemeClr>
                </a:solidFill>
              </a:endParaRPr>
            </a:p>
            <a:p>
              <a:pPr algn="ctr"/>
              <a:r>
                <a:rPr lang="en-US" sz="8067" b="1">
                  <a:solidFill>
                    <a:schemeClr val="accent5">
                      <a:lumMod val="75000"/>
                    </a:schemeClr>
                  </a:solidFill>
                </a:rPr>
                <a:t>Poster Guide: </a:t>
              </a:r>
              <a:r>
                <a:rPr lang="en-US" sz="8067">
                  <a:solidFill>
                    <a:schemeClr val="accent5">
                      <a:lumMod val="75000"/>
                    </a:schemeClr>
                  </a:solidFill>
                  <a:hlinkClick r:id="rId4"/>
                </a:rPr>
                <a:t>http://goo.gl/1E7TJY</a:t>
              </a:r>
              <a:endParaRPr lang="en-US" sz="8067">
                <a:solidFill>
                  <a:schemeClr val="accent5">
                    <a:lumMod val="75000"/>
                  </a:schemeClr>
                </a:solidFill>
              </a:endParaRPr>
            </a:p>
            <a:p>
              <a:endParaRPr lang="en-US" sz="7335"/>
            </a:p>
          </p:txBody>
        </p:sp>
        <p:sp>
          <p:nvSpPr>
            <p:cNvPr id="15" name="TextBox 14"/>
            <p:cNvSpPr txBox="1"/>
            <p:nvPr/>
          </p:nvSpPr>
          <p:spPr>
            <a:xfrm>
              <a:off x="9402548" y="17024490"/>
              <a:ext cx="19953377" cy="1292788"/>
            </a:xfrm>
            <a:prstGeom prst="rect">
              <a:avLst/>
            </a:prstGeom>
            <a:noFill/>
          </p:spPr>
          <p:txBody>
            <a:bodyPr wrap="square" rtlCol="0">
              <a:spAutoFit/>
            </a:bodyPr>
            <a:lstStyle/>
            <a:p>
              <a:r>
                <a:rPr lang="en-US" sz="11000">
                  <a:solidFill>
                    <a:schemeClr val="bg2">
                      <a:lumMod val="50000"/>
                    </a:schemeClr>
                  </a:solidFill>
                </a:rPr>
                <a:t>DELETE THIS SLIDE BEFORE PRINTING</a:t>
              </a:r>
            </a:p>
          </p:txBody>
        </p:sp>
      </p:grpSp>
    </p:spTree>
    <p:extLst>
      <p:ext uri="{BB962C8B-B14F-4D97-AF65-F5344CB8AC3E}">
        <p14:creationId xmlns:p14="http://schemas.microsoft.com/office/powerpoint/2010/main" val="26875691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8</TotalTime>
  <Words>621</Words>
  <Application>Microsoft Office PowerPoint</Application>
  <PresentationFormat>Custom</PresentationFormat>
  <Paragraphs>86</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vt:lpstr>
      <vt:lpstr>Arial</vt:lpstr>
      <vt:lpstr>Calibri</vt:lpstr>
      <vt:lpstr>Calibri Light</vt:lpstr>
      <vt:lpstr>Cambria</vt:lpstr>
      <vt:lpstr>Office Theme</vt:lpstr>
      <vt:lpstr>NH Route 16 at NH Route 113 Roundabout: Albany, NH Samuel Bibeau (PM), Reed Abry, Luke Adams, Jackson DiMartino, Nicholas Lucas Department of Civil Engineering, University of New Hampshire, Durham, NH 03824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Samuel Bibeau</cp:lastModifiedBy>
  <cp:revision>4</cp:revision>
  <dcterms:created xsi:type="dcterms:W3CDTF">2016-03-05T16:55:12Z</dcterms:created>
  <dcterms:modified xsi:type="dcterms:W3CDTF">2025-04-21T17:15:02Z</dcterms:modified>
</cp:coreProperties>
</file>