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Lst>
  <p:sldSz cy="32918400" cx="43891200"/>
  <p:notesSz cx="6858000" cy="9144000"/>
  <p:embeddedFontLst>
    <p:embeddedFont>
      <p:font typeface="Roboto"/>
      <p:regular r:id="rId8"/>
      <p:bold r:id="rId9"/>
      <p:italic r:id="rId10"/>
      <p:boldItalic r:id="rId1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9294">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J.G. Bryc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9294"/>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font" Target="fonts/Roboto-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font" Target="fonts/Roboto-regular.fntdata"/><Relationship Id="rId11" Type="http://schemas.openxmlformats.org/officeDocument/2006/relationships/font" Target="fonts/Roboto-boldItalic.fntdata"/><Relationship Id="rId10" Type="http://schemas.openxmlformats.org/officeDocument/2006/relationships/font" Target="fonts/Roboto-italic.fntdata"/></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4-20T18:10:07.498">
    <p:pos x="129" y="13191"/>
    <p:text>think this paper is def one to cite, but I'd put it into the data part - Though I guess there are some tectonic links as far as how these sites of volcanism formed- but the big link to me seems that it's another part of the European Cenozoic Rift System, which as rifting starts is tapping melts from the European subcontinental lithospheric mantle.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13e120ae22_0_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13e120ae2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496200" y="4765280"/>
            <a:ext cx="40899000" cy="13136700"/>
          </a:xfrm>
          <a:prstGeom prst="rect">
            <a:avLst/>
          </a:prstGeom>
        </p:spPr>
        <p:txBody>
          <a:bodyPr anchorCtr="0" anchor="b" bIns="487600" lIns="487600" spcFirstLastPara="1" rIns="487600" wrap="square" tIns="487600">
            <a:noAutofit/>
          </a:bodyPr>
          <a:lstStyle>
            <a:lvl1pPr lvl="0" algn="ctr">
              <a:spcBef>
                <a:spcPts val="0"/>
              </a:spcBef>
              <a:spcAft>
                <a:spcPts val="0"/>
              </a:spcAft>
              <a:buSzPts val="27700"/>
              <a:buNone/>
              <a:defRPr sz="27700"/>
            </a:lvl1pPr>
            <a:lvl2pPr lvl="1" algn="ctr">
              <a:spcBef>
                <a:spcPts val="0"/>
              </a:spcBef>
              <a:spcAft>
                <a:spcPts val="0"/>
              </a:spcAft>
              <a:buSzPts val="27700"/>
              <a:buNone/>
              <a:defRPr sz="27700"/>
            </a:lvl2pPr>
            <a:lvl3pPr lvl="2" algn="ctr">
              <a:spcBef>
                <a:spcPts val="0"/>
              </a:spcBef>
              <a:spcAft>
                <a:spcPts val="0"/>
              </a:spcAft>
              <a:buSzPts val="27700"/>
              <a:buNone/>
              <a:defRPr sz="27700"/>
            </a:lvl3pPr>
            <a:lvl4pPr lvl="3" algn="ctr">
              <a:spcBef>
                <a:spcPts val="0"/>
              </a:spcBef>
              <a:spcAft>
                <a:spcPts val="0"/>
              </a:spcAft>
              <a:buSzPts val="27700"/>
              <a:buNone/>
              <a:defRPr sz="27700"/>
            </a:lvl4pPr>
            <a:lvl5pPr lvl="4" algn="ctr">
              <a:spcBef>
                <a:spcPts val="0"/>
              </a:spcBef>
              <a:spcAft>
                <a:spcPts val="0"/>
              </a:spcAft>
              <a:buSzPts val="27700"/>
              <a:buNone/>
              <a:defRPr sz="27700"/>
            </a:lvl5pPr>
            <a:lvl6pPr lvl="5" algn="ctr">
              <a:spcBef>
                <a:spcPts val="0"/>
              </a:spcBef>
              <a:spcAft>
                <a:spcPts val="0"/>
              </a:spcAft>
              <a:buSzPts val="27700"/>
              <a:buNone/>
              <a:defRPr sz="27700"/>
            </a:lvl6pPr>
            <a:lvl7pPr lvl="6" algn="ctr">
              <a:spcBef>
                <a:spcPts val="0"/>
              </a:spcBef>
              <a:spcAft>
                <a:spcPts val="0"/>
              </a:spcAft>
              <a:buSzPts val="27700"/>
              <a:buNone/>
              <a:defRPr sz="27700"/>
            </a:lvl7pPr>
            <a:lvl8pPr lvl="7" algn="ctr">
              <a:spcBef>
                <a:spcPts val="0"/>
              </a:spcBef>
              <a:spcAft>
                <a:spcPts val="0"/>
              </a:spcAft>
              <a:buSzPts val="27700"/>
              <a:buNone/>
              <a:defRPr sz="27700"/>
            </a:lvl8pPr>
            <a:lvl9pPr lvl="8" algn="ctr">
              <a:spcBef>
                <a:spcPts val="0"/>
              </a:spcBef>
              <a:spcAft>
                <a:spcPts val="0"/>
              </a:spcAft>
              <a:buSzPts val="27700"/>
              <a:buNone/>
              <a:defRPr sz="27700"/>
            </a:lvl9pPr>
          </a:lstStyle>
          <a:p/>
        </p:txBody>
      </p:sp>
      <p:sp>
        <p:nvSpPr>
          <p:cNvPr id="11" name="Google Shape;11;p2"/>
          <p:cNvSpPr txBox="1"/>
          <p:nvPr>
            <p:ph idx="1" type="subTitle"/>
          </p:nvPr>
        </p:nvSpPr>
        <p:spPr>
          <a:xfrm>
            <a:off x="1496160" y="18138400"/>
            <a:ext cx="40899000" cy="5072700"/>
          </a:xfrm>
          <a:prstGeom prst="rect">
            <a:avLst/>
          </a:prstGeom>
        </p:spPr>
        <p:txBody>
          <a:bodyPr anchorCtr="0" anchor="t" bIns="487600" lIns="487600" spcFirstLastPara="1" rIns="487600" wrap="square" tIns="487600">
            <a:noAutofit/>
          </a:bodyPr>
          <a:lstStyle>
            <a:lvl1pPr lvl="0" algn="ctr">
              <a:lnSpc>
                <a:spcPct val="100000"/>
              </a:lnSpc>
              <a:spcBef>
                <a:spcPts val="0"/>
              </a:spcBef>
              <a:spcAft>
                <a:spcPts val="0"/>
              </a:spcAft>
              <a:buSzPts val="14900"/>
              <a:buNone/>
              <a:defRPr sz="14900"/>
            </a:lvl1pPr>
            <a:lvl2pPr lvl="1" algn="ctr">
              <a:lnSpc>
                <a:spcPct val="100000"/>
              </a:lnSpc>
              <a:spcBef>
                <a:spcPts val="0"/>
              </a:spcBef>
              <a:spcAft>
                <a:spcPts val="0"/>
              </a:spcAft>
              <a:buSzPts val="14900"/>
              <a:buNone/>
              <a:defRPr sz="14900"/>
            </a:lvl2pPr>
            <a:lvl3pPr lvl="2" algn="ctr">
              <a:lnSpc>
                <a:spcPct val="100000"/>
              </a:lnSpc>
              <a:spcBef>
                <a:spcPts val="0"/>
              </a:spcBef>
              <a:spcAft>
                <a:spcPts val="0"/>
              </a:spcAft>
              <a:buSzPts val="14900"/>
              <a:buNone/>
              <a:defRPr sz="14900"/>
            </a:lvl3pPr>
            <a:lvl4pPr lvl="3" algn="ctr">
              <a:lnSpc>
                <a:spcPct val="100000"/>
              </a:lnSpc>
              <a:spcBef>
                <a:spcPts val="0"/>
              </a:spcBef>
              <a:spcAft>
                <a:spcPts val="0"/>
              </a:spcAft>
              <a:buSzPts val="14900"/>
              <a:buNone/>
              <a:defRPr sz="14900"/>
            </a:lvl4pPr>
            <a:lvl5pPr lvl="4" algn="ctr">
              <a:lnSpc>
                <a:spcPct val="100000"/>
              </a:lnSpc>
              <a:spcBef>
                <a:spcPts val="0"/>
              </a:spcBef>
              <a:spcAft>
                <a:spcPts val="0"/>
              </a:spcAft>
              <a:buSzPts val="14900"/>
              <a:buNone/>
              <a:defRPr sz="14900"/>
            </a:lvl5pPr>
            <a:lvl6pPr lvl="5" algn="ctr">
              <a:lnSpc>
                <a:spcPct val="100000"/>
              </a:lnSpc>
              <a:spcBef>
                <a:spcPts val="0"/>
              </a:spcBef>
              <a:spcAft>
                <a:spcPts val="0"/>
              </a:spcAft>
              <a:buSzPts val="14900"/>
              <a:buNone/>
              <a:defRPr sz="14900"/>
            </a:lvl6pPr>
            <a:lvl7pPr lvl="6" algn="ctr">
              <a:lnSpc>
                <a:spcPct val="100000"/>
              </a:lnSpc>
              <a:spcBef>
                <a:spcPts val="0"/>
              </a:spcBef>
              <a:spcAft>
                <a:spcPts val="0"/>
              </a:spcAft>
              <a:buSzPts val="14900"/>
              <a:buNone/>
              <a:defRPr sz="14900"/>
            </a:lvl7pPr>
            <a:lvl8pPr lvl="7" algn="ctr">
              <a:lnSpc>
                <a:spcPct val="100000"/>
              </a:lnSpc>
              <a:spcBef>
                <a:spcPts val="0"/>
              </a:spcBef>
              <a:spcAft>
                <a:spcPts val="0"/>
              </a:spcAft>
              <a:buSzPts val="14900"/>
              <a:buNone/>
              <a:defRPr sz="14900"/>
            </a:lvl8pPr>
            <a:lvl9pPr lvl="8" algn="ctr">
              <a:lnSpc>
                <a:spcPct val="100000"/>
              </a:lnSpc>
              <a:spcBef>
                <a:spcPts val="0"/>
              </a:spcBef>
              <a:spcAft>
                <a:spcPts val="0"/>
              </a:spcAft>
              <a:buSzPts val="14900"/>
              <a:buNone/>
              <a:defRPr sz="14900"/>
            </a:lvl9pPr>
          </a:lstStyle>
          <a:p/>
        </p:txBody>
      </p:sp>
      <p:sp>
        <p:nvSpPr>
          <p:cNvPr id="12" name="Google Shape;12;p2"/>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1496160" y="7079200"/>
            <a:ext cx="40899000" cy="12566400"/>
          </a:xfrm>
          <a:prstGeom prst="rect">
            <a:avLst/>
          </a:prstGeom>
        </p:spPr>
        <p:txBody>
          <a:bodyPr anchorCtr="0" anchor="b" bIns="487600" lIns="487600" spcFirstLastPara="1" rIns="487600" wrap="square" tIns="487600">
            <a:noAutofit/>
          </a:bodyPr>
          <a:lstStyle>
            <a:lvl1pPr lvl="0" algn="ctr">
              <a:spcBef>
                <a:spcPts val="0"/>
              </a:spcBef>
              <a:spcAft>
                <a:spcPts val="0"/>
              </a:spcAft>
              <a:buSzPts val="64000"/>
              <a:buNone/>
              <a:defRPr sz="64000"/>
            </a:lvl1pPr>
            <a:lvl2pPr lvl="1" algn="ctr">
              <a:spcBef>
                <a:spcPts val="0"/>
              </a:spcBef>
              <a:spcAft>
                <a:spcPts val="0"/>
              </a:spcAft>
              <a:buSzPts val="64000"/>
              <a:buNone/>
              <a:defRPr sz="64000"/>
            </a:lvl2pPr>
            <a:lvl3pPr lvl="2" algn="ctr">
              <a:spcBef>
                <a:spcPts val="0"/>
              </a:spcBef>
              <a:spcAft>
                <a:spcPts val="0"/>
              </a:spcAft>
              <a:buSzPts val="64000"/>
              <a:buNone/>
              <a:defRPr sz="64000"/>
            </a:lvl3pPr>
            <a:lvl4pPr lvl="3" algn="ctr">
              <a:spcBef>
                <a:spcPts val="0"/>
              </a:spcBef>
              <a:spcAft>
                <a:spcPts val="0"/>
              </a:spcAft>
              <a:buSzPts val="64000"/>
              <a:buNone/>
              <a:defRPr sz="64000"/>
            </a:lvl4pPr>
            <a:lvl5pPr lvl="4" algn="ctr">
              <a:spcBef>
                <a:spcPts val="0"/>
              </a:spcBef>
              <a:spcAft>
                <a:spcPts val="0"/>
              </a:spcAft>
              <a:buSzPts val="64000"/>
              <a:buNone/>
              <a:defRPr sz="64000"/>
            </a:lvl5pPr>
            <a:lvl6pPr lvl="5" algn="ctr">
              <a:spcBef>
                <a:spcPts val="0"/>
              </a:spcBef>
              <a:spcAft>
                <a:spcPts val="0"/>
              </a:spcAft>
              <a:buSzPts val="64000"/>
              <a:buNone/>
              <a:defRPr sz="64000"/>
            </a:lvl6pPr>
            <a:lvl7pPr lvl="6" algn="ctr">
              <a:spcBef>
                <a:spcPts val="0"/>
              </a:spcBef>
              <a:spcAft>
                <a:spcPts val="0"/>
              </a:spcAft>
              <a:buSzPts val="64000"/>
              <a:buNone/>
              <a:defRPr sz="64000"/>
            </a:lvl7pPr>
            <a:lvl8pPr lvl="7" algn="ctr">
              <a:spcBef>
                <a:spcPts val="0"/>
              </a:spcBef>
              <a:spcAft>
                <a:spcPts val="0"/>
              </a:spcAft>
              <a:buSzPts val="64000"/>
              <a:buNone/>
              <a:defRPr sz="64000"/>
            </a:lvl8pPr>
            <a:lvl9pPr lvl="8" algn="ctr">
              <a:spcBef>
                <a:spcPts val="0"/>
              </a:spcBef>
              <a:spcAft>
                <a:spcPts val="0"/>
              </a:spcAft>
              <a:buSzPts val="64000"/>
              <a:buNone/>
              <a:defRPr sz="64000"/>
            </a:lvl9pPr>
          </a:lstStyle>
          <a:p>
            <a:r>
              <a:t>xx%</a:t>
            </a:r>
          </a:p>
        </p:txBody>
      </p:sp>
      <p:sp>
        <p:nvSpPr>
          <p:cNvPr id="46" name="Google Shape;46;p11"/>
          <p:cNvSpPr txBox="1"/>
          <p:nvPr>
            <p:ph idx="1" type="body"/>
          </p:nvPr>
        </p:nvSpPr>
        <p:spPr>
          <a:xfrm>
            <a:off x="1496160" y="20174240"/>
            <a:ext cx="40899000" cy="8325000"/>
          </a:xfrm>
          <a:prstGeom prst="rect">
            <a:avLst/>
          </a:prstGeom>
        </p:spPr>
        <p:txBody>
          <a:bodyPr anchorCtr="0" anchor="t" bIns="487600" lIns="487600" spcFirstLastPara="1" rIns="487600" wrap="square" tIns="487600">
            <a:noAutofit/>
          </a:bodyPr>
          <a:lstStyle>
            <a:lvl1pPr indent="-838200" lvl="0" marL="457200" algn="ctr">
              <a:spcBef>
                <a:spcPts val="0"/>
              </a:spcBef>
              <a:spcAft>
                <a:spcPts val="0"/>
              </a:spcAft>
              <a:buSzPts val="9600"/>
              <a:buChar char="●"/>
              <a:defRPr/>
            </a:lvl1pPr>
            <a:lvl2pPr indent="-704850" lvl="1" marL="914400" algn="ctr">
              <a:spcBef>
                <a:spcPts val="0"/>
              </a:spcBef>
              <a:spcAft>
                <a:spcPts val="0"/>
              </a:spcAft>
              <a:buSzPts val="7500"/>
              <a:buChar char="○"/>
              <a:defRPr/>
            </a:lvl2pPr>
            <a:lvl3pPr indent="-704850" lvl="2" marL="1371600" algn="ctr">
              <a:spcBef>
                <a:spcPts val="0"/>
              </a:spcBef>
              <a:spcAft>
                <a:spcPts val="0"/>
              </a:spcAft>
              <a:buSzPts val="7500"/>
              <a:buChar char="■"/>
              <a:defRPr/>
            </a:lvl3pPr>
            <a:lvl4pPr indent="-704850" lvl="3" marL="1828800" algn="ctr">
              <a:spcBef>
                <a:spcPts val="0"/>
              </a:spcBef>
              <a:spcAft>
                <a:spcPts val="0"/>
              </a:spcAft>
              <a:buSzPts val="7500"/>
              <a:buChar char="●"/>
              <a:defRPr/>
            </a:lvl4pPr>
            <a:lvl5pPr indent="-704850" lvl="4" marL="2286000" algn="ctr">
              <a:spcBef>
                <a:spcPts val="0"/>
              </a:spcBef>
              <a:spcAft>
                <a:spcPts val="0"/>
              </a:spcAft>
              <a:buSzPts val="7500"/>
              <a:buChar char="○"/>
              <a:defRPr/>
            </a:lvl5pPr>
            <a:lvl6pPr indent="-704850" lvl="5" marL="2743200" algn="ctr">
              <a:spcBef>
                <a:spcPts val="0"/>
              </a:spcBef>
              <a:spcAft>
                <a:spcPts val="0"/>
              </a:spcAft>
              <a:buSzPts val="7500"/>
              <a:buChar char="■"/>
              <a:defRPr/>
            </a:lvl6pPr>
            <a:lvl7pPr indent="-704850" lvl="6" marL="3200400" algn="ctr">
              <a:spcBef>
                <a:spcPts val="0"/>
              </a:spcBef>
              <a:spcAft>
                <a:spcPts val="0"/>
              </a:spcAft>
              <a:buSzPts val="7500"/>
              <a:buChar char="●"/>
              <a:defRPr/>
            </a:lvl7pPr>
            <a:lvl8pPr indent="-704850" lvl="7" marL="3657600" algn="ctr">
              <a:spcBef>
                <a:spcPts val="0"/>
              </a:spcBef>
              <a:spcAft>
                <a:spcPts val="0"/>
              </a:spcAft>
              <a:buSzPts val="7500"/>
              <a:buChar char="○"/>
              <a:defRPr/>
            </a:lvl8pPr>
            <a:lvl9pPr indent="-704850" lvl="8" marL="4114800" algn="ctr">
              <a:spcBef>
                <a:spcPts val="0"/>
              </a:spcBef>
              <a:spcAft>
                <a:spcPts val="0"/>
              </a:spcAft>
              <a:buSzPts val="7500"/>
              <a:buChar char="■"/>
              <a:defRPr/>
            </a:lvl9pPr>
          </a:lstStyle>
          <a:p/>
        </p:txBody>
      </p:sp>
      <p:sp>
        <p:nvSpPr>
          <p:cNvPr id="47" name="Google Shape;47;p11"/>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1496160" y="13765440"/>
            <a:ext cx="40899000" cy="5387400"/>
          </a:xfrm>
          <a:prstGeom prst="rect">
            <a:avLst/>
          </a:prstGeom>
        </p:spPr>
        <p:txBody>
          <a:bodyPr anchorCtr="0" anchor="ctr" bIns="487600" lIns="487600" spcFirstLastPara="1" rIns="487600" wrap="square" tIns="487600">
            <a:noAutofit/>
          </a:bodyPr>
          <a:lstStyle>
            <a:lvl1pPr lvl="0" algn="ctr">
              <a:spcBef>
                <a:spcPts val="0"/>
              </a:spcBef>
              <a:spcAft>
                <a:spcPts val="0"/>
              </a:spcAft>
              <a:buSzPts val="19200"/>
              <a:buNone/>
              <a:defRPr sz="19200"/>
            </a:lvl1pPr>
            <a:lvl2pPr lvl="1" algn="ctr">
              <a:spcBef>
                <a:spcPts val="0"/>
              </a:spcBef>
              <a:spcAft>
                <a:spcPts val="0"/>
              </a:spcAft>
              <a:buSzPts val="19200"/>
              <a:buNone/>
              <a:defRPr sz="19200"/>
            </a:lvl2pPr>
            <a:lvl3pPr lvl="2" algn="ctr">
              <a:spcBef>
                <a:spcPts val="0"/>
              </a:spcBef>
              <a:spcAft>
                <a:spcPts val="0"/>
              </a:spcAft>
              <a:buSzPts val="19200"/>
              <a:buNone/>
              <a:defRPr sz="19200"/>
            </a:lvl3pPr>
            <a:lvl4pPr lvl="3" algn="ctr">
              <a:spcBef>
                <a:spcPts val="0"/>
              </a:spcBef>
              <a:spcAft>
                <a:spcPts val="0"/>
              </a:spcAft>
              <a:buSzPts val="19200"/>
              <a:buNone/>
              <a:defRPr sz="19200"/>
            </a:lvl4pPr>
            <a:lvl5pPr lvl="4" algn="ctr">
              <a:spcBef>
                <a:spcPts val="0"/>
              </a:spcBef>
              <a:spcAft>
                <a:spcPts val="0"/>
              </a:spcAft>
              <a:buSzPts val="19200"/>
              <a:buNone/>
              <a:defRPr sz="19200"/>
            </a:lvl5pPr>
            <a:lvl6pPr lvl="5" algn="ctr">
              <a:spcBef>
                <a:spcPts val="0"/>
              </a:spcBef>
              <a:spcAft>
                <a:spcPts val="0"/>
              </a:spcAft>
              <a:buSzPts val="19200"/>
              <a:buNone/>
              <a:defRPr sz="19200"/>
            </a:lvl6pPr>
            <a:lvl7pPr lvl="6" algn="ctr">
              <a:spcBef>
                <a:spcPts val="0"/>
              </a:spcBef>
              <a:spcAft>
                <a:spcPts val="0"/>
              </a:spcAft>
              <a:buSzPts val="19200"/>
              <a:buNone/>
              <a:defRPr sz="19200"/>
            </a:lvl7pPr>
            <a:lvl8pPr lvl="7" algn="ctr">
              <a:spcBef>
                <a:spcPts val="0"/>
              </a:spcBef>
              <a:spcAft>
                <a:spcPts val="0"/>
              </a:spcAft>
              <a:buSzPts val="19200"/>
              <a:buNone/>
              <a:defRPr sz="19200"/>
            </a:lvl8pPr>
            <a:lvl9pPr lvl="8" algn="ctr">
              <a:spcBef>
                <a:spcPts val="0"/>
              </a:spcBef>
              <a:spcAft>
                <a:spcPts val="0"/>
              </a:spcAft>
              <a:buSzPts val="19200"/>
              <a:buNone/>
              <a:defRPr sz="19200"/>
            </a:lvl9pPr>
          </a:lstStyle>
          <a:p/>
        </p:txBody>
      </p:sp>
      <p:sp>
        <p:nvSpPr>
          <p:cNvPr id="15" name="Google Shape;15;p3"/>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1496160" y="2848160"/>
            <a:ext cx="40899000" cy="3665400"/>
          </a:xfrm>
          <a:prstGeom prst="rect">
            <a:avLst/>
          </a:prstGeom>
        </p:spPr>
        <p:txBody>
          <a:bodyPr anchorCtr="0" anchor="t" bIns="487600" lIns="487600" spcFirstLastPara="1" rIns="487600" wrap="square" tIns="487600">
            <a:noAutofit/>
          </a:bodyPr>
          <a:lstStyle>
            <a:lvl1pPr lvl="0">
              <a:spcBef>
                <a:spcPts val="0"/>
              </a:spcBef>
              <a:spcAft>
                <a:spcPts val="0"/>
              </a:spcAft>
              <a:buSzPts val="14900"/>
              <a:buNone/>
              <a:defRPr/>
            </a:lvl1pPr>
            <a:lvl2pPr lvl="1">
              <a:spcBef>
                <a:spcPts val="0"/>
              </a:spcBef>
              <a:spcAft>
                <a:spcPts val="0"/>
              </a:spcAft>
              <a:buSzPts val="14900"/>
              <a:buNone/>
              <a:defRPr/>
            </a:lvl2pPr>
            <a:lvl3pPr lvl="2">
              <a:spcBef>
                <a:spcPts val="0"/>
              </a:spcBef>
              <a:spcAft>
                <a:spcPts val="0"/>
              </a:spcAft>
              <a:buSzPts val="14900"/>
              <a:buNone/>
              <a:defRPr/>
            </a:lvl3pPr>
            <a:lvl4pPr lvl="3">
              <a:spcBef>
                <a:spcPts val="0"/>
              </a:spcBef>
              <a:spcAft>
                <a:spcPts val="0"/>
              </a:spcAft>
              <a:buSzPts val="14900"/>
              <a:buNone/>
              <a:defRPr/>
            </a:lvl4pPr>
            <a:lvl5pPr lvl="4">
              <a:spcBef>
                <a:spcPts val="0"/>
              </a:spcBef>
              <a:spcAft>
                <a:spcPts val="0"/>
              </a:spcAft>
              <a:buSzPts val="14900"/>
              <a:buNone/>
              <a:defRPr/>
            </a:lvl5pPr>
            <a:lvl6pPr lvl="5">
              <a:spcBef>
                <a:spcPts val="0"/>
              </a:spcBef>
              <a:spcAft>
                <a:spcPts val="0"/>
              </a:spcAft>
              <a:buSzPts val="14900"/>
              <a:buNone/>
              <a:defRPr/>
            </a:lvl6pPr>
            <a:lvl7pPr lvl="6">
              <a:spcBef>
                <a:spcPts val="0"/>
              </a:spcBef>
              <a:spcAft>
                <a:spcPts val="0"/>
              </a:spcAft>
              <a:buSzPts val="14900"/>
              <a:buNone/>
              <a:defRPr/>
            </a:lvl7pPr>
            <a:lvl8pPr lvl="7">
              <a:spcBef>
                <a:spcPts val="0"/>
              </a:spcBef>
              <a:spcAft>
                <a:spcPts val="0"/>
              </a:spcAft>
              <a:buSzPts val="14900"/>
              <a:buNone/>
              <a:defRPr/>
            </a:lvl8pPr>
            <a:lvl9pPr lvl="8">
              <a:spcBef>
                <a:spcPts val="0"/>
              </a:spcBef>
              <a:spcAft>
                <a:spcPts val="0"/>
              </a:spcAft>
              <a:buSzPts val="14900"/>
              <a:buNone/>
              <a:defRPr/>
            </a:lvl9pPr>
          </a:lstStyle>
          <a:p/>
        </p:txBody>
      </p:sp>
      <p:sp>
        <p:nvSpPr>
          <p:cNvPr id="18" name="Google Shape;18;p4"/>
          <p:cNvSpPr txBox="1"/>
          <p:nvPr>
            <p:ph idx="1" type="body"/>
          </p:nvPr>
        </p:nvSpPr>
        <p:spPr>
          <a:xfrm>
            <a:off x="1496160" y="7375840"/>
            <a:ext cx="40899000" cy="21864900"/>
          </a:xfrm>
          <a:prstGeom prst="rect">
            <a:avLst/>
          </a:prstGeom>
        </p:spPr>
        <p:txBody>
          <a:bodyPr anchorCtr="0" anchor="t" bIns="487600" lIns="487600" spcFirstLastPara="1" rIns="487600" wrap="square" tIns="487600">
            <a:noAutofit/>
          </a:bodyPr>
          <a:lstStyle>
            <a:lvl1pPr indent="-838200" lvl="0" marL="457200">
              <a:spcBef>
                <a:spcPts val="0"/>
              </a:spcBef>
              <a:spcAft>
                <a:spcPts val="0"/>
              </a:spcAft>
              <a:buSzPts val="9600"/>
              <a:buChar char="●"/>
              <a:defRPr/>
            </a:lvl1pPr>
            <a:lvl2pPr indent="-704850" lvl="1" marL="914400">
              <a:spcBef>
                <a:spcPts val="0"/>
              </a:spcBef>
              <a:spcAft>
                <a:spcPts val="0"/>
              </a:spcAft>
              <a:buSzPts val="7500"/>
              <a:buChar char="○"/>
              <a:defRPr/>
            </a:lvl2pPr>
            <a:lvl3pPr indent="-704850" lvl="2" marL="1371600">
              <a:spcBef>
                <a:spcPts val="0"/>
              </a:spcBef>
              <a:spcAft>
                <a:spcPts val="0"/>
              </a:spcAft>
              <a:buSzPts val="7500"/>
              <a:buChar char="■"/>
              <a:defRPr/>
            </a:lvl3pPr>
            <a:lvl4pPr indent="-704850" lvl="3" marL="1828800">
              <a:spcBef>
                <a:spcPts val="0"/>
              </a:spcBef>
              <a:spcAft>
                <a:spcPts val="0"/>
              </a:spcAft>
              <a:buSzPts val="7500"/>
              <a:buChar char="●"/>
              <a:defRPr/>
            </a:lvl4pPr>
            <a:lvl5pPr indent="-704850" lvl="4" marL="2286000">
              <a:spcBef>
                <a:spcPts val="0"/>
              </a:spcBef>
              <a:spcAft>
                <a:spcPts val="0"/>
              </a:spcAft>
              <a:buSzPts val="7500"/>
              <a:buChar char="○"/>
              <a:defRPr/>
            </a:lvl5pPr>
            <a:lvl6pPr indent="-704850" lvl="5" marL="2743200">
              <a:spcBef>
                <a:spcPts val="0"/>
              </a:spcBef>
              <a:spcAft>
                <a:spcPts val="0"/>
              </a:spcAft>
              <a:buSzPts val="7500"/>
              <a:buChar char="■"/>
              <a:defRPr/>
            </a:lvl6pPr>
            <a:lvl7pPr indent="-704850" lvl="6" marL="3200400">
              <a:spcBef>
                <a:spcPts val="0"/>
              </a:spcBef>
              <a:spcAft>
                <a:spcPts val="0"/>
              </a:spcAft>
              <a:buSzPts val="7500"/>
              <a:buChar char="●"/>
              <a:defRPr/>
            </a:lvl7pPr>
            <a:lvl8pPr indent="-704850" lvl="7" marL="3657600">
              <a:spcBef>
                <a:spcPts val="0"/>
              </a:spcBef>
              <a:spcAft>
                <a:spcPts val="0"/>
              </a:spcAft>
              <a:buSzPts val="7500"/>
              <a:buChar char="○"/>
              <a:defRPr/>
            </a:lvl8pPr>
            <a:lvl9pPr indent="-704850" lvl="8" marL="4114800">
              <a:spcBef>
                <a:spcPts val="0"/>
              </a:spcBef>
              <a:spcAft>
                <a:spcPts val="0"/>
              </a:spcAft>
              <a:buSzPts val="7500"/>
              <a:buChar char="■"/>
              <a:defRPr/>
            </a:lvl9pPr>
          </a:lstStyle>
          <a:p/>
        </p:txBody>
      </p:sp>
      <p:sp>
        <p:nvSpPr>
          <p:cNvPr id="19" name="Google Shape;19;p4"/>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1496160" y="2848160"/>
            <a:ext cx="40899000" cy="3665400"/>
          </a:xfrm>
          <a:prstGeom prst="rect">
            <a:avLst/>
          </a:prstGeom>
        </p:spPr>
        <p:txBody>
          <a:bodyPr anchorCtr="0" anchor="t" bIns="487600" lIns="487600" spcFirstLastPara="1" rIns="487600" wrap="square" tIns="487600">
            <a:noAutofit/>
          </a:bodyPr>
          <a:lstStyle>
            <a:lvl1pPr lvl="0">
              <a:spcBef>
                <a:spcPts val="0"/>
              </a:spcBef>
              <a:spcAft>
                <a:spcPts val="0"/>
              </a:spcAft>
              <a:buSzPts val="14900"/>
              <a:buNone/>
              <a:defRPr/>
            </a:lvl1pPr>
            <a:lvl2pPr lvl="1">
              <a:spcBef>
                <a:spcPts val="0"/>
              </a:spcBef>
              <a:spcAft>
                <a:spcPts val="0"/>
              </a:spcAft>
              <a:buSzPts val="14900"/>
              <a:buNone/>
              <a:defRPr/>
            </a:lvl2pPr>
            <a:lvl3pPr lvl="2">
              <a:spcBef>
                <a:spcPts val="0"/>
              </a:spcBef>
              <a:spcAft>
                <a:spcPts val="0"/>
              </a:spcAft>
              <a:buSzPts val="14900"/>
              <a:buNone/>
              <a:defRPr/>
            </a:lvl3pPr>
            <a:lvl4pPr lvl="3">
              <a:spcBef>
                <a:spcPts val="0"/>
              </a:spcBef>
              <a:spcAft>
                <a:spcPts val="0"/>
              </a:spcAft>
              <a:buSzPts val="14900"/>
              <a:buNone/>
              <a:defRPr/>
            </a:lvl4pPr>
            <a:lvl5pPr lvl="4">
              <a:spcBef>
                <a:spcPts val="0"/>
              </a:spcBef>
              <a:spcAft>
                <a:spcPts val="0"/>
              </a:spcAft>
              <a:buSzPts val="14900"/>
              <a:buNone/>
              <a:defRPr/>
            </a:lvl5pPr>
            <a:lvl6pPr lvl="5">
              <a:spcBef>
                <a:spcPts val="0"/>
              </a:spcBef>
              <a:spcAft>
                <a:spcPts val="0"/>
              </a:spcAft>
              <a:buSzPts val="14900"/>
              <a:buNone/>
              <a:defRPr/>
            </a:lvl6pPr>
            <a:lvl7pPr lvl="6">
              <a:spcBef>
                <a:spcPts val="0"/>
              </a:spcBef>
              <a:spcAft>
                <a:spcPts val="0"/>
              </a:spcAft>
              <a:buSzPts val="14900"/>
              <a:buNone/>
              <a:defRPr/>
            </a:lvl7pPr>
            <a:lvl8pPr lvl="7">
              <a:spcBef>
                <a:spcPts val="0"/>
              </a:spcBef>
              <a:spcAft>
                <a:spcPts val="0"/>
              </a:spcAft>
              <a:buSzPts val="14900"/>
              <a:buNone/>
              <a:defRPr/>
            </a:lvl8pPr>
            <a:lvl9pPr lvl="8">
              <a:spcBef>
                <a:spcPts val="0"/>
              </a:spcBef>
              <a:spcAft>
                <a:spcPts val="0"/>
              </a:spcAft>
              <a:buSzPts val="14900"/>
              <a:buNone/>
              <a:defRPr/>
            </a:lvl9pPr>
          </a:lstStyle>
          <a:p/>
        </p:txBody>
      </p:sp>
      <p:sp>
        <p:nvSpPr>
          <p:cNvPr id="22" name="Google Shape;22;p5"/>
          <p:cNvSpPr txBox="1"/>
          <p:nvPr>
            <p:ph idx="1" type="body"/>
          </p:nvPr>
        </p:nvSpPr>
        <p:spPr>
          <a:xfrm>
            <a:off x="1496160" y="7375840"/>
            <a:ext cx="19199400" cy="21864900"/>
          </a:xfrm>
          <a:prstGeom prst="rect">
            <a:avLst/>
          </a:prstGeom>
        </p:spPr>
        <p:txBody>
          <a:bodyPr anchorCtr="0" anchor="t" bIns="487600" lIns="487600" spcFirstLastPara="1" rIns="487600" wrap="square" tIns="487600">
            <a:noAutofit/>
          </a:bodyPr>
          <a:lstStyle>
            <a:lvl1pPr indent="-704850" lvl="0" marL="457200">
              <a:spcBef>
                <a:spcPts val="0"/>
              </a:spcBef>
              <a:spcAft>
                <a:spcPts val="0"/>
              </a:spcAft>
              <a:buSzPts val="7500"/>
              <a:buChar char="●"/>
              <a:defRPr sz="7500"/>
            </a:lvl1pPr>
            <a:lvl2pPr indent="-635000" lvl="1" marL="914400">
              <a:spcBef>
                <a:spcPts val="0"/>
              </a:spcBef>
              <a:spcAft>
                <a:spcPts val="0"/>
              </a:spcAft>
              <a:buSzPts val="6400"/>
              <a:buChar char="○"/>
              <a:defRPr sz="6400"/>
            </a:lvl2pPr>
            <a:lvl3pPr indent="-635000" lvl="2" marL="1371600">
              <a:spcBef>
                <a:spcPts val="0"/>
              </a:spcBef>
              <a:spcAft>
                <a:spcPts val="0"/>
              </a:spcAft>
              <a:buSzPts val="6400"/>
              <a:buChar char="■"/>
              <a:defRPr sz="6400"/>
            </a:lvl3pPr>
            <a:lvl4pPr indent="-635000" lvl="3" marL="1828800">
              <a:spcBef>
                <a:spcPts val="0"/>
              </a:spcBef>
              <a:spcAft>
                <a:spcPts val="0"/>
              </a:spcAft>
              <a:buSzPts val="6400"/>
              <a:buChar char="●"/>
              <a:defRPr sz="6400"/>
            </a:lvl4pPr>
            <a:lvl5pPr indent="-635000" lvl="4" marL="2286000">
              <a:spcBef>
                <a:spcPts val="0"/>
              </a:spcBef>
              <a:spcAft>
                <a:spcPts val="0"/>
              </a:spcAft>
              <a:buSzPts val="6400"/>
              <a:buChar char="○"/>
              <a:defRPr sz="6400"/>
            </a:lvl5pPr>
            <a:lvl6pPr indent="-635000" lvl="5" marL="2743200">
              <a:spcBef>
                <a:spcPts val="0"/>
              </a:spcBef>
              <a:spcAft>
                <a:spcPts val="0"/>
              </a:spcAft>
              <a:buSzPts val="6400"/>
              <a:buChar char="■"/>
              <a:defRPr sz="6400"/>
            </a:lvl6pPr>
            <a:lvl7pPr indent="-635000" lvl="6" marL="3200400">
              <a:spcBef>
                <a:spcPts val="0"/>
              </a:spcBef>
              <a:spcAft>
                <a:spcPts val="0"/>
              </a:spcAft>
              <a:buSzPts val="6400"/>
              <a:buChar char="●"/>
              <a:defRPr sz="6400"/>
            </a:lvl7pPr>
            <a:lvl8pPr indent="-635000" lvl="7" marL="3657600">
              <a:spcBef>
                <a:spcPts val="0"/>
              </a:spcBef>
              <a:spcAft>
                <a:spcPts val="0"/>
              </a:spcAft>
              <a:buSzPts val="6400"/>
              <a:buChar char="○"/>
              <a:defRPr sz="6400"/>
            </a:lvl8pPr>
            <a:lvl9pPr indent="-635000" lvl="8" marL="4114800">
              <a:spcBef>
                <a:spcPts val="0"/>
              </a:spcBef>
              <a:spcAft>
                <a:spcPts val="0"/>
              </a:spcAft>
              <a:buSzPts val="6400"/>
              <a:buChar char="■"/>
              <a:defRPr sz="6400"/>
            </a:lvl9pPr>
          </a:lstStyle>
          <a:p/>
        </p:txBody>
      </p:sp>
      <p:sp>
        <p:nvSpPr>
          <p:cNvPr id="23" name="Google Shape;23;p5"/>
          <p:cNvSpPr txBox="1"/>
          <p:nvPr>
            <p:ph idx="2" type="body"/>
          </p:nvPr>
        </p:nvSpPr>
        <p:spPr>
          <a:xfrm>
            <a:off x="23195520" y="7375840"/>
            <a:ext cx="19199400" cy="21864900"/>
          </a:xfrm>
          <a:prstGeom prst="rect">
            <a:avLst/>
          </a:prstGeom>
        </p:spPr>
        <p:txBody>
          <a:bodyPr anchorCtr="0" anchor="t" bIns="487600" lIns="487600" spcFirstLastPara="1" rIns="487600" wrap="square" tIns="487600">
            <a:noAutofit/>
          </a:bodyPr>
          <a:lstStyle>
            <a:lvl1pPr indent="-704850" lvl="0" marL="457200">
              <a:spcBef>
                <a:spcPts val="0"/>
              </a:spcBef>
              <a:spcAft>
                <a:spcPts val="0"/>
              </a:spcAft>
              <a:buSzPts val="7500"/>
              <a:buChar char="●"/>
              <a:defRPr sz="7500"/>
            </a:lvl1pPr>
            <a:lvl2pPr indent="-635000" lvl="1" marL="914400">
              <a:spcBef>
                <a:spcPts val="0"/>
              </a:spcBef>
              <a:spcAft>
                <a:spcPts val="0"/>
              </a:spcAft>
              <a:buSzPts val="6400"/>
              <a:buChar char="○"/>
              <a:defRPr sz="6400"/>
            </a:lvl2pPr>
            <a:lvl3pPr indent="-635000" lvl="2" marL="1371600">
              <a:spcBef>
                <a:spcPts val="0"/>
              </a:spcBef>
              <a:spcAft>
                <a:spcPts val="0"/>
              </a:spcAft>
              <a:buSzPts val="6400"/>
              <a:buChar char="■"/>
              <a:defRPr sz="6400"/>
            </a:lvl3pPr>
            <a:lvl4pPr indent="-635000" lvl="3" marL="1828800">
              <a:spcBef>
                <a:spcPts val="0"/>
              </a:spcBef>
              <a:spcAft>
                <a:spcPts val="0"/>
              </a:spcAft>
              <a:buSzPts val="6400"/>
              <a:buChar char="●"/>
              <a:defRPr sz="6400"/>
            </a:lvl4pPr>
            <a:lvl5pPr indent="-635000" lvl="4" marL="2286000">
              <a:spcBef>
                <a:spcPts val="0"/>
              </a:spcBef>
              <a:spcAft>
                <a:spcPts val="0"/>
              </a:spcAft>
              <a:buSzPts val="6400"/>
              <a:buChar char="○"/>
              <a:defRPr sz="6400"/>
            </a:lvl5pPr>
            <a:lvl6pPr indent="-635000" lvl="5" marL="2743200">
              <a:spcBef>
                <a:spcPts val="0"/>
              </a:spcBef>
              <a:spcAft>
                <a:spcPts val="0"/>
              </a:spcAft>
              <a:buSzPts val="6400"/>
              <a:buChar char="■"/>
              <a:defRPr sz="6400"/>
            </a:lvl6pPr>
            <a:lvl7pPr indent="-635000" lvl="6" marL="3200400">
              <a:spcBef>
                <a:spcPts val="0"/>
              </a:spcBef>
              <a:spcAft>
                <a:spcPts val="0"/>
              </a:spcAft>
              <a:buSzPts val="6400"/>
              <a:buChar char="●"/>
              <a:defRPr sz="6400"/>
            </a:lvl7pPr>
            <a:lvl8pPr indent="-635000" lvl="7" marL="3657600">
              <a:spcBef>
                <a:spcPts val="0"/>
              </a:spcBef>
              <a:spcAft>
                <a:spcPts val="0"/>
              </a:spcAft>
              <a:buSzPts val="6400"/>
              <a:buChar char="○"/>
              <a:defRPr sz="6400"/>
            </a:lvl8pPr>
            <a:lvl9pPr indent="-635000" lvl="8" marL="4114800">
              <a:spcBef>
                <a:spcPts val="0"/>
              </a:spcBef>
              <a:spcAft>
                <a:spcPts val="0"/>
              </a:spcAft>
              <a:buSzPts val="6400"/>
              <a:buChar char="■"/>
              <a:defRPr sz="6400"/>
            </a:lvl9pPr>
          </a:lstStyle>
          <a:p/>
        </p:txBody>
      </p:sp>
      <p:sp>
        <p:nvSpPr>
          <p:cNvPr id="24" name="Google Shape;24;p5"/>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1496160" y="2848160"/>
            <a:ext cx="40899000" cy="3665400"/>
          </a:xfrm>
          <a:prstGeom prst="rect">
            <a:avLst/>
          </a:prstGeom>
        </p:spPr>
        <p:txBody>
          <a:bodyPr anchorCtr="0" anchor="t" bIns="487600" lIns="487600" spcFirstLastPara="1" rIns="487600" wrap="square" tIns="487600">
            <a:noAutofit/>
          </a:bodyPr>
          <a:lstStyle>
            <a:lvl1pPr lvl="0">
              <a:spcBef>
                <a:spcPts val="0"/>
              </a:spcBef>
              <a:spcAft>
                <a:spcPts val="0"/>
              </a:spcAft>
              <a:buSzPts val="14900"/>
              <a:buNone/>
              <a:defRPr/>
            </a:lvl1pPr>
            <a:lvl2pPr lvl="1">
              <a:spcBef>
                <a:spcPts val="0"/>
              </a:spcBef>
              <a:spcAft>
                <a:spcPts val="0"/>
              </a:spcAft>
              <a:buSzPts val="14900"/>
              <a:buNone/>
              <a:defRPr/>
            </a:lvl2pPr>
            <a:lvl3pPr lvl="2">
              <a:spcBef>
                <a:spcPts val="0"/>
              </a:spcBef>
              <a:spcAft>
                <a:spcPts val="0"/>
              </a:spcAft>
              <a:buSzPts val="14900"/>
              <a:buNone/>
              <a:defRPr/>
            </a:lvl3pPr>
            <a:lvl4pPr lvl="3">
              <a:spcBef>
                <a:spcPts val="0"/>
              </a:spcBef>
              <a:spcAft>
                <a:spcPts val="0"/>
              </a:spcAft>
              <a:buSzPts val="14900"/>
              <a:buNone/>
              <a:defRPr/>
            </a:lvl4pPr>
            <a:lvl5pPr lvl="4">
              <a:spcBef>
                <a:spcPts val="0"/>
              </a:spcBef>
              <a:spcAft>
                <a:spcPts val="0"/>
              </a:spcAft>
              <a:buSzPts val="14900"/>
              <a:buNone/>
              <a:defRPr/>
            </a:lvl5pPr>
            <a:lvl6pPr lvl="5">
              <a:spcBef>
                <a:spcPts val="0"/>
              </a:spcBef>
              <a:spcAft>
                <a:spcPts val="0"/>
              </a:spcAft>
              <a:buSzPts val="14900"/>
              <a:buNone/>
              <a:defRPr/>
            </a:lvl6pPr>
            <a:lvl7pPr lvl="6">
              <a:spcBef>
                <a:spcPts val="0"/>
              </a:spcBef>
              <a:spcAft>
                <a:spcPts val="0"/>
              </a:spcAft>
              <a:buSzPts val="14900"/>
              <a:buNone/>
              <a:defRPr/>
            </a:lvl7pPr>
            <a:lvl8pPr lvl="7">
              <a:spcBef>
                <a:spcPts val="0"/>
              </a:spcBef>
              <a:spcAft>
                <a:spcPts val="0"/>
              </a:spcAft>
              <a:buSzPts val="14900"/>
              <a:buNone/>
              <a:defRPr/>
            </a:lvl8pPr>
            <a:lvl9pPr lvl="8">
              <a:spcBef>
                <a:spcPts val="0"/>
              </a:spcBef>
              <a:spcAft>
                <a:spcPts val="0"/>
              </a:spcAft>
              <a:buSzPts val="14900"/>
              <a:buNone/>
              <a:defRPr/>
            </a:lvl9pPr>
          </a:lstStyle>
          <a:p/>
        </p:txBody>
      </p:sp>
      <p:sp>
        <p:nvSpPr>
          <p:cNvPr id="27" name="Google Shape;27;p6"/>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1496160" y="3555840"/>
            <a:ext cx="13478400" cy="4836600"/>
          </a:xfrm>
          <a:prstGeom prst="rect">
            <a:avLst/>
          </a:prstGeom>
        </p:spPr>
        <p:txBody>
          <a:bodyPr anchorCtr="0" anchor="b" bIns="487600" lIns="487600" spcFirstLastPara="1" rIns="487600" wrap="square" tIns="487600">
            <a:noAutofit/>
          </a:bodyPr>
          <a:lstStyle>
            <a:lvl1pPr lvl="0">
              <a:spcBef>
                <a:spcPts val="0"/>
              </a:spcBef>
              <a:spcAft>
                <a:spcPts val="0"/>
              </a:spcAft>
              <a:buSzPts val="12800"/>
              <a:buNone/>
              <a:defRPr sz="12800"/>
            </a:lvl1pPr>
            <a:lvl2pPr lvl="1">
              <a:spcBef>
                <a:spcPts val="0"/>
              </a:spcBef>
              <a:spcAft>
                <a:spcPts val="0"/>
              </a:spcAft>
              <a:buSzPts val="12800"/>
              <a:buNone/>
              <a:defRPr sz="12800"/>
            </a:lvl2pPr>
            <a:lvl3pPr lvl="2">
              <a:spcBef>
                <a:spcPts val="0"/>
              </a:spcBef>
              <a:spcAft>
                <a:spcPts val="0"/>
              </a:spcAft>
              <a:buSzPts val="12800"/>
              <a:buNone/>
              <a:defRPr sz="12800"/>
            </a:lvl3pPr>
            <a:lvl4pPr lvl="3">
              <a:spcBef>
                <a:spcPts val="0"/>
              </a:spcBef>
              <a:spcAft>
                <a:spcPts val="0"/>
              </a:spcAft>
              <a:buSzPts val="12800"/>
              <a:buNone/>
              <a:defRPr sz="12800"/>
            </a:lvl4pPr>
            <a:lvl5pPr lvl="4">
              <a:spcBef>
                <a:spcPts val="0"/>
              </a:spcBef>
              <a:spcAft>
                <a:spcPts val="0"/>
              </a:spcAft>
              <a:buSzPts val="12800"/>
              <a:buNone/>
              <a:defRPr sz="12800"/>
            </a:lvl5pPr>
            <a:lvl6pPr lvl="5">
              <a:spcBef>
                <a:spcPts val="0"/>
              </a:spcBef>
              <a:spcAft>
                <a:spcPts val="0"/>
              </a:spcAft>
              <a:buSzPts val="12800"/>
              <a:buNone/>
              <a:defRPr sz="12800"/>
            </a:lvl6pPr>
            <a:lvl7pPr lvl="6">
              <a:spcBef>
                <a:spcPts val="0"/>
              </a:spcBef>
              <a:spcAft>
                <a:spcPts val="0"/>
              </a:spcAft>
              <a:buSzPts val="12800"/>
              <a:buNone/>
              <a:defRPr sz="12800"/>
            </a:lvl7pPr>
            <a:lvl8pPr lvl="7">
              <a:spcBef>
                <a:spcPts val="0"/>
              </a:spcBef>
              <a:spcAft>
                <a:spcPts val="0"/>
              </a:spcAft>
              <a:buSzPts val="12800"/>
              <a:buNone/>
              <a:defRPr sz="12800"/>
            </a:lvl8pPr>
            <a:lvl9pPr lvl="8">
              <a:spcBef>
                <a:spcPts val="0"/>
              </a:spcBef>
              <a:spcAft>
                <a:spcPts val="0"/>
              </a:spcAft>
              <a:buSzPts val="12800"/>
              <a:buNone/>
              <a:defRPr sz="12800"/>
            </a:lvl9pPr>
          </a:lstStyle>
          <a:p/>
        </p:txBody>
      </p:sp>
      <p:sp>
        <p:nvSpPr>
          <p:cNvPr id="30" name="Google Shape;30;p7"/>
          <p:cNvSpPr txBox="1"/>
          <p:nvPr>
            <p:ph idx="1" type="body"/>
          </p:nvPr>
        </p:nvSpPr>
        <p:spPr>
          <a:xfrm>
            <a:off x="1496160" y="8893440"/>
            <a:ext cx="13478400" cy="20348100"/>
          </a:xfrm>
          <a:prstGeom prst="rect">
            <a:avLst/>
          </a:prstGeom>
        </p:spPr>
        <p:txBody>
          <a:bodyPr anchorCtr="0" anchor="t" bIns="487600" lIns="487600" spcFirstLastPara="1" rIns="487600" wrap="square" tIns="487600">
            <a:noAutofit/>
          </a:bodyPr>
          <a:lstStyle>
            <a:lvl1pPr indent="-635000" lvl="0" marL="457200">
              <a:spcBef>
                <a:spcPts val="0"/>
              </a:spcBef>
              <a:spcAft>
                <a:spcPts val="0"/>
              </a:spcAft>
              <a:buSzPts val="6400"/>
              <a:buChar char="●"/>
              <a:defRPr sz="6400"/>
            </a:lvl1pPr>
            <a:lvl2pPr indent="-635000" lvl="1" marL="914400">
              <a:spcBef>
                <a:spcPts val="0"/>
              </a:spcBef>
              <a:spcAft>
                <a:spcPts val="0"/>
              </a:spcAft>
              <a:buSzPts val="6400"/>
              <a:buChar char="○"/>
              <a:defRPr sz="6400"/>
            </a:lvl2pPr>
            <a:lvl3pPr indent="-635000" lvl="2" marL="1371600">
              <a:spcBef>
                <a:spcPts val="0"/>
              </a:spcBef>
              <a:spcAft>
                <a:spcPts val="0"/>
              </a:spcAft>
              <a:buSzPts val="6400"/>
              <a:buChar char="■"/>
              <a:defRPr sz="6400"/>
            </a:lvl3pPr>
            <a:lvl4pPr indent="-635000" lvl="3" marL="1828800">
              <a:spcBef>
                <a:spcPts val="0"/>
              </a:spcBef>
              <a:spcAft>
                <a:spcPts val="0"/>
              </a:spcAft>
              <a:buSzPts val="6400"/>
              <a:buChar char="●"/>
              <a:defRPr sz="6400"/>
            </a:lvl4pPr>
            <a:lvl5pPr indent="-635000" lvl="4" marL="2286000">
              <a:spcBef>
                <a:spcPts val="0"/>
              </a:spcBef>
              <a:spcAft>
                <a:spcPts val="0"/>
              </a:spcAft>
              <a:buSzPts val="6400"/>
              <a:buChar char="○"/>
              <a:defRPr sz="6400"/>
            </a:lvl5pPr>
            <a:lvl6pPr indent="-635000" lvl="5" marL="2743200">
              <a:spcBef>
                <a:spcPts val="0"/>
              </a:spcBef>
              <a:spcAft>
                <a:spcPts val="0"/>
              </a:spcAft>
              <a:buSzPts val="6400"/>
              <a:buChar char="■"/>
              <a:defRPr sz="6400"/>
            </a:lvl6pPr>
            <a:lvl7pPr indent="-635000" lvl="6" marL="3200400">
              <a:spcBef>
                <a:spcPts val="0"/>
              </a:spcBef>
              <a:spcAft>
                <a:spcPts val="0"/>
              </a:spcAft>
              <a:buSzPts val="6400"/>
              <a:buChar char="●"/>
              <a:defRPr sz="6400"/>
            </a:lvl7pPr>
            <a:lvl8pPr indent="-635000" lvl="7" marL="3657600">
              <a:spcBef>
                <a:spcPts val="0"/>
              </a:spcBef>
              <a:spcAft>
                <a:spcPts val="0"/>
              </a:spcAft>
              <a:buSzPts val="6400"/>
              <a:buChar char="○"/>
              <a:defRPr sz="6400"/>
            </a:lvl8pPr>
            <a:lvl9pPr indent="-635000" lvl="8" marL="4114800">
              <a:spcBef>
                <a:spcPts val="0"/>
              </a:spcBef>
              <a:spcAft>
                <a:spcPts val="0"/>
              </a:spcAft>
              <a:buSzPts val="6400"/>
              <a:buChar char="■"/>
              <a:defRPr sz="6400"/>
            </a:lvl9pPr>
          </a:lstStyle>
          <a:p/>
        </p:txBody>
      </p:sp>
      <p:sp>
        <p:nvSpPr>
          <p:cNvPr id="31" name="Google Shape;31;p7"/>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2353200" y="2880960"/>
            <a:ext cx="30565500" cy="26181000"/>
          </a:xfrm>
          <a:prstGeom prst="rect">
            <a:avLst/>
          </a:prstGeom>
        </p:spPr>
        <p:txBody>
          <a:bodyPr anchorCtr="0" anchor="ctr" bIns="487600" lIns="487600" spcFirstLastPara="1" rIns="487600" wrap="square" tIns="487600">
            <a:noAutofit/>
          </a:bodyPr>
          <a:lstStyle>
            <a:lvl1pPr lvl="0">
              <a:spcBef>
                <a:spcPts val="0"/>
              </a:spcBef>
              <a:spcAft>
                <a:spcPts val="0"/>
              </a:spcAft>
              <a:buSzPts val="25600"/>
              <a:buNone/>
              <a:defRPr sz="25600"/>
            </a:lvl1pPr>
            <a:lvl2pPr lvl="1">
              <a:spcBef>
                <a:spcPts val="0"/>
              </a:spcBef>
              <a:spcAft>
                <a:spcPts val="0"/>
              </a:spcAft>
              <a:buSzPts val="25600"/>
              <a:buNone/>
              <a:defRPr sz="25600"/>
            </a:lvl2pPr>
            <a:lvl3pPr lvl="2">
              <a:spcBef>
                <a:spcPts val="0"/>
              </a:spcBef>
              <a:spcAft>
                <a:spcPts val="0"/>
              </a:spcAft>
              <a:buSzPts val="25600"/>
              <a:buNone/>
              <a:defRPr sz="25600"/>
            </a:lvl3pPr>
            <a:lvl4pPr lvl="3">
              <a:spcBef>
                <a:spcPts val="0"/>
              </a:spcBef>
              <a:spcAft>
                <a:spcPts val="0"/>
              </a:spcAft>
              <a:buSzPts val="25600"/>
              <a:buNone/>
              <a:defRPr sz="25600"/>
            </a:lvl4pPr>
            <a:lvl5pPr lvl="4">
              <a:spcBef>
                <a:spcPts val="0"/>
              </a:spcBef>
              <a:spcAft>
                <a:spcPts val="0"/>
              </a:spcAft>
              <a:buSzPts val="25600"/>
              <a:buNone/>
              <a:defRPr sz="25600"/>
            </a:lvl5pPr>
            <a:lvl6pPr lvl="5">
              <a:spcBef>
                <a:spcPts val="0"/>
              </a:spcBef>
              <a:spcAft>
                <a:spcPts val="0"/>
              </a:spcAft>
              <a:buSzPts val="25600"/>
              <a:buNone/>
              <a:defRPr sz="25600"/>
            </a:lvl6pPr>
            <a:lvl7pPr lvl="6">
              <a:spcBef>
                <a:spcPts val="0"/>
              </a:spcBef>
              <a:spcAft>
                <a:spcPts val="0"/>
              </a:spcAft>
              <a:buSzPts val="25600"/>
              <a:buNone/>
              <a:defRPr sz="25600"/>
            </a:lvl7pPr>
            <a:lvl8pPr lvl="7">
              <a:spcBef>
                <a:spcPts val="0"/>
              </a:spcBef>
              <a:spcAft>
                <a:spcPts val="0"/>
              </a:spcAft>
              <a:buSzPts val="25600"/>
              <a:buNone/>
              <a:defRPr sz="25600"/>
            </a:lvl8pPr>
            <a:lvl9pPr lvl="8">
              <a:spcBef>
                <a:spcPts val="0"/>
              </a:spcBef>
              <a:spcAft>
                <a:spcPts val="0"/>
              </a:spcAft>
              <a:buSzPts val="25600"/>
              <a:buNone/>
              <a:defRPr sz="25600"/>
            </a:lvl9pPr>
          </a:lstStyle>
          <a:p/>
        </p:txBody>
      </p:sp>
      <p:sp>
        <p:nvSpPr>
          <p:cNvPr id="34" name="Google Shape;34;p8"/>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21945600" y="-800"/>
            <a:ext cx="21945600" cy="32918400"/>
          </a:xfrm>
          <a:prstGeom prst="rect">
            <a:avLst/>
          </a:prstGeom>
          <a:solidFill>
            <a:schemeClr val="lt2"/>
          </a:solidFill>
          <a:ln>
            <a:noFill/>
          </a:ln>
        </p:spPr>
        <p:txBody>
          <a:bodyPr anchorCtr="0" anchor="ctr" bIns="487600" lIns="487600" spcFirstLastPara="1" rIns="487600" wrap="square" tIns="4876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1274400" y="7892320"/>
            <a:ext cx="19416900" cy="9486600"/>
          </a:xfrm>
          <a:prstGeom prst="rect">
            <a:avLst/>
          </a:prstGeom>
        </p:spPr>
        <p:txBody>
          <a:bodyPr anchorCtr="0" anchor="b" bIns="487600" lIns="487600" spcFirstLastPara="1" rIns="487600" wrap="square" tIns="487600">
            <a:noAutofit/>
          </a:bodyPr>
          <a:lstStyle>
            <a:lvl1pPr lvl="0" algn="ctr">
              <a:spcBef>
                <a:spcPts val="0"/>
              </a:spcBef>
              <a:spcAft>
                <a:spcPts val="0"/>
              </a:spcAft>
              <a:buSzPts val="22400"/>
              <a:buNone/>
              <a:defRPr sz="22400"/>
            </a:lvl1pPr>
            <a:lvl2pPr lvl="1" algn="ctr">
              <a:spcBef>
                <a:spcPts val="0"/>
              </a:spcBef>
              <a:spcAft>
                <a:spcPts val="0"/>
              </a:spcAft>
              <a:buSzPts val="22400"/>
              <a:buNone/>
              <a:defRPr sz="22400"/>
            </a:lvl2pPr>
            <a:lvl3pPr lvl="2" algn="ctr">
              <a:spcBef>
                <a:spcPts val="0"/>
              </a:spcBef>
              <a:spcAft>
                <a:spcPts val="0"/>
              </a:spcAft>
              <a:buSzPts val="22400"/>
              <a:buNone/>
              <a:defRPr sz="22400"/>
            </a:lvl3pPr>
            <a:lvl4pPr lvl="3" algn="ctr">
              <a:spcBef>
                <a:spcPts val="0"/>
              </a:spcBef>
              <a:spcAft>
                <a:spcPts val="0"/>
              </a:spcAft>
              <a:buSzPts val="22400"/>
              <a:buNone/>
              <a:defRPr sz="22400"/>
            </a:lvl4pPr>
            <a:lvl5pPr lvl="4" algn="ctr">
              <a:spcBef>
                <a:spcPts val="0"/>
              </a:spcBef>
              <a:spcAft>
                <a:spcPts val="0"/>
              </a:spcAft>
              <a:buSzPts val="22400"/>
              <a:buNone/>
              <a:defRPr sz="22400"/>
            </a:lvl5pPr>
            <a:lvl6pPr lvl="5" algn="ctr">
              <a:spcBef>
                <a:spcPts val="0"/>
              </a:spcBef>
              <a:spcAft>
                <a:spcPts val="0"/>
              </a:spcAft>
              <a:buSzPts val="22400"/>
              <a:buNone/>
              <a:defRPr sz="22400"/>
            </a:lvl6pPr>
            <a:lvl7pPr lvl="6" algn="ctr">
              <a:spcBef>
                <a:spcPts val="0"/>
              </a:spcBef>
              <a:spcAft>
                <a:spcPts val="0"/>
              </a:spcAft>
              <a:buSzPts val="22400"/>
              <a:buNone/>
              <a:defRPr sz="22400"/>
            </a:lvl7pPr>
            <a:lvl8pPr lvl="7" algn="ctr">
              <a:spcBef>
                <a:spcPts val="0"/>
              </a:spcBef>
              <a:spcAft>
                <a:spcPts val="0"/>
              </a:spcAft>
              <a:buSzPts val="22400"/>
              <a:buNone/>
              <a:defRPr sz="22400"/>
            </a:lvl8pPr>
            <a:lvl9pPr lvl="8" algn="ctr">
              <a:spcBef>
                <a:spcPts val="0"/>
              </a:spcBef>
              <a:spcAft>
                <a:spcPts val="0"/>
              </a:spcAft>
              <a:buSzPts val="22400"/>
              <a:buNone/>
              <a:defRPr sz="22400"/>
            </a:lvl9pPr>
          </a:lstStyle>
          <a:p/>
        </p:txBody>
      </p:sp>
      <p:sp>
        <p:nvSpPr>
          <p:cNvPr id="38" name="Google Shape;38;p9"/>
          <p:cNvSpPr txBox="1"/>
          <p:nvPr>
            <p:ph idx="1" type="subTitle"/>
          </p:nvPr>
        </p:nvSpPr>
        <p:spPr>
          <a:xfrm>
            <a:off x="1274400" y="17939680"/>
            <a:ext cx="19416900" cy="7904700"/>
          </a:xfrm>
          <a:prstGeom prst="rect">
            <a:avLst/>
          </a:prstGeom>
        </p:spPr>
        <p:txBody>
          <a:bodyPr anchorCtr="0" anchor="t" bIns="487600" lIns="487600" spcFirstLastPara="1" rIns="487600" wrap="square" tIns="487600">
            <a:noAutofit/>
          </a:bodyPr>
          <a:lstStyle>
            <a:lvl1pPr lvl="0" algn="ctr">
              <a:lnSpc>
                <a:spcPct val="100000"/>
              </a:lnSpc>
              <a:spcBef>
                <a:spcPts val="0"/>
              </a:spcBef>
              <a:spcAft>
                <a:spcPts val="0"/>
              </a:spcAft>
              <a:buSzPts val="11200"/>
              <a:buNone/>
              <a:defRPr sz="11200"/>
            </a:lvl1pPr>
            <a:lvl2pPr lvl="1" algn="ctr">
              <a:lnSpc>
                <a:spcPct val="100000"/>
              </a:lnSpc>
              <a:spcBef>
                <a:spcPts val="0"/>
              </a:spcBef>
              <a:spcAft>
                <a:spcPts val="0"/>
              </a:spcAft>
              <a:buSzPts val="11200"/>
              <a:buNone/>
              <a:defRPr sz="11200"/>
            </a:lvl2pPr>
            <a:lvl3pPr lvl="2" algn="ctr">
              <a:lnSpc>
                <a:spcPct val="100000"/>
              </a:lnSpc>
              <a:spcBef>
                <a:spcPts val="0"/>
              </a:spcBef>
              <a:spcAft>
                <a:spcPts val="0"/>
              </a:spcAft>
              <a:buSzPts val="11200"/>
              <a:buNone/>
              <a:defRPr sz="11200"/>
            </a:lvl3pPr>
            <a:lvl4pPr lvl="3" algn="ctr">
              <a:lnSpc>
                <a:spcPct val="100000"/>
              </a:lnSpc>
              <a:spcBef>
                <a:spcPts val="0"/>
              </a:spcBef>
              <a:spcAft>
                <a:spcPts val="0"/>
              </a:spcAft>
              <a:buSzPts val="11200"/>
              <a:buNone/>
              <a:defRPr sz="11200"/>
            </a:lvl4pPr>
            <a:lvl5pPr lvl="4" algn="ctr">
              <a:lnSpc>
                <a:spcPct val="100000"/>
              </a:lnSpc>
              <a:spcBef>
                <a:spcPts val="0"/>
              </a:spcBef>
              <a:spcAft>
                <a:spcPts val="0"/>
              </a:spcAft>
              <a:buSzPts val="11200"/>
              <a:buNone/>
              <a:defRPr sz="11200"/>
            </a:lvl5pPr>
            <a:lvl6pPr lvl="5" algn="ctr">
              <a:lnSpc>
                <a:spcPct val="100000"/>
              </a:lnSpc>
              <a:spcBef>
                <a:spcPts val="0"/>
              </a:spcBef>
              <a:spcAft>
                <a:spcPts val="0"/>
              </a:spcAft>
              <a:buSzPts val="11200"/>
              <a:buNone/>
              <a:defRPr sz="11200"/>
            </a:lvl6pPr>
            <a:lvl7pPr lvl="6" algn="ctr">
              <a:lnSpc>
                <a:spcPct val="100000"/>
              </a:lnSpc>
              <a:spcBef>
                <a:spcPts val="0"/>
              </a:spcBef>
              <a:spcAft>
                <a:spcPts val="0"/>
              </a:spcAft>
              <a:buSzPts val="11200"/>
              <a:buNone/>
              <a:defRPr sz="11200"/>
            </a:lvl7pPr>
            <a:lvl8pPr lvl="7" algn="ctr">
              <a:lnSpc>
                <a:spcPct val="100000"/>
              </a:lnSpc>
              <a:spcBef>
                <a:spcPts val="0"/>
              </a:spcBef>
              <a:spcAft>
                <a:spcPts val="0"/>
              </a:spcAft>
              <a:buSzPts val="11200"/>
              <a:buNone/>
              <a:defRPr sz="11200"/>
            </a:lvl8pPr>
            <a:lvl9pPr lvl="8" algn="ctr">
              <a:lnSpc>
                <a:spcPct val="100000"/>
              </a:lnSpc>
              <a:spcBef>
                <a:spcPts val="0"/>
              </a:spcBef>
              <a:spcAft>
                <a:spcPts val="0"/>
              </a:spcAft>
              <a:buSzPts val="11200"/>
              <a:buNone/>
              <a:defRPr sz="11200"/>
            </a:lvl9pPr>
          </a:lstStyle>
          <a:p/>
        </p:txBody>
      </p:sp>
      <p:sp>
        <p:nvSpPr>
          <p:cNvPr id="39" name="Google Shape;39;p9"/>
          <p:cNvSpPr txBox="1"/>
          <p:nvPr>
            <p:ph idx="2" type="body"/>
          </p:nvPr>
        </p:nvSpPr>
        <p:spPr>
          <a:xfrm>
            <a:off x="23709600" y="4634080"/>
            <a:ext cx="18417600" cy="23648700"/>
          </a:xfrm>
          <a:prstGeom prst="rect">
            <a:avLst/>
          </a:prstGeom>
        </p:spPr>
        <p:txBody>
          <a:bodyPr anchorCtr="0" anchor="ctr" bIns="487600" lIns="487600" spcFirstLastPara="1" rIns="487600" wrap="square" tIns="487600">
            <a:noAutofit/>
          </a:bodyPr>
          <a:lstStyle>
            <a:lvl1pPr indent="-838200" lvl="0" marL="457200">
              <a:spcBef>
                <a:spcPts val="0"/>
              </a:spcBef>
              <a:spcAft>
                <a:spcPts val="0"/>
              </a:spcAft>
              <a:buSzPts val="9600"/>
              <a:buChar char="●"/>
              <a:defRPr/>
            </a:lvl1pPr>
            <a:lvl2pPr indent="-704850" lvl="1" marL="914400">
              <a:spcBef>
                <a:spcPts val="0"/>
              </a:spcBef>
              <a:spcAft>
                <a:spcPts val="0"/>
              </a:spcAft>
              <a:buSzPts val="7500"/>
              <a:buChar char="○"/>
              <a:defRPr/>
            </a:lvl2pPr>
            <a:lvl3pPr indent="-704850" lvl="2" marL="1371600">
              <a:spcBef>
                <a:spcPts val="0"/>
              </a:spcBef>
              <a:spcAft>
                <a:spcPts val="0"/>
              </a:spcAft>
              <a:buSzPts val="7500"/>
              <a:buChar char="■"/>
              <a:defRPr/>
            </a:lvl3pPr>
            <a:lvl4pPr indent="-704850" lvl="3" marL="1828800">
              <a:spcBef>
                <a:spcPts val="0"/>
              </a:spcBef>
              <a:spcAft>
                <a:spcPts val="0"/>
              </a:spcAft>
              <a:buSzPts val="7500"/>
              <a:buChar char="●"/>
              <a:defRPr/>
            </a:lvl4pPr>
            <a:lvl5pPr indent="-704850" lvl="4" marL="2286000">
              <a:spcBef>
                <a:spcPts val="0"/>
              </a:spcBef>
              <a:spcAft>
                <a:spcPts val="0"/>
              </a:spcAft>
              <a:buSzPts val="7500"/>
              <a:buChar char="○"/>
              <a:defRPr/>
            </a:lvl5pPr>
            <a:lvl6pPr indent="-704850" lvl="5" marL="2743200">
              <a:spcBef>
                <a:spcPts val="0"/>
              </a:spcBef>
              <a:spcAft>
                <a:spcPts val="0"/>
              </a:spcAft>
              <a:buSzPts val="7500"/>
              <a:buChar char="■"/>
              <a:defRPr/>
            </a:lvl6pPr>
            <a:lvl7pPr indent="-704850" lvl="6" marL="3200400">
              <a:spcBef>
                <a:spcPts val="0"/>
              </a:spcBef>
              <a:spcAft>
                <a:spcPts val="0"/>
              </a:spcAft>
              <a:buSzPts val="7500"/>
              <a:buChar char="●"/>
              <a:defRPr/>
            </a:lvl7pPr>
            <a:lvl8pPr indent="-704850" lvl="7" marL="3657600">
              <a:spcBef>
                <a:spcPts val="0"/>
              </a:spcBef>
              <a:spcAft>
                <a:spcPts val="0"/>
              </a:spcAft>
              <a:buSzPts val="7500"/>
              <a:buChar char="○"/>
              <a:defRPr/>
            </a:lvl8pPr>
            <a:lvl9pPr indent="-704850" lvl="8" marL="4114800">
              <a:spcBef>
                <a:spcPts val="0"/>
              </a:spcBef>
              <a:spcAft>
                <a:spcPts val="0"/>
              </a:spcAft>
              <a:buSzPts val="7500"/>
              <a:buChar char="■"/>
              <a:defRPr/>
            </a:lvl9pPr>
          </a:lstStyle>
          <a:p/>
        </p:txBody>
      </p:sp>
      <p:sp>
        <p:nvSpPr>
          <p:cNvPr id="40" name="Google Shape;40;p9"/>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1496160" y="27075680"/>
            <a:ext cx="28794300" cy="3872700"/>
          </a:xfrm>
          <a:prstGeom prst="rect">
            <a:avLst/>
          </a:prstGeom>
        </p:spPr>
        <p:txBody>
          <a:bodyPr anchorCtr="0" anchor="ctr" bIns="487600" lIns="487600" spcFirstLastPara="1" rIns="487600" wrap="square" tIns="487600">
            <a:noAutofit/>
          </a:bodyPr>
          <a:lstStyle>
            <a:lvl1pPr indent="-228600" lvl="0" marL="457200">
              <a:lnSpc>
                <a:spcPct val="100000"/>
              </a:lnSpc>
              <a:spcBef>
                <a:spcPts val="0"/>
              </a:spcBef>
              <a:spcAft>
                <a:spcPts val="0"/>
              </a:spcAft>
              <a:buSzPts val="9600"/>
              <a:buNone/>
              <a:defRPr/>
            </a:lvl1pPr>
          </a:lstStyle>
          <a:p/>
        </p:txBody>
      </p:sp>
      <p:sp>
        <p:nvSpPr>
          <p:cNvPr id="43" name="Google Shape;43;p10"/>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496160" y="2848160"/>
            <a:ext cx="40899000" cy="3665400"/>
          </a:xfrm>
          <a:prstGeom prst="rect">
            <a:avLst/>
          </a:prstGeom>
          <a:noFill/>
          <a:ln>
            <a:noFill/>
          </a:ln>
        </p:spPr>
        <p:txBody>
          <a:bodyPr anchorCtr="0" anchor="t" bIns="487600" lIns="487600" spcFirstLastPara="1" rIns="487600" wrap="square" tIns="487600">
            <a:noAutofit/>
          </a:bodyPr>
          <a:lstStyle>
            <a:lvl1pPr lvl="0">
              <a:spcBef>
                <a:spcPts val="0"/>
              </a:spcBef>
              <a:spcAft>
                <a:spcPts val="0"/>
              </a:spcAft>
              <a:buClr>
                <a:schemeClr val="dk1"/>
              </a:buClr>
              <a:buSzPts val="14900"/>
              <a:buNone/>
              <a:defRPr sz="14900">
                <a:solidFill>
                  <a:schemeClr val="dk1"/>
                </a:solidFill>
              </a:defRPr>
            </a:lvl1pPr>
            <a:lvl2pPr lvl="1">
              <a:spcBef>
                <a:spcPts val="0"/>
              </a:spcBef>
              <a:spcAft>
                <a:spcPts val="0"/>
              </a:spcAft>
              <a:buClr>
                <a:schemeClr val="dk1"/>
              </a:buClr>
              <a:buSzPts val="14900"/>
              <a:buNone/>
              <a:defRPr sz="14900">
                <a:solidFill>
                  <a:schemeClr val="dk1"/>
                </a:solidFill>
              </a:defRPr>
            </a:lvl2pPr>
            <a:lvl3pPr lvl="2">
              <a:spcBef>
                <a:spcPts val="0"/>
              </a:spcBef>
              <a:spcAft>
                <a:spcPts val="0"/>
              </a:spcAft>
              <a:buClr>
                <a:schemeClr val="dk1"/>
              </a:buClr>
              <a:buSzPts val="14900"/>
              <a:buNone/>
              <a:defRPr sz="14900">
                <a:solidFill>
                  <a:schemeClr val="dk1"/>
                </a:solidFill>
              </a:defRPr>
            </a:lvl3pPr>
            <a:lvl4pPr lvl="3">
              <a:spcBef>
                <a:spcPts val="0"/>
              </a:spcBef>
              <a:spcAft>
                <a:spcPts val="0"/>
              </a:spcAft>
              <a:buClr>
                <a:schemeClr val="dk1"/>
              </a:buClr>
              <a:buSzPts val="14900"/>
              <a:buNone/>
              <a:defRPr sz="14900">
                <a:solidFill>
                  <a:schemeClr val="dk1"/>
                </a:solidFill>
              </a:defRPr>
            </a:lvl4pPr>
            <a:lvl5pPr lvl="4">
              <a:spcBef>
                <a:spcPts val="0"/>
              </a:spcBef>
              <a:spcAft>
                <a:spcPts val="0"/>
              </a:spcAft>
              <a:buClr>
                <a:schemeClr val="dk1"/>
              </a:buClr>
              <a:buSzPts val="14900"/>
              <a:buNone/>
              <a:defRPr sz="14900">
                <a:solidFill>
                  <a:schemeClr val="dk1"/>
                </a:solidFill>
              </a:defRPr>
            </a:lvl5pPr>
            <a:lvl6pPr lvl="5">
              <a:spcBef>
                <a:spcPts val="0"/>
              </a:spcBef>
              <a:spcAft>
                <a:spcPts val="0"/>
              </a:spcAft>
              <a:buClr>
                <a:schemeClr val="dk1"/>
              </a:buClr>
              <a:buSzPts val="14900"/>
              <a:buNone/>
              <a:defRPr sz="14900">
                <a:solidFill>
                  <a:schemeClr val="dk1"/>
                </a:solidFill>
              </a:defRPr>
            </a:lvl6pPr>
            <a:lvl7pPr lvl="6">
              <a:spcBef>
                <a:spcPts val="0"/>
              </a:spcBef>
              <a:spcAft>
                <a:spcPts val="0"/>
              </a:spcAft>
              <a:buClr>
                <a:schemeClr val="dk1"/>
              </a:buClr>
              <a:buSzPts val="14900"/>
              <a:buNone/>
              <a:defRPr sz="14900">
                <a:solidFill>
                  <a:schemeClr val="dk1"/>
                </a:solidFill>
              </a:defRPr>
            </a:lvl7pPr>
            <a:lvl8pPr lvl="7">
              <a:spcBef>
                <a:spcPts val="0"/>
              </a:spcBef>
              <a:spcAft>
                <a:spcPts val="0"/>
              </a:spcAft>
              <a:buClr>
                <a:schemeClr val="dk1"/>
              </a:buClr>
              <a:buSzPts val="14900"/>
              <a:buNone/>
              <a:defRPr sz="14900">
                <a:solidFill>
                  <a:schemeClr val="dk1"/>
                </a:solidFill>
              </a:defRPr>
            </a:lvl8pPr>
            <a:lvl9pPr lvl="8">
              <a:spcBef>
                <a:spcPts val="0"/>
              </a:spcBef>
              <a:spcAft>
                <a:spcPts val="0"/>
              </a:spcAft>
              <a:buClr>
                <a:schemeClr val="dk1"/>
              </a:buClr>
              <a:buSzPts val="14900"/>
              <a:buNone/>
              <a:defRPr sz="14900">
                <a:solidFill>
                  <a:schemeClr val="dk1"/>
                </a:solidFill>
              </a:defRPr>
            </a:lvl9pPr>
          </a:lstStyle>
          <a:p/>
        </p:txBody>
      </p:sp>
      <p:sp>
        <p:nvSpPr>
          <p:cNvPr id="7" name="Google Shape;7;p1"/>
          <p:cNvSpPr txBox="1"/>
          <p:nvPr>
            <p:ph idx="1" type="body"/>
          </p:nvPr>
        </p:nvSpPr>
        <p:spPr>
          <a:xfrm>
            <a:off x="1496160" y="7375840"/>
            <a:ext cx="40899000" cy="21864900"/>
          </a:xfrm>
          <a:prstGeom prst="rect">
            <a:avLst/>
          </a:prstGeom>
          <a:noFill/>
          <a:ln>
            <a:noFill/>
          </a:ln>
        </p:spPr>
        <p:txBody>
          <a:bodyPr anchorCtr="0" anchor="t" bIns="487600" lIns="487600" spcFirstLastPara="1" rIns="487600" wrap="square" tIns="487600">
            <a:noAutofit/>
          </a:bodyPr>
          <a:lstStyle>
            <a:lvl1pPr indent="-838200" lvl="0" marL="457200">
              <a:lnSpc>
                <a:spcPct val="115000"/>
              </a:lnSpc>
              <a:spcBef>
                <a:spcPts val="0"/>
              </a:spcBef>
              <a:spcAft>
                <a:spcPts val="0"/>
              </a:spcAft>
              <a:buClr>
                <a:schemeClr val="dk2"/>
              </a:buClr>
              <a:buSzPts val="9600"/>
              <a:buChar char="●"/>
              <a:defRPr sz="9600">
                <a:solidFill>
                  <a:schemeClr val="dk2"/>
                </a:solidFill>
              </a:defRPr>
            </a:lvl1pPr>
            <a:lvl2pPr indent="-704850" lvl="1" marL="914400">
              <a:lnSpc>
                <a:spcPct val="115000"/>
              </a:lnSpc>
              <a:spcBef>
                <a:spcPts val="0"/>
              </a:spcBef>
              <a:spcAft>
                <a:spcPts val="0"/>
              </a:spcAft>
              <a:buClr>
                <a:schemeClr val="dk2"/>
              </a:buClr>
              <a:buSzPts val="7500"/>
              <a:buChar char="○"/>
              <a:defRPr sz="7500">
                <a:solidFill>
                  <a:schemeClr val="dk2"/>
                </a:solidFill>
              </a:defRPr>
            </a:lvl2pPr>
            <a:lvl3pPr indent="-704850" lvl="2" marL="1371600">
              <a:lnSpc>
                <a:spcPct val="115000"/>
              </a:lnSpc>
              <a:spcBef>
                <a:spcPts val="0"/>
              </a:spcBef>
              <a:spcAft>
                <a:spcPts val="0"/>
              </a:spcAft>
              <a:buClr>
                <a:schemeClr val="dk2"/>
              </a:buClr>
              <a:buSzPts val="7500"/>
              <a:buChar char="■"/>
              <a:defRPr sz="7500">
                <a:solidFill>
                  <a:schemeClr val="dk2"/>
                </a:solidFill>
              </a:defRPr>
            </a:lvl3pPr>
            <a:lvl4pPr indent="-704850" lvl="3" marL="1828800">
              <a:lnSpc>
                <a:spcPct val="115000"/>
              </a:lnSpc>
              <a:spcBef>
                <a:spcPts val="0"/>
              </a:spcBef>
              <a:spcAft>
                <a:spcPts val="0"/>
              </a:spcAft>
              <a:buClr>
                <a:schemeClr val="dk2"/>
              </a:buClr>
              <a:buSzPts val="7500"/>
              <a:buChar char="●"/>
              <a:defRPr sz="7500">
                <a:solidFill>
                  <a:schemeClr val="dk2"/>
                </a:solidFill>
              </a:defRPr>
            </a:lvl4pPr>
            <a:lvl5pPr indent="-704850" lvl="4" marL="2286000">
              <a:lnSpc>
                <a:spcPct val="115000"/>
              </a:lnSpc>
              <a:spcBef>
                <a:spcPts val="0"/>
              </a:spcBef>
              <a:spcAft>
                <a:spcPts val="0"/>
              </a:spcAft>
              <a:buClr>
                <a:schemeClr val="dk2"/>
              </a:buClr>
              <a:buSzPts val="7500"/>
              <a:buChar char="○"/>
              <a:defRPr sz="7500">
                <a:solidFill>
                  <a:schemeClr val="dk2"/>
                </a:solidFill>
              </a:defRPr>
            </a:lvl5pPr>
            <a:lvl6pPr indent="-704850" lvl="5" marL="2743200">
              <a:lnSpc>
                <a:spcPct val="115000"/>
              </a:lnSpc>
              <a:spcBef>
                <a:spcPts val="0"/>
              </a:spcBef>
              <a:spcAft>
                <a:spcPts val="0"/>
              </a:spcAft>
              <a:buClr>
                <a:schemeClr val="dk2"/>
              </a:buClr>
              <a:buSzPts val="7500"/>
              <a:buChar char="■"/>
              <a:defRPr sz="7500">
                <a:solidFill>
                  <a:schemeClr val="dk2"/>
                </a:solidFill>
              </a:defRPr>
            </a:lvl6pPr>
            <a:lvl7pPr indent="-704850" lvl="6" marL="3200400">
              <a:lnSpc>
                <a:spcPct val="115000"/>
              </a:lnSpc>
              <a:spcBef>
                <a:spcPts val="0"/>
              </a:spcBef>
              <a:spcAft>
                <a:spcPts val="0"/>
              </a:spcAft>
              <a:buClr>
                <a:schemeClr val="dk2"/>
              </a:buClr>
              <a:buSzPts val="7500"/>
              <a:buChar char="●"/>
              <a:defRPr sz="7500">
                <a:solidFill>
                  <a:schemeClr val="dk2"/>
                </a:solidFill>
              </a:defRPr>
            </a:lvl7pPr>
            <a:lvl8pPr indent="-704850" lvl="7" marL="3657600">
              <a:lnSpc>
                <a:spcPct val="115000"/>
              </a:lnSpc>
              <a:spcBef>
                <a:spcPts val="0"/>
              </a:spcBef>
              <a:spcAft>
                <a:spcPts val="0"/>
              </a:spcAft>
              <a:buClr>
                <a:schemeClr val="dk2"/>
              </a:buClr>
              <a:buSzPts val="7500"/>
              <a:buChar char="○"/>
              <a:defRPr sz="7500">
                <a:solidFill>
                  <a:schemeClr val="dk2"/>
                </a:solidFill>
              </a:defRPr>
            </a:lvl8pPr>
            <a:lvl9pPr indent="-704850" lvl="8" marL="4114800">
              <a:lnSpc>
                <a:spcPct val="115000"/>
              </a:lnSpc>
              <a:spcBef>
                <a:spcPts val="0"/>
              </a:spcBef>
              <a:spcAft>
                <a:spcPts val="0"/>
              </a:spcAft>
              <a:buClr>
                <a:schemeClr val="dk2"/>
              </a:buClr>
              <a:buSzPts val="7500"/>
              <a:buChar char="■"/>
              <a:defRPr sz="7500">
                <a:solidFill>
                  <a:schemeClr val="dk2"/>
                </a:solidFill>
              </a:defRPr>
            </a:lvl9pPr>
          </a:lstStyle>
          <a:p/>
        </p:txBody>
      </p:sp>
      <p:sp>
        <p:nvSpPr>
          <p:cNvPr id="8" name="Google Shape;8;p1"/>
          <p:cNvSpPr txBox="1"/>
          <p:nvPr>
            <p:ph idx="12" type="sldNum"/>
          </p:nvPr>
        </p:nvSpPr>
        <p:spPr>
          <a:xfrm>
            <a:off x="40667798" y="29844588"/>
            <a:ext cx="2633700" cy="2519100"/>
          </a:xfrm>
          <a:prstGeom prst="rect">
            <a:avLst/>
          </a:prstGeom>
          <a:noFill/>
          <a:ln>
            <a:noFill/>
          </a:ln>
        </p:spPr>
        <p:txBody>
          <a:bodyPr anchorCtr="0" anchor="ctr" bIns="487600" lIns="487600" spcFirstLastPara="1" rIns="487600" wrap="square" tIns="487600">
            <a:noAutofit/>
          </a:bodyPr>
          <a:lstStyle>
            <a:lvl1pPr lvl="0" algn="r">
              <a:buNone/>
              <a:defRPr sz="5300">
                <a:solidFill>
                  <a:schemeClr val="dk2"/>
                </a:solidFill>
              </a:defRPr>
            </a:lvl1pPr>
            <a:lvl2pPr lvl="1" algn="r">
              <a:buNone/>
              <a:defRPr sz="5300">
                <a:solidFill>
                  <a:schemeClr val="dk2"/>
                </a:solidFill>
              </a:defRPr>
            </a:lvl2pPr>
            <a:lvl3pPr lvl="2" algn="r">
              <a:buNone/>
              <a:defRPr sz="5300">
                <a:solidFill>
                  <a:schemeClr val="dk2"/>
                </a:solidFill>
              </a:defRPr>
            </a:lvl3pPr>
            <a:lvl4pPr lvl="3" algn="r">
              <a:buNone/>
              <a:defRPr sz="5300">
                <a:solidFill>
                  <a:schemeClr val="dk2"/>
                </a:solidFill>
              </a:defRPr>
            </a:lvl4pPr>
            <a:lvl5pPr lvl="4" algn="r">
              <a:buNone/>
              <a:defRPr sz="5300">
                <a:solidFill>
                  <a:schemeClr val="dk2"/>
                </a:solidFill>
              </a:defRPr>
            </a:lvl5pPr>
            <a:lvl6pPr lvl="5" algn="r">
              <a:buNone/>
              <a:defRPr sz="5300">
                <a:solidFill>
                  <a:schemeClr val="dk2"/>
                </a:solidFill>
              </a:defRPr>
            </a:lvl6pPr>
            <a:lvl7pPr lvl="6" algn="r">
              <a:buNone/>
              <a:defRPr sz="5300">
                <a:solidFill>
                  <a:schemeClr val="dk2"/>
                </a:solidFill>
              </a:defRPr>
            </a:lvl7pPr>
            <a:lvl8pPr lvl="7" algn="r">
              <a:buNone/>
              <a:defRPr sz="5300">
                <a:solidFill>
                  <a:schemeClr val="dk2"/>
                </a:solidFill>
              </a:defRPr>
            </a:lvl8pPr>
            <a:lvl9pPr lvl="8" algn="r">
              <a:buNone/>
              <a:defRPr sz="5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4.png"/><Relationship Id="rId22" Type="http://schemas.openxmlformats.org/officeDocument/2006/relationships/image" Target="../media/image9.png"/><Relationship Id="rId21" Type="http://schemas.openxmlformats.org/officeDocument/2006/relationships/image" Target="../media/image3.png"/><Relationship Id="rId24" Type="http://schemas.openxmlformats.org/officeDocument/2006/relationships/image" Target="../media/image8.png"/><Relationship Id="rId23" Type="http://schemas.openxmlformats.org/officeDocument/2006/relationships/image" Target="../media/image5.png"/><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12.png"/><Relationship Id="rId9" Type="http://schemas.openxmlformats.org/officeDocument/2006/relationships/image" Target="../media/image17.png"/><Relationship Id="rId26" Type="http://schemas.openxmlformats.org/officeDocument/2006/relationships/image" Target="../media/image1.png"/><Relationship Id="rId25"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6.png"/><Relationship Id="rId8" Type="http://schemas.openxmlformats.org/officeDocument/2006/relationships/image" Target="../media/image15.png"/><Relationship Id="rId11" Type="http://schemas.openxmlformats.org/officeDocument/2006/relationships/image" Target="../media/image7.jpg"/><Relationship Id="rId10" Type="http://schemas.openxmlformats.org/officeDocument/2006/relationships/image" Target="../media/image2.jpg"/><Relationship Id="rId13" Type="http://schemas.openxmlformats.org/officeDocument/2006/relationships/hyperlink" Target="https://doi.org/10.3390/geosciences13070198" TargetMode="External"/><Relationship Id="rId12" Type="http://schemas.openxmlformats.org/officeDocument/2006/relationships/image" Target="../media/image11.png"/><Relationship Id="rId15" Type="http://schemas.openxmlformats.org/officeDocument/2006/relationships/hyperlink" Target="https://doi.org/10.1007/s00410-014-0989-3" TargetMode="External"/><Relationship Id="rId14" Type="http://schemas.openxmlformats.org/officeDocument/2006/relationships/hyperlink" Target="https://doi.org/10.1016/" TargetMode="External"/><Relationship Id="rId17" Type="http://schemas.openxmlformats.org/officeDocument/2006/relationships/hyperlink" Target="https://doi.org/10.1007/s00410-005-0670-y" TargetMode="External"/><Relationship Id="rId16" Type="http://schemas.openxmlformats.org/officeDocument/2006/relationships/hyperlink" Target="https://doi.org/10.2138/rmg.2008.69.3" TargetMode="External"/><Relationship Id="rId19" Type="http://schemas.openxmlformats.org/officeDocument/2006/relationships/image" Target="../media/image6.png"/><Relationship Id="rId18" Type="http://schemas.openxmlformats.org/officeDocument/2006/relationships/hyperlink" Target="https://doi.org/10.1007/s00410-016-1298-9"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grpSp>
        <p:nvGrpSpPr>
          <p:cNvPr id="54" name="Google Shape;54;p13"/>
          <p:cNvGrpSpPr/>
          <p:nvPr/>
        </p:nvGrpSpPr>
        <p:grpSpPr>
          <a:xfrm>
            <a:off x="31219569" y="21612534"/>
            <a:ext cx="12231308" cy="10856215"/>
            <a:chOff x="6390100" y="3566074"/>
            <a:chExt cx="2689500" cy="1507201"/>
          </a:xfrm>
        </p:grpSpPr>
        <p:sp>
          <p:nvSpPr>
            <p:cNvPr id="55" name="Google Shape;55;p13"/>
            <p:cNvSpPr/>
            <p:nvPr/>
          </p:nvSpPr>
          <p:spPr>
            <a:xfrm>
              <a:off x="6390100" y="3566075"/>
              <a:ext cx="2689500" cy="1507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487600" lIns="487600" spcFirstLastPara="1" rIns="487600" wrap="square" tIns="487600">
              <a:noAutofit/>
            </a:bodyPr>
            <a:lstStyle/>
            <a:p>
              <a:pPr indent="0" lvl="0" marL="0" rtl="0" algn="ctr">
                <a:spcBef>
                  <a:spcPts val="0"/>
                </a:spcBef>
                <a:spcAft>
                  <a:spcPts val="0"/>
                </a:spcAft>
                <a:buNone/>
              </a:pPr>
              <a:r>
                <a:t/>
              </a:r>
              <a:endParaRPr sz="7500"/>
            </a:p>
          </p:txBody>
        </p:sp>
        <p:sp>
          <p:nvSpPr>
            <p:cNvPr id="56" name="Google Shape;56;p13"/>
            <p:cNvSpPr/>
            <p:nvPr/>
          </p:nvSpPr>
          <p:spPr>
            <a:xfrm>
              <a:off x="6400321" y="3566074"/>
              <a:ext cx="2669100" cy="152700"/>
            </a:xfrm>
            <a:prstGeom prst="rect">
              <a:avLst/>
            </a:prstGeom>
            <a:solidFill>
              <a:srgbClr val="EAD1DC"/>
            </a:solidFill>
            <a:ln cap="flat" cmpd="sng" w="9525">
              <a:solidFill>
                <a:schemeClr val="dk2"/>
              </a:solidFill>
              <a:prstDash val="solid"/>
              <a:round/>
              <a:headEnd len="sm" w="sm" type="none"/>
              <a:tailEnd len="sm" w="sm" type="none"/>
            </a:ln>
          </p:spPr>
          <p:txBody>
            <a:bodyPr anchorCtr="0" anchor="ctr" bIns="487600" lIns="487600" spcFirstLastPara="1" rIns="487600" wrap="square" tIns="487600">
              <a:noAutofit/>
            </a:bodyPr>
            <a:lstStyle/>
            <a:p>
              <a:pPr indent="0" lvl="0" marL="0" rtl="0" algn="ctr">
                <a:spcBef>
                  <a:spcPts val="0"/>
                </a:spcBef>
                <a:spcAft>
                  <a:spcPts val="0"/>
                </a:spcAft>
                <a:buNone/>
              </a:pPr>
              <a:r>
                <a:rPr lang="en" sz="5900">
                  <a:latin typeface="Times New Roman"/>
                  <a:ea typeface="Times New Roman"/>
                  <a:cs typeface="Times New Roman"/>
                  <a:sym typeface="Times New Roman"/>
                </a:rPr>
                <a:t>Acknowledgments and Works Cited</a:t>
              </a:r>
              <a:endParaRPr sz="5900">
                <a:latin typeface="Times New Roman"/>
                <a:ea typeface="Times New Roman"/>
                <a:cs typeface="Times New Roman"/>
                <a:sym typeface="Times New Roman"/>
              </a:endParaRPr>
            </a:p>
          </p:txBody>
        </p:sp>
        <p:sp>
          <p:nvSpPr>
            <p:cNvPr id="57" name="Google Shape;57;p13"/>
            <p:cNvSpPr txBox="1"/>
            <p:nvPr/>
          </p:nvSpPr>
          <p:spPr>
            <a:xfrm>
              <a:off x="6400262" y="3718775"/>
              <a:ext cx="2669100" cy="357300"/>
            </a:xfrm>
            <a:prstGeom prst="rect">
              <a:avLst/>
            </a:prstGeom>
            <a:noFill/>
            <a:ln>
              <a:noFill/>
            </a:ln>
          </p:spPr>
          <p:txBody>
            <a:bodyPr anchorCtr="0" anchor="t" bIns="487600" lIns="487600" spcFirstLastPara="1" rIns="487600" wrap="square" tIns="487600">
              <a:noAutofit/>
            </a:bodyPr>
            <a:lstStyle/>
            <a:p>
              <a:pPr indent="0" lvl="0" marL="0" rtl="0" algn="l">
                <a:spcBef>
                  <a:spcPts val="0"/>
                </a:spcBef>
                <a:spcAft>
                  <a:spcPts val="0"/>
                </a:spcAft>
                <a:buNone/>
              </a:pPr>
              <a:r>
                <a:rPr lang="en" sz="3200">
                  <a:solidFill>
                    <a:schemeClr val="dk1"/>
                  </a:solidFill>
                  <a:latin typeface="Times New Roman"/>
                  <a:ea typeface="Times New Roman"/>
                  <a:cs typeface="Times New Roman"/>
                  <a:sym typeface="Times New Roman"/>
                </a:rPr>
                <a:t>This work was supported by an International Research Opportunities Grant from the Hamel Center for Undergraduate Research, a research traineeship from NSF-180420, and the Karen Von Damm Research Grant from the UNH Earth Sciences Department. Our deepest thanks to the Laboratoire Magmas et Volcans at the Université Clermont-Auvergne (UCA), particularly Jean-Luc Devidal and Julie Mallens, for supporting Jordan’s summer research fellowship.</a:t>
              </a:r>
              <a:endParaRPr sz="3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3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3200">
                <a:solidFill>
                  <a:schemeClr val="dk1"/>
                </a:solidFill>
                <a:latin typeface="Times New Roman"/>
                <a:ea typeface="Times New Roman"/>
                <a:cs typeface="Times New Roman"/>
                <a:sym typeface="Times New Roman"/>
              </a:endParaRPr>
            </a:p>
          </p:txBody>
        </p:sp>
      </p:grpSp>
      <p:grpSp>
        <p:nvGrpSpPr>
          <p:cNvPr id="58" name="Google Shape;58;p13"/>
          <p:cNvGrpSpPr/>
          <p:nvPr/>
        </p:nvGrpSpPr>
        <p:grpSpPr>
          <a:xfrm>
            <a:off x="11584721" y="18091654"/>
            <a:ext cx="18854796" cy="14377179"/>
            <a:chOff x="4309675" y="2674515"/>
            <a:chExt cx="1989301" cy="2398635"/>
          </a:xfrm>
        </p:grpSpPr>
        <p:sp>
          <p:nvSpPr>
            <p:cNvPr id="59" name="Google Shape;59;p13"/>
            <p:cNvSpPr/>
            <p:nvPr/>
          </p:nvSpPr>
          <p:spPr>
            <a:xfrm>
              <a:off x="4309675" y="2686050"/>
              <a:ext cx="1989300" cy="238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487600" lIns="487600" spcFirstLastPara="1" rIns="487600" wrap="square" tIns="487600">
              <a:noAutofit/>
            </a:bodyPr>
            <a:lstStyle/>
            <a:p>
              <a:pPr indent="0" lvl="0" marL="0" rtl="0" algn="ctr">
                <a:spcBef>
                  <a:spcPts val="0"/>
                </a:spcBef>
                <a:spcAft>
                  <a:spcPts val="0"/>
                </a:spcAft>
                <a:buNone/>
              </a:pPr>
              <a:r>
                <a:t/>
              </a:r>
              <a:endParaRPr sz="7500"/>
            </a:p>
          </p:txBody>
        </p:sp>
        <p:sp>
          <p:nvSpPr>
            <p:cNvPr id="60" name="Google Shape;60;p13"/>
            <p:cNvSpPr txBox="1"/>
            <p:nvPr/>
          </p:nvSpPr>
          <p:spPr>
            <a:xfrm>
              <a:off x="4309676" y="2674515"/>
              <a:ext cx="1989300" cy="228900"/>
            </a:xfrm>
            <a:prstGeom prst="rect">
              <a:avLst/>
            </a:prstGeom>
            <a:solidFill>
              <a:srgbClr val="EA9999"/>
            </a:solidFill>
            <a:ln cap="flat" cmpd="sng" w="9525">
              <a:solidFill>
                <a:srgbClr val="000000"/>
              </a:solidFill>
              <a:prstDash val="solid"/>
              <a:round/>
              <a:headEnd len="sm" w="sm" type="none"/>
              <a:tailEnd len="sm" w="sm" type="none"/>
            </a:ln>
          </p:spPr>
          <p:txBody>
            <a:bodyPr anchorCtr="0" anchor="ctr" bIns="487600" lIns="487600" spcFirstLastPara="1" rIns="487600" wrap="square" tIns="487600">
              <a:noAutofit/>
            </a:bodyPr>
            <a:lstStyle/>
            <a:p>
              <a:pPr indent="0" lvl="0" marL="0" rtl="0" algn="ctr">
                <a:spcBef>
                  <a:spcPts val="0"/>
                </a:spcBef>
                <a:spcAft>
                  <a:spcPts val="0"/>
                </a:spcAft>
                <a:buNone/>
              </a:pPr>
              <a:r>
                <a:rPr lang="en" sz="5900">
                  <a:solidFill>
                    <a:schemeClr val="dk1"/>
                  </a:solidFill>
                  <a:latin typeface="Times New Roman"/>
                  <a:ea typeface="Times New Roman"/>
                  <a:cs typeface="Times New Roman"/>
                  <a:sym typeface="Times New Roman"/>
                </a:rPr>
                <a:t>Mineral Chemistry</a:t>
              </a:r>
              <a:endParaRPr sz="5900">
                <a:solidFill>
                  <a:schemeClr val="dk1"/>
                </a:solidFill>
                <a:latin typeface="Times New Roman"/>
                <a:ea typeface="Times New Roman"/>
                <a:cs typeface="Times New Roman"/>
                <a:sym typeface="Times New Roman"/>
              </a:endParaRPr>
            </a:p>
          </p:txBody>
        </p:sp>
      </p:grpSp>
      <p:sp>
        <p:nvSpPr>
          <p:cNvPr id="61" name="Google Shape;61;p13"/>
          <p:cNvSpPr/>
          <p:nvPr/>
        </p:nvSpPr>
        <p:spPr>
          <a:xfrm>
            <a:off x="31219500" y="5566875"/>
            <a:ext cx="12231300" cy="7278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487600" lIns="487600" spcFirstLastPara="1" rIns="487600" wrap="square" tIns="487600">
            <a:noAutofit/>
          </a:bodyPr>
          <a:lstStyle/>
          <a:p>
            <a:pPr indent="0" lvl="0" marL="0" rtl="0" algn="ctr">
              <a:spcBef>
                <a:spcPts val="0"/>
              </a:spcBef>
              <a:spcAft>
                <a:spcPts val="0"/>
              </a:spcAft>
              <a:buNone/>
            </a:pPr>
            <a:r>
              <a:t/>
            </a:r>
            <a:endParaRPr sz="7500"/>
          </a:p>
        </p:txBody>
      </p:sp>
      <p:grpSp>
        <p:nvGrpSpPr>
          <p:cNvPr id="62" name="Google Shape;62;p13"/>
          <p:cNvGrpSpPr/>
          <p:nvPr/>
        </p:nvGrpSpPr>
        <p:grpSpPr>
          <a:xfrm>
            <a:off x="159125" y="5555686"/>
            <a:ext cx="10819440" cy="12308040"/>
            <a:chOff x="31225" y="827621"/>
            <a:chExt cx="2254050" cy="1931400"/>
          </a:xfrm>
        </p:grpSpPr>
        <p:sp>
          <p:nvSpPr>
            <p:cNvPr id="63" name="Google Shape;63;p13"/>
            <p:cNvSpPr/>
            <p:nvPr/>
          </p:nvSpPr>
          <p:spPr>
            <a:xfrm>
              <a:off x="31225" y="827621"/>
              <a:ext cx="2246100" cy="1931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487600" lIns="487600" spcFirstLastPara="1" rIns="487600" wrap="square" tIns="487600">
              <a:noAutofit/>
            </a:bodyPr>
            <a:lstStyle/>
            <a:p>
              <a:pPr indent="0" lvl="0" marL="0" rtl="0" algn="ctr">
                <a:spcBef>
                  <a:spcPts val="0"/>
                </a:spcBef>
                <a:spcAft>
                  <a:spcPts val="0"/>
                </a:spcAft>
                <a:buNone/>
              </a:pPr>
              <a:r>
                <a:t/>
              </a:r>
              <a:endParaRPr sz="7500">
                <a:latin typeface="Times New Roman"/>
                <a:ea typeface="Times New Roman"/>
                <a:cs typeface="Times New Roman"/>
                <a:sym typeface="Times New Roman"/>
              </a:endParaRPr>
            </a:p>
          </p:txBody>
        </p:sp>
        <p:sp>
          <p:nvSpPr>
            <p:cNvPr id="64" name="Google Shape;64;p13"/>
            <p:cNvSpPr/>
            <p:nvPr/>
          </p:nvSpPr>
          <p:spPr>
            <a:xfrm>
              <a:off x="31225" y="829205"/>
              <a:ext cx="2246100" cy="2151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487600" lIns="487600" spcFirstLastPara="1" rIns="487600" wrap="square" tIns="487600">
              <a:noAutofit/>
            </a:bodyPr>
            <a:lstStyle/>
            <a:p>
              <a:pPr indent="0" lvl="0" marL="0" rtl="0" algn="ctr">
                <a:spcBef>
                  <a:spcPts val="0"/>
                </a:spcBef>
                <a:spcAft>
                  <a:spcPts val="0"/>
                </a:spcAft>
                <a:buNone/>
              </a:pPr>
              <a:r>
                <a:rPr lang="en" sz="5900">
                  <a:latin typeface="Times New Roman"/>
                  <a:ea typeface="Times New Roman"/>
                  <a:cs typeface="Times New Roman"/>
                  <a:sym typeface="Times New Roman"/>
                </a:rPr>
                <a:t>Abstract</a:t>
              </a:r>
              <a:endParaRPr sz="4800">
                <a:latin typeface="Times New Roman"/>
                <a:ea typeface="Times New Roman"/>
                <a:cs typeface="Times New Roman"/>
                <a:sym typeface="Times New Roman"/>
              </a:endParaRPr>
            </a:p>
          </p:txBody>
        </p:sp>
        <p:sp>
          <p:nvSpPr>
            <p:cNvPr id="65" name="Google Shape;65;p13"/>
            <p:cNvSpPr txBox="1"/>
            <p:nvPr/>
          </p:nvSpPr>
          <p:spPr>
            <a:xfrm>
              <a:off x="39175" y="1025456"/>
              <a:ext cx="2246100" cy="1716600"/>
            </a:xfrm>
            <a:prstGeom prst="rect">
              <a:avLst/>
            </a:prstGeom>
            <a:noFill/>
            <a:ln>
              <a:noFill/>
            </a:ln>
          </p:spPr>
          <p:txBody>
            <a:bodyPr anchorCtr="0" anchor="t" bIns="487600" lIns="487600" spcFirstLastPara="1" rIns="487600" wrap="square" tIns="487600">
              <a:noAutofit/>
            </a:bodyPr>
            <a:lstStyle/>
            <a:p>
              <a:pPr indent="0" lvl="0" marL="0" rtl="0" algn="just">
                <a:lnSpc>
                  <a:spcPct val="100000"/>
                </a:lnSpc>
                <a:spcBef>
                  <a:spcPts val="0"/>
                </a:spcBef>
                <a:spcAft>
                  <a:spcPts val="0"/>
                </a:spcAft>
                <a:buClr>
                  <a:schemeClr val="dk1"/>
                </a:buClr>
                <a:buSzPts val="5900"/>
                <a:buFont typeface="Arial"/>
                <a:buNone/>
              </a:pPr>
              <a:r>
                <a:rPr lang="en" sz="2900">
                  <a:solidFill>
                    <a:schemeClr val="dk1"/>
                  </a:solidFill>
                  <a:latin typeface="Times New Roman"/>
                  <a:ea typeface="Times New Roman"/>
                  <a:cs typeface="Times New Roman"/>
                  <a:sym typeface="Times New Roman"/>
                </a:rPr>
                <a:t>Though continental rifting is a key part of Earth’s tectonic processing, factors most influential in magma assembly, including magma source regions and the extensive magma networks that ultimately drive rifting, remain enigmatic. The westernmost graben in the European Cenozoic Rift System (ECRS), the Limagne Graben and the associated Chaîne Des Puys, are one such example where the reconstruction of the magmatic plumbing systems requires more clarity. Initiation of rifting is assumed to have started about 35 Ma, and magmatism has been active sporadically from 25 Ma down to approximately 5 ka. Magmatism started in the rift and migrated to the plateau des Dômes. ​Overall, lava geochemical compositions have evolved from undersaturated (basanite) for the oldest and/or those within the Limagne rift to saturated (basalt) for the least differentiated lavas of the Chaîne des Puys</a:t>
              </a:r>
              <a:r>
                <a:rPr baseline="30000" lang="en" sz="2900">
                  <a:solidFill>
                    <a:schemeClr val="dk1"/>
                  </a:solidFill>
                  <a:latin typeface="Times New Roman"/>
                  <a:ea typeface="Times New Roman"/>
                  <a:cs typeface="Times New Roman"/>
                  <a:sym typeface="Times New Roman"/>
                </a:rPr>
                <a:t>1</a:t>
              </a:r>
              <a:r>
                <a:rPr lang="en" sz="2900">
                  <a:solidFill>
                    <a:schemeClr val="dk1"/>
                  </a:solidFill>
                  <a:latin typeface="Times New Roman"/>
                  <a:ea typeface="Times New Roman"/>
                  <a:cs typeface="Times New Roman"/>
                  <a:sym typeface="Times New Roman"/>
                </a:rPr>
                <a:t>. Such changes in composition suggest progressive rifting manifests both source region changes, potentially increasingly complex and extensive volcanic plumbing systems or both. Here we report geochemical data from clinopyroxene and amphibole phenocrysts within Puy de Corent (3 Ma) to provide insights</a:t>
              </a:r>
              <a:r>
                <a:rPr lang="en" sz="2900">
                  <a:solidFill>
                    <a:schemeClr val="dk1"/>
                  </a:solidFill>
                  <a:latin typeface="Times New Roman"/>
                  <a:ea typeface="Times New Roman"/>
                  <a:cs typeface="Times New Roman"/>
                  <a:sym typeface="Times New Roman"/>
                </a:rPr>
                <a:t> into sources, timing, and petrogenetic processes associated with magmatism </a:t>
              </a:r>
              <a:r>
                <a:rPr lang="en" sz="2900">
                  <a:solidFill>
                    <a:schemeClr val="dk1"/>
                  </a:solidFill>
                  <a:latin typeface="Times New Roman"/>
                  <a:ea typeface="Times New Roman"/>
                  <a:cs typeface="Times New Roman"/>
                  <a:sym typeface="Times New Roman"/>
                </a:rPr>
                <a:t>during rifting in the Limagne Graben. We then compare these lavas to other lavas in the ECRS.</a:t>
              </a:r>
              <a:endParaRPr sz="2900">
                <a:solidFill>
                  <a:schemeClr val="dk1"/>
                </a:solidFill>
                <a:latin typeface="Times New Roman"/>
                <a:ea typeface="Times New Roman"/>
                <a:cs typeface="Times New Roman"/>
                <a:sym typeface="Times New Roman"/>
              </a:endParaRPr>
            </a:p>
            <a:p>
              <a:pPr indent="0" lvl="0" marL="0" rtl="0" algn="just">
                <a:spcBef>
                  <a:spcPts val="0"/>
                </a:spcBef>
                <a:spcAft>
                  <a:spcPts val="0"/>
                </a:spcAft>
                <a:buNone/>
              </a:pPr>
              <a:r>
                <a:t/>
              </a:r>
              <a:endParaRPr sz="2100">
                <a:solidFill>
                  <a:schemeClr val="dk2"/>
                </a:solidFill>
                <a:latin typeface="Times New Roman"/>
                <a:ea typeface="Times New Roman"/>
                <a:cs typeface="Times New Roman"/>
                <a:sym typeface="Times New Roman"/>
              </a:endParaRPr>
            </a:p>
          </p:txBody>
        </p:sp>
      </p:grpSp>
      <p:sp>
        <p:nvSpPr>
          <p:cNvPr id="66" name="Google Shape;66;p13"/>
          <p:cNvSpPr/>
          <p:nvPr/>
        </p:nvSpPr>
        <p:spPr>
          <a:xfrm>
            <a:off x="318000" y="335840"/>
            <a:ext cx="43263300" cy="49710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487600" lIns="487600" spcFirstLastPara="1" rIns="487600" wrap="square" tIns="487600">
            <a:noAutofit/>
          </a:bodyPr>
          <a:lstStyle/>
          <a:p>
            <a:pPr indent="0" lvl="0" marL="0" rtl="0" algn="ctr">
              <a:lnSpc>
                <a:spcPct val="70000"/>
              </a:lnSpc>
              <a:spcBef>
                <a:spcPts val="0"/>
              </a:spcBef>
              <a:spcAft>
                <a:spcPts val="0"/>
              </a:spcAft>
              <a:buNone/>
            </a:pPr>
            <a:r>
              <a:rPr lang="en" sz="9900">
                <a:solidFill>
                  <a:schemeClr val="dk1"/>
                </a:solidFill>
                <a:latin typeface="Times New Roman"/>
                <a:ea typeface="Times New Roman"/>
                <a:cs typeface="Times New Roman"/>
                <a:sym typeface="Times New Roman"/>
              </a:rPr>
              <a:t>Magma Assembly During Continental Rifting: </a:t>
            </a:r>
            <a:endParaRPr sz="9900">
              <a:solidFill>
                <a:schemeClr val="dk1"/>
              </a:solidFill>
              <a:latin typeface="Times New Roman"/>
              <a:ea typeface="Times New Roman"/>
              <a:cs typeface="Times New Roman"/>
              <a:sym typeface="Times New Roman"/>
            </a:endParaRPr>
          </a:p>
          <a:p>
            <a:pPr indent="0" lvl="0" marL="0" rtl="0" algn="ctr">
              <a:lnSpc>
                <a:spcPct val="70000"/>
              </a:lnSpc>
              <a:spcBef>
                <a:spcPts val="1600"/>
              </a:spcBef>
              <a:spcAft>
                <a:spcPts val="1600"/>
              </a:spcAft>
              <a:buClr>
                <a:schemeClr val="dk1"/>
              </a:buClr>
              <a:buSzPts val="5900"/>
              <a:buFont typeface="Arial"/>
              <a:buNone/>
            </a:pPr>
            <a:r>
              <a:rPr lang="en" sz="9900">
                <a:solidFill>
                  <a:schemeClr val="dk1"/>
                </a:solidFill>
                <a:latin typeface="Times New Roman"/>
                <a:ea typeface="Times New Roman"/>
                <a:cs typeface="Times New Roman"/>
                <a:sym typeface="Times New Roman"/>
              </a:rPr>
              <a:t>Insights from the Limagne Graben and the Chaîne Des Puys</a:t>
            </a:r>
            <a:endParaRPr sz="9900">
              <a:latin typeface="Times New Roman"/>
              <a:ea typeface="Times New Roman"/>
              <a:cs typeface="Times New Roman"/>
              <a:sym typeface="Times New Roman"/>
            </a:endParaRPr>
          </a:p>
        </p:txBody>
      </p:sp>
      <p:grpSp>
        <p:nvGrpSpPr>
          <p:cNvPr id="67" name="Google Shape;67;p13"/>
          <p:cNvGrpSpPr/>
          <p:nvPr/>
        </p:nvGrpSpPr>
        <p:grpSpPr>
          <a:xfrm>
            <a:off x="10259000" y="5611469"/>
            <a:ext cx="20288666" cy="11947682"/>
            <a:chOff x="2363596" y="831316"/>
            <a:chExt cx="3969919" cy="1740300"/>
          </a:xfrm>
        </p:grpSpPr>
        <p:sp>
          <p:nvSpPr>
            <p:cNvPr id="68" name="Google Shape;68;p13"/>
            <p:cNvSpPr/>
            <p:nvPr/>
          </p:nvSpPr>
          <p:spPr>
            <a:xfrm>
              <a:off x="2610515" y="831316"/>
              <a:ext cx="3723000" cy="1740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487600" lIns="487600" spcFirstLastPara="1" rIns="487600" wrap="square" tIns="487600">
              <a:noAutofit/>
            </a:bodyPr>
            <a:lstStyle/>
            <a:p>
              <a:pPr indent="0" lvl="0" marL="0" rtl="0" algn="ctr">
                <a:spcBef>
                  <a:spcPts val="0"/>
                </a:spcBef>
                <a:spcAft>
                  <a:spcPts val="0"/>
                </a:spcAft>
                <a:buNone/>
              </a:pPr>
              <a:r>
                <a:t/>
              </a:r>
              <a:endParaRPr sz="7500">
                <a:latin typeface="Times New Roman"/>
                <a:ea typeface="Times New Roman"/>
                <a:cs typeface="Times New Roman"/>
                <a:sym typeface="Times New Roman"/>
              </a:endParaRPr>
            </a:p>
          </p:txBody>
        </p:sp>
        <p:sp>
          <p:nvSpPr>
            <p:cNvPr id="69" name="Google Shape;69;p13"/>
            <p:cNvSpPr txBox="1"/>
            <p:nvPr/>
          </p:nvSpPr>
          <p:spPr>
            <a:xfrm>
              <a:off x="2607805" y="837237"/>
              <a:ext cx="3723000" cy="192600"/>
            </a:xfrm>
            <a:prstGeom prst="rect">
              <a:avLst/>
            </a:prstGeom>
            <a:solidFill>
              <a:srgbClr val="6FA8DC"/>
            </a:solidFill>
            <a:ln cap="flat" cmpd="sng" w="9525">
              <a:solidFill>
                <a:schemeClr val="dk1"/>
              </a:solidFill>
              <a:prstDash val="solid"/>
              <a:round/>
              <a:headEnd len="sm" w="sm" type="none"/>
              <a:tailEnd len="sm" w="sm" type="none"/>
            </a:ln>
          </p:spPr>
          <p:txBody>
            <a:bodyPr anchorCtr="0" anchor="ctr" bIns="487600" lIns="487600" spcFirstLastPara="1" rIns="487600" wrap="square" tIns="487600">
              <a:noAutofit/>
            </a:bodyPr>
            <a:lstStyle/>
            <a:p>
              <a:pPr indent="0" lvl="0" marL="0" rtl="0" algn="ctr">
                <a:spcBef>
                  <a:spcPts val="0"/>
                </a:spcBef>
                <a:spcAft>
                  <a:spcPts val="0"/>
                </a:spcAft>
                <a:buNone/>
              </a:pPr>
              <a:r>
                <a:rPr lang="en" sz="5900">
                  <a:solidFill>
                    <a:schemeClr val="dk1"/>
                  </a:solidFill>
                  <a:latin typeface="Times New Roman"/>
                  <a:ea typeface="Times New Roman"/>
                  <a:cs typeface="Times New Roman"/>
                  <a:sym typeface="Times New Roman"/>
                </a:rPr>
                <a:t>Approach</a:t>
              </a:r>
              <a:endParaRPr sz="5900">
                <a:solidFill>
                  <a:schemeClr val="dk1"/>
                </a:solidFill>
                <a:latin typeface="Times New Roman"/>
                <a:ea typeface="Times New Roman"/>
                <a:cs typeface="Times New Roman"/>
                <a:sym typeface="Times New Roman"/>
              </a:endParaRPr>
            </a:p>
          </p:txBody>
        </p:sp>
        <p:sp>
          <p:nvSpPr>
            <p:cNvPr id="70" name="Google Shape;70;p13"/>
            <p:cNvSpPr txBox="1"/>
            <p:nvPr/>
          </p:nvSpPr>
          <p:spPr>
            <a:xfrm>
              <a:off x="2363596" y="1080311"/>
              <a:ext cx="1511700" cy="1423800"/>
            </a:xfrm>
            <a:prstGeom prst="rect">
              <a:avLst/>
            </a:prstGeom>
            <a:noFill/>
            <a:ln>
              <a:noFill/>
            </a:ln>
          </p:spPr>
          <p:txBody>
            <a:bodyPr anchorCtr="0" anchor="t" bIns="487600" lIns="487600" spcFirstLastPara="1" rIns="487600" wrap="square" tIns="487600">
              <a:noAutofit/>
            </a:bodyPr>
            <a:lstStyle/>
            <a:p>
              <a:pPr indent="-660400" lvl="0" marL="1828800" rtl="0" algn="just">
                <a:lnSpc>
                  <a:spcPct val="100000"/>
                </a:lnSpc>
                <a:spcBef>
                  <a:spcPts val="0"/>
                </a:spcBef>
                <a:spcAft>
                  <a:spcPts val="0"/>
                </a:spcAft>
                <a:buClr>
                  <a:schemeClr val="dk1"/>
                </a:buClr>
                <a:buSzPts val="3200"/>
                <a:buFont typeface="Times New Roman"/>
                <a:buChar char="●"/>
              </a:pPr>
              <a:r>
                <a:rPr lang="en" sz="3200">
                  <a:solidFill>
                    <a:schemeClr val="dk1"/>
                  </a:solidFill>
                  <a:latin typeface="Times New Roman"/>
                  <a:ea typeface="Times New Roman"/>
                  <a:cs typeface="Times New Roman"/>
                  <a:sym typeface="Times New Roman"/>
                </a:rPr>
                <a:t>Samples collected from regional volcanoes, 45.4 - 45.7°N latitude</a:t>
              </a:r>
              <a:endParaRPr sz="3200">
                <a:solidFill>
                  <a:schemeClr val="dk1"/>
                </a:solidFill>
                <a:latin typeface="Times New Roman"/>
                <a:ea typeface="Times New Roman"/>
                <a:cs typeface="Times New Roman"/>
                <a:sym typeface="Times New Roman"/>
              </a:endParaRPr>
            </a:p>
            <a:p>
              <a:pPr indent="-660400" lvl="0" marL="1828800" rtl="0" algn="just">
                <a:lnSpc>
                  <a:spcPct val="100000"/>
                </a:lnSpc>
                <a:spcBef>
                  <a:spcPts val="0"/>
                </a:spcBef>
                <a:spcAft>
                  <a:spcPts val="0"/>
                </a:spcAft>
                <a:buClr>
                  <a:schemeClr val="dk1"/>
                </a:buClr>
                <a:buSzPts val="3200"/>
                <a:buFont typeface="Times New Roman"/>
                <a:buChar char="●"/>
              </a:pPr>
              <a:r>
                <a:rPr lang="en" sz="3200">
                  <a:solidFill>
                    <a:schemeClr val="dk1"/>
                  </a:solidFill>
                  <a:latin typeface="Times New Roman"/>
                  <a:ea typeface="Times New Roman"/>
                  <a:cs typeface="Times New Roman"/>
                  <a:sym typeface="Times New Roman"/>
                </a:rPr>
                <a:t>Roche Noire, Corent, and St. Andre, emplaced at 1, 3, and 16 Ma, respectively</a:t>
              </a:r>
              <a:endParaRPr sz="3200">
                <a:solidFill>
                  <a:schemeClr val="dk1"/>
                </a:solidFill>
                <a:latin typeface="Times New Roman"/>
                <a:ea typeface="Times New Roman"/>
                <a:cs typeface="Times New Roman"/>
                <a:sym typeface="Times New Roman"/>
              </a:endParaRPr>
            </a:p>
            <a:p>
              <a:pPr indent="-660400" lvl="0" marL="1828800" rtl="0" algn="just">
                <a:lnSpc>
                  <a:spcPct val="100000"/>
                </a:lnSpc>
                <a:spcBef>
                  <a:spcPts val="0"/>
                </a:spcBef>
                <a:spcAft>
                  <a:spcPts val="0"/>
                </a:spcAft>
                <a:buClr>
                  <a:schemeClr val="dk1"/>
                </a:buClr>
                <a:buSzPts val="3200"/>
                <a:buFont typeface="Times New Roman"/>
                <a:buChar char="●"/>
              </a:pPr>
              <a:r>
                <a:rPr lang="en" sz="3200">
                  <a:solidFill>
                    <a:schemeClr val="dk1"/>
                  </a:solidFill>
                  <a:latin typeface="Times New Roman"/>
                  <a:ea typeface="Times New Roman"/>
                  <a:cs typeface="Times New Roman"/>
                  <a:sym typeface="Times New Roman"/>
                </a:rPr>
                <a:t>Compare the pyroxenes and amphiboles within a tephra and lava from Corent </a:t>
              </a:r>
              <a:endParaRPr sz="3200">
                <a:solidFill>
                  <a:schemeClr val="dk1"/>
                </a:solidFill>
                <a:latin typeface="Times New Roman"/>
                <a:ea typeface="Times New Roman"/>
                <a:cs typeface="Times New Roman"/>
                <a:sym typeface="Times New Roman"/>
              </a:endParaRPr>
            </a:p>
            <a:p>
              <a:pPr indent="-660400" lvl="0" marL="1828800" rtl="0" algn="just">
                <a:lnSpc>
                  <a:spcPct val="100000"/>
                </a:lnSpc>
                <a:spcBef>
                  <a:spcPts val="0"/>
                </a:spcBef>
                <a:spcAft>
                  <a:spcPts val="0"/>
                </a:spcAft>
                <a:buClr>
                  <a:schemeClr val="dk1"/>
                </a:buClr>
                <a:buSzPts val="3200"/>
                <a:buFont typeface="Times New Roman"/>
                <a:buChar char="●"/>
              </a:pPr>
              <a:r>
                <a:rPr lang="en" sz="3200">
                  <a:solidFill>
                    <a:schemeClr val="dk1"/>
                  </a:solidFill>
                  <a:latin typeface="Times New Roman"/>
                  <a:ea typeface="Times New Roman"/>
                  <a:cs typeface="Times New Roman"/>
                  <a:sym typeface="Times New Roman"/>
                </a:rPr>
                <a:t>Spatially resolved elemental transects via EPMA </a:t>
              </a:r>
              <a:endParaRPr sz="3200">
                <a:solidFill>
                  <a:schemeClr val="dk1"/>
                </a:solidFill>
                <a:latin typeface="Times New Roman"/>
                <a:ea typeface="Times New Roman"/>
                <a:cs typeface="Times New Roman"/>
                <a:sym typeface="Times New Roman"/>
              </a:endParaRPr>
            </a:p>
            <a:p>
              <a:pPr indent="-660400" lvl="0" marL="1828800" rtl="0" algn="just">
                <a:lnSpc>
                  <a:spcPct val="100000"/>
                </a:lnSpc>
                <a:spcBef>
                  <a:spcPts val="0"/>
                </a:spcBef>
                <a:spcAft>
                  <a:spcPts val="0"/>
                </a:spcAft>
                <a:buClr>
                  <a:schemeClr val="dk1"/>
                </a:buClr>
                <a:buSzPts val="3200"/>
                <a:buFont typeface="Times New Roman"/>
                <a:buChar char="●"/>
              </a:pPr>
              <a:r>
                <a:rPr lang="en" sz="3200">
                  <a:solidFill>
                    <a:schemeClr val="dk1"/>
                  </a:solidFill>
                  <a:latin typeface="Times New Roman"/>
                  <a:ea typeface="Times New Roman"/>
                  <a:cs typeface="Times New Roman"/>
                  <a:sym typeface="Times New Roman"/>
                </a:rPr>
                <a:t>Complementary </a:t>
              </a:r>
              <a:r>
                <a:rPr lang="en" sz="3200">
                  <a:solidFill>
                    <a:schemeClr val="dk1"/>
                  </a:solidFill>
                  <a:latin typeface="Times New Roman"/>
                  <a:ea typeface="Times New Roman"/>
                  <a:cs typeface="Times New Roman"/>
                  <a:sym typeface="Times New Roman"/>
                </a:rPr>
                <a:t>LA-ICP-MS</a:t>
              </a:r>
              <a:r>
                <a:rPr lang="en" sz="3200">
                  <a:solidFill>
                    <a:schemeClr val="dk1"/>
                  </a:solidFill>
                  <a:latin typeface="Times New Roman"/>
                  <a:ea typeface="Times New Roman"/>
                  <a:cs typeface="Times New Roman"/>
                  <a:sym typeface="Times New Roman"/>
                </a:rPr>
                <a:t> elemental analysis </a:t>
              </a:r>
              <a:endParaRPr sz="3200">
                <a:solidFill>
                  <a:schemeClr val="dk1"/>
                </a:solidFill>
                <a:latin typeface="Times New Roman"/>
                <a:ea typeface="Times New Roman"/>
                <a:cs typeface="Times New Roman"/>
                <a:sym typeface="Times New Roman"/>
              </a:endParaRPr>
            </a:p>
            <a:p>
              <a:pPr indent="-457200" lvl="0" marL="1828800" rtl="0" algn="just">
                <a:lnSpc>
                  <a:spcPct val="100000"/>
                </a:lnSpc>
                <a:spcBef>
                  <a:spcPts val="0"/>
                </a:spcBef>
                <a:spcAft>
                  <a:spcPts val="0"/>
                </a:spcAft>
                <a:buNone/>
              </a:pPr>
              <a:r>
                <a:t/>
              </a:r>
              <a:endParaRPr sz="3200">
                <a:solidFill>
                  <a:schemeClr val="dk1"/>
                </a:solidFill>
                <a:latin typeface="Times New Roman"/>
                <a:ea typeface="Times New Roman"/>
                <a:cs typeface="Times New Roman"/>
                <a:sym typeface="Times New Roman"/>
              </a:endParaRPr>
            </a:p>
            <a:p>
              <a:pPr indent="-457200" lvl="0" marL="1828800" rtl="0" algn="just">
                <a:spcBef>
                  <a:spcPts val="0"/>
                </a:spcBef>
                <a:spcAft>
                  <a:spcPts val="0"/>
                </a:spcAft>
                <a:buNone/>
              </a:pPr>
              <a:r>
                <a:t/>
              </a:r>
              <a:endParaRPr sz="3200">
                <a:solidFill>
                  <a:schemeClr val="dk2"/>
                </a:solidFill>
                <a:latin typeface="Times New Roman"/>
                <a:ea typeface="Times New Roman"/>
                <a:cs typeface="Times New Roman"/>
                <a:sym typeface="Times New Roman"/>
              </a:endParaRPr>
            </a:p>
          </p:txBody>
        </p:sp>
      </p:grpSp>
      <p:sp>
        <p:nvSpPr>
          <p:cNvPr id="71" name="Google Shape;71;p13"/>
          <p:cNvSpPr txBox="1"/>
          <p:nvPr/>
        </p:nvSpPr>
        <p:spPr>
          <a:xfrm>
            <a:off x="7536720" y="4097760"/>
            <a:ext cx="28825800" cy="912000"/>
          </a:xfrm>
          <a:prstGeom prst="rect">
            <a:avLst/>
          </a:prstGeom>
          <a:noFill/>
          <a:ln>
            <a:noFill/>
          </a:ln>
        </p:spPr>
        <p:txBody>
          <a:bodyPr anchorCtr="0" anchor="ctr" bIns="487600" lIns="487600" spcFirstLastPara="1" rIns="487600" wrap="square" tIns="487600">
            <a:noAutofit/>
          </a:bodyPr>
          <a:lstStyle/>
          <a:p>
            <a:pPr indent="0" lvl="0" marL="0" rtl="0" algn="ctr">
              <a:spcBef>
                <a:spcPts val="0"/>
              </a:spcBef>
              <a:spcAft>
                <a:spcPts val="0"/>
              </a:spcAft>
              <a:buNone/>
            </a:pPr>
            <a:r>
              <a:rPr lang="en" sz="4300">
                <a:solidFill>
                  <a:schemeClr val="dk2"/>
                </a:solidFill>
                <a:latin typeface="Times New Roman"/>
                <a:ea typeface="Times New Roman"/>
                <a:cs typeface="Times New Roman"/>
                <a:sym typeface="Times New Roman"/>
              </a:rPr>
              <a:t>Jordan Christian</a:t>
            </a:r>
            <a:r>
              <a:rPr baseline="30000" lang="en" sz="4300">
                <a:solidFill>
                  <a:schemeClr val="dk2"/>
                </a:solidFill>
                <a:latin typeface="Times New Roman"/>
                <a:ea typeface="Times New Roman"/>
                <a:cs typeface="Times New Roman"/>
                <a:sym typeface="Times New Roman"/>
              </a:rPr>
              <a:t>1</a:t>
            </a:r>
            <a:r>
              <a:rPr lang="en" sz="4300">
                <a:solidFill>
                  <a:schemeClr val="dk2"/>
                </a:solidFill>
                <a:latin typeface="Times New Roman"/>
                <a:ea typeface="Times New Roman"/>
                <a:cs typeface="Times New Roman"/>
                <a:sym typeface="Times New Roman"/>
              </a:rPr>
              <a:t>, Martin Guitreau</a:t>
            </a:r>
            <a:r>
              <a:rPr baseline="30000" lang="en" sz="4300">
                <a:solidFill>
                  <a:schemeClr val="dk2"/>
                </a:solidFill>
                <a:latin typeface="Times New Roman"/>
                <a:ea typeface="Times New Roman"/>
                <a:cs typeface="Times New Roman"/>
                <a:sym typeface="Times New Roman"/>
              </a:rPr>
              <a:t>2</a:t>
            </a:r>
            <a:r>
              <a:rPr lang="en" sz="4300">
                <a:solidFill>
                  <a:schemeClr val="dk2"/>
                </a:solidFill>
                <a:latin typeface="Times New Roman"/>
                <a:ea typeface="Times New Roman"/>
                <a:cs typeface="Times New Roman"/>
                <a:sym typeface="Times New Roman"/>
              </a:rPr>
              <a:t>, Emma M. Burkett</a:t>
            </a:r>
            <a:r>
              <a:rPr baseline="30000" lang="en" sz="4300">
                <a:solidFill>
                  <a:schemeClr val="dk2"/>
                </a:solidFill>
                <a:latin typeface="Times New Roman"/>
                <a:ea typeface="Times New Roman"/>
                <a:cs typeface="Times New Roman"/>
                <a:sym typeface="Times New Roman"/>
              </a:rPr>
              <a:t>1</a:t>
            </a:r>
            <a:r>
              <a:rPr lang="en" sz="4300">
                <a:solidFill>
                  <a:schemeClr val="dk2"/>
                </a:solidFill>
                <a:latin typeface="Times New Roman"/>
                <a:ea typeface="Times New Roman"/>
                <a:cs typeface="Times New Roman"/>
                <a:sym typeface="Times New Roman"/>
              </a:rPr>
              <a:t> and Julia G. Bryce</a:t>
            </a:r>
            <a:r>
              <a:rPr baseline="30000" lang="en" sz="4300">
                <a:solidFill>
                  <a:schemeClr val="dk2"/>
                </a:solidFill>
                <a:latin typeface="Times New Roman"/>
                <a:ea typeface="Times New Roman"/>
                <a:cs typeface="Times New Roman"/>
                <a:sym typeface="Times New Roman"/>
              </a:rPr>
              <a:t>1</a:t>
            </a:r>
            <a:endParaRPr baseline="30000" sz="4300">
              <a:solidFill>
                <a:schemeClr val="dk2"/>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baseline="30000" lang="en" sz="4300">
                <a:solidFill>
                  <a:schemeClr val="dk2"/>
                </a:solidFill>
                <a:latin typeface="Times New Roman"/>
                <a:ea typeface="Times New Roman"/>
                <a:cs typeface="Times New Roman"/>
                <a:sym typeface="Times New Roman"/>
              </a:rPr>
              <a:t>1. University of New Hampshire, Department of Earth Sciences, Durham, NH, USA</a:t>
            </a:r>
            <a:endParaRPr baseline="30000" sz="4300">
              <a:solidFill>
                <a:schemeClr val="dk2"/>
              </a:solidFill>
              <a:latin typeface="Times New Roman"/>
              <a:ea typeface="Times New Roman"/>
              <a:cs typeface="Times New Roman"/>
              <a:sym typeface="Times New Roman"/>
            </a:endParaRPr>
          </a:p>
          <a:p>
            <a:pPr indent="0" lvl="0" marL="0" rtl="0" algn="ctr">
              <a:lnSpc>
                <a:spcPct val="50000"/>
              </a:lnSpc>
              <a:spcBef>
                <a:spcPts val="0"/>
              </a:spcBef>
              <a:spcAft>
                <a:spcPts val="0"/>
              </a:spcAft>
              <a:buNone/>
            </a:pPr>
            <a:r>
              <a:rPr baseline="30000" lang="en" sz="4300">
                <a:solidFill>
                  <a:schemeClr val="dk2"/>
                </a:solidFill>
                <a:latin typeface="Times New Roman"/>
                <a:ea typeface="Times New Roman"/>
                <a:cs typeface="Times New Roman"/>
                <a:sym typeface="Times New Roman"/>
              </a:rPr>
              <a:t>2. Université Clermont-Auvergne, Laboratoire Magmas et Volcans, Aubiere, France</a:t>
            </a:r>
            <a:endParaRPr baseline="30000" sz="4300">
              <a:solidFill>
                <a:schemeClr val="dk2"/>
              </a:solidFill>
              <a:latin typeface="Times New Roman"/>
              <a:ea typeface="Times New Roman"/>
              <a:cs typeface="Times New Roman"/>
              <a:sym typeface="Times New Roman"/>
            </a:endParaRPr>
          </a:p>
        </p:txBody>
      </p:sp>
      <p:grpSp>
        <p:nvGrpSpPr>
          <p:cNvPr id="72" name="Google Shape;72;p13"/>
          <p:cNvGrpSpPr/>
          <p:nvPr/>
        </p:nvGrpSpPr>
        <p:grpSpPr>
          <a:xfrm>
            <a:off x="18062718" y="7275046"/>
            <a:ext cx="12114645" cy="8084967"/>
            <a:chOff x="2343203" y="820450"/>
            <a:chExt cx="3968372" cy="1836449"/>
          </a:xfrm>
        </p:grpSpPr>
        <p:pic>
          <p:nvPicPr>
            <p:cNvPr id="73" name="Google Shape;73;p13"/>
            <p:cNvPicPr preferRelativeResize="0"/>
            <p:nvPr/>
          </p:nvPicPr>
          <p:blipFill>
            <a:blip r:embed="rId4">
              <a:alphaModFix/>
            </a:blip>
            <a:stretch>
              <a:fillRect/>
            </a:stretch>
          </p:blipFill>
          <p:spPr>
            <a:xfrm>
              <a:off x="4996475" y="1713525"/>
              <a:ext cx="1315100" cy="943374"/>
            </a:xfrm>
            <a:prstGeom prst="rect">
              <a:avLst/>
            </a:prstGeom>
            <a:noFill/>
            <a:ln>
              <a:noFill/>
            </a:ln>
          </p:spPr>
        </p:pic>
        <p:pic>
          <p:nvPicPr>
            <p:cNvPr id="74" name="Google Shape;74;p13"/>
            <p:cNvPicPr preferRelativeResize="0"/>
            <p:nvPr/>
          </p:nvPicPr>
          <p:blipFill>
            <a:blip r:embed="rId5">
              <a:alphaModFix/>
            </a:blip>
            <a:stretch>
              <a:fillRect/>
            </a:stretch>
          </p:blipFill>
          <p:spPr>
            <a:xfrm>
              <a:off x="5028625" y="828375"/>
              <a:ext cx="1282948" cy="905649"/>
            </a:xfrm>
            <a:prstGeom prst="rect">
              <a:avLst/>
            </a:prstGeom>
            <a:noFill/>
            <a:ln>
              <a:noFill/>
            </a:ln>
          </p:spPr>
        </p:pic>
        <p:pic>
          <p:nvPicPr>
            <p:cNvPr id="75" name="Google Shape;75;p13"/>
            <p:cNvPicPr preferRelativeResize="0"/>
            <p:nvPr/>
          </p:nvPicPr>
          <p:blipFill>
            <a:blip r:embed="rId6">
              <a:alphaModFix/>
            </a:blip>
            <a:stretch>
              <a:fillRect/>
            </a:stretch>
          </p:blipFill>
          <p:spPr>
            <a:xfrm>
              <a:off x="3660250" y="820450"/>
              <a:ext cx="1368376" cy="943374"/>
            </a:xfrm>
            <a:prstGeom prst="rect">
              <a:avLst/>
            </a:prstGeom>
            <a:noFill/>
            <a:ln>
              <a:noFill/>
            </a:ln>
          </p:spPr>
        </p:pic>
        <p:pic>
          <p:nvPicPr>
            <p:cNvPr id="76" name="Google Shape;76;p13"/>
            <p:cNvPicPr preferRelativeResize="0"/>
            <p:nvPr/>
          </p:nvPicPr>
          <p:blipFill rotWithShape="1">
            <a:blip r:embed="rId7">
              <a:alphaModFix/>
            </a:blip>
            <a:srcRect b="0" l="29403" r="0" t="24573"/>
            <a:stretch/>
          </p:blipFill>
          <p:spPr>
            <a:xfrm>
              <a:off x="3653775" y="1713525"/>
              <a:ext cx="1368376" cy="943374"/>
            </a:xfrm>
            <a:prstGeom prst="rect">
              <a:avLst/>
            </a:prstGeom>
            <a:noFill/>
            <a:ln>
              <a:noFill/>
            </a:ln>
          </p:spPr>
        </p:pic>
        <p:pic>
          <p:nvPicPr>
            <p:cNvPr id="77" name="Google Shape;77;p13"/>
            <p:cNvPicPr preferRelativeResize="0"/>
            <p:nvPr/>
          </p:nvPicPr>
          <p:blipFill>
            <a:blip r:embed="rId8">
              <a:alphaModFix/>
            </a:blip>
            <a:stretch>
              <a:fillRect/>
            </a:stretch>
          </p:blipFill>
          <p:spPr>
            <a:xfrm>
              <a:off x="2343225" y="820450"/>
              <a:ext cx="1315100" cy="943374"/>
            </a:xfrm>
            <a:prstGeom prst="rect">
              <a:avLst/>
            </a:prstGeom>
            <a:noFill/>
            <a:ln>
              <a:noFill/>
            </a:ln>
          </p:spPr>
        </p:pic>
        <p:pic>
          <p:nvPicPr>
            <p:cNvPr id="78" name="Google Shape;78;p13"/>
            <p:cNvPicPr preferRelativeResize="0"/>
            <p:nvPr/>
          </p:nvPicPr>
          <p:blipFill>
            <a:blip r:embed="rId9">
              <a:alphaModFix/>
            </a:blip>
            <a:stretch>
              <a:fillRect/>
            </a:stretch>
          </p:blipFill>
          <p:spPr>
            <a:xfrm>
              <a:off x="2343225" y="1713525"/>
              <a:ext cx="1315112" cy="943374"/>
            </a:xfrm>
            <a:prstGeom prst="rect">
              <a:avLst/>
            </a:prstGeom>
            <a:noFill/>
            <a:ln>
              <a:noFill/>
            </a:ln>
          </p:spPr>
        </p:pic>
        <p:sp>
          <p:nvSpPr>
            <p:cNvPr id="79" name="Google Shape;79;p13"/>
            <p:cNvSpPr txBox="1"/>
            <p:nvPr/>
          </p:nvSpPr>
          <p:spPr>
            <a:xfrm>
              <a:off x="2383913" y="867031"/>
              <a:ext cx="864000" cy="105000"/>
            </a:xfrm>
            <a:prstGeom prst="rect">
              <a:avLst/>
            </a:prstGeom>
            <a:solidFill>
              <a:schemeClr val="lt1"/>
            </a:solidFill>
            <a:ln>
              <a:noFill/>
            </a:ln>
          </p:spPr>
          <p:txBody>
            <a:bodyPr anchorCtr="0" anchor="ctr" bIns="487600" lIns="487600" spcFirstLastPara="1" rIns="487600" wrap="square" tIns="487600">
              <a:noAutofit/>
            </a:bodyPr>
            <a:lstStyle/>
            <a:p>
              <a:pPr indent="0" lvl="0" marL="0" rtl="0" algn="l">
                <a:spcBef>
                  <a:spcPts val="0"/>
                </a:spcBef>
                <a:spcAft>
                  <a:spcPts val="0"/>
                </a:spcAft>
                <a:buNone/>
              </a:pPr>
              <a:r>
                <a:rPr lang="en" sz="2100">
                  <a:solidFill>
                    <a:schemeClr val="dk1"/>
                  </a:solidFill>
                  <a:latin typeface="Times New Roman"/>
                  <a:ea typeface="Times New Roman"/>
                  <a:cs typeface="Times New Roman"/>
                  <a:sym typeface="Times New Roman"/>
                </a:rPr>
                <a:t>Roche Noire</a:t>
              </a:r>
              <a:endParaRPr sz="2100">
                <a:solidFill>
                  <a:schemeClr val="dk1"/>
                </a:solidFill>
                <a:latin typeface="Times New Roman"/>
                <a:ea typeface="Times New Roman"/>
                <a:cs typeface="Times New Roman"/>
                <a:sym typeface="Times New Roman"/>
              </a:endParaRPr>
            </a:p>
          </p:txBody>
        </p:sp>
        <p:sp>
          <p:nvSpPr>
            <p:cNvPr id="80" name="Google Shape;80;p13"/>
            <p:cNvSpPr txBox="1"/>
            <p:nvPr/>
          </p:nvSpPr>
          <p:spPr>
            <a:xfrm>
              <a:off x="3653784" y="848279"/>
              <a:ext cx="755100" cy="105000"/>
            </a:xfrm>
            <a:prstGeom prst="rect">
              <a:avLst/>
            </a:prstGeom>
            <a:solidFill>
              <a:schemeClr val="lt1"/>
            </a:solidFill>
            <a:ln>
              <a:noFill/>
            </a:ln>
          </p:spPr>
          <p:txBody>
            <a:bodyPr anchorCtr="0" anchor="ctr" bIns="487600" lIns="487600" spcFirstLastPara="1" rIns="487600" wrap="square" tIns="487600">
              <a:noAutofit/>
            </a:bodyPr>
            <a:lstStyle/>
            <a:p>
              <a:pPr indent="0" lvl="0" marL="0" rtl="0" algn="l">
                <a:spcBef>
                  <a:spcPts val="0"/>
                </a:spcBef>
                <a:spcAft>
                  <a:spcPts val="0"/>
                </a:spcAft>
                <a:buNone/>
              </a:pPr>
              <a:r>
                <a:rPr lang="en" sz="2100">
                  <a:solidFill>
                    <a:schemeClr val="dk1"/>
                  </a:solidFill>
                  <a:latin typeface="Times New Roman"/>
                  <a:ea typeface="Times New Roman"/>
                  <a:cs typeface="Times New Roman"/>
                  <a:sym typeface="Times New Roman"/>
                </a:rPr>
                <a:t>St. Andre</a:t>
              </a:r>
              <a:endParaRPr sz="2100">
                <a:solidFill>
                  <a:schemeClr val="dk1"/>
                </a:solidFill>
                <a:latin typeface="Times New Roman"/>
                <a:ea typeface="Times New Roman"/>
                <a:cs typeface="Times New Roman"/>
                <a:sym typeface="Times New Roman"/>
              </a:endParaRPr>
            </a:p>
          </p:txBody>
        </p:sp>
        <p:sp>
          <p:nvSpPr>
            <p:cNvPr id="81" name="Google Shape;81;p13"/>
            <p:cNvSpPr txBox="1"/>
            <p:nvPr/>
          </p:nvSpPr>
          <p:spPr>
            <a:xfrm>
              <a:off x="5045958" y="846659"/>
              <a:ext cx="721800" cy="105000"/>
            </a:xfrm>
            <a:prstGeom prst="rect">
              <a:avLst/>
            </a:prstGeom>
            <a:solidFill>
              <a:schemeClr val="lt1"/>
            </a:solidFill>
            <a:ln>
              <a:noFill/>
            </a:ln>
          </p:spPr>
          <p:txBody>
            <a:bodyPr anchorCtr="0" anchor="ctr" bIns="487600" lIns="487600" spcFirstLastPara="1" rIns="487600" wrap="square" tIns="487600">
              <a:noAutofit/>
            </a:bodyPr>
            <a:lstStyle/>
            <a:p>
              <a:pPr indent="0" lvl="0" marL="0" rtl="0" algn="l">
                <a:spcBef>
                  <a:spcPts val="0"/>
                </a:spcBef>
                <a:spcAft>
                  <a:spcPts val="0"/>
                </a:spcAft>
                <a:buNone/>
              </a:pPr>
              <a:r>
                <a:rPr lang="en" sz="2100">
                  <a:solidFill>
                    <a:schemeClr val="dk1"/>
                  </a:solidFill>
                  <a:latin typeface="Times New Roman"/>
                  <a:ea typeface="Times New Roman"/>
                  <a:cs typeface="Times New Roman"/>
                  <a:sym typeface="Times New Roman"/>
                </a:rPr>
                <a:t>Corent 1a</a:t>
              </a:r>
              <a:endParaRPr sz="2100">
                <a:solidFill>
                  <a:schemeClr val="dk1"/>
                </a:solidFill>
                <a:latin typeface="Times New Roman"/>
                <a:ea typeface="Times New Roman"/>
                <a:cs typeface="Times New Roman"/>
                <a:sym typeface="Times New Roman"/>
              </a:endParaRPr>
            </a:p>
          </p:txBody>
        </p:sp>
        <p:sp>
          <p:nvSpPr>
            <p:cNvPr id="82" name="Google Shape;82;p13"/>
            <p:cNvSpPr txBox="1"/>
            <p:nvPr/>
          </p:nvSpPr>
          <p:spPr>
            <a:xfrm>
              <a:off x="2343203" y="2571732"/>
              <a:ext cx="708000" cy="79500"/>
            </a:xfrm>
            <a:prstGeom prst="rect">
              <a:avLst/>
            </a:prstGeom>
            <a:solidFill>
              <a:schemeClr val="lt1"/>
            </a:solidFill>
            <a:ln>
              <a:noFill/>
            </a:ln>
          </p:spPr>
          <p:txBody>
            <a:bodyPr anchorCtr="0" anchor="ctr" bIns="487600" lIns="487600" spcFirstLastPara="1" rIns="487600" wrap="square" tIns="487600">
              <a:noAutofit/>
            </a:bodyPr>
            <a:lstStyle/>
            <a:p>
              <a:pPr indent="0" lvl="0" marL="0" rtl="0" algn="l">
                <a:spcBef>
                  <a:spcPts val="0"/>
                </a:spcBef>
                <a:spcAft>
                  <a:spcPts val="0"/>
                </a:spcAft>
                <a:buNone/>
              </a:pPr>
              <a:r>
                <a:rPr lang="en" sz="2100">
                  <a:solidFill>
                    <a:schemeClr val="dk1"/>
                  </a:solidFill>
                  <a:latin typeface="Times New Roman"/>
                  <a:ea typeface="Times New Roman"/>
                  <a:cs typeface="Times New Roman"/>
                  <a:sym typeface="Times New Roman"/>
                </a:rPr>
                <a:t>Corent 2</a:t>
              </a:r>
              <a:endParaRPr sz="2100">
                <a:solidFill>
                  <a:schemeClr val="dk1"/>
                </a:solidFill>
                <a:latin typeface="Times New Roman"/>
                <a:ea typeface="Times New Roman"/>
                <a:cs typeface="Times New Roman"/>
                <a:sym typeface="Times New Roman"/>
              </a:endParaRPr>
            </a:p>
          </p:txBody>
        </p:sp>
        <p:sp>
          <p:nvSpPr>
            <p:cNvPr id="83" name="Google Shape;83;p13"/>
            <p:cNvSpPr txBox="1"/>
            <p:nvPr/>
          </p:nvSpPr>
          <p:spPr>
            <a:xfrm>
              <a:off x="3683623" y="2571732"/>
              <a:ext cx="721800" cy="79500"/>
            </a:xfrm>
            <a:prstGeom prst="rect">
              <a:avLst/>
            </a:prstGeom>
            <a:solidFill>
              <a:schemeClr val="lt1"/>
            </a:solidFill>
            <a:ln>
              <a:noFill/>
            </a:ln>
          </p:spPr>
          <p:txBody>
            <a:bodyPr anchorCtr="0" anchor="ctr" bIns="487600" lIns="487600" spcFirstLastPara="1" rIns="487600" wrap="square" tIns="487600">
              <a:noAutofit/>
            </a:bodyPr>
            <a:lstStyle/>
            <a:p>
              <a:pPr indent="0" lvl="0" marL="0" rtl="0" algn="l">
                <a:spcBef>
                  <a:spcPts val="0"/>
                </a:spcBef>
                <a:spcAft>
                  <a:spcPts val="0"/>
                </a:spcAft>
                <a:buNone/>
              </a:pPr>
              <a:r>
                <a:rPr lang="en" sz="2100">
                  <a:solidFill>
                    <a:schemeClr val="dk1"/>
                  </a:solidFill>
                  <a:latin typeface="Times New Roman"/>
                  <a:ea typeface="Times New Roman"/>
                  <a:cs typeface="Times New Roman"/>
                  <a:sym typeface="Times New Roman"/>
                </a:rPr>
                <a:t>Corent 3</a:t>
              </a:r>
              <a:endParaRPr sz="2100">
                <a:solidFill>
                  <a:schemeClr val="dk1"/>
                </a:solidFill>
                <a:latin typeface="Times New Roman"/>
                <a:ea typeface="Times New Roman"/>
                <a:cs typeface="Times New Roman"/>
                <a:sym typeface="Times New Roman"/>
              </a:endParaRPr>
            </a:p>
          </p:txBody>
        </p:sp>
        <p:sp>
          <p:nvSpPr>
            <p:cNvPr id="84" name="Google Shape;84;p13"/>
            <p:cNvSpPr txBox="1"/>
            <p:nvPr/>
          </p:nvSpPr>
          <p:spPr>
            <a:xfrm>
              <a:off x="5059738" y="2571742"/>
              <a:ext cx="708000" cy="79500"/>
            </a:xfrm>
            <a:prstGeom prst="rect">
              <a:avLst/>
            </a:prstGeom>
            <a:solidFill>
              <a:schemeClr val="lt1"/>
            </a:solidFill>
            <a:ln>
              <a:noFill/>
            </a:ln>
          </p:spPr>
          <p:txBody>
            <a:bodyPr anchorCtr="0" anchor="ctr" bIns="487600" lIns="487600" spcFirstLastPara="1" rIns="487600" wrap="square" tIns="487600">
              <a:noAutofit/>
            </a:bodyPr>
            <a:lstStyle/>
            <a:p>
              <a:pPr indent="0" lvl="0" marL="0" rtl="0" algn="l">
                <a:spcBef>
                  <a:spcPts val="0"/>
                </a:spcBef>
                <a:spcAft>
                  <a:spcPts val="0"/>
                </a:spcAft>
                <a:buNone/>
              </a:pPr>
              <a:r>
                <a:rPr lang="en" sz="2100">
                  <a:solidFill>
                    <a:schemeClr val="dk1"/>
                  </a:solidFill>
                  <a:latin typeface="Times New Roman"/>
                  <a:ea typeface="Times New Roman"/>
                  <a:cs typeface="Times New Roman"/>
                  <a:sym typeface="Times New Roman"/>
                </a:rPr>
                <a:t>Corent 4</a:t>
              </a:r>
              <a:endParaRPr sz="2100">
                <a:solidFill>
                  <a:schemeClr val="dk1"/>
                </a:solidFill>
                <a:latin typeface="Times New Roman"/>
                <a:ea typeface="Times New Roman"/>
                <a:cs typeface="Times New Roman"/>
                <a:sym typeface="Times New Roman"/>
              </a:endParaRPr>
            </a:p>
          </p:txBody>
        </p:sp>
      </p:grpSp>
      <p:sp>
        <p:nvSpPr>
          <p:cNvPr id="85" name="Google Shape;85;p13"/>
          <p:cNvSpPr/>
          <p:nvPr/>
        </p:nvSpPr>
        <p:spPr>
          <a:xfrm>
            <a:off x="203750" y="18510125"/>
            <a:ext cx="10781400" cy="13959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487600" lIns="487600" spcFirstLastPara="1" rIns="487600" wrap="square" tIns="487600">
            <a:noAutofit/>
          </a:bodyPr>
          <a:lstStyle/>
          <a:p>
            <a:pPr indent="0" lvl="0" marL="0" rtl="0" algn="ctr">
              <a:spcBef>
                <a:spcPts val="0"/>
              </a:spcBef>
              <a:spcAft>
                <a:spcPts val="0"/>
              </a:spcAft>
              <a:buNone/>
            </a:pPr>
            <a:r>
              <a:t/>
            </a:r>
            <a:endParaRPr sz="7500"/>
          </a:p>
        </p:txBody>
      </p:sp>
      <p:pic>
        <p:nvPicPr>
          <p:cNvPr id="86" name="Google Shape;86;p13"/>
          <p:cNvPicPr preferRelativeResize="0"/>
          <p:nvPr/>
        </p:nvPicPr>
        <p:blipFill>
          <a:blip r:embed="rId10">
            <a:alphaModFix/>
          </a:blip>
          <a:stretch>
            <a:fillRect/>
          </a:stretch>
        </p:blipFill>
        <p:spPr>
          <a:xfrm>
            <a:off x="6784200" y="26483823"/>
            <a:ext cx="3994437" cy="5474728"/>
          </a:xfrm>
          <a:prstGeom prst="rect">
            <a:avLst/>
          </a:prstGeom>
          <a:noFill/>
          <a:ln>
            <a:noFill/>
          </a:ln>
        </p:spPr>
      </p:pic>
      <p:sp>
        <p:nvSpPr>
          <p:cNvPr id="87" name="Google Shape;87;p13"/>
          <p:cNvSpPr txBox="1"/>
          <p:nvPr/>
        </p:nvSpPr>
        <p:spPr>
          <a:xfrm>
            <a:off x="215654" y="19535200"/>
            <a:ext cx="10682400" cy="1317000"/>
          </a:xfrm>
          <a:prstGeom prst="rect">
            <a:avLst/>
          </a:prstGeom>
          <a:noFill/>
          <a:ln>
            <a:noFill/>
          </a:ln>
        </p:spPr>
        <p:txBody>
          <a:bodyPr anchorCtr="0" anchor="t" bIns="487600" lIns="487600" spcFirstLastPara="1" rIns="487600" wrap="square" tIns="487600">
            <a:noAutofit/>
          </a:bodyPr>
          <a:lstStyle/>
          <a:p>
            <a:pPr indent="0" lvl="0" marL="0" rtl="0" algn="l">
              <a:spcBef>
                <a:spcPts val="0"/>
              </a:spcBef>
              <a:spcAft>
                <a:spcPts val="0"/>
              </a:spcAft>
              <a:buNone/>
            </a:pPr>
            <a:r>
              <a:rPr lang="en" sz="3000" u="sng">
                <a:solidFill>
                  <a:schemeClr val="dk1"/>
                </a:solidFill>
                <a:latin typeface="Times New Roman"/>
                <a:ea typeface="Times New Roman"/>
                <a:cs typeface="Times New Roman"/>
                <a:sym typeface="Times New Roman"/>
              </a:rPr>
              <a:t>Research Question</a:t>
            </a:r>
            <a:r>
              <a:rPr lang="en" sz="3000">
                <a:solidFill>
                  <a:schemeClr val="dk1"/>
                </a:solidFill>
                <a:latin typeface="Times New Roman"/>
                <a:ea typeface="Times New Roman"/>
                <a:cs typeface="Times New Roman"/>
                <a:sym typeface="Times New Roman"/>
              </a:rPr>
              <a:t>: </a:t>
            </a:r>
            <a:endParaRPr sz="3000">
              <a:solidFill>
                <a:schemeClr val="dk1"/>
              </a:solidFill>
              <a:latin typeface="Times New Roman"/>
              <a:ea typeface="Times New Roman"/>
              <a:cs typeface="Times New Roman"/>
              <a:sym typeface="Times New Roman"/>
            </a:endParaRPr>
          </a:p>
          <a:p>
            <a:pPr indent="0" lvl="0" marL="0" rtl="0" algn="just">
              <a:spcBef>
                <a:spcPts val="0"/>
              </a:spcBef>
              <a:spcAft>
                <a:spcPts val="0"/>
              </a:spcAft>
              <a:buNone/>
            </a:pPr>
            <a:r>
              <a:rPr lang="en" sz="3000">
                <a:solidFill>
                  <a:schemeClr val="dk1"/>
                </a:solidFill>
                <a:latin typeface="Times New Roman"/>
                <a:ea typeface="Times New Roman"/>
                <a:cs typeface="Times New Roman"/>
                <a:sym typeface="Times New Roman"/>
              </a:rPr>
              <a:t>Are there notable geochemical differences in tephra and lava flows that indicate distinctive magma </a:t>
            </a:r>
            <a:r>
              <a:rPr lang="en" sz="3000">
                <a:solidFill>
                  <a:schemeClr val="dk1"/>
                </a:solidFill>
                <a:latin typeface="Times New Roman"/>
                <a:ea typeface="Times New Roman"/>
                <a:cs typeface="Times New Roman"/>
                <a:sym typeface="Times New Roman"/>
              </a:rPr>
              <a:t>assembly</a:t>
            </a:r>
            <a:r>
              <a:rPr lang="en" sz="3000">
                <a:solidFill>
                  <a:schemeClr val="dk1"/>
                </a:solidFill>
                <a:latin typeface="Times New Roman"/>
                <a:ea typeface="Times New Roman"/>
                <a:cs typeface="Times New Roman"/>
                <a:sym typeface="Times New Roman"/>
              </a:rPr>
              <a:t> processes? </a:t>
            </a:r>
            <a:endParaRPr sz="3000">
              <a:solidFill>
                <a:schemeClr val="dk1"/>
              </a:solidFill>
              <a:latin typeface="Times New Roman"/>
              <a:ea typeface="Times New Roman"/>
              <a:cs typeface="Times New Roman"/>
              <a:sym typeface="Times New Roman"/>
            </a:endParaRPr>
          </a:p>
        </p:txBody>
      </p:sp>
      <p:pic>
        <p:nvPicPr>
          <p:cNvPr id="88" name="Google Shape;88;p13"/>
          <p:cNvPicPr preferRelativeResize="0"/>
          <p:nvPr/>
        </p:nvPicPr>
        <p:blipFill rotWithShape="1">
          <a:blip r:embed="rId11">
            <a:alphaModFix/>
          </a:blip>
          <a:srcRect b="0" l="0" r="0" t="11527"/>
          <a:stretch/>
        </p:blipFill>
        <p:spPr>
          <a:xfrm>
            <a:off x="11757831" y="14328922"/>
            <a:ext cx="3356927" cy="3086886"/>
          </a:xfrm>
          <a:prstGeom prst="rect">
            <a:avLst/>
          </a:prstGeom>
          <a:noFill/>
          <a:ln>
            <a:noFill/>
          </a:ln>
        </p:spPr>
      </p:pic>
      <p:sp>
        <p:nvSpPr>
          <p:cNvPr id="89" name="Google Shape;89;p13"/>
          <p:cNvSpPr/>
          <p:nvPr/>
        </p:nvSpPr>
        <p:spPr>
          <a:xfrm>
            <a:off x="203745" y="18510125"/>
            <a:ext cx="10781400" cy="13716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487600" lIns="487600" spcFirstLastPara="1" rIns="487600" wrap="square" tIns="487600">
            <a:noAutofit/>
          </a:bodyPr>
          <a:lstStyle/>
          <a:p>
            <a:pPr indent="0" lvl="0" marL="0" rtl="0" algn="ctr">
              <a:spcBef>
                <a:spcPts val="0"/>
              </a:spcBef>
              <a:spcAft>
                <a:spcPts val="0"/>
              </a:spcAft>
              <a:buNone/>
            </a:pPr>
            <a:r>
              <a:rPr lang="en" sz="5900">
                <a:latin typeface="Times New Roman"/>
                <a:ea typeface="Times New Roman"/>
                <a:cs typeface="Times New Roman"/>
                <a:sym typeface="Times New Roman"/>
              </a:rPr>
              <a:t>Motivation and Background</a:t>
            </a:r>
            <a:endParaRPr sz="5900">
              <a:latin typeface="Times New Roman"/>
              <a:ea typeface="Times New Roman"/>
              <a:cs typeface="Times New Roman"/>
              <a:sym typeface="Times New Roman"/>
            </a:endParaRPr>
          </a:p>
        </p:txBody>
      </p:sp>
      <p:sp>
        <p:nvSpPr>
          <p:cNvPr id="90" name="Google Shape;90;p13"/>
          <p:cNvSpPr txBox="1"/>
          <p:nvPr/>
        </p:nvSpPr>
        <p:spPr>
          <a:xfrm>
            <a:off x="205075" y="20941025"/>
            <a:ext cx="9602100" cy="6259200"/>
          </a:xfrm>
          <a:prstGeom prst="rect">
            <a:avLst/>
          </a:prstGeom>
          <a:noFill/>
          <a:ln>
            <a:noFill/>
          </a:ln>
        </p:spPr>
        <p:txBody>
          <a:bodyPr anchorCtr="0" anchor="t" bIns="487600" lIns="487600" spcFirstLastPara="1" rIns="487600" wrap="square" tIns="487600">
            <a:noAutofit/>
          </a:bodyPr>
          <a:lstStyle/>
          <a:p>
            <a:pPr indent="0" lvl="0" marL="0" rtl="0" algn="just">
              <a:spcBef>
                <a:spcPts val="0"/>
              </a:spcBef>
              <a:spcAft>
                <a:spcPts val="0"/>
              </a:spcAft>
              <a:buNone/>
            </a:pPr>
            <a:r>
              <a:rPr lang="en" sz="3000" u="sng">
                <a:solidFill>
                  <a:schemeClr val="dk1"/>
                </a:solidFill>
                <a:latin typeface="Times New Roman"/>
                <a:ea typeface="Times New Roman"/>
                <a:cs typeface="Times New Roman"/>
                <a:sym typeface="Times New Roman"/>
              </a:rPr>
              <a:t>Geology &amp; Volcanic History</a:t>
            </a:r>
            <a:r>
              <a:rPr lang="en" sz="3000">
                <a:solidFill>
                  <a:schemeClr val="dk1"/>
                </a:solidFill>
                <a:latin typeface="Times New Roman"/>
                <a:ea typeface="Times New Roman"/>
                <a:cs typeface="Times New Roman"/>
                <a:sym typeface="Times New Roman"/>
              </a:rPr>
              <a:t>:</a:t>
            </a:r>
            <a:endParaRPr sz="3000">
              <a:solidFill>
                <a:schemeClr val="dk1"/>
              </a:solidFill>
              <a:latin typeface="Times New Roman"/>
              <a:ea typeface="Times New Roman"/>
              <a:cs typeface="Times New Roman"/>
              <a:sym typeface="Times New Roman"/>
            </a:endParaRPr>
          </a:p>
          <a:p>
            <a:pPr indent="0" lvl="0" marL="0" rtl="0" algn="just">
              <a:spcBef>
                <a:spcPts val="0"/>
              </a:spcBef>
              <a:spcAft>
                <a:spcPts val="0"/>
              </a:spcAft>
              <a:buNone/>
            </a:pPr>
            <a:r>
              <a:rPr lang="en" sz="3000">
                <a:solidFill>
                  <a:schemeClr val="dk1"/>
                </a:solidFill>
                <a:latin typeface="Times New Roman"/>
                <a:ea typeface="Times New Roman"/>
                <a:cs typeface="Times New Roman"/>
                <a:sym typeface="Times New Roman"/>
              </a:rPr>
              <a:t>- Chaîne Des Puys is an important feature in the West European Rift System on the Limagne fault with linear alignment of volcanoes, cinder cones, maars</a:t>
            </a:r>
            <a:r>
              <a:rPr baseline="30000" lang="en" sz="3000">
                <a:solidFill>
                  <a:schemeClr val="dk1"/>
                </a:solidFill>
                <a:latin typeface="Times New Roman"/>
                <a:ea typeface="Times New Roman"/>
                <a:cs typeface="Times New Roman"/>
                <a:sym typeface="Times New Roman"/>
              </a:rPr>
              <a:t>1</a:t>
            </a:r>
            <a:endParaRPr baseline="30000" sz="3000">
              <a:solidFill>
                <a:schemeClr val="dk1"/>
              </a:solidFill>
              <a:latin typeface="Times New Roman"/>
              <a:ea typeface="Times New Roman"/>
              <a:cs typeface="Times New Roman"/>
              <a:sym typeface="Times New Roman"/>
            </a:endParaRPr>
          </a:p>
          <a:p>
            <a:pPr indent="0" lvl="0" marL="0" rtl="0" algn="just">
              <a:spcBef>
                <a:spcPts val="0"/>
              </a:spcBef>
              <a:spcAft>
                <a:spcPts val="0"/>
              </a:spcAft>
              <a:buNone/>
            </a:pPr>
            <a:r>
              <a:rPr lang="en" sz="3000">
                <a:solidFill>
                  <a:schemeClr val="dk1"/>
                </a:solidFill>
                <a:latin typeface="Times New Roman"/>
                <a:ea typeface="Times New Roman"/>
                <a:cs typeface="Times New Roman"/>
                <a:sym typeface="Times New Roman"/>
              </a:rPr>
              <a:t>- Plateau des Dômes of </a:t>
            </a:r>
            <a:endParaRPr sz="3000">
              <a:solidFill>
                <a:schemeClr val="dk1"/>
              </a:solidFill>
              <a:latin typeface="Times New Roman"/>
              <a:ea typeface="Times New Roman"/>
              <a:cs typeface="Times New Roman"/>
              <a:sym typeface="Times New Roman"/>
            </a:endParaRPr>
          </a:p>
          <a:p>
            <a:pPr indent="0" lvl="0" marL="0" rtl="0" algn="just">
              <a:spcBef>
                <a:spcPts val="0"/>
              </a:spcBef>
              <a:spcAft>
                <a:spcPts val="0"/>
              </a:spcAft>
              <a:buNone/>
            </a:pPr>
            <a:r>
              <a:rPr lang="en" sz="3000">
                <a:solidFill>
                  <a:schemeClr val="dk1"/>
                </a:solidFill>
                <a:latin typeface="Times New Roman"/>
                <a:ea typeface="Times New Roman"/>
                <a:cs typeface="Times New Roman"/>
                <a:sym typeface="Times New Roman"/>
              </a:rPr>
              <a:t>Hercynian age, Limagne rift of Eocene age</a:t>
            </a:r>
            <a:r>
              <a:rPr baseline="30000" lang="en" sz="3000">
                <a:solidFill>
                  <a:schemeClr val="dk1"/>
                </a:solidFill>
                <a:latin typeface="Times New Roman"/>
                <a:ea typeface="Times New Roman"/>
                <a:cs typeface="Times New Roman"/>
                <a:sym typeface="Times New Roman"/>
              </a:rPr>
              <a:t>2</a:t>
            </a:r>
            <a:endParaRPr baseline="30000" sz="3000">
              <a:solidFill>
                <a:schemeClr val="dk1"/>
              </a:solidFill>
              <a:latin typeface="Times New Roman"/>
              <a:ea typeface="Times New Roman"/>
              <a:cs typeface="Times New Roman"/>
              <a:sym typeface="Times New Roman"/>
            </a:endParaRPr>
          </a:p>
          <a:p>
            <a:pPr indent="0" lvl="0" marL="0" rtl="0" algn="just">
              <a:spcBef>
                <a:spcPts val="0"/>
              </a:spcBef>
              <a:spcAft>
                <a:spcPts val="0"/>
              </a:spcAft>
              <a:buNone/>
            </a:pPr>
            <a:r>
              <a:rPr lang="en" sz="3000">
                <a:solidFill>
                  <a:schemeClr val="dk1"/>
                </a:solidFill>
                <a:latin typeface="Times New Roman"/>
                <a:ea typeface="Times New Roman"/>
                <a:cs typeface="Times New Roman"/>
                <a:sym typeface="Times New Roman"/>
              </a:rPr>
              <a:t>- Products range in composition from basalt to trachyandesite across eruptive periods</a:t>
            </a:r>
            <a:r>
              <a:rPr baseline="30000" lang="en" sz="3000">
                <a:solidFill>
                  <a:schemeClr val="dk1"/>
                </a:solidFill>
                <a:latin typeface="Times New Roman"/>
                <a:ea typeface="Times New Roman"/>
                <a:cs typeface="Times New Roman"/>
                <a:sym typeface="Times New Roman"/>
              </a:rPr>
              <a:t>1</a:t>
            </a:r>
            <a:endParaRPr sz="3000">
              <a:solidFill>
                <a:schemeClr val="dk1"/>
              </a:solidFill>
              <a:latin typeface="Times New Roman"/>
              <a:ea typeface="Times New Roman"/>
              <a:cs typeface="Times New Roman"/>
              <a:sym typeface="Times New Roman"/>
            </a:endParaRPr>
          </a:p>
          <a:p>
            <a:pPr indent="0" lvl="0" marL="0" rtl="0" algn="just">
              <a:spcBef>
                <a:spcPts val="0"/>
              </a:spcBef>
              <a:spcAft>
                <a:spcPts val="0"/>
              </a:spcAft>
              <a:buClr>
                <a:schemeClr val="dk1"/>
              </a:buClr>
              <a:buSzPts val="1100"/>
              <a:buFont typeface="Arial"/>
              <a:buNone/>
            </a:pPr>
            <a:r>
              <a:rPr lang="en" sz="3000">
                <a:solidFill>
                  <a:schemeClr val="dk1"/>
                </a:solidFill>
                <a:latin typeface="Times New Roman"/>
                <a:ea typeface="Times New Roman"/>
                <a:cs typeface="Times New Roman"/>
                <a:sym typeface="Times New Roman"/>
              </a:rPr>
              <a:t>- Graben formation and sedimentation near sea level before volcanism across the ECRS</a:t>
            </a:r>
            <a:r>
              <a:rPr baseline="30000" lang="en" sz="3000">
                <a:solidFill>
                  <a:schemeClr val="dk1"/>
                </a:solidFill>
                <a:latin typeface="Times New Roman"/>
                <a:ea typeface="Times New Roman"/>
                <a:cs typeface="Times New Roman"/>
                <a:sym typeface="Times New Roman"/>
              </a:rPr>
              <a:t>3</a:t>
            </a:r>
            <a:endParaRPr sz="3000">
              <a:solidFill>
                <a:schemeClr val="dk1"/>
              </a:solidFill>
              <a:latin typeface="Times New Roman"/>
              <a:ea typeface="Times New Roman"/>
              <a:cs typeface="Times New Roman"/>
              <a:sym typeface="Times New Roman"/>
            </a:endParaRPr>
          </a:p>
          <a:p>
            <a:pPr indent="0" lvl="0" marL="0" rtl="0" algn="just">
              <a:spcBef>
                <a:spcPts val="0"/>
              </a:spcBef>
              <a:spcAft>
                <a:spcPts val="0"/>
              </a:spcAft>
              <a:buNone/>
            </a:pPr>
            <a:r>
              <a:rPr lang="en" sz="3000">
                <a:solidFill>
                  <a:schemeClr val="dk1"/>
                </a:solidFill>
                <a:latin typeface="Times New Roman"/>
                <a:ea typeface="Times New Roman"/>
                <a:cs typeface="Times New Roman"/>
                <a:sym typeface="Times New Roman"/>
              </a:rPr>
              <a:t>- Tephra emplaced at Puy de Corent prior to the erupted lava</a:t>
            </a:r>
            <a:endParaRPr sz="3000">
              <a:solidFill>
                <a:schemeClr val="dk1"/>
              </a:solidFill>
              <a:latin typeface="Times New Roman"/>
              <a:ea typeface="Times New Roman"/>
              <a:cs typeface="Times New Roman"/>
              <a:sym typeface="Times New Roman"/>
            </a:endParaRPr>
          </a:p>
          <a:p>
            <a:pPr indent="0" lvl="0" marL="0" rtl="0" algn="just">
              <a:spcBef>
                <a:spcPts val="0"/>
              </a:spcBef>
              <a:spcAft>
                <a:spcPts val="0"/>
              </a:spcAft>
              <a:buNone/>
            </a:pPr>
            <a:r>
              <a:t/>
            </a:r>
            <a:endParaRPr sz="3000">
              <a:solidFill>
                <a:schemeClr val="dk1"/>
              </a:solidFill>
              <a:latin typeface="Times New Roman"/>
              <a:ea typeface="Times New Roman"/>
              <a:cs typeface="Times New Roman"/>
              <a:sym typeface="Times New Roman"/>
            </a:endParaRPr>
          </a:p>
          <a:p>
            <a:pPr indent="0" lvl="0" marL="0" rtl="0" algn="just">
              <a:spcBef>
                <a:spcPts val="0"/>
              </a:spcBef>
              <a:spcAft>
                <a:spcPts val="0"/>
              </a:spcAft>
              <a:buNone/>
            </a:pPr>
            <a:r>
              <a:t/>
            </a:r>
            <a:endParaRPr sz="3000">
              <a:solidFill>
                <a:schemeClr val="dk2"/>
              </a:solidFill>
              <a:latin typeface="Times New Roman"/>
              <a:ea typeface="Times New Roman"/>
              <a:cs typeface="Times New Roman"/>
              <a:sym typeface="Times New Roman"/>
            </a:endParaRPr>
          </a:p>
          <a:p>
            <a:pPr indent="0" lvl="0" marL="0" rtl="0" algn="just">
              <a:spcBef>
                <a:spcPts val="0"/>
              </a:spcBef>
              <a:spcAft>
                <a:spcPts val="0"/>
              </a:spcAft>
              <a:buNone/>
            </a:pPr>
            <a:r>
              <a:t/>
            </a:r>
            <a:endParaRPr sz="3000">
              <a:solidFill>
                <a:schemeClr val="dk2"/>
              </a:solidFill>
              <a:latin typeface="Times New Roman"/>
              <a:ea typeface="Times New Roman"/>
              <a:cs typeface="Times New Roman"/>
              <a:sym typeface="Times New Roman"/>
            </a:endParaRPr>
          </a:p>
        </p:txBody>
      </p:sp>
      <p:sp>
        <p:nvSpPr>
          <p:cNvPr id="91" name="Google Shape;91;p13"/>
          <p:cNvSpPr txBox="1"/>
          <p:nvPr/>
        </p:nvSpPr>
        <p:spPr>
          <a:xfrm>
            <a:off x="14927510" y="15895160"/>
            <a:ext cx="3509400" cy="508800"/>
          </a:xfrm>
          <a:prstGeom prst="rect">
            <a:avLst/>
          </a:prstGeom>
          <a:noFill/>
          <a:ln>
            <a:noFill/>
          </a:ln>
        </p:spPr>
        <p:txBody>
          <a:bodyPr anchorCtr="0" anchor="ctr" bIns="487600" lIns="487600" spcFirstLastPara="1" rIns="487600" wrap="square" tIns="487600">
            <a:noAutofit/>
          </a:bodyPr>
          <a:lstStyle/>
          <a:p>
            <a:pPr indent="0" lvl="0" marL="0" rtl="0" algn="l">
              <a:spcBef>
                <a:spcPts val="0"/>
              </a:spcBef>
              <a:spcAft>
                <a:spcPts val="0"/>
              </a:spcAft>
              <a:buNone/>
            </a:pPr>
            <a:r>
              <a:rPr lang="en" sz="2700">
                <a:solidFill>
                  <a:schemeClr val="dk1"/>
                </a:solidFill>
                <a:latin typeface="Times New Roman"/>
                <a:ea typeface="Times New Roman"/>
                <a:cs typeface="Times New Roman"/>
                <a:sym typeface="Times New Roman"/>
              </a:rPr>
              <a:t>Figure 3. Mapped regions of the three puys (Google Earth Pro).</a:t>
            </a:r>
            <a:endParaRPr sz="2700">
              <a:solidFill>
                <a:schemeClr val="dk1"/>
              </a:solidFill>
              <a:latin typeface="Times New Roman"/>
              <a:ea typeface="Times New Roman"/>
              <a:cs typeface="Times New Roman"/>
              <a:sym typeface="Times New Roman"/>
            </a:endParaRPr>
          </a:p>
        </p:txBody>
      </p:sp>
      <p:sp>
        <p:nvSpPr>
          <p:cNvPr id="92" name="Google Shape;92;p13"/>
          <p:cNvSpPr/>
          <p:nvPr/>
        </p:nvSpPr>
        <p:spPr>
          <a:xfrm>
            <a:off x="31219375" y="5566875"/>
            <a:ext cx="12231300" cy="1371600"/>
          </a:xfrm>
          <a:prstGeom prst="rect">
            <a:avLst/>
          </a:prstGeom>
          <a:solidFill>
            <a:srgbClr val="D9D2E9"/>
          </a:solidFill>
          <a:ln cap="flat" cmpd="sng" w="9525">
            <a:solidFill>
              <a:schemeClr val="dk2"/>
            </a:solidFill>
            <a:prstDash val="solid"/>
            <a:round/>
            <a:headEnd len="sm" w="sm" type="none"/>
            <a:tailEnd len="sm" w="sm" type="none"/>
          </a:ln>
        </p:spPr>
        <p:txBody>
          <a:bodyPr anchorCtr="0" anchor="ctr" bIns="487600" lIns="487600" spcFirstLastPara="1" rIns="487600" wrap="square" tIns="487600">
            <a:noAutofit/>
          </a:bodyPr>
          <a:lstStyle/>
          <a:p>
            <a:pPr indent="0" lvl="0" marL="0" rtl="0" algn="ctr">
              <a:spcBef>
                <a:spcPts val="0"/>
              </a:spcBef>
              <a:spcAft>
                <a:spcPts val="0"/>
              </a:spcAft>
              <a:buNone/>
            </a:pPr>
            <a:r>
              <a:rPr lang="en" sz="5900">
                <a:latin typeface="Times New Roman"/>
                <a:ea typeface="Times New Roman"/>
                <a:cs typeface="Times New Roman"/>
                <a:sym typeface="Times New Roman"/>
              </a:rPr>
              <a:t>Thermobarometry</a:t>
            </a:r>
            <a:endParaRPr sz="5900">
              <a:latin typeface="Times New Roman"/>
              <a:ea typeface="Times New Roman"/>
              <a:cs typeface="Times New Roman"/>
              <a:sym typeface="Times New Roman"/>
            </a:endParaRPr>
          </a:p>
        </p:txBody>
      </p:sp>
      <p:sp>
        <p:nvSpPr>
          <p:cNvPr id="93" name="Google Shape;93;p13"/>
          <p:cNvSpPr txBox="1"/>
          <p:nvPr/>
        </p:nvSpPr>
        <p:spPr>
          <a:xfrm>
            <a:off x="18004402" y="16178195"/>
            <a:ext cx="12231300" cy="912000"/>
          </a:xfrm>
          <a:prstGeom prst="rect">
            <a:avLst/>
          </a:prstGeom>
          <a:noFill/>
          <a:ln>
            <a:noFill/>
          </a:ln>
        </p:spPr>
        <p:txBody>
          <a:bodyPr anchorCtr="0" anchor="ctr" bIns="487600" lIns="487600" spcFirstLastPara="1" rIns="487600" wrap="square" tIns="487600">
            <a:noAutofit/>
          </a:bodyPr>
          <a:lstStyle/>
          <a:p>
            <a:pPr indent="0" lvl="0" marL="0" rtl="0" algn="l">
              <a:spcBef>
                <a:spcPts val="0"/>
              </a:spcBef>
              <a:spcAft>
                <a:spcPts val="0"/>
              </a:spcAft>
              <a:buNone/>
            </a:pPr>
            <a:r>
              <a:rPr lang="en" sz="2700">
                <a:solidFill>
                  <a:schemeClr val="dk1"/>
                </a:solidFill>
                <a:latin typeface="Times New Roman"/>
                <a:ea typeface="Times New Roman"/>
                <a:cs typeface="Times New Roman"/>
                <a:sym typeface="Times New Roman"/>
              </a:rPr>
              <a:t>Figure 4. Photomicrographs of thick sections of samples from Roche Noire (1 Ma), St. Andre (16 Ma), and Corent samples (3 Ma). </a:t>
            </a:r>
            <a:endParaRPr sz="2700">
              <a:solidFill>
                <a:schemeClr val="dk1"/>
              </a:solidFill>
              <a:latin typeface="Times New Roman"/>
              <a:ea typeface="Times New Roman"/>
              <a:cs typeface="Times New Roman"/>
              <a:sym typeface="Times New Roman"/>
            </a:endParaRPr>
          </a:p>
        </p:txBody>
      </p:sp>
      <p:sp>
        <p:nvSpPr>
          <p:cNvPr id="94" name="Google Shape;94;p13"/>
          <p:cNvSpPr txBox="1"/>
          <p:nvPr/>
        </p:nvSpPr>
        <p:spPr>
          <a:xfrm>
            <a:off x="11589475" y="24882400"/>
            <a:ext cx="6906300" cy="2482500"/>
          </a:xfrm>
          <a:prstGeom prst="rect">
            <a:avLst/>
          </a:prstGeom>
          <a:noFill/>
          <a:ln>
            <a:noFill/>
          </a:ln>
        </p:spPr>
        <p:txBody>
          <a:bodyPr anchorCtr="0" anchor="t" bIns="487600" lIns="487600" spcFirstLastPara="1" rIns="487600" wrap="square" tIns="487600">
            <a:noAutofit/>
          </a:bodyPr>
          <a:lstStyle/>
          <a:p>
            <a:pPr indent="0" lvl="0" marL="0" rtl="0" algn="l">
              <a:spcBef>
                <a:spcPts val="0"/>
              </a:spcBef>
              <a:spcAft>
                <a:spcPts val="0"/>
              </a:spcAft>
              <a:buNone/>
            </a:pPr>
            <a:r>
              <a:rPr lang="en" sz="2400">
                <a:solidFill>
                  <a:schemeClr val="dk1"/>
                </a:solidFill>
                <a:latin typeface="Times New Roman"/>
                <a:ea typeface="Times New Roman"/>
                <a:cs typeface="Times New Roman"/>
                <a:sym typeface="Times New Roman"/>
              </a:rPr>
              <a:t>Figure 5. (above) Compositional range of lava and tephra clinopyroxene and amphibole at Corent (with amphibole plotted for comparison with </a:t>
            </a:r>
            <a:r>
              <a:rPr lang="en" sz="2400">
                <a:solidFill>
                  <a:schemeClr val="dk1"/>
                </a:solidFill>
                <a:latin typeface="Times New Roman"/>
                <a:ea typeface="Times New Roman"/>
                <a:cs typeface="Times New Roman"/>
                <a:sym typeface="Times New Roman"/>
              </a:rPr>
              <a:t>anhydrous</a:t>
            </a:r>
            <a:r>
              <a:rPr lang="en" sz="2400">
                <a:solidFill>
                  <a:schemeClr val="dk1"/>
                </a:solidFill>
                <a:latin typeface="Times New Roman"/>
                <a:ea typeface="Times New Roman"/>
                <a:cs typeface="Times New Roman"/>
                <a:sym typeface="Times New Roman"/>
              </a:rPr>
              <a:t> clinopyroxene endmembers).</a:t>
            </a:r>
            <a:endParaRPr sz="2400">
              <a:solidFill>
                <a:schemeClr val="dk1"/>
              </a:solidFill>
              <a:latin typeface="Times New Roman"/>
              <a:ea typeface="Times New Roman"/>
              <a:cs typeface="Times New Roman"/>
              <a:sym typeface="Times New Roman"/>
            </a:endParaRPr>
          </a:p>
        </p:txBody>
      </p:sp>
      <p:sp>
        <p:nvSpPr>
          <p:cNvPr id="95" name="Google Shape;95;p13"/>
          <p:cNvSpPr txBox="1"/>
          <p:nvPr/>
        </p:nvSpPr>
        <p:spPr>
          <a:xfrm>
            <a:off x="22055338" y="25086258"/>
            <a:ext cx="6906300" cy="2601300"/>
          </a:xfrm>
          <a:prstGeom prst="rect">
            <a:avLst/>
          </a:prstGeom>
          <a:noFill/>
          <a:ln>
            <a:noFill/>
          </a:ln>
        </p:spPr>
        <p:txBody>
          <a:bodyPr anchorCtr="0" anchor="t" bIns="487600" lIns="487600" spcFirstLastPara="1" rIns="487600" wrap="square" tIns="487600">
            <a:noAutofit/>
          </a:bodyPr>
          <a:lstStyle/>
          <a:p>
            <a:pPr indent="0" lvl="0" marL="0" rtl="0" algn="l">
              <a:spcBef>
                <a:spcPts val="0"/>
              </a:spcBef>
              <a:spcAft>
                <a:spcPts val="0"/>
              </a:spcAft>
              <a:buNone/>
            </a:pPr>
            <a:r>
              <a:rPr lang="en" sz="2400">
                <a:solidFill>
                  <a:schemeClr val="dk1"/>
                </a:solidFill>
                <a:latin typeface="Times New Roman"/>
                <a:ea typeface="Times New Roman"/>
                <a:cs typeface="Times New Roman"/>
                <a:sym typeface="Times New Roman"/>
              </a:rPr>
              <a:t>Figure 6a,b. (a) Mg#-SiO</a:t>
            </a:r>
            <a:r>
              <a:rPr baseline="-25000" lang="en" sz="2400">
                <a:solidFill>
                  <a:schemeClr val="dk1"/>
                </a:solidFill>
                <a:latin typeface="Times New Roman"/>
                <a:ea typeface="Times New Roman"/>
                <a:cs typeface="Times New Roman"/>
                <a:sym typeface="Times New Roman"/>
              </a:rPr>
              <a:t>2</a:t>
            </a:r>
            <a:r>
              <a:rPr lang="en" sz="2400">
                <a:solidFill>
                  <a:schemeClr val="dk1"/>
                </a:solidFill>
                <a:latin typeface="Times New Roman"/>
                <a:ea typeface="Times New Roman"/>
                <a:cs typeface="Times New Roman"/>
                <a:sym typeface="Times New Roman"/>
              </a:rPr>
              <a:t> and (b) Mg# - Al</a:t>
            </a:r>
            <a:r>
              <a:rPr baseline="-25000" lang="en" sz="2400">
                <a:solidFill>
                  <a:schemeClr val="dk1"/>
                </a:solidFill>
                <a:latin typeface="Times New Roman"/>
                <a:ea typeface="Times New Roman"/>
                <a:cs typeface="Times New Roman"/>
                <a:sym typeface="Times New Roman"/>
              </a:rPr>
              <a:t>2</a:t>
            </a:r>
            <a:r>
              <a:rPr lang="en" sz="2400">
                <a:solidFill>
                  <a:schemeClr val="dk1"/>
                </a:solidFill>
                <a:latin typeface="Times New Roman"/>
                <a:ea typeface="Times New Roman"/>
                <a:cs typeface="Times New Roman"/>
                <a:sym typeface="Times New Roman"/>
              </a:rPr>
              <a:t>O</a:t>
            </a:r>
            <a:r>
              <a:rPr baseline="-25000" lang="en" sz="2400">
                <a:solidFill>
                  <a:schemeClr val="dk1"/>
                </a:solidFill>
                <a:latin typeface="Times New Roman"/>
                <a:ea typeface="Times New Roman"/>
                <a:cs typeface="Times New Roman"/>
                <a:sym typeface="Times New Roman"/>
              </a:rPr>
              <a:t>3</a:t>
            </a:r>
            <a:r>
              <a:rPr lang="en" sz="2400">
                <a:solidFill>
                  <a:schemeClr val="dk1"/>
                </a:solidFill>
                <a:latin typeface="Times New Roman"/>
                <a:ea typeface="Times New Roman"/>
                <a:cs typeface="Times New Roman"/>
                <a:sym typeface="Times New Roman"/>
              </a:rPr>
              <a:t> magma </a:t>
            </a:r>
            <a:r>
              <a:rPr lang="en" sz="2400">
                <a:solidFill>
                  <a:schemeClr val="dk1"/>
                </a:solidFill>
                <a:latin typeface="Times New Roman"/>
                <a:ea typeface="Times New Roman"/>
                <a:cs typeface="Times New Roman"/>
                <a:sym typeface="Times New Roman"/>
              </a:rPr>
              <a:t>differentiation</a:t>
            </a:r>
            <a:r>
              <a:rPr lang="en" sz="2400">
                <a:solidFill>
                  <a:schemeClr val="dk1"/>
                </a:solidFill>
                <a:latin typeface="Times New Roman"/>
                <a:ea typeface="Times New Roman"/>
                <a:cs typeface="Times New Roman"/>
                <a:sym typeface="Times New Roman"/>
              </a:rPr>
              <a:t> trends in lava and tephra </a:t>
            </a:r>
            <a:r>
              <a:rPr lang="en" sz="2400">
                <a:solidFill>
                  <a:schemeClr val="dk1"/>
                </a:solidFill>
                <a:latin typeface="Times New Roman"/>
                <a:ea typeface="Times New Roman"/>
                <a:cs typeface="Times New Roman"/>
                <a:sym typeface="Times New Roman"/>
              </a:rPr>
              <a:t>mounts</a:t>
            </a:r>
            <a:r>
              <a:rPr lang="en" sz="2400">
                <a:solidFill>
                  <a:schemeClr val="dk1"/>
                </a:solidFill>
                <a:latin typeface="Times New Roman"/>
                <a:ea typeface="Times New Roman"/>
                <a:cs typeface="Times New Roman"/>
                <a:sym typeface="Times New Roman"/>
              </a:rPr>
              <a:t> are</a:t>
            </a:r>
            <a:r>
              <a:rPr lang="en" sz="2400">
                <a:solidFill>
                  <a:schemeClr val="dk1"/>
                </a:solidFill>
                <a:latin typeface="Times New Roman"/>
                <a:ea typeface="Times New Roman"/>
                <a:cs typeface="Times New Roman"/>
                <a:sym typeface="Times New Roman"/>
              </a:rPr>
              <a:t> recorded by Corent clinopyroxene and amphibole (circled). </a:t>
            </a:r>
            <a:endParaRPr sz="2400">
              <a:solidFill>
                <a:schemeClr val="dk1"/>
              </a:solidFill>
              <a:latin typeface="Times New Roman"/>
              <a:ea typeface="Times New Roman"/>
              <a:cs typeface="Times New Roman"/>
              <a:sym typeface="Times New Roman"/>
            </a:endParaRPr>
          </a:p>
        </p:txBody>
      </p:sp>
      <p:pic>
        <p:nvPicPr>
          <p:cNvPr id="96" name="Google Shape;96;p13"/>
          <p:cNvPicPr preferRelativeResize="0"/>
          <p:nvPr/>
        </p:nvPicPr>
        <p:blipFill>
          <a:blip r:embed="rId12">
            <a:alphaModFix/>
          </a:blip>
          <a:stretch>
            <a:fillRect/>
          </a:stretch>
        </p:blipFill>
        <p:spPr>
          <a:xfrm>
            <a:off x="269400" y="28492650"/>
            <a:ext cx="6225849" cy="3509275"/>
          </a:xfrm>
          <a:prstGeom prst="rect">
            <a:avLst/>
          </a:prstGeom>
          <a:noFill/>
          <a:ln>
            <a:noFill/>
          </a:ln>
        </p:spPr>
      </p:pic>
      <p:sp>
        <p:nvSpPr>
          <p:cNvPr id="97" name="Google Shape;97;p13"/>
          <p:cNvSpPr txBox="1"/>
          <p:nvPr/>
        </p:nvSpPr>
        <p:spPr>
          <a:xfrm>
            <a:off x="-145675" y="31558300"/>
            <a:ext cx="9224700" cy="1317000"/>
          </a:xfrm>
          <a:prstGeom prst="rect">
            <a:avLst/>
          </a:prstGeom>
          <a:noFill/>
          <a:ln>
            <a:noFill/>
          </a:ln>
        </p:spPr>
        <p:txBody>
          <a:bodyPr anchorCtr="0" anchor="t" bIns="487600" lIns="487600" spcFirstLastPara="1" rIns="487600" wrap="square" tIns="487600">
            <a:noAutofit/>
          </a:bodyPr>
          <a:lstStyle/>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Figure 2. Magmatic products range in composition from basaltic to trachyte.</a:t>
            </a:r>
            <a:r>
              <a:rPr baseline="30000" lang="en" sz="1800">
                <a:solidFill>
                  <a:schemeClr val="dk1"/>
                </a:solidFill>
                <a:latin typeface="Times New Roman"/>
                <a:ea typeface="Times New Roman"/>
                <a:cs typeface="Times New Roman"/>
                <a:sym typeface="Times New Roman"/>
              </a:rPr>
              <a:t>1</a:t>
            </a:r>
            <a:endParaRPr sz="1800">
              <a:solidFill>
                <a:schemeClr val="dk1"/>
              </a:solidFill>
              <a:latin typeface="Times New Roman"/>
              <a:ea typeface="Times New Roman"/>
              <a:cs typeface="Times New Roman"/>
              <a:sym typeface="Times New Roman"/>
            </a:endParaRPr>
          </a:p>
        </p:txBody>
      </p:sp>
      <p:sp>
        <p:nvSpPr>
          <p:cNvPr id="98" name="Google Shape;98;p13"/>
          <p:cNvSpPr txBox="1"/>
          <p:nvPr/>
        </p:nvSpPr>
        <p:spPr>
          <a:xfrm>
            <a:off x="31219375" y="27517299"/>
            <a:ext cx="12231300" cy="4041000"/>
          </a:xfrm>
          <a:prstGeom prst="rect">
            <a:avLst/>
          </a:prstGeom>
          <a:noFill/>
          <a:ln>
            <a:noFill/>
          </a:ln>
        </p:spPr>
        <p:txBody>
          <a:bodyPr anchorCtr="0" anchor="t" bIns="487600" lIns="487600" spcFirstLastPara="1" rIns="487600" wrap="square" tIns="487600">
            <a:noAutofit/>
          </a:bodyPr>
          <a:lstStyle/>
          <a:p>
            <a:pPr indent="-609600" lvl="0" marL="609600" rtl="0" algn="l">
              <a:spcBef>
                <a:spcPts val="0"/>
              </a:spcBef>
              <a:spcAft>
                <a:spcPts val="0"/>
              </a:spcAft>
              <a:buClr>
                <a:schemeClr val="dk1"/>
              </a:buClr>
              <a:buSzPts val="5900"/>
              <a:buFont typeface="Arial"/>
              <a:buNone/>
            </a:pPr>
            <a:r>
              <a:rPr baseline="30000" lang="en" sz="1600">
                <a:solidFill>
                  <a:schemeClr val="dk1"/>
                </a:solidFill>
                <a:latin typeface="Times New Roman"/>
                <a:ea typeface="Times New Roman"/>
                <a:cs typeface="Times New Roman"/>
                <a:sym typeface="Times New Roman"/>
              </a:rPr>
              <a:t>1</a:t>
            </a:r>
            <a:r>
              <a:rPr lang="en" sz="1600">
                <a:solidFill>
                  <a:schemeClr val="dk1"/>
                </a:solidFill>
                <a:latin typeface="Times New Roman"/>
                <a:ea typeface="Times New Roman"/>
                <a:cs typeface="Times New Roman"/>
                <a:sym typeface="Times New Roman"/>
              </a:rPr>
              <a:t>Merle, O., Boivin, P., Langlois, E., de Larouzière, F.-D., Michelin, Y., &amp; Olive, C. (2023). </a:t>
            </a:r>
            <a:r>
              <a:rPr i="1" lang="en" sz="1600">
                <a:solidFill>
                  <a:schemeClr val="dk1"/>
                </a:solidFill>
                <a:latin typeface="Times New Roman"/>
                <a:ea typeface="Times New Roman"/>
                <a:cs typeface="Times New Roman"/>
                <a:sym typeface="Times New Roman"/>
              </a:rPr>
              <a:t>Geosciences</a:t>
            </a:r>
            <a:r>
              <a:rPr lang="en" sz="1600">
                <a:solidFill>
                  <a:schemeClr val="dk1"/>
                </a:solidFill>
                <a:latin typeface="Times New Roman"/>
                <a:ea typeface="Times New Roman"/>
                <a:cs typeface="Times New Roman"/>
                <a:sym typeface="Times New Roman"/>
              </a:rPr>
              <a:t>, </a:t>
            </a:r>
            <a:r>
              <a:rPr i="1" lang="en" sz="1600">
                <a:solidFill>
                  <a:schemeClr val="dk1"/>
                </a:solidFill>
                <a:latin typeface="Times New Roman"/>
                <a:ea typeface="Times New Roman"/>
                <a:cs typeface="Times New Roman"/>
                <a:sym typeface="Times New Roman"/>
              </a:rPr>
              <a:t>13</a:t>
            </a:r>
            <a:r>
              <a:rPr lang="en" sz="1600">
                <a:solidFill>
                  <a:schemeClr val="dk1"/>
                </a:solidFill>
                <a:latin typeface="Times New Roman"/>
                <a:ea typeface="Times New Roman"/>
                <a:cs typeface="Times New Roman"/>
                <a:sym typeface="Times New Roman"/>
              </a:rPr>
              <a:t>(7), 198. </a:t>
            </a:r>
            <a:r>
              <a:rPr lang="en" sz="1600" u="sng">
                <a:solidFill>
                  <a:schemeClr val="accent5"/>
                </a:solidFill>
                <a:latin typeface="Times New Roman"/>
                <a:ea typeface="Times New Roman"/>
                <a:cs typeface="Times New Roman"/>
                <a:sym typeface="Times New Roman"/>
                <a:hlinkClick r:id="rId13">
                  <a:extLst>
                    <a:ext uri="{A12FA001-AC4F-418D-AE19-62706E023703}">
                      <ahyp:hlinkClr val="tx"/>
                    </a:ext>
                  </a:extLst>
                </a:hlinkClick>
              </a:rPr>
              <a:t>10.3390/geosciences13070198</a:t>
            </a:r>
            <a:r>
              <a:rPr lang="en" sz="1600">
                <a:solidFill>
                  <a:schemeClr val="dk1"/>
                </a:solidFill>
                <a:latin typeface="Times New Roman"/>
                <a:ea typeface="Times New Roman"/>
                <a:cs typeface="Times New Roman"/>
                <a:sym typeface="Times New Roman"/>
              </a:rPr>
              <a:t>, </a:t>
            </a:r>
            <a:endParaRPr sz="1600">
              <a:solidFill>
                <a:schemeClr val="dk1"/>
              </a:solidFill>
              <a:latin typeface="Times New Roman"/>
              <a:ea typeface="Times New Roman"/>
              <a:cs typeface="Times New Roman"/>
              <a:sym typeface="Times New Roman"/>
            </a:endParaRPr>
          </a:p>
          <a:p>
            <a:pPr indent="-609600" lvl="0" marL="609600" rtl="0" algn="l">
              <a:lnSpc>
                <a:spcPct val="100000"/>
              </a:lnSpc>
              <a:spcBef>
                <a:spcPts val="0"/>
              </a:spcBef>
              <a:spcAft>
                <a:spcPts val="0"/>
              </a:spcAft>
              <a:buClr>
                <a:schemeClr val="dk1"/>
              </a:buClr>
              <a:buSzPts val="5900"/>
              <a:buFont typeface="Arial"/>
              <a:buNone/>
            </a:pPr>
            <a:r>
              <a:rPr baseline="30000" lang="en" sz="1600">
                <a:solidFill>
                  <a:schemeClr val="dk1"/>
                </a:solidFill>
                <a:latin typeface="Times New Roman"/>
                <a:ea typeface="Times New Roman"/>
                <a:cs typeface="Times New Roman"/>
                <a:sym typeface="Times New Roman"/>
              </a:rPr>
              <a:t>2</a:t>
            </a:r>
            <a:r>
              <a:rPr lang="en" sz="1600">
                <a:solidFill>
                  <a:schemeClr val="dk1"/>
                </a:solidFill>
                <a:latin typeface="Times New Roman"/>
                <a:ea typeface="Times New Roman"/>
                <a:cs typeface="Times New Roman"/>
                <a:sym typeface="Times New Roman"/>
              </a:rPr>
              <a:t>Hamelin, C., Seitz, H.-M., Barrat, J.-A., Dosso, L., Maury, R. C., &amp; Chaussidon, M. (2009a). </a:t>
            </a:r>
            <a:r>
              <a:rPr i="1" lang="en" sz="1600">
                <a:solidFill>
                  <a:schemeClr val="dk1"/>
                </a:solidFill>
                <a:latin typeface="Times New Roman"/>
                <a:ea typeface="Times New Roman"/>
                <a:cs typeface="Times New Roman"/>
                <a:sym typeface="Times New Roman"/>
              </a:rPr>
              <a:t>Chemical Geology</a:t>
            </a:r>
            <a:r>
              <a:rPr lang="en" sz="1600">
                <a:solidFill>
                  <a:schemeClr val="dk1"/>
                </a:solidFill>
                <a:latin typeface="Times New Roman"/>
                <a:ea typeface="Times New Roman"/>
                <a:cs typeface="Times New Roman"/>
                <a:sym typeface="Times New Roman"/>
              </a:rPr>
              <a:t> </a:t>
            </a:r>
            <a:r>
              <a:rPr lang="en" sz="1600" u="sng">
                <a:solidFill>
                  <a:schemeClr val="hlink"/>
                </a:solidFill>
                <a:latin typeface="Times New Roman"/>
                <a:ea typeface="Times New Roman"/>
                <a:cs typeface="Times New Roman"/>
                <a:sym typeface="Times New Roman"/>
                <a:hlinkClick r:id="rId14"/>
              </a:rPr>
              <a:t>https://doi.org/10.1016</a:t>
            </a:r>
            <a:r>
              <a:rPr lang="en" sz="1600">
                <a:solidFill>
                  <a:schemeClr val="dk1"/>
                </a:solidFill>
                <a:latin typeface="Times New Roman"/>
                <a:ea typeface="Times New Roman"/>
                <a:cs typeface="Times New Roman"/>
                <a:sym typeface="Times New Roman"/>
              </a:rPr>
              <a:t> j.chemgeo.2009.06.005</a:t>
            </a:r>
            <a:endParaRPr sz="1600">
              <a:solidFill>
                <a:schemeClr val="dk1"/>
              </a:solidFill>
              <a:latin typeface="Times New Roman"/>
              <a:ea typeface="Times New Roman"/>
              <a:cs typeface="Times New Roman"/>
              <a:sym typeface="Times New Roman"/>
            </a:endParaRPr>
          </a:p>
          <a:p>
            <a:pPr indent="-609600" lvl="0" marL="609600" rtl="0" algn="l">
              <a:lnSpc>
                <a:spcPct val="100000"/>
              </a:lnSpc>
              <a:spcBef>
                <a:spcPts val="0"/>
              </a:spcBef>
              <a:spcAft>
                <a:spcPts val="0"/>
              </a:spcAft>
              <a:buClr>
                <a:schemeClr val="dk1"/>
              </a:buClr>
              <a:buSzPts val="5900"/>
              <a:buFont typeface="Arial"/>
              <a:buNone/>
            </a:pPr>
            <a:r>
              <a:rPr baseline="30000" lang="en" sz="1600">
                <a:solidFill>
                  <a:schemeClr val="dk1"/>
                </a:solidFill>
                <a:latin typeface="Times New Roman"/>
                <a:ea typeface="Times New Roman"/>
                <a:cs typeface="Times New Roman"/>
                <a:sym typeface="Times New Roman"/>
              </a:rPr>
              <a:t>3</a:t>
            </a:r>
            <a:r>
              <a:rPr lang="en" sz="1600">
                <a:solidFill>
                  <a:srgbClr val="222222"/>
                </a:solidFill>
                <a:latin typeface="Times New Roman"/>
                <a:ea typeface="Times New Roman"/>
                <a:cs typeface="Times New Roman"/>
                <a:sym typeface="Times New Roman"/>
              </a:rPr>
              <a:t>Mayer, B., Jung, S., Romer, R.L. </a:t>
            </a:r>
            <a:r>
              <a:rPr i="1" lang="en" sz="1600">
                <a:solidFill>
                  <a:srgbClr val="222222"/>
                </a:solidFill>
                <a:latin typeface="Times New Roman"/>
                <a:ea typeface="Times New Roman"/>
                <a:cs typeface="Times New Roman"/>
                <a:sym typeface="Times New Roman"/>
              </a:rPr>
              <a:t>et al.</a:t>
            </a:r>
            <a:r>
              <a:rPr lang="en" sz="1600">
                <a:solidFill>
                  <a:srgbClr val="222222"/>
                </a:solidFill>
                <a:latin typeface="Times New Roman"/>
                <a:ea typeface="Times New Roman"/>
                <a:cs typeface="Times New Roman"/>
                <a:sym typeface="Times New Roman"/>
              </a:rPr>
              <a:t> </a:t>
            </a:r>
            <a:r>
              <a:rPr i="1" lang="en" sz="1600">
                <a:solidFill>
                  <a:srgbClr val="222222"/>
                </a:solidFill>
                <a:latin typeface="Times New Roman"/>
                <a:ea typeface="Times New Roman"/>
                <a:cs typeface="Times New Roman"/>
                <a:sym typeface="Times New Roman"/>
              </a:rPr>
              <a:t>Contrib Mineral Petrol</a:t>
            </a:r>
            <a:r>
              <a:rPr lang="en" sz="1600">
                <a:solidFill>
                  <a:srgbClr val="222222"/>
                </a:solidFill>
                <a:latin typeface="Times New Roman"/>
                <a:ea typeface="Times New Roman"/>
                <a:cs typeface="Times New Roman"/>
                <a:sym typeface="Times New Roman"/>
              </a:rPr>
              <a:t> 167, 989 (2014). </a:t>
            </a:r>
            <a:r>
              <a:rPr lang="en" sz="1600" u="sng">
                <a:solidFill>
                  <a:schemeClr val="hlink"/>
                </a:solidFill>
                <a:latin typeface="Times New Roman"/>
                <a:ea typeface="Times New Roman"/>
                <a:cs typeface="Times New Roman"/>
                <a:sym typeface="Times New Roman"/>
                <a:hlinkClick r:id="rId15"/>
              </a:rPr>
              <a:t>https://doi.org/10.1007/s00410-014-0989-3</a:t>
            </a:r>
            <a:endParaRPr sz="1600">
              <a:solidFill>
                <a:srgbClr val="222222"/>
              </a:solidFill>
              <a:latin typeface="Times New Roman"/>
              <a:ea typeface="Times New Roman"/>
              <a:cs typeface="Times New Roman"/>
              <a:sym typeface="Times New Roman"/>
            </a:endParaRPr>
          </a:p>
          <a:p>
            <a:pPr indent="-609600" lvl="0" marL="609600" rtl="0" algn="l">
              <a:spcBef>
                <a:spcPts val="0"/>
              </a:spcBef>
              <a:spcAft>
                <a:spcPts val="0"/>
              </a:spcAft>
              <a:buClr>
                <a:schemeClr val="dk1"/>
              </a:buClr>
              <a:buSzPts val="5900"/>
              <a:buFont typeface="Arial"/>
              <a:buNone/>
            </a:pPr>
            <a:r>
              <a:rPr baseline="30000" lang="en" sz="1600">
                <a:solidFill>
                  <a:schemeClr val="dk1"/>
                </a:solidFill>
                <a:latin typeface="Times New Roman"/>
                <a:ea typeface="Times New Roman"/>
                <a:cs typeface="Times New Roman"/>
                <a:sym typeface="Times New Roman"/>
              </a:rPr>
              <a:t>4</a:t>
            </a:r>
            <a:r>
              <a:rPr lang="en" sz="1600">
                <a:solidFill>
                  <a:schemeClr val="dk1"/>
                </a:solidFill>
                <a:latin typeface="Times New Roman"/>
                <a:ea typeface="Times New Roman"/>
                <a:cs typeface="Times New Roman"/>
                <a:sym typeface="Times New Roman"/>
              </a:rPr>
              <a:t>Martel, C, et al. (2013), </a:t>
            </a:r>
            <a:r>
              <a:rPr i="1" lang="en" sz="1600">
                <a:solidFill>
                  <a:schemeClr val="dk1"/>
                </a:solidFill>
                <a:latin typeface="Times New Roman"/>
                <a:ea typeface="Times New Roman"/>
                <a:cs typeface="Times New Roman"/>
                <a:sym typeface="Times New Roman"/>
              </a:rPr>
              <a:t>Journal of Petrology</a:t>
            </a:r>
            <a:r>
              <a:rPr lang="en" sz="1600">
                <a:solidFill>
                  <a:schemeClr val="dk1"/>
                </a:solidFill>
                <a:latin typeface="Times New Roman"/>
                <a:ea typeface="Times New Roman"/>
                <a:cs typeface="Times New Roman"/>
                <a:sym typeface="Times New Roman"/>
              </a:rPr>
              <a:t>, 54(6), 1071–1107, 10.1093/petrology/egt006. </a:t>
            </a:r>
            <a:endParaRPr sz="1600">
              <a:solidFill>
                <a:srgbClr val="222222"/>
              </a:solidFill>
              <a:latin typeface="Times New Roman"/>
              <a:ea typeface="Times New Roman"/>
              <a:cs typeface="Times New Roman"/>
              <a:sym typeface="Times New Roman"/>
            </a:endParaRPr>
          </a:p>
          <a:p>
            <a:pPr indent="-609600" lvl="0" marL="609600" rtl="0" algn="l">
              <a:lnSpc>
                <a:spcPct val="100000"/>
              </a:lnSpc>
              <a:spcBef>
                <a:spcPts val="0"/>
              </a:spcBef>
              <a:spcAft>
                <a:spcPts val="0"/>
              </a:spcAft>
              <a:buClr>
                <a:schemeClr val="dk1"/>
              </a:buClr>
              <a:buSzPts val="5900"/>
              <a:buFont typeface="Arial"/>
              <a:buNone/>
            </a:pPr>
            <a:r>
              <a:rPr baseline="30000" lang="en" sz="1600">
                <a:solidFill>
                  <a:schemeClr val="dk1"/>
                </a:solidFill>
                <a:latin typeface="Times New Roman"/>
                <a:ea typeface="Times New Roman"/>
                <a:cs typeface="Times New Roman"/>
                <a:sym typeface="Times New Roman"/>
              </a:rPr>
              <a:t>5</a:t>
            </a:r>
            <a:r>
              <a:rPr lang="en" sz="1600">
                <a:solidFill>
                  <a:schemeClr val="dk1"/>
                </a:solidFill>
                <a:latin typeface="Times New Roman"/>
                <a:ea typeface="Times New Roman"/>
                <a:cs typeface="Times New Roman"/>
                <a:sym typeface="Times New Roman"/>
              </a:rPr>
              <a:t>Costa, F., Shea, T., &amp; Ubide, T. (2020). </a:t>
            </a:r>
            <a:r>
              <a:rPr i="1" lang="en" sz="1600">
                <a:solidFill>
                  <a:schemeClr val="dk1"/>
                </a:solidFill>
                <a:latin typeface="Times New Roman"/>
                <a:ea typeface="Times New Roman"/>
                <a:cs typeface="Times New Roman"/>
                <a:sym typeface="Times New Roman"/>
              </a:rPr>
              <a:t>nature reviews Earth &amp; environment</a:t>
            </a:r>
            <a:r>
              <a:rPr lang="en" sz="1600">
                <a:solidFill>
                  <a:schemeClr val="dk1"/>
                </a:solidFill>
                <a:latin typeface="Times New Roman"/>
                <a:ea typeface="Times New Roman"/>
                <a:cs typeface="Times New Roman"/>
                <a:sym typeface="Times New Roman"/>
              </a:rPr>
              <a:t>, 1(4), 201–214. https://doi.org/10.1038/s43017-020-0038-x</a:t>
            </a:r>
            <a:endParaRPr sz="1600">
              <a:solidFill>
                <a:schemeClr val="dk1"/>
              </a:solidFill>
              <a:latin typeface="Times New Roman"/>
              <a:ea typeface="Times New Roman"/>
              <a:cs typeface="Times New Roman"/>
              <a:sym typeface="Times New Roman"/>
            </a:endParaRPr>
          </a:p>
          <a:p>
            <a:pPr indent="-609600" lvl="0" marL="609600" rtl="0" algn="l">
              <a:lnSpc>
                <a:spcPct val="100000"/>
              </a:lnSpc>
              <a:spcBef>
                <a:spcPts val="0"/>
              </a:spcBef>
              <a:spcAft>
                <a:spcPts val="0"/>
              </a:spcAft>
              <a:buClr>
                <a:schemeClr val="dk1"/>
              </a:buClr>
              <a:buSzPts val="5900"/>
              <a:buFont typeface="Arial"/>
              <a:buNone/>
            </a:pPr>
            <a:r>
              <a:rPr baseline="30000" lang="en" sz="1600">
                <a:solidFill>
                  <a:schemeClr val="dk1"/>
                </a:solidFill>
                <a:latin typeface="Times New Roman"/>
                <a:ea typeface="Times New Roman"/>
                <a:cs typeface="Times New Roman"/>
                <a:sym typeface="Times New Roman"/>
              </a:rPr>
              <a:t>6</a:t>
            </a:r>
            <a:r>
              <a:rPr lang="en" sz="1450">
                <a:solidFill>
                  <a:schemeClr val="dk1"/>
                </a:solidFill>
                <a:latin typeface="Roboto"/>
                <a:ea typeface="Roboto"/>
                <a:cs typeface="Roboto"/>
                <a:sym typeface="Roboto"/>
              </a:rPr>
              <a:t>Wieser, P., Petrelli, M., Lubbers, J., Wieser, E., Ozaydin, S., Kent, A. and Till, C. (2022) “Thermobar: An open-source Python3 tool for thermobarometry and hygrometry”, Volcanica, 5(2), pp. 349–384. doi: 10.30909/vol.05.02.349384</a:t>
            </a:r>
            <a:r>
              <a:rPr lang="en"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indent="-609600" lvl="0" marL="609600" rtl="0" algn="l">
              <a:lnSpc>
                <a:spcPct val="100000"/>
              </a:lnSpc>
              <a:spcBef>
                <a:spcPts val="0"/>
              </a:spcBef>
              <a:spcAft>
                <a:spcPts val="0"/>
              </a:spcAft>
              <a:buClr>
                <a:schemeClr val="dk1"/>
              </a:buClr>
              <a:buSzPts val="5900"/>
              <a:buFont typeface="Arial"/>
              <a:buNone/>
            </a:pPr>
            <a:r>
              <a:rPr baseline="30000" lang="en" sz="1600">
                <a:solidFill>
                  <a:schemeClr val="dk1"/>
                </a:solidFill>
                <a:latin typeface="Times New Roman"/>
                <a:ea typeface="Times New Roman"/>
                <a:cs typeface="Times New Roman"/>
                <a:sym typeface="Times New Roman"/>
              </a:rPr>
              <a:t>7</a:t>
            </a:r>
            <a:r>
              <a:rPr lang="en" sz="1600">
                <a:solidFill>
                  <a:schemeClr val="dk1"/>
                </a:solidFill>
                <a:latin typeface="Times New Roman"/>
                <a:ea typeface="Times New Roman"/>
                <a:cs typeface="Times New Roman"/>
                <a:sym typeface="Times New Roman"/>
              </a:rPr>
              <a:t>Putirka, K.D. </a:t>
            </a:r>
            <a:r>
              <a:rPr i="1" lang="en" sz="1600">
                <a:solidFill>
                  <a:schemeClr val="dk1"/>
                </a:solidFill>
                <a:latin typeface="Times New Roman"/>
                <a:ea typeface="Times New Roman"/>
                <a:cs typeface="Times New Roman"/>
                <a:sym typeface="Times New Roman"/>
              </a:rPr>
              <a:t>Reviews in Mineralogy and Geochemistry</a:t>
            </a:r>
            <a:r>
              <a:rPr lang="en" sz="1600">
                <a:solidFill>
                  <a:schemeClr val="dk1"/>
                </a:solidFill>
                <a:latin typeface="Times New Roman"/>
                <a:ea typeface="Times New Roman"/>
                <a:cs typeface="Times New Roman"/>
                <a:sym typeface="Times New Roman"/>
              </a:rPr>
              <a:t> 2008;; 69 (1): 61–120. doi: </a:t>
            </a:r>
            <a:r>
              <a:rPr lang="en" sz="1600">
                <a:solidFill>
                  <a:srgbClr val="00436D"/>
                </a:solidFill>
                <a:uFill>
                  <a:noFill/>
                </a:uFill>
                <a:latin typeface="Times New Roman"/>
                <a:ea typeface="Times New Roman"/>
                <a:cs typeface="Times New Roman"/>
                <a:sym typeface="Times New Roman"/>
                <a:hlinkClick r:id="rId16">
                  <a:extLst>
                    <a:ext uri="{A12FA001-AC4F-418D-AE19-62706E023703}">
                      <ahyp:hlinkClr val="tx"/>
                    </a:ext>
                  </a:extLst>
                </a:hlinkClick>
              </a:rPr>
              <a:t>https://doi.org/10.2138/rmg.2008.69.3</a:t>
            </a:r>
            <a:endParaRPr sz="1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baseline="30000" lang="en" sz="1600">
                <a:solidFill>
                  <a:schemeClr val="dk1"/>
                </a:solidFill>
                <a:latin typeface="Times New Roman"/>
                <a:ea typeface="Times New Roman"/>
                <a:cs typeface="Times New Roman"/>
                <a:sym typeface="Times New Roman"/>
              </a:rPr>
              <a:t>8</a:t>
            </a:r>
            <a:r>
              <a:rPr lang="en" sz="1600">
                <a:solidFill>
                  <a:srgbClr val="222222"/>
                </a:solidFill>
                <a:latin typeface="Times New Roman"/>
                <a:ea typeface="Times New Roman"/>
                <a:cs typeface="Times New Roman"/>
                <a:sym typeface="Times New Roman"/>
              </a:rPr>
              <a:t>Jannot, S., Schiano, P. &amp; Boivin, P. </a:t>
            </a:r>
            <a:r>
              <a:rPr i="1" lang="en" sz="1600">
                <a:solidFill>
                  <a:srgbClr val="222222"/>
                </a:solidFill>
                <a:latin typeface="Times New Roman"/>
                <a:ea typeface="Times New Roman"/>
                <a:cs typeface="Times New Roman"/>
                <a:sym typeface="Times New Roman"/>
              </a:rPr>
              <a:t>Contrib Mineral Petrol</a:t>
            </a:r>
            <a:r>
              <a:rPr lang="en" sz="1600">
                <a:solidFill>
                  <a:srgbClr val="222222"/>
                </a:solidFill>
                <a:latin typeface="Times New Roman"/>
                <a:ea typeface="Times New Roman"/>
                <a:cs typeface="Times New Roman"/>
                <a:sym typeface="Times New Roman"/>
              </a:rPr>
              <a:t> 149, 600–612 (2005). </a:t>
            </a:r>
            <a:r>
              <a:rPr lang="en" sz="1600" u="sng">
                <a:solidFill>
                  <a:schemeClr val="hlink"/>
                </a:solidFill>
                <a:latin typeface="Times New Roman"/>
                <a:ea typeface="Times New Roman"/>
                <a:cs typeface="Times New Roman"/>
                <a:sym typeface="Times New Roman"/>
                <a:hlinkClick r:id="rId17"/>
              </a:rPr>
              <a:t>https://doi.org/10.1007/s00410-005-0670-y</a:t>
            </a:r>
            <a:endParaRPr sz="1600">
              <a:solidFill>
                <a:srgbClr val="222222"/>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aseline="30000" lang="en" sz="1600">
                <a:solidFill>
                  <a:schemeClr val="dk1"/>
                </a:solidFill>
                <a:latin typeface="Times New Roman"/>
                <a:ea typeface="Times New Roman"/>
                <a:cs typeface="Times New Roman"/>
                <a:sym typeface="Times New Roman"/>
              </a:rPr>
              <a:t>9</a:t>
            </a:r>
            <a:r>
              <a:rPr lang="en" sz="1600">
                <a:solidFill>
                  <a:schemeClr val="dk1"/>
                </a:solidFill>
                <a:latin typeface="Times New Roman"/>
                <a:ea typeface="Times New Roman"/>
                <a:cs typeface="Times New Roman"/>
                <a:sym typeface="Times New Roman"/>
              </a:rPr>
              <a:t>Faure, G. (2001). </a:t>
            </a:r>
            <a:r>
              <a:rPr i="1" lang="en" sz="1600">
                <a:solidFill>
                  <a:schemeClr val="dk1"/>
                </a:solidFill>
                <a:latin typeface="Times New Roman"/>
                <a:ea typeface="Times New Roman"/>
                <a:cs typeface="Times New Roman"/>
                <a:sym typeface="Times New Roman"/>
              </a:rPr>
              <a:t>Origin of igneous rocks: The isotopic evidence</a:t>
            </a:r>
            <a:r>
              <a:rPr lang="en" sz="1600">
                <a:solidFill>
                  <a:schemeClr val="dk1"/>
                </a:solidFill>
                <a:latin typeface="Times New Roman"/>
                <a:ea typeface="Times New Roman"/>
                <a:cs typeface="Times New Roman"/>
                <a:sym typeface="Times New Roman"/>
              </a:rPr>
              <a:t>. Springer.</a:t>
            </a:r>
            <a:endParaRPr sz="16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aseline="30000" lang="en" sz="1600">
                <a:solidFill>
                  <a:schemeClr val="dk1"/>
                </a:solidFill>
                <a:latin typeface="Times New Roman"/>
                <a:ea typeface="Times New Roman"/>
                <a:cs typeface="Times New Roman"/>
                <a:sym typeface="Times New Roman"/>
              </a:rPr>
              <a:t>10</a:t>
            </a:r>
            <a:r>
              <a:rPr lang="en" sz="1600">
                <a:solidFill>
                  <a:srgbClr val="222222"/>
                </a:solidFill>
                <a:latin typeface="Times New Roman"/>
                <a:ea typeface="Times New Roman"/>
                <a:cs typeface="Times New Roman"/>
                <a:sym typeface="Times New Roman"/>
              </a:rPr>
              <a:t>Mutch, E.J.F., Blundy, J.D., Tattitch, B.C. </a:t>
            </a:r>
            <a:r>
              <a:rPr i="1" lang="en" sz="1600">
                <a:solidFill>
                  <a:srgbClr val="222222"/>
                </a:solidFill>
                <a:latin typeface="Times New Roman"/>
                <a:ea typeface="Times New Roman"/>
                <a:cs typeface="Times New Roman"/>
                <a:sym typeface="Times New Roman"/>
              </a:rPr>
              <a:t>et al.</a:t>
            </a:r>
            <a:r>
              <a:rPr lang="en" sz="1600">
                <a:solidFill>
                  <a:srgbClr val="222222"/>
                </a:solidFill>
                <a:latin typeface="Times New Roman"/>
                <a:ea typeface="Times New Roman"/>
                <a:cs typeface="Times New Roman"/>
                <a:sym typeface="Times New Roman"/>
              </a:rPr>
              <a:t> </a:t>
            </a:r>
            <a:r>
              <a:rPr i="1" lang="en" sz="1600">
                <a:solidFill>
                  <a:srgbClr val="222222"/>
                </a:solidFill>
                <a:latin typeface="Times New Roman"/>
                <a:ea typeface="Times New Roman"/>
                <a:cs typeface="Times New Roman"/>
                <a:sym typeface="Times New Roman"/>
              </a:rPr>
              <a:t>Contrib Mineral Petrol</a:t>
            </a:r>
            <a:r>
              <a:rPr lang="en" sz="1600">
                <a:solidFill>
                  <a:srgbClr val="222222"/>
                </a:solidFill>
                <a:latin typeface="Times New Roman"/>
                <a:ea typeface="Times New Roman"/>
                <a:cs typeface="Times New Roman"/>
                <a:sym typeface="Times New Roman"/>
              </a:rPr>
              <a:t> 171, 85 (2016). </a:t>
            </a:r>
            <a:r>
              <a:rPr lang="en" sz="1600" u="sng">
                <a:solidFill>
                  <a:schemeClr val="hlink"/>
                </a:solidFill>
                <a:latin typeface="Times New Roman"/>
                <a:ea typeface="Times New Roman"/>
                <a:cs typeface="Times New Roman"/>
                <a:sym typeface="Times New Roman"/>
                <a:hlinkClick r:id="rId18"/>
              </a:rPr>
              <a:t>https://doi.org/10.1007/s00410-016-1298-9</a:t>
            </a:r>
            <a:endParaRPr sz="1600">
              <a:solidFill>
                <a:srgbClr val="222222"/>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aseline="30000" lang="en" sz="1600">
                <a:solidFill>
                  <a:schemeClr val="dk1"/>
                </a:solidFill>
                <a:latin typeface="Times New Roman"/>
                <a:ea typeface="Times New Roman"/>
                <a:cs typeface="Times New Roman"/>
                <a:sym typeface="Times New Roman"/>
              </a:rPr>
              <a:t>11</a:t>
            </a:r>
            <a:r>
              <a:rPr lang="en" sz="1600">
                <a:solidFill>
                  <a:schemeClr val="dk1"/>
                </a:solidFill>
                <a:latin typeface="Times New Roman"/>
                <a:ea typeface="Times New Roman"/>
                <a:cs typeface="Times New Roman"/>
                <a:sym typeface="Times New Roman"/>
              </a:rPr>
              <a:t>Ridolfi, F. (2021). AMP-TB2: </a:t>
            </a:r>
            <a:r>
              <a:rPr i="1" lang="en" sz="1600">
                <a:solidFill>
                  <a:schemeClr val="dk1"/>
                </a:solidFill>
                <a:latin typeface="Times New Roman"/>
                <a:ea typeface="Times New Roman"/>
                <a:cs typeface="Times New Roman"/>
                <a:sym typeface="Times New Roman"/>
              </a:rPr>
              <a:t>Minerals</a:t>
            </a:r>
            <a:r>
              <a:rPr lang="en" sz="1600">
                <a:solidFill>
                  <a:schemeClr val="dk1"/>
                </a:solidFill>
                <a:latin typeface="Times New Roman"/>
                <a:ea typeface="Times New Roman"/>
                <a:cs typeface="Times New Roman"/>
                <a:sym typeface="Times New Roman"/>
              </a:rPr>
              <a:t>, </a:t>
            </a:r>
            <a:r>
              <a:rPr i="1" lang="en" sz="1600">
                <a:solidFill>
                  <a:schemeClr val="dk1"/>
                </a:solidFill>
                <a:latin typeface="Times New Roman"/>
                <a:ea typeface="Times New Roman"/>
                <a:cs typeface="Times New Roman"/>
                <a:sym typeface="Times New Roman"/>
              </a:rPr>
              <a:t>11</a:t>
            </a:r>
            <a:r>
              <a:rPr lang="en" sz="1600">
                <a:solidFill>
                  <a:schemeClr val="dk1"/>
                </a:solidFill>
                <a:latin typeface="Times New Roman"/>
                <a:ea typeface="Times New Roman"/>
                <a:cs typeface="Times New Roman"/>
                <a:sym typeface="Times New Roman"/>
              </a:rPr>
              <a:t>(3), 324. https://doi.org/10.3390/min11030324 </a:t>
            </a:r>
            <a:endParaRPr sz="16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t/>
            </a:r>
            <a:endParaRPr sz="1600">
              <a:solidFill>
                <a:srgbClr val="222222"/>
              </a:solidFill>
              <a:highlight>
                <a:srgbClr val="FFFFFF"/>
              </a:highlight>
            </a:endParaRPr>
          </a:p>
          <a:p>
            <a:pPr indent="0" lvl="0" marL="0" rtl="0" algn="l">
              <a:spcBef>
                <a:spcPts val="1200"/>
              </a:spcBef>
              <a:spcAft>
                <a:spcPts val="0"/>
              </a:spcAft>
              <a:buNone/>
            </a:pPr>
            <a:r>
              <a:t/>
            </a:r>
            <a:endParaRPr sz="1800">
              <a:solidFill>
                <a:srgbClr val="222222"/>
              </a:solidFill>
              <a:highlight>
                <a:srgbClr val="FFFFFF"/>
              </a:highlight>
            </a:endParaRPr>
          </a:p>
        </p:txBody>
      </p:sp>
      <p:pic>
        <p:nvPicPr>
          <p:cNvPr id="99" name="Google Shape;99;p13"/>
          <p:cNvPicPr preferRelativeResize="0"/>
          <p:nvPr/>
        </p:nvPicPr>
        <p:blipFill>
          <a:blip r:embed="rId19">
            <a:alphaModFix/>
          </a:blip>
          <a:stretch>
            <a:fillRect/>
          </a:stretch>
        </p:blipFill>
        <p:spPr>
          <a:xfrm>
            <a:off x="20626175" y="20574727"/>
            <a:ext cx="4757499" cy="4511524"/>
          </a:xfrm>
          <a:prstGeom prst="rect">
            <a:avLst/>
          </a:prstGeom>
          <a:noFill/>
          <a:ln>
            <a:noFill/>
          </a:ln>
        </p:spPr>
      </p:pic>
      <p:pic>
        <p:nvPicPr>
          <p:cNvPr id="100" name="Google Shape;100;p13"/>
          <p:cNvPicPr preferRelativeResize="0"/>
          <p:nvPr/>
        </p:nvPicPr>
        <p:blipFill>
          <a:blip r:embed="rId20">
            <a:alphaModFix/>
          </a:blip>
          <a:stretch>
            <a:fillRect/>
          </a:stretch>
        </p:blipFill>
        <p:spPr>
          <a:xfrm>
            <a:off x="25383675" y="20574727"/>
            <a:ext cx="4321500" cy="4511524"/>
          </a:xfrm>
          <a:prstGeom prst="rect">
            <a:avLst/>
          </a:prstGeom>
          <a:noFill/>
          <a:ln>
            <a:noFill/>
          </a:ln>
        </p:spPr>
      </p:pic>
      <p:sp>
        <p:nvSpPr>
          <p:cNvPr id="101" name="Google Shape;101;p13"/>
          <p:cNvSpPr txBox="1"/>
          <p:nvPr/>
        </p:nvSpPr>
        <p:spPr>
          <a:xfrm>
            <a:off x="16104254" y="28169450"/>
            <a:ext cx="4511400" cy="3632700"/>
          </a:xfrm>
          <a:prstGeom prst="rect">
            <a:avLst/>
          </a:prstGeom>
          <a:noFill/>
          <a:ln>
            <a:noFill/>
          </a:ln>
        </p:spPr>
        <p:txBody>
          <a:bodyPr anchorCtr="0" anchor="t" bIns="487600" lIns="487600" spcFirstLastPara="1" rIns="487600" wrap="square" tIns="487600">
            <a:noAutofit/>
          </a:bodyPr>
          <a:lstStyle/>
          <a:p>
            <a:pPr indent="0" lvl="0" marL="0" rtl="0" algn="l">
              <a:spcBef>
                <a:spcPts val="0"/>
              </a:spcBef>
              <a:spcAft>
                <a:spcPts val="0"/>
              </a:spcAft>
              <a:buNone/>
            </a:pPr>
            <a:r>
              <a:rPr lang="en" sz="2100">
                <a:solidFill>
                  <a:schemeClr val="dk1"/>
                </a:solidFill>
                <a:latin typeface="Times New Roman"/>
                <a:ea typeface="Times New Roman"/>
                <a:cs typeface="Times New Roman"/>
                <a:sym typeface="Times New Roman"/>
              </a:rPr>
              <a:t>Figure 7. CaO-Mg relationships in Corent tephra and lava flow pyroxene and amphibole illustrate distinctive cpx and amphibole compositions.</a:t>
            </a:r>
            <a:endParaRPr sz="2100">
              <a:solidFill>
                <a:schemeClr val="dk1"/>
              </a:solidFill>
              <a:latin typeface="Times New Roman"/>
              <a:ea typeface="Times New Roman"/>
              <a:cs typeface="Times New Roman"/>
              <a:sym typeface="Times New Roman"/>
            </a:endParaRPr>
          </a:p>
        </p:txBody>
      </p:sp>
      <p:pic>
        <p:nvPicPr>
          <p:cNvPr id="102" name="Google Shape;102;p13"/>
          <p:cNvPicPr preferRelativeResize="0"/>
          <p:nvPr/>
        </p:nvPicPr>
        <p:blipFill>
          <a:blip r:embed="rId21">
            <a:alphaModFix/>
          </a:blip>
          <a:stretch>
            <a:fillRect/>
          </a:stretch>
        </p:blipFill>
        <p:spPr>
          <a:xfrm>
            <a:off x="21058271" y="27566660"/>
            <a:ext cx="4511514" cy="4511514"/>
          </a:xfrm>
          <a:prstGeom prst="rect">
            <a:avLst/>
          </a:prstGeom>
          <a:noFill/>
          <a:ln>
            <a:noFill/>
          </a:ln>
        </p:spPr>
      </p:pic>
      <p:pic>
        <p:nvPicPr>
          <p:cNvPr id="103" name="Google Shape;103;p13"/>
          <p:cNvPicPr preferRelativeResize="0"/>
          <p:nvPr/>
        </p:nvPicPr>
        <p:blipFill>
          <a:blip r:embed="rId22">
            <a:alphaModFix/>
          </a:blip>
          <a:stretch>
            <a:fillRect/>
          </a:stretch>
        </p:blipFill>
        <p:spPr>
          <a:xfrm>
            <a:off x="11876340" y="27517312"/>
            <a:ext cx="4511514" cy="4511514"/>
          </a:xfrm>
          <a:prstGeom prst="rect">
            <a:avLst/>
          </a:prstGeom>
          <a:noFill/>
          <a:ln>
            <a:noFill/>
          </a:ln>
        </p:spPr>
      </p:pic>
      <p:sp>
        <p:nvSpPr>
          <p:cNvPr id="104" name="Google Shape;104;p13"/>
          <p:cNvSpPr txBox="1"/>
          <p:nvPr/>
        </p:nvSpPr>
        <p:spPr>
          <a:xfrm>
            <a:off x="25894740" y="28335850"/>
            <a:ext cx="4321500" cy="3247500"/>
          </a:xfrm>
          <a:prstGeom prst="rect">
            <a:avLst/>
          </a:prstGeom>
          <a:noFill/>
          <a:ln>
            <a:noFill/>
          </a:ln>
        </p:spPr>
        <p:txBody>
          <a:bodyPr anchorCtr="0" anchor="t" bIns="487600" lIns="487600" spcFirstLastPara="1" rIns="487600" wrap="square" tIns="487600">
            <a:spAutoFit/>
          </a:bodyPr>
          <a:lstStyle/>
          <a:p>
            <a:pPr indent="0" lvl="0" marL="0" rtl="0" algn="l">
              <a:spcBef>
                <a:spcPts val="0"/>
              </a:spcBef>
              <a:spcAft>
                <a:spcPts val="0"/>
              </a:spcAft>
              <a:buNone/>
            </a:pPr>
            <a:r>
              <a:rPr lang="en" sz="2100">
                <a:solidFill>
                  <a:schemeClr val="dk1"/>
                </a:solidFill>
                <a:latin typeface="Times New Roman"/>
                <a:ea typeface="Times New Roman"/>
                <a:cs typeface="Times New Roman"/>
                <a:sym typeface="Times New Roman"/>
              </a:rPr>
              <a:t>Figure 8. TiO</a:t>
            </a:r>
            <a:r>
              <a:rPr baseline="-25000" lang="en" sz="2100">
                <a:solidFill>
                  <a:schemeClr val="dk1"/>
                </a:solidFill>
                <a:latin typeface="Times New Roman"/>
                <a:ea typeface="Times New Roman"/>
                <a:cs typeface="Times New Roman"/>
                <a:sym typeface="Times New Roman"/>
              </a:rPr>
              <a:t>2</a:t>
            </a:r>
            <a:r>
              <a:rPr lang="en" sz="2100">
                <a:solidFill>
                  <a:schemeClr val="dk1"/>
                </a:solidFill>
                <a:latin typeface="Times New Roman"/>
                <a:ea typeface="Times New Roman"/>
                <a:cs typeface="Times New Roman"/>
                <a:sym typeface="Times New Roman"/>
              </a:rPr>
              <a:t> wt % versus Mg# for tephra and lava flow phenocrysts identify large ranges of Ti contents in amphibole and clinopyroxene in Chaîne des Puys Corent samples.</a:t>
            </a:r>
            <a:endParaRPr sz="7500"/>
          </a:p>
        </p:txBody>
      </p:sp>
      <p:sp>
        <p:nvSpPr>
          <p:cNvPr id="105" name="Google Shape;105;p13"/>
          <p:cNvSpPr txBox="1"/>
          <p:nvPr/>
        </p:nvSpPr>
        <p:spPr>
          <a:xfrm>
            <a:off x="3839743" y="27076613"/>
            <a:ext cx="3509400" cy="2482500"/>
          </a:xfrm>
          <a:prstGeom prst="rect">
            <a:avLst/>
          </a:prstGeom>
          <a:noFill/>
          <a:ln>
            <a:noFill/>
          </a:ln>
        </p:spPr>
        <p:txBody>
          <a:bodyPr anchorCtr="0" anchor="t" bIns="487600" lIns="487600" spcFirstLastPara="1" rIns="487600" wrap="square" tIns="487600">
            <a:noAutofit/>
          </a:bodyPr>
          <a:lstStyle/>
          <a:p>
            <a:pPr indent="0" lvl="0" marL="0" rtl="0" algn="l">
              <a:lnSpc>
                <a:spcPct val="100000"/>
              </a:lnSpc>
              <a:spcBef>
                <a:spcPts val="0"/>
              </a:spcBef>
              <a:spcAft>
                <a:spcPts val="0"/>
              </a:spcAft>
              <a:buNone/>
            </a:pPr>
            <a:r>
              <a:rPr lang="en" sz="1800">
                <a:solidFill>
                  <a:schemeClr val="dk1"/>
                </a:solidFill>
                <a:latin typeface="Times New Roman"/>
                <a:ea typeface="Times New Roman"/>
                <a:cs typeface="Times New Roman"/>
                <a:sym typeface="Times New Roman"/>
              </a:rPr>
              <a:t>Figure 1. Schematic geologic map of the study area.</a:t>
            </a:r>
            <a:r>
              <a:rPr baseline="30000" lang="en" sz="1800">
                <a:solidFill>
                  <a:schemeClr val="dk1"/>
                </a:solidFill>
                <a:latin typeface="Times New Roman"/>
                <a:ea typeface="Times New Roman"/>
                <a:cs typeface="Times New Roman"/>
                <a:sym typeface="Times New Roman"/>
              </a:rPr>
              <a:t>2</a:t>
            </a:r>
            <a:endParaRPr baseline="30000" sz="18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06" name="Google Shape;106;p13"/>
          <p:cNvSpPr/>
          <p:nvPr/>
        </p:nvSpPr>
        <p:spPr>
          <a:xfrm>
            <a:off x="21049525" y="23380849"/>
            <a:ext cx="1948200" cy="13716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 name="Google Shape;107;p13"/>
          <p:cNvSpPr/>
          <p:nvPr/>
        </p:nvSpPr>
        <p:spPr>
          <a:xfrm>
            <a:off x="25763000" y="20577900"/>
            <a:ext cx="1821900" cy="12420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 name="Google Shape;108;p13"/>
          <p:cNvSpPr/>
          <p:nvPr/>
        </p:nvSpPr>
        <p:spPr>
          <a:xfrm>
            <a:off x="12357426" y="29979150"/>
            <a:ext cx="2058000" cy="16665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9" name="Google Shape;109;p13" title="pyx_tern.png"/>
          <p:cNvPicPr preferRelativeResize="0"/>
          <p:nvPr/>
        </p:nvPicPr>
        <p:blipFill rotWithShape="1">
          <a:blip r:embed="rId23">
            <a:alphaModFix/>
          </a:blip>
          <a:srcRect b="15333" l="5732" r="4557" t="0"/>
          <a:stretch/>
        </p:blipFill>
        <p:spPr>
          <a:xfrm>
            <a:off x="11910225" y="19629450"/>
            <a:ext cx="6612900" cy="5674200"/>
          </a:xfrm>
          <a:prstGeom prst="triangle">
            <a:avLst>
              <a:gd fmla="val 50000" name="adj"/>
            </a:avLst>
          </a:prstGeom>
          <a:noFill/>
          <a:ln>
            <a:noFill/>
          </a:ln>
        </p:spPr>
      </p:pic>
      <p:pic>
        <p:nvPicPr>
          <p:cNvPr id="110" name="Google Shape;110;p13" title="emblem_blue.png"/>
          <p:cNvPicPr preferRelativeResize="0"/>
          <p:nvPr/>
        </p:nvPicPr>
        <p:blipFill>
          <a:blip r:embed="rId24">
            <a:alphaModFix/>
          </a:blip>
          <a:stretch>
            <a:fillRect/>
          </a:stretch>
        </p:blipFill>
        <p:spPr>
          <a:xfrm>
            <a:off x="40064874" y="664699"/>
            <a:ext cx="3135775" cy="4313300"/>
          </a:xfrm>
          <a:prstGeom prst="rect">
            <a:avLst/>
          </a:prstGeom>
          <a:noFill/>
          <a:ln>
            <a:noFill/>
          </a:ln>
        </p:spPr>
      </p:pic>
      <p:pic>
        <p:nvPicPr>
          <p:cNvPr id="111" name="Google Shape;111;p13" title="pyx_tern.png"/>
          <p:cNvPicPr preferRelativeResize="0"/>
          <p:nvPr/>
        </p:nvPicPr>
        <p:blipFill rotWithShape="1">
          <a:blip r:embed="rId25">
            <a:alphaModFix/>
          </a:blip>
          <a:srcRect b="0" l="37897" r="38974" t="92574"/>
          <a:stretch/>
        </p:blipFill>
        <p:spPr>
          <a:xfrm>
            <a:off x="11584725" y="20166475"/>
            <a:ext cx="3124127" cy="911998"/>
          </a:xfrm>
          <a:prstGeom prst="rect">
            <a:avLst/>
          </a:prstGeom>
          <a:noFill/>
          <a:ln>
            <a:noFill/>
          </a:ln>
        </p:spPr>
      </p:pic>
      <p:sp>
        <p:nvSpPr>
          <p:cNvPr id="112" name="Google Shape;112;p13"/>
          <p:cNvSpPr txBox="1"/>
          <p:nvPr/>
        </p:nvSpPr>
        <p:spPr>
          <a:xfrm>
            <a:off x="38443250" y="7512550"/>
            <a:ext cx="4593900" cy="3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Times New Roman"/>
                <a:ea typeface="Times New Roman"/>
                <a:cs typeface="Times New Roman"/>
                <a:sym typeface="Times New Roman"/>
              </a:rPr>
              <a:t>Figure 9: Modeled thermobarometric constraints of Corent </a:t>
            </a:r>
            <a:r>
              <a:rPr lang="en" sz="2400">
                <a:solidFill>
                  <a:schemeClr val="dk1"/>
                </a:solidFill>
                <a:latin typeface="Times New Roman"/>
                <a:ea typeface="Times New Roman"/>
                <a:cs typeface="Times New Roman"/>
                <a:sym typeface="Times New Roman"/>
              </a:rPr>
              <a:t>clinopyroxene</a:t>
            </a:r>
            <a:r>
              <a:rPr lang="en" sz="2400">
                <a:solidFill>
                  <a:schemeClr val="dk1"/>
                </a:solidFill>
                <a:latin typeface="Times New Roman"/>
                <a:ea typeface="Times New Roman"/>
                <a:cs typeface="Times New Roman"/>
                <a:sym typeface="Times New Roman"/>
              </a:rPr>
              <a:t> demonstrates comparable clinopyroxene formation conditions in lava and tephra as calculated</a:t>
            </a:r>
            <a:r>
              <a:rPr lang="en" sz="2400">
                <a:solidFill>
                  <a:schemeClr val="dk1"/>
                </a:solidFill>
                <a:latin typeface="Times New Roman"/>
                <a:ea typeface="Times New Roman"/>
                <a:cs typeface="Times New Roman"/>
                <a:sym typeface="Times New Roman"/>
              </a:rPr>
              <a:t> by Thermobar</a:t>
            </a:r>
            <a:r>
              <a:rPr baseline="30000" lang="en" sz="2400">
                <a:solidFill>
                  <a:schemeClr val="dk1"/>
                </a:solidFill>
                <a:latin typeface="Times New Roman"/>
                <a:ea typeface="Times New Roman"/>
                <a:cs typeface="Times New Roman"/>
                <a:sym typeface="Times New Roman"/>
              </a:rPr>
              <a:t>6 </a:t>
            </a:r>
            <a:r>
              <a:rPr lang="en" sz="2400">
                <a:solidFill>
                  <a:schemeClr val="dk1"/>
                </a:solidFill>
                <a:latin typeface="Times New Roman"/>
                <a:ea typeface="Times New Roman"/>
                <a:cs typeface="Times New Roman"/>
                <a:sym typeface="Times New Roman"/>
              </a:rPr>
              <a:t>using published thermodynamic data</a:t>
            </a:r>
            <a:r>
              <a:rPr baseline="30000" lang="en" sz="2400">
                <a:solidFill>
                  <a:schemeClr val="dk1"/>
                </a:solidFill>
                <a:latin typeface="Times New Roman"/>
                <a:ea typeface="Times New Roman"/>
                <a:cs typeface="Times New Roman"/>
                <a:sym typeface="Times New Roman"/>
              </a:rPr>
              <a:t>7</a:t>
            </a:r>
            <a:r>
              <a:rPr lang="en" sz="2400">
                <a:solidFill>
                  <a:schemeClr val="dk1"/>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p:txBody>
      </p:sp>
      <p:sp>
        <p:nvSpPr>
          <p:cNvPr id="113" name="Google Shape;113;p13"/>
          <p:cNvSpPr/>
          <p:nvPr/>
        </p:nvSpPr>
        <p:spPr>
          <a:xfrm>
            <a:off x="31219500" y="13227625"/>
            <a:ext cx="12231300" cy="8085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487600" lIns="487600" spcFirstLastPara="1" rIns="487600" wrap="square" tIns="487600">
            <a:noAutofit/>
          </a:bodyPr>
          <a:lstStyle/>
          <a:p>
            <a:pPr indent="0" lvl="0" marL="0" rtl="0" algn="ctr">
              <a:spcBef>
                <a:spcPts val="0"/>
              </a:spcBef>
              <a:spcAft>
                <a:spcPts val="0"/>
              </a:spcAft>
              <a:buNone/>
            </a:pPr>
            <a:r>
              <a:t/>
            </a:r>
            <a:endParaRPr sz="7500"/>
          </a:p>
        </p:txBody>
      </p:sp>
      <p:sp>
        <p:nvSpPr>
          <p:cNvPr id="114" name="Google Shape;114;p13"/>
          <p:cNvSpPr/>
          <p:nvPr/>
        </p:nvSpPr>
        <p:spPr>
          <a:xfrm>
            <a:off x="31219375" y="13227625"/>
            <a:ext cx="12231300" cy="13215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487600" lIns="487600" spcFirstLastPara="1" rIns="487600" wrap="square" tIns="487600">
            <a:noAutofit/>
          </a:bodyPr>
          <a:lstStyle/>
          <a:p>
            <a:pPr indent="0" lvl="0" marL="0" rtl="0" algn="ctr">
              <a:spcBef>
                <a:spcPts val="0"/>
              </a:spcBef>
              <a:spcAft>
                <a:spcPts val="0"/>
              </a:spcAft>
              <a:buNone/>
            </a:pPr>
            <a:r>
              <a:rPr lang="en" sz="5900">
                <a:latin typeface="Times New Roman"/>
                <a:ea typeface="Times New Roman"/>
                <a:cs typeface="Times New Roman"/>
                <a:sym typeface="Times New Roman"/>
              </a:rPr>
              <a:t>Summary</a:t>
            </a:r>
            <a:endParaRPr sz="5900">
              <a:latin typeface="Times New Roman"/>
              <a:ea typeface="Times New Roman"/>
              <a:cs typeface="Times New Roman"/>
              <a:sym typeface="Times New Roman"/>
            </a:endParaRPr>
          </a:p>
        </p:txBody>
      </p:sp>
      <p:sp>
        <p:nvSpPr>
          <p:cNvPr id="115" name="Google Shape;115;p13"/>
          <p:cNvSpPr txBox="1"/>
          <p:nvPr/>
        </p:nvSpPr>
        <p:spPr>
          <a:xfrm>
            <a:off x="31219575" y="14703550"/>
            <a:ext cx="12231300" cy="3861300"/>
          </a:xfrm>
          <a:prstGeom prst="rect">
            <a:avLst/>
          </a:prstGeom>
          <a:noFill/>
          <a:ln>
            <a:noFill/>
          </a:ln>
        </p:spPr>
        <p:txBody>
          <a:bodyPr anchorCtr="0" anchor="t" bIns="487600" lIns="487600" spcFirstLastPara="1" rIns="487600" wrap="square" tIns="487600">
            <a:noAutofit/>
          </a:bodyPr>
          <a:lstStyle/>
          <a:p>
            <a:pPr indent="-431800" lvl="0" marL="457200" rtl="0" algn="l">
              <a:spcBef>
                <a:spcPts val="0"/>
              </a:spcBef>
              <a:spcAft>
                <a:spcPts val="0"/>
              </a:spcAft>
              <a:buClr>
                <a:schemeClr val="dk1"/>
              </a:buClr>
              <a:buSzPts val="3200"/>
              <a:buFont typeface="Times New Roman"/>
              <a:buChar char="●"/>
            </a:pPr>
            <a:r>
              <a:rPr lang="en" sz="3200">
                <a:solidFill>
                  <a:schemeClr val="dk1"/>
                </a:solidFill>
                <a:latin typeface="Times New Roman"/>
                <a:ea typeface="Times New Roman"/>
                <a:cs typeface="Times New Roman"/>
                <a:sym typeface="Times New Roman"/>
              </a:rPr>
              <a:t>Corent tephra contains a</a:t>
            </a:r>
            <a:r>
              <a:rPr lang="en" sz="3200">
                <a:solidFill>
                  <a:schemeClr val="dk1"/>
                </a:solidFill>
                <a:latin typeface="Times New Roman"/>
                <a:ea typeface="Times New Roman"/>
                <a:cs typeface="Times New Roman"/>
                <a:sym typeface="Times New Roman"/>
              </a:rPr>
              <a:t>mphibole with notably high TiO</a:t>
            </a:r>
            <a:r>
              <a:rPr baseline="-25000" lang="en" sz="3200">
                <a:solidFill>
                  <a:schemeClr val="dk1"/>
                </a:solidFill>
                <a:latin typeface="Times New Roman"/>
                <a:ea typeface="Times New Roman"/>
                <a:cs typeface="Times New Roman"/>
                <a:sym typeface="Times New Roman"/>
              </a:rPr>
              <a:t>2</a:t>
            </a:r>
            <a:r>
              <a:rPr lang="en" sz="3200">
                <a:solidFill>
                  <a:schemeClr val="dk1"/>
                </a:solidFill>
                <a:latin typeface="Times New Roman"/>
                <a:ea typeface="Times New Roman"/>
                <a:cs typeface="Times New Roman"/>
                <a:sym typeface="Times New Roman"/>
              </a:rPr>
              <a:t> contents (kaersutite-rich compositions), comparable to other ECRS products and interpreted as a contribution from the metasomatized European Subcontinental Lithospheric Mantle. </a:t>
            </a:r>
            <a:endParaRPr sz="3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3200">
              <a:solidFill>
                <a:schemeClr val="dk1"/>
              </a:solidFill>
              <a:latin typeface="Times New Roman"/>
              <a:ea typeface="Times New Roman"/>
              <a:cs typeface="Times New Roman"/>
              <a:sym typeface="Times New Roman"/>
            </a:endParaRPr>
          </a:p>
          <a:p>
            <a:pPr indent="-431800" lvl="0" marL="457200" rtl="0" algn="l">
              <a:spcBef>
                <a:spcPts val="0"/>
              </a:spcBef>
              <a:spcAft>
                <a:spcPts val="0"/>
              </a:spcAft>
              <a:buClr>
                <a:schemeClr val="dk1"/>
              </a:buClr>
              <a:buSzPts val="3200"/>
              <a:buFont typeface="Times New Roman"/>
              <a:buChar char="●"/>
            </a:pPr>
            <a:r>
              <a:rPr lang="en" sz="3200">
                <a:solidFill>
                  <a:schemeClr val="dk1"/>
                </a:solidFill>
                <a:latin typeface="Times New Roman"/>
                <a:ea typeface="Times New Roman"/>
                <a:cs typeface="Times New Roman"/>
                <a:sym typeface="Times New Roman"/>
              </a:rPr>
              <a:t>Corent lava and tephra </a:t>
            </a:r>
            <a:r>
              <a:rPr lang="en" sz="3200">
                <a:solidFill>
                  <a:schemeClr val="dk1"/>
                </a:solidFill>
                <a:latin typeface="Times New Roman"/>
                <a:ea typeface="Times New Roman"/>
                <a:cs typeface="Times New Roman"/>
                <a:sym typeface="Times New Roman"/>
              </a:rPr>
              <a:t>clinopyroxene have comparable compositions: ~ 46% SiO</a:t>
            </a:r>
            <a:r>
              <a:rPr baseline="-25000" lang="en" sz="3200">
                <a:solidFill>
                  <a:schemeClr val="dk1"/>
                </a:solidFill>
                <a:latin typeface="Times New Roman"/>
                <a:ea typeface="Times New Roman"/>
                <a:cs typeface="Times New Roman"/>
                <a:sym typeface="Times New Roman"/>
              </a:rPr>
              <a:t>2</a:t>
            </a:r>
            <a:r>
              <a:rPr lang="en" sz="3200">
                <a:solidFill>
                  <a:schemeClr val="dk1"/>
                </a:solidFill>
                <a:latin typeface="Times New Roman"/>
                <a:ea typeface="Times New Roman"/>
                <a:cs typeface="Times New Roman"/>
                <a:sym typeface="Times New Roman"/>
              </a:rPr>
              <a:t> and ~22% CaO content. </a:t>
            </a:r>
            <a:endParaRPr sz="3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3200">
              <a:solidFill>
                <a:schemeClr val="dk1"/>
              </a:solidFill>
              <a:latin typeface="Times New Roman"/>
              <a:ea typeface="Times New Roman"/>
              <a:cs typeface="Times New Roman"/>
              <a:sym typeface="Times New Roman"/>
            </a:endParaRPr>
          </a:p>
          <a:p>
            <a:pPr indent="-431800" lvl="0" marL="457200" rtl="0" algn="l">
              <a:spcBef>
                <a:spcPts val="0"/>
              </a:spcBef>
              <a:spcAft>
                <a:spcPts val="0"/>
              </a:spcAft>
              <a:buClr>
                <a:schemeClr val="dk1"/>
              </a:buClr>
              <a:buSzPts val="3200"/>
              <a:buFont typeface="Times New Roman"/>
              <a:buChar char="●"/>
            </a:pPr>
            <a:r>
              <a:rPr lang="en" sz="3200">
                <a:solidFill>
                  <a:schemeClr val="dk1"/>
                </a:solidFill>
                <a:latin typeface="Times New Roman"/>
                <a:ea typeface="Times New Roman"/>
                <a:cs typeface="Times New Roman"/>
                <a:sym typeface="Times New Roman"/>
              </a:rPr>
              <a:t>Thermobarometric modeling suggests that clinopyroxene in both samples have comparable formation conditions at similar temperatures and pressure. </a:t>
            </a:r>
            <a:endParaRPr sz="3200">
              <a:solidFill>
                <a:schemeClr val="dk2"/>
              </a:solidFill>
              <a:latin typeface="Times New Roman"/>
              <a:ea typeface="Times New Roman"/>
              <a:cs typeface="Times New Roman"/>
              <a:sym typeface="Times New Roman"/>
            </a:endParaRPr>
          </a:p>
        </p:txBody>
      </p:sp>
      <p:sp>
        <p:nvSpPr>
          <p:cNvPr id="116" name="Google Shape;116;p13"/>
          <p:cNvSpPr/>
          <p:nvPr/>
        </p:nvSpPr>
        <p:spPr>
          <a:xfrm>
            <a:off x="12357425" y="29414700"/>
            <a:ext cx="375900" cy="375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 name="Google Shape;117;p13"/>
          <p:cNvSpPr/>
          <p:nvPr/>
        </p:nvSpPr>
        <p:spPr>
          <a:xfrm>
            <a:off x="21470825" y="29905500"/>
            <a:ext cx="375900" cy="375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13"/>
          <p:cNvSpPr/>
          <p:nvPr/>
        </p:nvSpPr>
        <p:spPr>
          <a:xfrm>
            <a:off x="25915375" y="21718503"/>
            <a:ext cx="204300" cy="241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19" name="Google Shape;119;p13"/>
          <p:cNvCxnSpPr/>
          <p:nvPr/>
        </p:nvCxnSpPr>
        <p:spPr>
          <a:xfrm rot="10800000">
            <a:off x="21995175" y="28863250"/>
            <a:ext cx="401100" cy="839700"/>
          </a:xfrm>
          <a:prstGeom prst="straightConnector1">
            <a:avLst/>
          </a:prstGeom>
          <a:noFill/>
          <a:ln cap="flat" cmpd="sng" w="9525">
            <a:solidFill>
              <a:schemeClr val="dk2"/>
            </a:solidFill>
            <a:prstDash val="solid"/>
            <a:round/>
            <a:headEnd len="med" w="med" type="none"/>
            <a:tailEnd len="med" w="med" type="triangle"/>
          </a:ln>
        </p:spPr>
      </p:cxnSp>
      <p:sp>
        <p:nvSpPr>
          <p:cNvPr id="120" name="Google Shape;120;p13"/>
          <p:cNvSpPr txBox="1"/>
          <p:nvPr/>
        </p:nvSpPr>
        <p:spPr>
          <a:xfrm>
            <a:off x="21693750" y="29052250"/>
            <a:ext cx="828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amph</a:t>
            </a:r>
            <a:endParaRPr sz="1800">
              <a:solidFill>
                <a:schemeClr val="dk2"/>
              </a:solidFill>
            </a:endParaRPr>
          </a:p>
        </p:txBody>
      </p:sp>
      <p:sp>
        <p:nvSpPr>
          <p:cNvPr id="121" name="Google Shape;121;p13"/>
          <p:cNvSpPr txBox="1"/>
          <p:nvPr/>
        </p:nvSpPr>
        <p:spPr>
          <a:xfrm>
            <a:off x="21244775" y="24177888"/>
            <a:ext cx="828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amph</a:t>
            </a:r>
            <a:endParaRPr sz="1800">
              <a:solidFill>
                <a:schemeClr val="dk2"/>
              </a:solidFill>
            </a:endParaRPr>
          </a:p>
        </p:txBody>
      </p:sp>
      <p:sp>
        <p:nvSpPr>
          <p:cNvPr id="122" name="Google Shape;122;p13"/>
          <p:cNvSpPr txBox="1"/>
          <p:nvPr/>
        </p:nvSpPr>
        <p:spPr>
          <a:xfrm>
            <a:off x="25970950" y="21312588"/>
            <a:ext cx="828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amph</a:t>
            </a:r>
            <a:endParaRPr sz="1800">
              <a:solidFill>
                <a:schemeClr val="dk2"/>
              </a:solidFill>
            </a:endParaRPr>
          </a:p>
        </p:txBody>
      </p:sp>
      <p:sp>
        <p:nvSpPr>
          <p:cNvPr id="123" name="Google Shape;123;p13"/>
          <p:cNvSpPr txBox="1"/>
          <p:nvPr/>
        </p:nvSpPr>
        <p:spPr>
          <a:xfrm>
            <a:off x="12601075" y="30845263"/>
            <a:ext cx="828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amph</a:t>
            </a:r>
            <a:endParaRPr sz="1800">
              <a:solidFill>
                <a:schemeClr val="dk2"/>
              </a:solidFill>
            </a:endParaRPr>
          </a:p>
        </p:txBody>
      </p:sp>
      <p:pic>
        <p:nvPicPr>
          <p:cNvPr id="124" name="Google Shape;124;p13" title="cpx_plot.png"/>
          <p:cNvPicPr preferRelativeResize="0"/>
          <p:nvPr/>
        </p:nvPicPr>
        <p:blipFill>
          <a:blip r:embed="rId26">
            <a:alphaModFix/>
          </a:blip>
          <a:stretch>
            <a:fillRect/>
          </a:stretch>
        </p:blipFill>
        <p:spPr>
          <a:xfrm>
            <a:off x="31491725" y="7495612"/>
            <a:ext cx="6612900" cy="440753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