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sldIdLst>
    <p:sldId id="256" r:id="rId7"/>
    <p:sldId id="257" r:id="rId8"/>
  </p:sldIdLst>
  <p:sldSz cx="36576000" cy="292608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E9631-CBE5-CE3B-49FC-8FD7665340EC}" v="50" dt="2025-04-18T20:58:32.419"/>
    <p1510:client id="{B5443319-D1D8-BB7E-A421-7AA09D3A796B}" v="52" dt="2025-04-18T17:15:05.901"/>
    <p1510:client id="{BE24930D-C0E0-472B-073E-2347A7F16231}" v="5711" dt="2025-04-18T22:38:43.972"/>
    <p1510:client id="{D48406F1-9A42-AFF9-330D-F226996DBF37}" v="50" dt="2025-04-19T00:48:07.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8" d="100"/>
          <a:sy n="18" d="100"/>
        </p:scale>
        <p:origin x="1810" y="125"/>
      </p:cViewPr>
      <p:guideLst>
        <p:guide orient="horz" pos="9216"/>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8T22:39:29.505"/>
    </inkml:context>
    <inkml:brush xml:id="br0">
      <inkml:brushProperty name="width" value="0.1" units="cm"/>
      <inkml:brushProperty name="height" value="0.1" units="cm"/>
      <inkml:brushProperty name="color" value="#E71224"/>
    </inkml:brush>
  </inkml:definitions>
  <inkml:trace contextRef="#ctx0" brushRef="#br0">15331 6156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8T22:39:29.506"/>
    </inkml:context>
    <inkml:brush xml:id="br0">
      <inkml:brushProperty name="width" value="0.1" units="cm"/>
      <inkml:brushProperty name="height" value="0.1" units="cm"/>
      <inkml:brushProperty name="color" value="#E71224"/>
    </inkml:brush>
  </inkml:definitions>
  <inkml:trace contextRef="#ctx0" brushRef="#br0">21215 7317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8T22:39:29.507"/>
    </inkml:context>
    <inkml:brush xml:id="br0">
      <inkml:brushProperty name="width" value="0.1" units="cm"/>
      <inkml:brushProperty name="height" value="0.1" units="cm"/>
      <inkml:brushProperty name="color" value="#E71224"/>
    </inkml:brush>
  </inkml:definitions>
  <inkml:trace contextRef="#ctx0" brushRef="#br0">16626 8007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8T22:39:29.508"/>
    </inkml:context>
    <inkml:brush xml:id="br0">
      <inkml:brushProperty name="width" value="0.1" units="cm"/>
      <inkml:brushProperty name="height" value="0.1" units="cm"/>
      <inkml:brushProperty name="color" value="#E71224"/>
    </inkml:brush>
  </inkml:definitions>
  <inkml:trace contextRef="#ctx0" brushRef="#br0">10660 5980 16383 0 0,'7'0'0'0'0,"11"0"0"0"0,8 0 0 0 0,9 0 0 0 0,5 0 0 0 0,3 0 0 0 0,2 0 0 0 0,1 0 0 0 0,-1 0 0 0 0,1 0 0 0 0,-1 0 0 0 0,-1 0 0 0 0,1 0 0 0 0,-1 0 0 0 0,0 0 0 0 0,-1 0 0 0 0,1 0 0 0 0,0 0 0 0 0,0 0 0 0 0,-1 0 0 0 0,1 0 0 0 0,0 0 0 0 0,0 0 0 0 0,0 0 0 0 0,0 0 0 0 0,-1 0 0 0 0,1 0 0 0 0,0 0 0 0 0,0 0 0 0 0,0 0 0 0 0,0 0 0 0 0,-1 0 0 0 0,1 0 0 0 0,0 0 0 0 0,0 0 0 0 0,0 0 0 0 0,0 0 0 0 0,-1 0 0 0 0,1 0 0 0 0,0 0 0 0 0,0 0 0 0 0,0 0 0 0 0,0 0 0 0 0,-1 0 0 0 0,1 0 0 0 0,0 0 0 0 0,0 0 0 0 0,0 0 0 0 0,0 0 0 0 0,0 0 0 0 0,-1 0 0 0 0,1 0 0 0 0,0 0 0 0 0,0 0 0 0 0,0 0 0 0 0,0 0 0 0 0,-1 0 0 0 0,1 0 0 0 0,0 0 0 0 0,0 0 0 0 0,0 0 0 0 0,0 0 0 0 0,-1 0 0 0 0,1 0 0 0 0,0 0 0 0 0,0 0 0 0 0,0 0 0 0 0,0 0 0 0 0,-1 0 0 0 0,1 0 0 0 0,0 0 0 0 0,0 0 0 0 0,0 0 0 0 0,0 0 0 0 0,-1 0 0 0 0,1 0 0 0 0,0 0 0 0 0,0 0 0 0 0,-8 7 0 0 0,-2 3 0 0 0,1 0 0 0 0,-7 5 0 0 0,1 0 0 0 0,2-2 0 0 0,3-4 0 0 0,4-3 0 0 0,3-2 0 0 0,-7 5 0 0 0,-7 8 0 0 0,-3 2 0 0 0,-4 5 0 0 0,-5 6 0 0 0,1-3 0 0 0,-2 3 0 0 0,5-5 0 0 0,-1 1 0 0 0,-4 4 0 0 0,-5 4 0 0 0,-2 4 0 0 0,3-5 0 0 0,1 0 0 0 0,-1 1 0 0 0,-3 3 0 0 0,-3 2 0 0 0,-1 2 0 0 0,-2 2 0 0 0,-1 0 0 0 0,0 2 0 0 0,0-1 0 0 0,-1 0 0 0 0,1 0 0 0 0,0 1 0 0 0,-1-1 0 0 0,1 0 0 0 0,0-1 0 0 0,0 1 0 0 0,0 0 0 0 0,0 0 0 0 0,0 0 0 0 0,0 0 0 0 0,0-1 0 0 0,0 1 0 0 0,0 0 0 0 0,0 0 0 0 0,0 0 0 0 0,0 0 0 0 0,0-1 0 0 0,0 1 0 0 0,8-7 0 0 0,2-3 0 0 0,-1 0 0 0 0,-1-13 0 0 0,-3-17 0 0 0,6-10 0 0 0,1-11 0 0 0,5-2 0 0 0,1-6 0 0 0,-4-6 0 0 0,4 2 0 0 0,-1-1 0 0 0,-4-4 0 0 0,4 5 0 0 0,-1 0 0 0 0,-4-3 0 0 0,4 4 0 0 0,7 7 0 0 0,-1-1 0 0 0,-4-4 0 0 0,2 3 0 0 0,-1-3 0 0 0,2 4 0 0 0,-2-2 0 0 0,4 2 0 0 0,-3-1 0 0 0,-4-5 0 0 0,-6-6 0 0 0,4 5 0 0 0,-1-2 0 0 0,-2-3 0 0 0,-4-2 0 0 0,5 4 0 0 0,1 8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8T22:39:29.509"/>
    </inkml:context>
    <inkml:brush xml:id="br0">
      <inkml:brushProperty name="width" value="0.1" units="cm"/>
      <inkml:brushProperty name="height" value="0.1" units="cm"/>
      <inkml:brushProperty name="color" value="#E71224"/>
    </inkml:brush>
  </inkml:definitions>
  <inkml:trace contextRef="#ctx0" brushRef="#br0">11894 6385 16383 0 0,'6'0'0'0'0,"3"7"0"0"0,0 8 0 0 0,4 3 0 0 0,7-3 0 0 0,1 3 0 0 0,2-1 0 0 0,-2 3 0 0 0,-4 4 0 0 0,1-1 0 0 0,-3 2 0 0 0,3-4 0 0 0,-1 2 0 0 0,3-3 0 0 0,-2 1 0 0 0,2-2 0 0 0,-1 1 0 0 0,1-1 0 0 0,-1 1 0 0 0,2-2 0 0 0,-3 3 0 0 0,3-3 0 0 0,-2 3 0 0 0,2-3 0 0 0,-3 3 0 0 0,-4-2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8T22:39:29.510"/>
    </inkml:context>
    <inkml:brush xml:id="br0">
      <inkml:brushProperty name="width" value="0.35" units="cm"/>
      <inkml:brushProperty name="height" value="0.35" units="cm"/>
      <inkml:brushProperty name="color" value="#E71224"/>
    </inkml:brush>
  </inkml:definitions>
  <inkml:trace contextRef="#ctx0" brushRef="#br0">11453 6272 16383 0 0,'5'0'0'0'0,"8"0"0"0"0,7 0 0 0 0,6 0 0 0 0,4 0 0 0 0,2 0 0 0 0,2 0 0 0 0,0 0 0 0 0,0 0 0 0 0,0 0 0 0 0,-1 0 0 0 0,0 0 0 0 0,0 0 0 0 0,0 0 0 0 0,0 0 0 0 0,-1 0 0 0 0,1 0 0 0 0,0 0 0 0 0,-1 0 0 0 0,1 0 0 0 0,-1 0 0 0 0,1 0 0 0 0,0 0 0 0 0,-1 0 0 0 0,1 0 0 0 0,0 0 0 0 0,-1 0 0 0 0,1 0 0 0 0,0 0 0 0 0,-1 0 0 0 0,1 0 0 0 0,0 0 0 0 0,-1 0 0 0 0,1 0 0 0 0,0 0 0 0 0,-1 0 0 0 0,1 0 0 0 0,0 0 0 0 0,-1 0 0 0 0,1 0 0 0 0,0 0 0 0 0,-1 0 0 0 0,1 0 0 0 0,0 0 0 0 0,-6-5 0 0 0,-2-3 0 0 0,1 1 0 0 0,1 2 0 0 0,1 1 0 0 0,3 1 0 0 0,0 2 0 0 0,1 0 0 0 0,1 1 0 0 0,0 0 0 0 0,0 1 0 0 0,-1-1 0 0 0,1 0 0 0 0,0 0 0 0 0,0 1 0 0 0,-6-7 0 0 0,-1-1 0 0 0,-1 0 0 0 0,2 1 0 0 0,2 2 0 0 0,1 1 0 0 0,1 2 0 0 0,1 1 0 0 0,1-1 0 0 0,0 2 0 0 0,0-1 0 0 0,0 0 0 0 0,0 1 0 0 0,0-1 0 0 0,-1 0 0 0 0,1 0 0 0 0,0 0 0 0 0,-1 0 0 0 0,1 0 0 0 0,0 0 0 0 0,-1 0 0 0 0,1 0 0 0 0,0 0 0 0 0,-6-6 0 0 0,-2-1 0 0 0,1 0 0 0 0,1 1 0 0 0,1 2 0 0 0,2 2 0 0 0,2 0 0 0 0,0 2 0 0 0,1 0 0 0 0,-1 0 0 0 0,1 0 0 0 0,0 1 0 0 0,0-1 0 0 0,0 0 0 0 0,0 0 0 0 0,0 0 0 0 0,-1 0 0 0 0,1 0 0 0 0,0 0 0 0 0,-1 0 0 0 0,1 0 0 0 0,0 0 0 0 0,-1 0 0 0 0,1 0 0 0 0,0 6 0 0 0,-1 1 0 0 0,-5 6 0 0 0,-1 0 0 0 0,-1-2 0 0 0,2-3 0 0 0,-4 3 0 0 0,0-1 0 0 0,1-1 0 0 0,-3 2 0 0 0,1 0 0 0 0,1-1 0 0 0,-3 2 0 0 0,1-1 0 0 0,3-2 0 0 0,-4 3 0 0 0,-4 5 0 0 0,0 0 0 0 0,-3 2 0 0 0,-3 4 0 0 0,-3 3 0 0 0,-3 3 0 0 0,3-4 0 0 0,0 0 0 0 0,0 1 0 0 0,-2 2 0 0 0,-2 1 0 0 0,5-3 0 0 0,0-2 0 0 0,0 1 0 0 0,-3 2 0 0 0,-1 2 0 0 0,-2 2 0 0 0,-1 0 0 0 0,-1 2 0 0 0,0 0 0 0 0,0 0 0 0 0,-1 0 0 0 0,1 0 0 0 0,0 0 0 0 0,0-1 0 0 0,0 1 0 0 0,0 0 0 0 0,0 0 0 0 0,0-1 0 0 0,0 1 0 0 0,0-1 0 0 0,5-4 0 0 0,3-3 0 0 0,-1 0 0 0 0,-2 2 0 0 0,-1 2 0 0 0,-1 1 0 0 0,-2 2 0 0 0,0 0 0 0 0,-1 0 0 0 0,0 1 0 0 0,-1 0 0 0 0,1 0 0 0 0,0 0 0 0 0,5-6 0 0 0,2-1 0 0 0,0-1 0 0 0,-1 2 0 0 0,-2 2 0 0 0,4-4 0 0 0,1-13 0 0 0,4-7 0 0 0,0-10 0 0 0,3-5 0 0 0,0-6 0 0 0,-4-6 0 0 0,-4-4 0 0 0,3 1 0 0 0,-1 1 0 0 0,4 3 0 0 0,-1 0 0 0 0,3 4 0 0 0,-1-1 0 0 0,2 2 0 0 0,-1-1 0 0 0,1 2 0 0 0,-1-2 0 0 0,1 2 0 0 0,-1-2 0 0 0,1 2 0 0 0,-1-2 0 0 0,-5-4 0 0 0,3 2 0 0 0,-2-2 0 0 0,3 4 0 0 0,-1-2 0 0 0,2 2 0 0 0,5 5 0 0 0,-2-1 0 0 0,-10 0 0 0 0,-11 4 0 0 0,-12 3 0 0 0,-8 2 0 0 0,-1-3 0 0 0,-2-1 0 0 0,-2 1 0 0 0,-2 2 0 0 0,-2 2 0 0 0,-1 1 0 0 0,-1 1 0 0 0,0 1 0 0 0,0 0 0 0 0,0 0 0 0 0,0 0 0 0 0,0 1 0 0 0,0-1 0 0 0,0 0 0 0 0,1 0 0 0 0,-1 0 0 0 0,0 0 0 0 0,6 6 0 0 0,2 1 0 0 0,-1 0 0 0 0,-1-1 0 0 0,4 3 0 0 0,1 1 0 0 0,-3-1 0 0 0,-1-3 0 0 0,-3-2 0 0 0,-1-2 0 0 0,-2-1 0 0 0,0-1 0 0 0,-1 0 0 0 0,11 0 0 0 0,9 5 0 0 0,13 2 0 0 0,11 0 0 0 0,10-2 0 0 0,1 5 0 0 0,2 0 0 0 0,-2 4 0 0 0,0-1 0 0 0,-4 4 0 0 0,1 4 0 0 0,3-2 0 0 0,-3 2 0 0 0,2-3 0 0 0,-4 2 0 0 0,2-4 0 0 0,-3 2 0 0 0,1 3 0 0 0,4-2 0 0 0,4-4 0 0 0,-3 1 0 0 0,-5 3 0 0 0,1-2 0 0 0,-4 3 0 0 0,2-3 0 0 0,4-4 0 0 0,4-5 0 0 0,-2-3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8T22:39:29.511"/>
    </inkml:context>
    <inkml:brush xml:id="br0">
      <inkml:brushProperty name="width" value="0.35" units="cm"/>
      <inkml:brushProperty name="height" value="0.35" units="cm"/>
      <inkml:brushProperty name="color" value="#E71224"/>
    </inkml:brush>
  </inkml:definitions>
  <inkml:trace contextRef="#ctx0" brushRef="#br0">13216 6826 16383 0 0,'5'0'0'0'0,"3"5"0"0"0,-1 8 0 0 0,4 2 0 0 0,6-3 0 0 0,0 4 0 0 0,2-2 0 0 0,4-3 0 0 0,-2 2 0 0 0,1-1 0 0 0,-3 2 0 0 0,0 0 0 0 0,3-3 0 0 0,4-3 0 0 0,-4 2 0 0 0,-5 6 0 0 0,1-1 0 0 0,-4 3 0 0 0,2-1 0 0 0,-2 1 0 0 0,2-1 0 0 0,-1 1 0 0 0,2-3 0 0 0,-2 3 0 0 0,2-3 0 0 0,-1 3 0 0 0,1-3 0 0 0,-2 2 0 0 0,3-2 0 0 0,-3 3 0 0 0,-3 3 0 0 0,1-2 0 0 0,5-4 0 0 0,-1 1 0 0 0,2-3 0 0 0,-2-2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18T22:39:29.512"/>
    </inkml:context>
    <inkml:brush xml:id="br0">
      <inkml:brushProperty name="width" value="0.35" units="cm"/>
      <inkml:brushProperty name="height" value="0.35" units="cm"/>
      <inkml:brushProperty name="color" value="#E71224"/>
    </inkml:brush>
  </inkml:definitions>
  <inkml:trace contextRef="#ctx0" brushRef="#br0">13533 7108 16383 0 0,'0'5'0'0'0,"0"8"0"0"0,0 2 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788749"/>
            <a:ext cx="31089600" cy="10187093"/>
          </a:xfrm>
        </p:spPr>
        <p:txBody>
          <a:bodyPr anchor="b"/>
          <a:lstStyle>
            <a:lvl1pPr algn="ctr">
              <a:defRPr sz="25200"/>
            </a:lvl1pPr>
          </a:lstStyle>
          <a:p>
            <a:r>
              <a:rPr lang="en-US"/>
              <a:t>Click to edit Master title style</a:t>
            </a:r>
          </a:p>
        </p:txBody>
      </p:sp>
      <p:sp>
        <p:nvSpPr>
          <p:cNvPr id="3" name="Subtitle 2"/>
          <p:cNvSpPr>
            <a:spLocks noGrp="1"/>
          </p:cNvSpPr>
          <p:nvPr>
            <p:ph type="subTitle" idx="1"/>
          </p:nvPr>
        </p:nvSpPr>
        <p:spPr>
          <a:xfrm>
            <a:off x="4572000" y="15368696"/>
            <a:ext cx="27432000" cy="7064584"/>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557867"/>
            <a:ext cx="7886700" cy="247971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14602" y="1557867"/>
            <a:ext cx="23202900" cy="247971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7294889"/>
            <a:ext cx="31546800" cy="12171677"/>
          </a:xfrm>
        </p:spPr>
        <p:txBody>
          <a:bodyPr anchor="b"/>
          <a:lstStyle>
            <a:lvl1pPr>
              <a:defRPr sz="25200"/>
            </a:lvl1pPr>
          </a:lstStyle>
          <a:p>
            <a:r>
              <a:rPr lang="en-US"/>
              <a:t>Click to edit Master title style</a:t>
            </a:r>
          </a:p>
        </p:txBody>
      </p:sp>
      <p:sp>
        <p:nvSpPr>
          <p:cNvPr id="3" name="Text Placeholder 2"/>
          <p:cNvSpPr>
            <a:spLocks noGrp="1"/>
          </p:cNvSpPr>
          <p:nvPr>
            <p:ph type="body" idx="1"/>
          </p:nvPr>
        </p:nvSpPr>
        <p:spPr>
          <a:xfrm>
            <a:off x="2495552" y="19581716"/>
            <a:ext cx="31546800" cy="640079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16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557873"/>
            <a:ext cx="31546800" cy="5655736"/>
          </a:xfrm>
        </p:spPr>
        <p:txBody>
          <a:bodyPr/>
          <a:lstStyle/>
          <a:p>
            <a:r>
              <a:rPr lang="en-US"/>
              <a:t>Click to edit Master title style</a:t>
            </a:r>
          </a:p>
        </p:txBody>
      </p:sp>
      <p:sp>
        <p:nvSpPr>
          <p:cNvPr id="3" name="Text Placeholder 2"/>
          <p:cNvSpPr>
            <a:spLocks noGrp="1"/>
          </p:cNvSpPr>
          <p:nvPr>
            <p:ph type="body" idx="1"/>
          </p:nvPr>
        </p:nvSpPr>
        <p:spPr>
          <a:xfrm>
            <a:off x="2519368" y="7172963"/>
            <a:ext cx="15473360"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519368" y="10688320"/>
            <a:ext cx="15473360"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16602" y="7172963"/>
            <a:ext cx="15549564"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8516602" y="10688320"/>
            <a:ext cx="15549564"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p>
        </p:txBody>
      </p:sp>
      <p:sp>
        <p:nvSpPr>
          <p:cNvPr id="3" name="Content Placeholder 2"/>
          <p:cNvSpPr>
            <a:spLocks noGrp="1"/>
          </p:cNvSpPr>
          <p:nvPr>
            <p:ph idx="1"/>
          </p:nvPr>
        </p:nvSpPr>
        <p:spPr>
          <a:xfrm>
            <a:off x="15549564" y="4213020"/>
            <a:ext cx="18516600" cy="20794133"/>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p>
        </p:txBody>
      </p:sp>
      <p:sp>
        <p:nvSpPr>
          <p:cNvPr id="3" name="Picture Placeholder 2"/>
          <p:cNvSpPr>
            <a:spLocks noGrp="1" noChangeAspect="1"/>
          </p:cNvSpPr>
          <p:nvPr>
            <p:ph type="pic" idx="1"/>
          </p:nvPr>
        </p:nvSpPr>
        <p:spPr>
          <a:xfrm>
            <a:off x="15549564" y="4213020"/>
            <a:ext cx="18516600" cy="20794133"/>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557873"/>
            <a:ext cx="31546800" cy="56557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14600" y="7789333"/>
            <a:ext cx="31546800" cy="18565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14600" y="27120433"/>
            <a:ext cx="8229600" cy="1557867"/>
          </a:xfrm>
          <a:prstGeom prst="rect">
            <a:avLst/>
          </a:prstGeom>
        </p:spPr>
        <p:txBody>
          <a:bodyPr vert="horz" lIns="91440" tIns="45720" rIns="91440" bIns="45720" rtlCol="0" anchor="ctr"/>
          <a:lstStyle>
            <a:lvl1pPr algn="l">
              <a:defRPr sz="5040">
                <a:solidFill>
                  <a:schemeClr val="tx1">
                    <a:tint val="75000"/>
                  </a:schemeClr>
                </a:solidFill>
              </a:defRPr>
            </a:lvl1pPr>
          </a:lstStyle>
          <a:p>
            <a:fld id="{08E81BC7-D5A5-445F-BF4D-797F02B50EB4}" type="datetimeFigureOut">
              <a:rPr lang="en-US" smtClean="0"/>
              <a:t>4/21/2025</a:t>
            </a:fld>
            <a:endParaRPr lang="en-US"/>
          </a:p>
        </p:txBody>
      </p:sp>
      <p:sp>
        <p:nvSpPr>
          <p:cNvPr id="5" name="Footer Placeholder 4"/>
          <p:cNvSpPr>
            <a:spLocks noGrp="1"/>
          </p:cNvSpPr>
          <p:nvPr>
            <p:ph type="ftr" sz="quarter" idx="3"/>
          </p:nvPr>
        </p:nvSpPr>
        <p:spPr>
          <a:xfrm>
            <a:off x="12115800" y="27120433"/>
            <a:ext cx="12344400" cy="1557867"/>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7120433"/>
            <a:ext cx="8229600" cy="1557867"/>
          </a:xfrm>
          <a:prstGeom prst="rect">
            <a:avLst/>
          </a:prstGeom>
        </p:spPr>
        <p:txBody>
          <a:bodyPr vert="horz" lIns="91440" tIns="45720" rIns="91440" bIns="45720" rtlCol="0" anchor="ctr"/>
          <a:lstStyle>
            <a:lvl1pPr algn="r">
              <a:defRPr sz="504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customXml" Target="../ink/ink3.xml"/><Relationship Id="rId18" Type="http://schemas.openxmlformats.org/officeDocument/2006/relationships/customXml" Target="../ink/ink6.xml"/><Relationship Id="rId3" Type="http://schemas.openxmlformats.org/officeDocument/2006/relationships/image" Target="../media/image2.png"/><Relationship Id="rId21" Type="http://schemas.openxmlformats.org/officeDocument/2006/relationships/image" Target="../media/image13.png"/><Relationship Id="rId7" Type="http://schemas.openxmlformats.org/officeDocument/2006/relationships/image" Target="../media/image6.jpeg"/><Relationship Id="rId12" Type="http://schemas.openxmlformats.org/officeDocument/2006/relationships/customXml" Target="../ink/ink2.xml"/><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customXml" Target="../ink/ink5.xml"/><Relationship Id="rId20"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customXml" Target="../ink/ink1.xml"/><Relationship Id="rId19"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customXml" Target="../ink/ink4.xml"/><Relationship Id="rId22" Type="http://schemas.openxmlformats.org/officeDocument/2006/relationships/customXml" Target="../ink/ink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97" y="464457"/>
            <a:ext cx="35947162" cy="3509232"/>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6600" dirty="0">
                <a:solidFill>
                  <a:srgbClr val="FFFFFF"/>
                </a:solidFill>
                <a:latin typeface="Cambria"/>
                <a:ea typeface="Cambria"/>
                <a:cs typeface="Arial"/>
              </a:rPr>
              <a:t>U.S. Military Housing Repair Cost Analysis</a:t>
            </a:r>
            <a:br>
              <a:rPr lang="en-US" sz="7200" dirty="0">
                <a:latin typeface="Cambria" panose="02040503050406030204" pitchFamily="18" charset="0"/>
                <a:cs typeface="Arial" panose="020B0604020202020204" pitchFamily="34" charset="0"/>
              </a:rPr>
            </a:br>
            <a:r>
              <a:rPr lang="en-US" sz="4800" dirty="0">
                <a:solidFill>
                  <a:schemeClr val="bg1"/>
                </a:solidFill>
                <a:latin typeface="Cambria"/>
                <a:ea typeface="Cambria"/>
                <a:cs typeface="Arial"/>
              </a:rPr>
              <a:t>Joshua Testa, Benjamin Weisberg, Aiden Landman, Cooper French, Thomas Byrne</a:t>
            </a:r>
            <a:br>
              <a:rPr lang="en-US" sz="4800" dirty="0">
                <a:latin typeface="Cambria" panose="02040503050406030204" pitchFamily="18" charset="0"/>
                <a:cs typeface="Arial" panose="020B0604020202020204" pitchFamily="34" charset="0"/>
              </a:rPr>
            </a:br>
            <a:r>
              <a:rPr lang="en-US" sz="4800" dirty="0">
                <a:solidFill>
                  <a:schemeClr val="bg1"/>
                </a:solidFill>
                <a:latin typeface="Cambria"/>
                <a:ea typeface="Cambria"/>
                <a:cs typeface="Arial"/>
              </a:rPr>
              <a:t>Project Advisor: Lisa Henry | Project Sponsor: Athenium</a:t>
            </a:r>
            <a:endParaRPr lang="en-US" sz="8000" i="1" dirty="0">
              <a:solidFill>
                <a:schemeClr val="bg1"/>
              </a:solidFill>
              <a:latin typeface="Cambria"/>
              <a:ea typeface="Cambria"/>
              <a:cs typeface="Arial"/>
            </a:endParaRPr>
          </a:p>
        </p:txBody>
      </p:sp>
      <p:sp>
        <p:nvSpPr>
          <p:cNvPr id="13" name="Subtitle 2"/>
          <p:cNvSpPr txBox="1">
            <a:spLocks/>
          </p:cNvSpPr>
          <p:nvPr/>
        </p:nvSpPr>
        <p:spPr>
          <a:xfrm>
            <a:off x="148198" y="4168668"/>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Introduction</a:t>
            </a:r>
          </a:p>
        </p:txBody>
      </p:sp>
      <p:sp>
        <p:nvSpPr>
          <p:cNvPr id="15" name="Subtitle 2"/>
          <p:cNvSpPr txBox="1">
            <a:spLocks/>
          </p:cNvSpPr>
          <p:nvPr/>
        </p:nvSpPr>
        <p:spPr>
          <a:xfrm>
            <a:off x="27159540" y="4191930"/>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Testing &amp; Results</a:t>
            </a:r>
          </a:p>
        </p:txBody>
      </p:sp>
      <p:sp>
        <p:nvSpPr>
          <p:cNvPr id="17" name="Subtitle 2"/>
          <p:cNvSpPr txBox="1">
            <a:spLocks/>
          </p:cNvSpPr>
          <p:nvPr/>
        </p:nvSpPr>
        <p:spPr>
          <a:xfrm>
            <a:off x="26975431" y="17827929"/>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Evaluations &amp; Conclusions</a:t>
            </a:r>
          </a:p>
        </p:txBody>
      </p:sp>
      <p:sp>
        <p:nvSpPr>
          <p:cNvPr id="149" name="Subtitle 2"/>
          <p:cNvSpPr txBox="1">
            <a:spLocks/>
          </p:cNvSpPr>
          <p:nvPr/>
        </p:nvSpPr>
        <p:spPr>
          <a:xfrm>
            <a:off x="10250494" y="4164749"/>
            <a:ext cx="16368152"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a:ea typeface="Cambria"/>
                <a:cs typeface="+mn-lt"/>
              </a:rPr>
              <a:t>Data Collection and Annotations (QGIS)</a:t>
            </a:r>
            <a:endParaRPr lang="en-US">
              <a:solidFill>
                <a:schemeClr val="bg1"/>
              </a:solidFill>
            </a:endParaRP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866" y="1039109"/>
            <a:ext cx="1915480" cy="2704207"/>
          </a:xfrm>
          <a:prstGeom prst="rect">
            <a:avLst/>
          </a:prstGeom>
        </p:spPr>
      </p:pic>
      <p:sp>
        <p:nvSpPr>
          <p:cNvPr id="4" name="TextBox 3"/>
          <p:cNvSpPr txBox="1"/>
          <p:nvPr/>
        </p:nvSpPr>
        <p:spPr>
          <a:xfrm>
            <a:off x="27487433" y="10859429"/>
            <a:ext cx="4714501" cy="484626"/>
          </a:xfrm>
          <a:prstGeom prst="rect">
            <a:avLst/>
          </a:prstGeom>
          <a:noFill/>
        </p:spPr>
        <p:txBody>
          <a:bodyPr wrap="square" rtlCol="0">
            <a:spAutoFit/>
          </a:bodyPr>
          <a:lstStyle/>
          <a:p>
            <a:endParaRPr lang="en-US" sz="2500">
              <a:latin typeface="Cambria" panose="02040503050406030204" pitchFamily="18" charset="0"/>
            </a:endParaRPr>
          </a:p>
        </p:txBody>
      </p:sp>
      <p:sp>
        <p:nvSpPr>
          <p:cNvPr id="98" name="Subtitle 2"/>
          <p:cNvSpPr txBox="1">
            <a:spLocks/>
          </p:cNvSpPr>
          <p:nvPr/>
        </p:nvSpPr>
        <p:spPr>
          <a:xfrm>
            <a:off x="203350" y="14224555"/>
            <a:ext cx="9095619" cy="811696"/>
          </a:xfrm>
          <a:prstGeom prst="rect">
            <a:avLst/>
          </a:prstGeom>
          <a:solidFill>
            <a:srgbClr val="002060"/>
          </a:solidFill>
          <a:ln>
            <a:solidFill>
              <a:srgbClr val="002060"/>
            </a:solidFill>
          </a:ln>
        </p:spPr>
        <p:txBody>
          <a:bodyPr vert="horz" lIns="91440" tIns="45720" rIns="91440" bIns="45720"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a:solidFill>
                  <a:schemeClr val="bg1"/>
                </a:solidFill>
                <a:latin typeface="Cambria" panose="02040503050406030204" pitchFamily="18" charset="0"/>
              </a:rPr>
              <a:t>Requirements</a:t>
            </a:r>
            <a:endParaRPr lang="en-US" sz="5000">
              <a:solidFill>
                <a:schemeClr val="bg1"/>
              </a:solidFill>
              <a:latin typeface="Cambria" panose="02040503050406030204" pitchFamily="18" charset="0"/>
            </a:endParaRPr>
          </a:p>
        </p:txBody>
      </p:sp>
      <p:sp>
        <p:nvSpPr>
          <p:cNvPr id="23" name="TextBox 22">
            <a:extLst>
              <a:ext uri="{FF2B5EF4-FFF2-40B4-BE49-F238E27FC236}">
                <a16:creationId xmlns:a16="http://schemas.microsoft.com/office/drawing/2014/main" id="{4924C2D7-1F9B-682F-34E5-FAF9A2049966}"/>
              </a:ext>
            </a:extLst>
          </p:cNvPr>
          <p:cNvSpPr txBox="1"/>
          <p:nvPr/>
        </p:nvSpPr>
        <p:spPr>
          <a:xfrm>
            <a:off x="270935" y="5227132"/>
            <a:ext cx="9156988" cy="7109639"/>
          </a:xfrm>
          <a:prstGeom prst="rect">
            <a:avLst/>
          </a:prstGeom>
          <a:noFill/>
        </p:spPr>
        <p:txBody>
          <a:bodyPr wrap="square" lIns="91440" tIns="45720" rIns="91440" bIns="45720" rtlCol="0" anchor="t">
            <a:spAutoFit/>
          </a:bodyPr>
          <a:lstStyle/>
          <a:p>
            <a:r>
              <a:rPr lang="en-US" sz="3600">
                <a:latin typeface="Cambria"/>
                <a:ea typeface="Cambria"/>
              </a:rPr>
              <a:t>With increase in yearly natural disasters, </a:t>
            </a:r>
            <a:r>
              <a:rPr lang="en-US" sz="3600">
                <a:latin typeface="Calibri"/>
                <a:ea typeface="Calibri"/>
                <a:cs typeface="Calibri"/>
              </a:rPr>
              <a:t>effective</a:t>
            </a:r>
            <a:r>
              <a:rPr lang="en-US" sz="3600">
                <a:ea typeface="+mn-lt"/>
                <a:cs typeface="+mn-lt"/>
              </a:rPr>
              <a:t> damage analysis</a:t>
            </a:r>
            <a:r>
              <a:rPr lang="en-US" sz="3600">
                <a:latin typeface="Calibri"/>
                <a:ea typeface="Calibri"/>
                <a:cs typeface="Calibri"/>
              </a:rPr>
              <a:t> </a:t>
            </a:r>
            <a:r>
              <a:rPr lang="en-US" sz="3600">
                <a:ea typeface="+mn-lt"/>
                <a:cs typeface="+mn-lt"/>
              </a:rPr>
              <a:t>of </a:t>
            </a:r>
            <a:r>
              <a:rPr lang="en-US" sz="3600">
                <a:latin typeface="Cambria"/>
                <a:ea typeface="Cambria"/>
                <a:cs typeface="+mn-lt"/>
              </a:rPr>
              <a:t>US military housing </a:t>
            </a:r>
            <a:r>
              <a:rPr lang="en-US" sz="3600">
                <a:ea typeface="+mn-lt"/>
                <a:cs typeface="+mn-lt"/>
              </a:rPr>
              <a:t>is an important concern many service members have</a:t>
            </a:r>
            <a:r>
              <a:rPr lang="en-US" sz="3600">
                <a:latin typeface="Cambria"/>
                <a:ea typeface="Cambria"/>
              </a:rPr>
              <a:t>. Athenium tasked us to develop an AI-driven</a:t>
            </a:r>
            <a:r>
              <a:rPr lang="en-US" sz="3200">
                <a:latin typeface="Cambria"/>
                <a:ea typeface="Cambria"/>
              </a:rPr>
              <a:t> </a:t>
            </a:r>
            <a:r>
              <a:rPr lang="en-US" sz="3600">
                <a:latin typeface="Cambria"/>
                <a:ea typeface="Cambria"/>
              </a:rPr>
              <a:t>webapp utilizing  geographic imagery and data of roofing damage that provides a repair cost estimate and damage breakdown. </a:t>
            </a:r>
            <a:endParaRPr lang="en-US" sz="3600">
              <a:ea typeface="Calibri"/>
              <a:cs typeface="Calibri"/>
            </a:endParaRPr>
          </a:p>
          <a:p>
            <a:endParaRPr lang="en-US" sz="2000">
              <a:latin typeface="Cambria"/>
              <a:ea typeface="Cambria"/>
            </a:endParaRPr>
          </a:p>
          <a:p>
            <a:r>
              <a:rPr lang="en-US" sz="3600">
                <a:latin typeface="Cambria"/>
                <a:ea typeface="Cambria"/>
              </a:rPr>
              <a:t>We aim to develop our application to provide visual, interactive, and efficient damage report software to help devise cost effective solutions to Military housing roof damage.</a:t>
            </a:r>
            <a:endParaRPr lang="en-US" sz="3600" err="1">
              <a:latin typeface="Cambria"/>
              <a:ea typeface="Cambria"/>
              <a:cs typeface="Calibri"/>
            </a:endParaRPr>
          </a:p>
        </p:txBody>
      </p:sp>
      <p:sp>
        <p:nvSpPr>
          <p:cNvPr id="6" name="TextBox 5">
            <a:extLst>
              <a:ext uri="{FF2B5EF4-FFF2-40B4-BE49-F238E27FC236}">
                <a16:creationId xmlns:a16="http://schemas.microsoft.com/office/drawing/2014/main" id="{6FDB0921-B1C3-D482-D119-4706C59AA3DE}"/>
              </a:ext>
            </a:extLst>
          </p:cNvPr>
          <p:cNvSpPr txBox="1"/>
          <p:nvPr/>
        </p:nvSpPr>
        <p:spPr>
          <a:xfrm>
            <a:off x="203350" y="15255319"/>
            <a:ext cx="9095619" cy="1323439"/>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Functional Requirements</a:t>
            </a:r>
            <a:endParaRPr lang="en-US" sz="4000">
              <a:latin typeface="Cambria" panose="02040503050406030204" pitchFamily="18" charset="0"/>
              <a:ea typeface="Cambria" panose="02040503050406030204" pitchFamily="18" charset="0"/>
            </a:endParaRPr>
          </a:p>
          <a:p>
            <a:endParaRPr lang="en-US" sz="4000" b="1">
              <a:latin typeface="Cambria" panose="02040503050406030204" pitchFamily="18" charset="0"/>
              <a:ea typeface="Cambria" panose="02040503050406030204" pitchFamily="18" charset="0"/>
            </a:endParaRPr>
          </a:p>
        </p:txBody>
      </p:sp>
      <p:sp>
        <p:nvSpPr>
          <p:cNvPr id="35" name="TextBox 34">
            <a:extLst>
              <a:ext uri="{FF2B5EF4-FFF2-40B4-BE49-F238E27FC236}">
                <a16:creationId xmlns:a16="http://schemas.microsoft.com/office/drawing/2014/main" id="{8E2C13A5-0BCF-0E2D-7DB6-5CF08B2D4485}"/>
              </a:ext>
            </a:extLst>
          </p:cNvPr>
          <p:cNvSpPr txBox="1"/>
          <p:nvPr/>
        </p:nvSpPr>
        <p:spPr>
          <a:xfrm>
            <a:off x="10214109" y="4976445"/>
            <a:ext cx="16368145"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Implementation Tools</a:t>
            </a:r>
          </a:p>
        </p:txBody>
      </p:sp>
      <p:sp>
        <p:nvSpPr>
          <p:cNvPr id="11" name="TextBox 10">
            <a:extLst>
              <a:ext uri="{FF2B5EF4-FFF2-40B4-BE49-F238E27FC236}">
                <a16:creationId xmlns:a16="http://schemas.microsoft.com/office/drawing/2014/main" id="{7F78DB94-E0C2-4520-8983-80F5A2EDE4ED}"/>
              </a:ext>
            </a:extLst>
          </p:cNvPr>
          <p:cNvSpPr txBox="1"/>
          <p:nvPr/>
        </p:nvSpPr>
        <p:spPr>
          <a:xfrm>
            <a:off x="365347" y="15793814"/>
            <a:ext cx="9072734" cy="9371796"/>
          </a:xfrm>
          <a:prstGeom prst="rect">
            <a:avLst/>
          </a:prstGeom>
          <a:noFill/>
        </p:spPr>
        <p:txBody>
          <a:bodyPr wrap="square" lIns="91440" tIns="45720" rIns="91440" bIns="45720" rtlCol="0" anchor="t">
            <a:spAutoFit/>
          </a:bodyPr>
          <a:lstStyle/>
          <a:p>
            <a:r>
              <a:rPr lang="en-US" sz="3700">
                <a:latin typeface="Cambria"/>
                <a:ea typeface="Cambria"/>
              </a:rPr>
              <a:t>Satellite imagery of military housing needs to be  analyzed. Each roof being assigned data (known as an "annotation")</a:t>
            </a:r>
            <a:endParaRPr lang="en-US"/>
          </a:p>
          <a:p>
            <a:endParaRPr lang="en-US" sz="2400">
              <a:latin typeface="Cambria"/>
              <a:ea typeface="Cambria"/>
            </a:endParaRPr>
          </a:p>
          <a:p>
            <a:r>
              <a:rPr lang="en-US" sz="3700">
                <a:latin typeface="Cambria"/>
                <a:ea typeface="Cambria"/>
              </a:rPr>
              <a:t>A UI needs to be created that will display all completed annotations on a map with associated </a:t>
            </a:r>
            <a:r>
              <a:rPr lang="en-US" sz="3700">
                <a:ea typeface="+mn-lt"/>
                <a:cs typeface="+mn-lt"/>
              </a:rPr>
              <a:t>satellite</a:t>
            </a:r>
            <a:r>
              <a:rPr lang="en-US" sz="3700">
                <a:latin typeface="Cambria"/>
                <a:ea typeface="Cambria"/>
              </a:rPr>
              <a:t> imagery and provide a damage and repair cost analysis utilizing Athenium's AI model.</a:t>
            </a:r>
          </a:p>
          <a:p>
            <a:endParaRPr lang="en-US" sz="2400">
              <a:latin typeface="Cambria"/>
              <a:ea typeface="Cambria"/>
            </a:endParaRPr>
          </a:p>
          <a:p>
            <a:r>
              <a:rPr lang="en-US" sz="3700">
                <a:latin typeface="Cambria"/>
                <a:ea typeface="Cambria"/>
              </a:rPr>
              <a:t>User must be able to filter data shown based on roof/damage features which will then be reflected in total damage/cost report.</a:t>
            </a:r>
          </a:p>
          <a:p>
            <a:endParaRPr lang="en-US" sz="2400">
              <a:latin typeface="Cambria"/>
              <a:ea typeface="Cambria"/>
            </a:endParaRPr>
          </a:p>
          <a:p>
            <a:r>
              <a:rPr lang="en-US" sz="3700">
                <a:latin typeface="Cambria"/>
                <a:ea typeface="Cambria"/>
              </a:rPr>
              <a:t>Users must be able to click on specific annotations to see damage/cost analysis on specific buildings. </a:t>
            </a:r>
            <a:endParaRPr lang="en-US" sz="7250">
              <a:latin typeface="Cambria"/>
              <a:ea typeface="Cambria"/>
            </a:endParaRPr>
          </a:p>
        </p:txBody>
      </p:sp>
      <p:sp>
        <p:nvSpPr>
          <p:cNvPr id="20" name="TextBox 19">
            <a:extLst>
              <a:ext uri="{FF2B5EF4-FFF2-40B4-BE49-F238E27FC236}">
                <a16:creationId xmlns:a16="http://schemas.microsoft.com/office/drawing/2014/main" id="{F1284AF2-5517-C265-3F0C-CC4C6F28B671}"/>
              </a:ext>
            </a:extLst>
          </p:cNvPr>
          <p:cNvSpPr txBox="1"/>
          <p:nvPr/>
        </p:nvSpPr>
        <p:spPr>
          <a:xfrm>
            <a:off x="122738" y="25636900"/>
            <a:ext cx="8952938"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Non-Functional Requirements</a:t>
            </a:r>
          </a:p>
        </p:txBody>
      </p:sp>
      <p:sp>
        <p:nvSpPr>
          <p:cNvPr id="22" name="TextBox 21">
            <a:extLst>
              <a:ext uri="{FF2B5EF4-FFF2-40B4-BE49-F238E27FC236}">
                <a16:creationId xmlns:a16="http://schemas.microsoft.com/office/drawing/2014/main" id="{7AC5A425-3136-29FC-099E-ED91FF00AC32}"/>
              </a:ext>
            </a:extLst>
          </p:cNvPr>
          <p:cNvSpPr txBox="1"/>
          <p:nvPr/>
        </p:nvSpPr>
        <p:spPr>
          <a:xfrm>
            <a:off x="346422" y="26332445"/>
            <a:ext cx="8791714" cy="2369880"/>
          </a:xfrm>
          <a:prstGeom prst="rect">
            <a:avLst/>
          </a:prstGeom>
          <a:noFill/>
        </p:spPr>
        <p:txBody>
          <a:bodyPr wrap="square" lIns="91440" tIns="45720" rIns="91440" bIns="45720" rtlCol="0" anchor="t">
            <a:spAutoFit/>
          </a:bodyPr>
          <a:lstStyle/>
          <a:p>
            <a:r>
              <a:rPr lang="en-US" sz="3700">
                <a:latin typeface="Cambria"/>
                <a:ea typeface="Cambria"/>
              </a:rPr>
              <a:t>We want our UI to be visually appealing  and easy to use. Also, fast load times of imagery and a usable resolution when fully zoomed in.</a:t>
            </a:r>
          </a:p>
        </p:txBody>
      </p:sp>
      <p:sp>
        <p:nvSpPr>
          <p:cNvPr id="24" name="Subtitle 2">
            <a:extLst>
              <a:ext uri="{FF2B5EF4-FFF2-40B4-BE49-F238E27FC236}">
                <a16:creationId xmlns:a16="http://schemas.microsoft.com/office/drawing/2014/main" id="{E4A94EC3-3441-1EC7-224C-071B190FD08E}"/>
              </a:ext>
            </a:extLst>
          </p:cNvPr>
          <p:cNvSpPr txBox="1">
            <a:spLocks/>
          </p:cNvSpPr>
          <p:nvPr/>
        </p:nvSpPr>
        <p:spPr>
          <a:xfrm>
            <a:off x="10228891" y="14198932"/>
            <a:ext cx="16424892"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a:solidFill>
                  <a:schemeClr val="bg1"/>
                </a:solidFill>
                <a:latin typeface="Cambria" panose="02040503050406030204" pitchFamily="18" charset="0"/>
              </a:rPr>
              <a:t>User Interface</a:t>
            </a:r>
          </a:p>
        </p:txBody>
      </p:sp>
      <p:pic>
        <p:nvPicPr>
          <p:cNvPr id="26" name="Picture 25" descr="A white triangle with black background&#10;&#10;AI-generated content may be incorrect.">
            <a:extLst>
              <a:ext uri="{FF2B5EF4-FFF2-40B4-BE49-F238E27FC236}">
                <a16:creationId xmlns:a16="http://schemas.microsoft.com/office/drawing/2014/main" id="{95FEDC9C-20EB-8B69-6C37-6584348A0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4454" y="-66596"/>
            <a:ext cx="9334500" cy="4667250"/>
          </a:xfrm>
          <a:prstGeom prst="rect">
            <a:avLst/>
          </a:prstGeom>
        </p:spPr>
      </p:pic>
      <p:cxnSp>
        <p:nvCxnSpPr>
          <p:cNvPr id="34" name="Straight Connector 33">
            <a:extLst>
              <a:ext uri="{FF2B5EF4-FFF2-40B4-BE49-F238E27FC236}">
                <a16:creationId xmlns:a16="http://schemas.microsoft.com/office/drawing/2014/main" id="{E213240B-FB3B-4871-F0F8-EB577FEDCFA3}"/>
              </a:ext>
            </a:extLst>
          </p:cNvPr>
          <p:cNvCxnSpPr/>
          <p:nvPr/>
        </p:nvCxnSpPr>
        <p:spPr>
          <a:xfrm>
            <a:off x="9739123" y="5020887"/>
            <a:ext cx="0" cy="24741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1FE9F20-84FA-BB5B-2419-F18C91FF54B7}"/>
              </a:ext>
            </a:extLst>
          </p:cNvPr>
          <p:cNvSpPr txBox="1"/>
          <p:nvPr/>
        </p:nvSpPr>
        <p:spPr>
          <a:xfrm>
            <a:off x="27466381" y="26378103"/>
            <a:ext cx="9095616" cy="2369880"/>
          </a:xfrm>
          <a:prstGeom prst="rect">
            <a:avLst/>
          </a:prstGeom>
          <a:noFill/>
        </p:spPr>
        <p:txBody>
          <a:bodyPr wrap="square" lIns="91440" tIns="45720" rIns="91440" bIns="45720" rtlCol="0" anchor="t">
            <a:spAutoFit/>
          </a:bodyPr>
          <a:lstStyle/>
          <a:p>
            <a:r>
              <a:rPr lang="en-US" sz="3700">
                <a:latin typeface="Cambria"/>
                <a:ea typeface="Cambria"/>
              </a:rPr>
              <a:t>Next major steps include deploying our application to all users who have access to the link and improving the AI model to be more accurate with repair costs.</a:t>
            </a:r>
          </a:p>
        </p:txBody>
      </p:sp>
      <p:cxnSp>
        <p:nvCxnSpPr>
          <p:cNvPr id="37" name="Straight Connector 36">
            <a:extLst>
              <a:ext uri="{FF2B5EF4-FFF2-40B4-BE49-F238E27FC236}">
                <a16:creationId xmlns:a16="http://schemas.microsoft.com/office/drawing/2014/main" id="{F52D4C39-F2D6-7ADB-C183-86E7A96E508B}"/>
              </a:ext>
            </a:extLst>
          </p:cNvPr>
          <p:cNvCxnSpPr/>
          <p:nvPr/>
        </p:nvCxnSpPr>
        <p:spPr>
          <a:xfrm>
            <a:off x="26904461" y="4284766"/>
            <a:ext cx="0" cy="24741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7F80E95-89FC-17DC-0067-0054CB3FFDF5}"/>
              </a:ext>
            </a:extLst>
          </p:cNvPr>
          <p:cNvSpPr txBox="1"/>
          <p:nvPr/>
        </p:nvSpPr>
        <p:spPr>
          <a:xfrm>
            <a:off x="10224270" y="5731971"/>
            <a:ext cx="15693085" cy="3447098"/>
          </a:xfrm>
          <a:prstGeom prst="rect">
            <a:avLst/>
          </a:prstGeom>
          <a:noFill/>
        </p:spPr>
        <p:txBody>
          <a:bodyPr wrap="square" lIns="91440" tIns="45720" rIns="91440" bIns="45720" rtlCol="0" anchor="t">
            <a:spAutoFit/>
          </a:bodyPr>
          <a:lstStyle/>
          <a:p>
            <a:r>
              <a:rPr lang="en-US" sz="3600">
                <a:latin typeface="Cambria"/>
                <a:ea typeface="Cambria"/>
              </a:rPr>
              <a:t>To begin implementing our UI, we utilized QGIS, an open-source geographic information  system  enabling us to construct precise annotations for our interface. We manually assigned damage report data to individual roofs creating detailed annotations capturing the extent and nature of the damage. </a:t>
            </a:r>
            <a:endParaRPr lang="en-US" sz="3600">
              <a:ea typeface="Calibri"/>
              <a:cs typeface="Calibri"/>
            </a:endParaRPr>
          </a:p>
          <a:p>
            <a:endParaRPr lang="en-US" sz="3700">
              <a:latin typeface="Cambria"/>
              <a:ea typeface="Cambria"/>
            </a:endParaRPr>
          </a:p>
          <a:p>
            <a:r>
              <a:rPr lang="en-US" sz="3700">
                <a:latin typeface="Cambria"/>
                <a:ea typeface="Cambria"/>
              </a:rPr>
              <a:t> </a:t>
            </a:r>
          </a:p>
        </p:txBody>
      </p:sp>
      <p:sp>
        <p:nvSpPr>
          <p:cNvPr id="38" name="TextBox 37">
            <a:extLst>
              <a:ext uri="{FF2B5EF4-FFF2-40B4-BE49-F238E27FC236}">
                <a16:creationId xmlns:a16="http://schemas.microsoft.com/office/drawing/2014/main" id="{0DDAF1B6-EDFA-1379-FE8A-84177857A46C}"/>
              </a:ext>
            </a:extLst>
          </p:cNvPr>
          <p:cNvSpPr txBox="1"/>
          <p:nvPr/>
        </p:nvSpPr>
        <p:spPr>
          <a:xfrm>
            <a:off x="27121473" y="5268677"/>
            <a:ext cx="9095619" cy="6494085"/>
          </a:xfrm>
          <a:prstGeom prst="rect">
            <a:avLst/>
          </a:prstGeom>
          <a:noFill/>
        </p:spPr>
        <p:txBody>
          <a:bodyPr wrap="square" lIns="91440" tIns="45720" rIns="91440" bIns="45720" rtlCol="0" anchor="t">
            <a:spAutoFit/>
          </a:bodyPr>
          <a:lstStyle/>
          <a:p>
            <a:r>
              <a:rPr lang="en-US" sz="3600">
                <a:latin typeface="Cambria"/>
                <a:ea typeface="Cambria"/>
              </a:rPr>
              <a:t>We utilized our sponsor meetings to get feedback on our progress. Our main areas of testing were speed and usability of the webapp. We also had a sponsor check annotations to make sure they were accurately annotated.</a:t>
            </a:r>
          </a:p>
          <a:p>
            <a:endParaRPr lang="en-US" sz="2400">
              <a:latin typeface="Cambria"/>
              <a:ea typeface="Cambria"/>
            </a:endParaRPr>
          </a:p>
          <a:p>
            <a:r>
              <a:rPr lang="en-US" sz="3600">
                <a:latin typeface="Cambria"/>
                <a:ea typeface="Cambria"/>
              </a:rPr>
              <a:t>Our program was able to achieve fast load times after we compressed and stored satellite imagery on Athenium's server. Sponsors were happy with the usability of the webapp and filtering options. </a:t>
            </a:r>
          </a:p>
        </p:txBody>
      </p:sp>
      <p:sp>
        <p:nvSpPr>
          <p:cNvPr id="41" name="TextBox 40">
            <a:extLst>
              <a:ext uri="{FF2B5EF4-FFF2-40B4-BE49-F238E27FC236}">
                <a16:creationId xmlns:a16="http://schemas.microsoft.com/office/drawing/2014/main" id="{DDBE1544-B4C1-FEA4-8404-073A510702AB}"/>
              </a:ext>
            </a:extLst>
          </p:cNvPr>
          <p:cNvSpPr txBox="1"/>
          <p:nvPr/>
        </p:nvSpPr>
        <p:spPr>
          <a:xfrm>
            <a:off x="27441600" y="18814631"/>
            <a:ext cx="8769046" cy="6817251"/>
          </a:xfrm>
          <a:prstGeom prst="rect">
            <a:avLst/>
          </a:prstGeom>
          <a:noFill/>
        </p:spPr>
        <p:txBody>
          <a:bodyPr wrap="square" lIns="91440" tIns="45720" rIns="91440" bIns="45720" rtlCol="0" anchor="t">
            <a:spAutoFit/>
          </a:bodyPr>
          <a:lstStyle/>
          <a:p>
            <a:r>
              <a:rPr lang="en-US" sz="3700" dirty="0">
                <a:latin typeface="Cambria"/>
                <a:ea typeface="Cambria"/>
              </a:rPr>
              <a:t>We were able to successfully develop our interface with proper display of annotations and cost analysis. Not all features were implemented like filtering annotations on the map and having hosting the webapp with a URL.</a:t>
            </a:r>
          </a:p>
          <a:p>
            <a:endParaRPr lang="en-US" sz="1400">
              <a:latin typeface="Cambria"/>
              <a:ea typeface="Cambria"/>
            </a:endParaRPr>
          </a:p>
          <a:p>
            <a:r>
              <a:rPr lang="en-US" sz="3700" dirty="0">
                <a:latin typeface="Cambria"/>
                <a:ea typeface="Cambria"/>
              </a:rPr>
              <a:t>However, we deem our application successful as we developed </a:t>
            </a:r>
            <a:r>
              <a:rPr lang="en-US" sz="4000" dirty="0">
                <a:ea typeface="+mn-lt"/>
                <a:cs typeface="+mn-lt"/>
              </a:rPr>
              <a:t>a dynamic user interface with full geo imagery and annotation loading in less than 15 seconds for all bases.</a:t>
            </a:r>
            <a:endParaRPr lang="en-US" sz="4000" dirty="0">
              <a:ea typeface="Calibri" panose="020F0502020204030204"/>
              <a:cs typeface="Calibri" panose="020F0502020204030204"/>
            </a:endParaRPr>
          </a:p>
        </p:txBody>
      </p:sp>
      <p:sp>
        <p:nvSpPr>
          <p:cNvPr id="44" name="TextBox 43">
            <a:extLst>
              <a:ext uri="{FF2B5EF4-FFF2-40B4-BE49-F238E27FC236}">
                <a16:creationId xmlns:a16="http://schemas.microsoft.com/office/drawing/2014/main" id="{F8A092C9-F3B6-ED72-13CF-8648D42AD505}"/>
              </a:ext>
            </a:extLst>
          </p:cNvPr>
          <p:cNvSpPr txBox="1"/>
          <p:nvPr/>
        </p:nvSpPr>
        <p:spPr>
          <a:xfrm>
            <a:off x="27185488" y="25615143"/>
            <a:ext cx="909561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Future Directions</a:t>
            </a:r>
          </a:p>
        </p:txBody>
      </p:sp>
      <p:pic>
        <p:nvPicPr>
          <p:cNvPr id="47" name="Picture 46" descr="A logo with blue and orange lines&#10;&#10;AI-generated content may be incorrect.">
            <a:extLst>
              <a:ext uri="{FF2B5EF4-FFF2-40B4-BE49-F238E27FC236}">
                <a16:creationId xmlns:a16="http://schemas.microsoft.com/office/drawing/2014/main" id="{7FC54488-0C60-CF88-0E1F-A2549224A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079" y="12422874"/>
            <a:ext cx="4688740" cy="1712399"/>
          </a:xfrm>
          <a:prstGeom prst="rect">
            <a:avLst/>
          </a:prstGeom>
        </p:spPr>
      </p:pic>
      <p:pic>
        <p:nvPicPr>
          <p:cNvPr id="8" name="Picture 7">
            <a:extLst>
              <a:ext uri="{FF2B5EF4-FFF2-40B4-BE49-F238E27FC236}">
                <a16:creationId xmlns:a16="http://schemas.microsoft.com/office/drawing/2014/main" id="{55862B52-362D-D000-5F80-0EBC27965CA5}"/>
              </a:ext>
            </a:extLst>
          </p:cNvPr>
          <p:cNvPicPr>
            <a:picLocks noChangeAspect="1"/>
          </p:cNvPicPr>
          <p:nvPr/>
        </p:nvPicPr>
        <p:blipFill>
          <a:blip r:embed="rId5"/>
          <a:stretch>
            <a:fillRect/>
          </a:stretch>
        </p:blipFill>
        <p:spPr>
          <a:xfrm>
            <a:off x="27557029" y="11966729"/>
            <a:ext cx="7365817" cy="4829440"/>
          </a:xfrm>
          <a:prstGeom prst="rect">
            <a:avLst/>
          </a:prstGeom>
        </p:spPr>
      </p:pic>
      <p:sp>
        <p:nvSpPr>
          <p:cNvPr id="9" name="TextBox 8">
            <a:extLst>
              <a:ext uri="{FF2B5EF4-FFF2-40B4-BE49-F238E27FC236}">
                <a16:creationId xmlns:a16="http://schemas.microsoft.com/office/drawing/2014/main" id="{06D57329-76BE-7BDE-94FD-C38B273B3D62}"/>
              </a:ext>
            </a:extLst>
          </p:cNvPr>
          <p:cNvSpPr txBox="1"/>
          <p:nvPr/>
        </p:nvSpPr>
        <p:spPr>
          <a:xfrm>
            <a:off x="11745861" y="23805902"/>
            <a:ext cx="6295726" cy="37394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mbria"/>
                <a:ea typeface="Cambria"/>
                <a:cs typeface="Calibri"/>
              </a:rPr>
              <a:t>Features</a:t>
            </a:r>
          </a:p>
          <a:p>
            <a:pPr marL="571500" indent="-571500">
              <a:buFont typeface="Calibri"/>
              <a:buChar char="-"/>
            </a:pPr>
            <a:r>
              <a:rPr lang="en-US" sz="2800">
                <a:latin typeface="Cambria"/>
                <a:ea typeface="Cambria"/>
                <a:cs typeface="Calibri"/>
              </a:rPr>
              <a:t>Select base</a:t>
            </a:r>
          </a:p>
          <a:p>
            <a:pPr marL="571500" indent="-571500">
              <a:buFont typeface="Calibri"/>
              <a:buChar char="-"/>
            </a:pPr>
            <a:r>
              <a:rPr lang="en-US" sz="2800">
                <a:latin typeface="Cambria"/>
                <a:ea typeface="Cambria"/>
                <a:cs typeface="Calibri"/>
              </a:rPr>
              <a:t>Filter data (Update statistics </a:t>
            </a:r>
          </a:p>
          <a:p>
            <a:pPr marL="571500" indent="-571500">
              <a:buFont typeface="Calibri"/>
              <a:buChar char="-"/>
            </a:pPr>
            <a:r>
              <a:rPr lang="en-US" sz="2800">
                <a:latin typeface="Cambria"/>
                <a:ea typeface="Cambria"/>
                <a:cs typeface="Calibri"/>
              </a:rPr>
              <a:t>&amp; Annotations on map</a:t>
            </a:r>
          </a:p>
          <a:p>
            <a:pPr marL="571500" indent="-571500">
              <a:buFont typeface="Calibri"/>
              <a:buChar char="-"/>
            </a:pPr>
            <a:r>
              <a:rPr lang="en-US" sz="2800">
                <a:latin typeface="Cambria"/>
                <a:ea typeface="Cambria"/>
                <a:cs typeface="Calibri"/>
              </a:rPr>
              <a:t>Click on annotation for more details</a:t>
            </a:r>
          </a:p>
          <a:p>
            <a:pPr marL="571500" indent="-571500">
              <a:buFont typeface="Calibri"/>
              <a:buChar char="-"/>
            </a:pPr>
            <a:r>
              <a:rPr lang="en-US" sz="2800">
                <a:latin typeface="Cambria"/>
                <a:ea typeface="Cambria"/>
                <a:cs typeface="Calibri"/>
              </a:rPr>
              <a:t>Graph with display options</a:t>
            </a:r>
          </a:p>
          <a:p>
            <a:pPr marL="571500" indent="-571500">
              <a:buFont typeface="Calibri"/>
              <a:buChar char="-"/>
            </a:pPr>
            <a:endParaRPr lang="en-US" sz="3200">
              <a:latin typeface="Cambria"/>
              <a:ea typeface="Cambria"/>
              <a:cs typeface="Calibri"/>
            </a:endParaRPr>
          </a:p>
          <a:p>
            <a:endParaRPr lang="en-US" sz="3700">
              <a:latin typeface="Cambria"/>
              <a:ea typeface="Cambria"/>
              <a:cs typeface="Calibri"/>
            </a:endParaRPr>
          </a:p>
        </p:txBody>
      </p:sp>
      <p:pic>
        <p:nvPicPr>
          <p:cNvPr id="10" name="Picture 9" descr="A screenshot of a computer&#10;&#10;AI-generated content may be incorrect.">
            <a:extLst>
              <a:ext uri="{FF2B5EF4-FFF2-40B4-BE49-F238E27FC236}">
                <a16:creationId xmlns:a16="http://schemas.microsoft.com/office/drawing/2014/main" id="{F03D92D6-17D8-6241-D89B-03D00F63DDC0}"/>
              </a:ext>
            </a:extLst>
          </p:cNvPr>
          <p:cNvPicPr>
            <a:picLocks noChangeAspect="1"/>
          </p:cNvPicPr>
          <p:nvPr/>
        </p:nvPicPr>
        <p:blipFill>
          <a:blip r:embed="rId6"/>
          <a:srcRect l="-56" t="15145" r="88" b="179"/>
          <a:stretch/>
        </p:blipFill>
        <p:spPr>
          <a:xfrm>
            <a:off x="10246986" y="8422449"/>
            <a:ext cx="12404213" cy="5635280"/>
          </a:xfrm>
          <a:prstGeom prst="rect">
            <a:avLst/>
          </a:prstGeom>
        </p:spPr>
      </p:pic>
      <p:sp>
        <p:nvSpPr>
          <p:cNvPr id="12" name="TextBox 11">
            <a:extLst>
              <a:ext uri="{FF2B5EF4-FFF2-40B4-BE49-F238E27FC236}">
                <a16:creationId xmlns:a16="http://schemas.microsoft.com/office/drawing/2014/main" id="{8B12869F-A196-C242-C91E-62F103D69B81}"/>
              </a:ext>
            </a:extLst>
          </p:cNvPr>
          <p:cNvSpPr txBox="1"/>
          <p:nvPr/>
        </p:nvSpPr>
        <p:spPr>
          <a:xfrm>
            <a:off x="22850669" y="11319351"/>
            <a:ext cx="369431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An example of a QGIS file being worked on, with a highlighted annotation (center) and its information (right).  ​</a:t>
            </a:r>
          </a:p>
        </p:txBody>
      </p:sp>
      <p:pic>
        <p:nvPicPr>
          <p:cNvPr id="14" name="Picture 13" descr="QGIS Desktop - OSGeo">
            <a:extLst>
              <a:ext uri="{FF2B5EF4-FFF2-40B4-BE49-F238E27FC236}">
                <a16:creationId xmlns:a16="http://schemas.microsoft.com/office/drawing/2014/main" id="{3B6FBBCE-1A80-D807-15F4-D1C76C803BDD}"/>
              </a:ext>
            </a:extLst>
          </p:cNvPr>
          <p:cNvPicPr>
            <a:picLocks noChangeAspect="1"/>
          </p:cNvPicPr>
          <p:nvPr/>
        </p:nvPicPr>
        <p:blipFill>
          <a:blip r:embed="rId7"/>
          <a:srcRect l="11554" t="20449" r="13632" b="16645"/>
          <a:stretch/>
        </p:blipFill>
        <p:spPr>
          <a:xfrm>
            <a:off x="22841448" y="8889679"/>
            <a:ext cx="3706899" cy="1965364"/>
          </a:xfrm>
          <a:prstGeom prst="rect">
            <a:avLst/>
          </a:prstGeom>
        </p:spPr>
      </p:pic>
      <p:sp>
        <p:nvSpPr>
          <p:cNvPr id="16" name="TextBox 15">
            <a:extLst>
              <a:ext uri="{FF2B5EF4-FFF2-40B4-BE49-F238E27FC236}">
                <a16:creationId xmlns:a16="http://schemas.microsoft.com/office/drawing/2014/main" id="{82D68126-1A4D-EBCF-28C0-B6637444F253}"/>
              </a:ext>
            </a:extLst>
          </p:cNvPr>
          <p:cNvSpPr txBox="1"/>
          <p:nvPr/>
        </p:nvSpPr>
        <p:spPr>
          <a:xfrm>
            <a:off x="13177190" y="22690795"/>
            <a:ext cx="657201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This is a screenshot of the current UI providing the completed annotation file (center) and several filters (left). With overall expenditure and other pertinent information</a:t>
            </a:r>
          </a:p>
        </p:txBody>
      </p:sp>
      <p:sp>
        <p:nvSpPr>
          <p:cNvPr id="18" name="TextBox 17">
            <a:extLst>
              <a:ext uri="{FF2B5EF4-FFF2-40B4-BE49-F238E27FC236}">
                <a16:creationId xmlns:a16="http://schemas.microsoft.com/office/drawing/2014/main" id="{69D0E59D-689D-2BEB-F44F-BCDD4F8CB2BE}"/>
              </a:ext>
            </a:extLst>
          </p:cNvPr>
          <p:cNvSpPr txBox="1"/>
          <p:nvPr/>
        </p:nvSpPr>
        <p:spPr>
          <a:xfrm>
            <a:off x="27184465" y="16743190"/>
            <a:ext cx="834517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Here is a bar graph depicting a breakdown of damage within the annotation </a:t>
            </a:r>
          </a:p>
        </p:txBody>
      </p:sp>
      <p:pic>
        <p:nvPicPr>
          <p:cNvPr id="21" name="Picture 20" descr="A screenshot of a computer&#10;&#10;AI-generated content may be incorrect.">
            <a:extLst>
              <a:ext uri="{FF2B5EF4-FFF2-40B4-BE49-F238E27FC236}">
                <a16:creationId xmlns:a16="http://schemas.microsoft.com/office/drawing/2014/main" id="{C778A7B6-2AF6-9AFE-727F-8F0954A20244}"/>
              </a:ext>
            </a:extLst>
          </p:cNvPr>
          <p:cNvPicPr>
            <a:picLocks noChangeAspect="1"/>
          </p:cNvPicPr>
          <p:nvPr/>
        </p:nvPicPr>
        <p:blipFill>
          <a:blip r:embed="rId8"/>
          <a:srcRect t="8088" r="-3033" b="5924"/>
          <a:stretch/>
        </p:blipFill>
        <p:spPr>
          <a:xfrm>
            <a:off x="10270689" y="19452045"/>
            <a:ext cx="15062015" cy="9291101"/>
          </a:xfrm>
          <a:prstGeom prst="rect">
            <a:avLst/>
          </a:prstGeom>
        </p:spPr>
      </p:pic>
      <p:sp>
        <p:nvSpPr>
          <p:cNvPr id="7" name="TextBox 6">
            <a:extLst>
              <a:ext uri="{FF2B5EF4-FFF2-40B4-BE49-F238E27FC236}">
                <a16:creationId xmlns:a16="http://schemas.microsoft.com/office/drawing/2014/main" id="{7C239365-A6BC-E89F-EC7D-9F4BB2F38DE6}"/>
              </a:ext>
            </a:extLst>
          </p:cNvPr>
          <p:cNvSpPr txBox="1"/>
          <p:nvPr/>
        </p:nvSpPr>
        <p:spPr>
          <a:xfrm>
            <a:off x="10252930" y="15024127"/>
            <a:ext cx="16396767" cy="40780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700">
                <a:latin typeface="Cambria"/>
                <a:ea typeface="Cambria"/>
              </a:rPr>
              <a:t>For the UI, we used a python-based web development framework called "Shiny". The annotated data was run through the cost analysis API and then loaded into an SQLite database. The number of buildings and total repair cost statistics are displayed at the top. There is also a table of annotation data, a damage severity distribution chart, and individual statistics are displayed when a building is clicked on. Users can filter all of this data based on damage severity, roof type, roof material, square footage of roof, and repair costs. </a:t>
            </a:r>
            <a:endParaRPr lang="en-US" sz="7250">
              <a:ea typeface="Calibri"/>
              <a:cs typeface="Calibri"/>
            </a:endParaRPr>
          </a:p>
        </p:txBody>
      </p:sp>
      <p:pic>
        <p:nvPicPr>
          <p:cNvPr id="25" name="Picture 24" descr="A close-up of a price list&#10;&#10;AI-generated content may be incorrect.">
            <a:extLst>
              <a:ext uri="{FF2B5EF4-FFF2-40B4-BE49-F238E27FC236}">
                <a16:creationId xmlns:a16="http://schemas.microsoft.com/office/drawing/2014/main" id="{D4078E3D-759F-10CB-05D2-6E6426F67B61}"/>
              </a:ext>
            </a:extLst>
          </p:cNvPr>
          <p:cNvPicPr>
            <a:picLocks noChangeAspect="1"/>
          </p:cNvPicPr>
          <p:nvPr/>
        </p:nvPicPr>
        <p:blipFill>
          <a:blip r:embed="rId9"/>
          <a:stretch>
            <a:fillRect/>
          </a:stretch>
        </p:blipFill>
        <p:spPr>
          <a:xfrm>
            <a:off x="21292973" y="26217372"/>
            <a:ext cx="5301356" cy="2812000"/>
          </a:xfrm>
          <a:prstGeom prst="rect">
            <a:avLst/>
          </a:prstGeom>
        </p:spPr>
      </p:pic>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98212E70-6544-D8E0-31AB-E389041EC27E}"/>
                  </a:ext>
                </a:extLst>
              </p14:cNvPr>
              <p14:cNvContentPartPr/>
              <p14:nvPr/>
            </p14:nvContentPartPr>
            <p14:xfrm>
              <a:off x="18854137" y="23909565"/>
              <a:ext cx="32994" cy="32994"/>
            </p14:xfrm>
          </p:contentPart>
        </mc:Choice>
        <mc:Fallback xmlns="">
          <p:pic>
            <p:nvPicPr>
              <p:cNvPr id="33" name="Ink 32">
                <a:extLst>
                  <a:ext uri="{FF2B5EF4-FFF2-40B4-BE49-F238E27FC236}">
                    <a16:creationId xmlns:a16="http://schemas.microsoft.com/office/drawing/2014/main" id="{98212E70-6544-D8E0-31AB-E389041EC27E}"/>
                  </a:ext>
                </a:extLst>
              </p:cNvPr>
              <p:cNvPicPr/>
              <p:nvPr/>
            </p:nvPicPr>
            <p:blipFill>
              <a:blip r:embed="rId11"/>
              <a:stretch>
                <a:fillRect/>
              </a:stretch>
            </p:blipFill>
            <p:spPr>
              <a:xfrm>
                <a:off x="17204437" y="22259865"/>
                <a:ext cx="3299400" cy="329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0" name="Ink 39">
                <a:extLst>
                  <a:ext uri="{FF2B5EF4-FFF2-40B4-BE49-F238E27FC236}">
                    <a16:creationId xmlns:a16="http://schemas.microsoft.com/office/drawing/2014/main" id="{193E69C6-8306-7057-6252-1BBEC52EE7B7}"/>
                  </a:ext>
                </a:extLst>
              </p14:cNvPr>
              <p14:cNvContentPartPr/>
              <p14:nvPr/>
            </p14:nvContentPartPr>
            <p14:xfrm>
              <a:off x="28708638" y="24552680"/>
              <a:ext cx="36372" cy="36372"/>
            </p14:xfrm>
          </p:contentPart>
        </mc:Choice>
        <mc:Fallback xmlns="">
          <p:pic>
            <p:nvPicPr>
              <p:cNvPr id="40" name="Ink 39">
                <a:extLst>
                  <a:ext uri="{FF2B5EF4-FFF2-40B4-BE49-F238E27FC236}">
                    <a16:creationId xmlns:a16="http://schemas.microsoft.com/office/drawing/2014/main" id="{193E69C6-8306-7057-6252-1BBEC52EE7B7}"/>
                  </a:ext>
                </a:extLst>
              </p:cNvPr>
              <p:cNvPicPr/>
              <p:nvPr/>
            </p:nvPicPr>
            <p:blipFill>
              <a:blip r:embed="rId11"/>
              <a:stretch>
                <a:fillRect/>
              </a:stretch>
            </p:blipFill>
            <p:spPr>
              <a:xfrm>
                <a:off x="26890038" y="22734080"/>
                <a:ext cx="3637200" cy="3637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Ink 41">
                <a:extLst>
                  <a:ext uri="{FF2B5EF4-FFF2-40B4-BE49-F238E27FC236}">
                    <a16:creationId xmlns:a16="http://schemas.microsoft.com/office/drawing/2014/main" id="{4EB0E180-E4CF-5F55-57C3-EC4A8E3F19FB}"/>
                  </a:ext>
                </a:extLst>
              </p14:cNvPr>
              <p14:cNvContentPartPr/>
              <p14:nvPr/>
            </p14:nvContentPartPr>
            <p14:xfrm>
              <a:off x="22287208" y="25449258"/>
              <a:ext cx="36372" cy="36372"/>
            </p14:xfrm>
          </p:contentPart>
        </mc:Choice>
        <mc:Fallback xmlns="">
          <p:pic>
            <p:nvPicPr>
              <p:cNvPr id="42" name="Ink 41">
                <a:extLst>
                  <a:ext uri="{FF2B5EF4-FFF2-40B4-BE49-F238E27FC236}">
                    <a16:creationId xmlns:a16="http://schemas.microsoft.com/office/drawing/2014/main" id="{4EB0E180-E4CF-5F55-57C3-EC4A8E3F19FB}"/>
                  </a:ext>
                </a:extLst>
              </p:cNvPr>
              <p:cNvPicPr/>
              <p:nvPr/>
            </p:nvPicPr>
            <p:blipFill>
              <a:blip r:embed="rId11"/>
              <a:stretch>
                <a:fillRect/>
              </a:stretch>
            </p:blipFill>
            <p:spPr>
              <a:xfrm>
                <a:off x="20468608" y="23630658"/>
                <a:ext cx="3637200" cy="3637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0" name="Ink 49">
                <a:extLst>
                  <a:ext uri="{FF2B5EF4-FFF2-40B4-BE49-F238E27FC236}">
                    <a16:creationId xmlns:a16="http://schemas.microsoft.com/office/drawing/2014/main" id="{7A685000-78CF-9202-DD8B-EA12EABA1CFC}"/>
                  </a:ext>
                </a:extLst>
              </p14:cNvPr>
              <p14:cNvContentPartPr/>
              <p14:nvPr/>
            </p14:nvContentPartPr>
            <p14:xfrm>
              <a:off x="21869353" y="25420081"/>
              <a:ext cx="1585037" cy="631542"/>
            </p14:xfrm>
          </p:contentPart>
        </mc:Choice>
        <mc:Fallback xmlns="">
          <p:pic>
            <p:nvPicPr>
              <p:cNvPr id="50" name="Ink 49">
                <a:extLst>
                  <a:ext uri="{FF2B5EF4-FFF2-40B4-BE49-F238E27FC236}">
                    <a16:creationId xmlns:a16="http://schemas.microsoft.com/office/drawing/2014/main" id="{7A685000-78CF-9202-DD8B-EA12EABA1CFC}"/>
                  </a:ext>
                </a:extLst>
              </p:cNvPr>
              <p:cNvPicPr/>
              <p:nvPr/>
            </p:nvPicPr>
            <p:blipFill>
              <a:blip r:embed="rId15"/>
              <a:stretch>
                <a:fillRect/>
              </a:stretch>
            </p:blipFill>
            <p:spPr>
              <a:xfrm>
                <a:off x="21851358" y="25402088"/>
                <a:ext cx="1620668" cy="66716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3" name="Ink 52">
                <a:extLst>
                  <a:ext uri="{FF2B5EF4-FFF2-40B4-BE49-F238E27FC236}">
                    <a16:creationId xmlns:a16="http://schemas.microsoft.com/office/drawing/2014/main" id="{ECC505AA-48DA-07BA-1A2B-F4E1DBB1A476}"/>
                  </a:ext>
                </a:extLst>
              </p14:cNvPr>
              <p14:cNvContentPartPr/>
              <p14:nvPr/>
            </p14:nvContentPartPr>
            <p14:xfrm>
              <a:off x="23087275" y="25830689"/>
              <a:ext cx="163978" cy="172984"/>
            </p14:xfrm>
          </p:contentPart>
        </mc:Choice>
        <mc:Fallback xmlns="">
          <p:pic>
            <p:nvPicPr>
              <p:cNvPr id="53" name="Ink 52">
                <a:extLst>
                  <a:ext uri="{FF2B5EF4-FFF2-40B4-BE49-F238E27FC236}">
                    <a16:creationId xmlns:a16="http://schemas.microsoft.com/office/drawing/2014/main" id="{ECC505AA-48DA-07BA-1A2B-F4E1DBB1A476}"/>
                  </a:ext>
                </a:extLst>
              </p:cNvPr>
              <p:cNvPicPr/>
              <p:nvPr/>
            </p:nvPicPr>
            <p:blipFill>
              <a:blip r:embed="rId17"/>
              <a:stretch>
                <a:fillRect/>
              </a:stretch>
            </p:blipFill>
            <p:spPr>
              <a:xfrm>
                <a:off x="23069295" y="25812745"/>
                <a:ext cx="199578" cy="20851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8" name="Ink 57">
                <a:extLst>
                  <a:ext uri="{FF2B5EF4-FFF2-40B4-BE49-F238E27FC236}">
                    <a16:creationId xmlns:a16="http://schemas.microsoft.com/office/drawing/2014/main" id="{79637A2B-246D-7F49-68C4-9CCA29BF72E6}"/>
                  </a:ext>
                </a:extLst>
              </p14:cNvPr>
              <p14:cNvContentPartPr/>
              <p14:nvPr/>
            </p14:nvContentPartPr>
            <p14:xfrm>
              <a:off x="21857486" y="25390527"/>
              <a:ext cx="1555623" cy="581919"/>
            </p14:xfrm>
          </p:contentPart>
        </mc:Choice>
        <mc:Fallback xmlns="">
          <p:pic>
            <p:nvPicPr>
              <p:cNvPr id="58" name="Ink 57">
                <a:extLst>
                  <a:ext uri="{FF2B5EF4-FFF2-40B4-BE49-F238E27FC236}">
                    <a16:creationId xmlns:a16="http://schemas.microsoft.com/office/drawing/2014/main" id="{79637A2B-246D-7F49-68C4-9CCA29BF72E6}"/>
                  </a:ext>
                </a:extLst>
              </p:cNvPr>
              <p:cNvPicPr/>
              <p:nvPr/>
            </p:nvPicPr>
            <p:blipFill>
              <a:blip r:embed="rId19"/>
              <a:stretch>
                <a:fillRect/>
              </a:stretch>
            </p:blipFill>
            <p:spPr>
              <a:xfrm>
                <a:off x="21794498" y="25327549"/>
                <a:ext cx="1681239" cy="70751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9" name="Ink 58">
                <a:extLst>
                  <a:ext uri="{FF2B5EF4-FFF2-40B4-BE49-F238E27FC236}">
                    <a16:creationId xmlns:a16="http://schemas.microsoft.com/office/drawing/2014/main" id="{23A14762-575B-D2C6-4AF4-B3AA3DE14981}"/>
                  </a:ext>
                </a:extLst>
              </p14:cNvPr>
              <p14:cNvContentPartPr/>
              <p14:nvPr/>
            </p14:nvContentPartPr>
            <p14:xfrm>
              <a:off x="23033410" y="25826130"/>
              <a:ext cx="213871" cy="184635"/>
            </p14:xfrm>
          </p:contentPart>
        </mc:Choice>
        <mc:Fallback xmlns="">
          <p:pic>
            <p:nvPicPr>
              <p:cNvPr id="59" name="Ink 58">
                <a:extLst>
                  <a:ext uri="{FF2B5EF4-FFF2-40B4-BE49-F238E27FC236}">
                    <a16:creationId xmlns:a16="http://schemas.microsoft.com/office/drawing/2014/main" id="{23A14762-575B-D2C6-4AF4-B3AA3DE14981}"/>
                  </a:ext>
                </a:extLst>
              </p:cNvPr>
              <p:cNvPicPr/>
              <p:nvPr/>
            </p:nvPicPr>
            <p:blipFill>
              <a:blip r:embed="rId21"/>
              <a:stretch>
                <a:fillRect/>
              </a:stretch>
            </p:blipFill>
            <p:spPr>
              <a:xfrm>
                <a:off x="22970507" y="25763268"/>
                <a:ext cx="339318" cy="310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0" name="Ink 59">
                <a:extLst>
                  <a:ext uri="{FF2B5EF4-FFF2-40B4-BE49-F238E27FC236}">
                    <a16:creationId xmlns:a16="http://schemas.microsoft.com/office/drawing/2014/main" id="{0997CC28-E7C2-0D37-6664-1C9772AB934A}"/>
                  </a:ext>
                </a:extLst>
              </p14:cNvPr>
              <p14:cNvContentPartPr/>
              <p14:nvPr/>
            </p14:nvContentPartPr>
            <p14:xfrm>
              <a:off x="23245076" y="26014278"/>
              <a:ext cx="17651" cy="17651"/>
            </p14:xfrm>
          </p:contentPart>
        </mc:Choice>
        <mc:Fallback xmlns="">
          <p:pic>
            <p:nvPicPr>
              <p:cNvPr id="60" name="Ink 59">
                <a:extLst>
                  <a:ext uri="{FF2B5EF4-FFF2-40B4-BE49-F238E27FC236}">
                    <a16:creationId xmlns:a16="http://schemas.microsoft.com/office/drawing/2014/main" id="{0997CC28-E7C2-0D37-6664-1C9772AB934A}"/>
                  </a:ext>
                </a:extLst>
              </p:cNvPr>
              <p:cNvPicPr/>
              <p:nvPr/>
            </p:nvPicPr>
            <p:blipFill>
              <a:blip r:embed="rId23"/>
              <a:stretch>
                <a:fillRect/>
              </a:stretch>
            </p:blipFill>
            <p:spPr>
              <a:xfrm>
                <a:off x="20156151" y="25923427"/>
                <a:ext cx="6177850" cy="198833"/>
              </a:xfrm>
              <a:prstGeom prst="rect">
                <a:avLst/>
              </a:prstGeom>
            </p:spPr>
          </p:pic>
        </mc:Fallback>
      </mc:AlternateContent>
    </p:spTree>
    <p:extLst>
      <p:ext uri="{BB962C8B-B14F-4D97-AF65-F5344CB8AC3E}">
        <p14:creationId xmlns:p14="http://schemas.microsoft.com/office/powerpoint/2010/main" val="37603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DEDB-0F73-659F-E9F2-0F72863795B9}"/>
              </a:ext>
            </a:extLst>
          </p:cNvPr>
          <p:cNvSpPr>
            <a:spLocks noGrp="1"/>
          </p:cNvSpPr>
          <p:nvPr>
            <p:ph type="title"/>
          </p:nvPr>
        </p:nvSpPr>
        <p:spPr/>
        <p:txBody>
          <a:bodyPr/>
          <a:lstStyle/>
          <a:p>
            <a:r>
              <a:rPr lang="en-US" sz="18450">
                <a:ea typeface="Calibri Light"/>
                <a:cs typeface="Calibri Light"/>
              </a:rPr>
              <a:t>Abstract</a:t>
            </a:r>
            <a:endParaRPr lang="en-US"/>
          </a:p>
        </p:txBody>
      </p:sp>
      <p:sp>
        <p:nvSpPr>
          <p:cNvPr id="3" name="Content Placeholder 2">
            <a:extLst>
              <a:ext uri="{FF2B5EF4-FFF2-40B4-BE49-F238E27FC236}">
                <a16:creationId xmlns:a16="http://schemas.microsoft.com/office/drawing/2014/main" id="{12C7CE18-094F-5325-6427-21B50623B2C1}"/>
              </a:ext>
            </a:extLst>
          </p:cNvPr>
          <p:cNvSpPr>
            <a:spLocks noGrp="1"/>
          </p:cNvSpPr>
          <p:nvPr>
            <p:ph idx="1"/>
          </p:nvPr>
        </p:nvSpPr>
        <p:spPr/>
        <p:txBody>
          <a:bodyPr vert="horz" lIns="91440" tIns="45720" rIns="91440" bIns="45720" rtlCol="0" anchor="t">
            <a:normAutofit/>
          </a:bodyPr>
          <a:lstStyle/>
          <a:p>
            <a:pPr marL="0" indent="0">
              <a:buNone/>
            </a:pPr>
            <a:r>
              <a:rPr lang="en-US" sz="5400">
                <a:solidFill>
                  <a:srgbClr val="2D3B45"/>
                </a:solidFill>
                <a:ea typeface="+mn-lt"/>
                <a:cs typeface="+mn-lt"/>
              </a:rPr>
              <a:t>Military housing infrastructure faces ongoing challenges due to environmental damage, aging structures, and inadequate maintenance assessments. These issues pose safety risks to service members and their families, requiring efficient and accurate damage analysis to support budget optimization and timely repairs. Our project addresses this need by leveraging satellite imagery, AI-powered computer vision, and cost estimation algorithms to evaluate roof damage across military bases.</a:t>
            </a:r>
            <a:br>
              <a:rPr lang="en-US" sz="5400">
                <a:solidFill>
                  <a:srgbClr val="2D3B45"/>
                </a:solidFill>
                <a:ea typeface="+mn-lt"/>
                <a:cs typeface="+mn-lt"/>
              </a:rPr>
            </a:br>
            <a:br>
              <a:rPr lang="en-US" sz="5400">
                <a:solidFill>
                  <a:srgbClr val="2D3B45"/>
                </a:solidFill>
                <a:ea typeface="+mn-lt"/>
                <a:cs typeface="+mn-lt"/>
              </a:rPr>
            </a:br>
            <a:r>
              <a:rPr lang="en-US" sz="5400">
                <a:solidFill>
                  <a:srgbClr val="2D3B45"/>
                </a:solidFill>
                <a:ea typeface="+mn-lt"/>
                <a:cs typeface="+mn-lt"/>
              </a:rPr>
              <a:t>Using QGIS, we annotate satellite images to identify damage, which is then processed into structured datasets. These datasets are uploaded into an interactive web interface built with Shiny, allowing users to filter and analyze damage reports by severity, roof type, and repair costs. The system integrates Athenium’s gauge damage API to generate repair cost estimates with a 10% margin of error, providing actionable insights for decision-makers.</a:t>
            </a:r>
            <a:br>
              <a:rPr lang="en-US" sz="5400">
                <a:solidFill>
                  <a:srgbClr val="2D3B45"/>
                </a:solidFill>
                <a:ea typeface="+mn-lt"/>
                <a:cs typeface="+mn-lt"/>
              </a:rPr>
            </a:br>
            <a:br>
              <a:rPr lang="en-US" sz="5400">
                <a:solidFill>
                  <a:srgbClr val="2D3B45"/>
                </a:solidFill>
                <a:ea typeface="+mn-lt"/>
                <a:cs typeface="+mn-lt"/>
              </a:rPr>
            </a:br>
            <a:r>
              <a:rPr lang="en-US" sz="5400">
                <a:solidFill>
                  <a:srgbClr val="2D3B45"/>
                </a:solidFill>
                <a:ea typeface="+mn-lt"/>
                <a:cs typeface="+mn-lt"/>
              </a:rPr>
              <a:t>By enhancing damage assessment efficiency, this project enables faster, data-driven repair planning for military housing. Future improvements will focus on deploying the application at scale and refining AI models for even greater accuracy in cost predictions.</a:t>
            </a:r>
            <a:endParaRPr lang="en-US"/>
          </a:p>
        </p:txBody>
      </p:sp>
    </p:spTree>
    <p:extLst>
      <p:ext uri="{BB962C8B-B14F-4D97-AF65-F5344CB8AC3E}">
        <p14:creationId xmlns:p14="http://schemas.microsoft.com/office/powerpoint/2010/main" val="38647225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69D67F7D4D6F4E9B1A7FD6F94DDEDA" ma:contentTypeVersion="11" ma:contentTypeDescription="Create a new document." ma:contentTypeScope="" ma:versionID="3dd312c59e75e6b6585b338bdbd50fb2">
  <xsd:schema xmlns:xsd="http://www.w3.org/2001/XMLSchema" xmlns:xs="http://www.w3.org/2001/XMLSchema" xmlns:p="http://schemas.microsoft.com/office/2006/metadata/properties" xmlns:ns3="40dd0e15-39da-46c0-88bc-deac095cb4b7" xmlns:ns4="b94108b8-8ece-4782-b678-471a3e6eb832" targetNamespace="http://schemas.microsoft.com/office/2006/metadata/properties" ma:root="true" ma:fieldsID="d33c240e56f8290444958166f1a45004" ns3:_="" ns4:_="">
    <xsd:import namespace="40dd0e15-39da-46c0-88bc-deac095cb4b7"/>
    <xsd:import namespace="b94108b8-8ece-4782-b678-471a3e6eb8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dd0e15-39da-46c0-88bc-deac095cb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4108b8-8ece-4782-b678-471a3e6eb83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EsriMapsInfo xmlns="ESRI.ArcGIS.Mapping.OfficeIntegration.PowerPointInfo">
  <Version>Version1</Version>
  <RequiresSignIn>False</RequiresSignIn>
</EsriMapsInfo>
</file>

<file path=customXml/item5.xml><?xml version="1.0" encoding="utf-8"?>
<p:properties xmlns:p="http://schemas.microsoft.com/office/2006/metadata/properties" xmlns:xsi="http://www.w3.org/2001/XMLSchema-instance" xmlns:pc="http://schemas.microsoft.com/office/infopath/2007/PartnerControls">
  <documentManagement>
    <_activity xmlns="40dd0e15-39da-46c0-88bc-deac095cb4b7" xsi:nil="true"/>
  </documentManagement>
</p:properties>
</file>

<file path=customXml/itemProps1.xml><?xml version="1.0" encoding="utf-8"?>
<ds:datastoreItem xmlns:ds="http://schemas.openxmlformats.org/officeDocument/2006/customXml" ds:itemID="{6F5AE91E-A79F-40DB-8EC4-10FFB79E476E}">
  <ds:schemaRefs>
    <ds:schemaRef ds:uri="40dd0e15-39da-46c0-88bc-deac095cb4b7"/>
    <ds:schemaRef ds:uri="b94108b8-8ece-4782-b678-471a3e6eb8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3.xml><?xml version="1.0" encoding="utf-8"?>
<ds:datastoreItem xmlns:ds="http://schemas.openxmlformats.org/officeDocument/2006/customXml" ds:itemID="{F6237B71-63AC-43CE-8977-EB408B4EF4C9}">
  <ds:schemaRefs>
    <ds:schemaRef ds:uri="http://schemas.microsoft.com/sharepoint/v3/contenttype/forms"/>
  </ds:schemaRefs>
</ds:datastoreItem>
</file>

<file path=customXml/itemProps4.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5.xml><?xml version="1.0" encoding="utf-8"?>
<ds:datastoreItem xmlns:ds="http://schemas.openxmlformats.org/officeDocument/2006/customXml" ds:itemID="{9AFDB608-B07B-42CA-81E3-BF312D2C1E0B}">
  <ds:schemaRefs>
    <ds:schemaRef ds:uri="http://schemas.openxmlformats.org/package/2006/metadata/core-properties"/>
    <ds:schemaRef ds:uri="http://purl.org/dc/dcmitype/"/>
    <ds:schemaRef ds:uri="b94108b8-8ece-4782-b678-471a3e6eb832"/>
    <ds:schemaRef ds:uri="http://www.w3.org/XML/1998/namespace"/>
    <ds:schemaRef ds:uri="http://purl.org/dc/elements/1.1/"/>
    <ds:schemaRef ds:uri="http://schemas.microsoft.com/office/2006/documentManagement/types"/>
    <ds:schemaRef ds:uri="http://schemas.microsoft.com/office/infopath/2007/PartnerControls"/>
    <ds:schemaRef ds:uri="40dd0e15-39da-46c0-88bc-deac095cb4b7"/>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864</Words>
  <Application>Microsoft Office PowerPoint</Application>
  <PresentationFormat>Custom</PresentationFormat>
  <Paragraphs>44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Cambria</vt:lpstr>
      <vt:lpstr>Office Theme</vt:lpstr>
      <vt:lpstr>U.S. Military Housing Repair Cost Analysis Joshua Testa, Benjamin Weisberg, Aiden Landman, Cooper French, Thomas Byrne Project Advisor: Lisa Henry | Project Sponsor: Athenium</vt:lpstr>
      <vt:lpstr>Abstract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Tommy Byrne</cp:lastModifiedBy>
  <cp:revision>13</cp:revision>
  <dcterms:created xsi:type="dcterms:W3CDTF">2016-03-05T16:55:12Z</dcterms:created>
  <dcterms:modified xsi:type="dcterms:W3CDTF">2025-04-21T15:07:27Z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0x010100F369D67F7D4D6F4E9B1A7FD6F94DDEDA</vt:lpwstr>
  </property>
</Properties>
</file>