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
  </p:handoutMasterIdLst>
  <p:sldIdLst>
    <p:sldId id="259" r:id="rId2"/>
  </p:sldIdLst>
  <p:sldSz cx="51206400" cy="38404800"/>
  <p:notesSz cx="7077075" cy="9363075"/>
  <p:defaultTextStyle>
    <a:defPPr>
      <a:defRPr lang="en-US"/>
    </a:defPPr>
    <a:lvl1pPr algn="ctr" rtl="0" fontAlgn="base">
      <a:spcBef>
        <a:spcPct val="0"/>
      </a:spcBef>
      <a:spcAft>
        <a:spcPct val="0"/>
      </a:spcAft>
      <a:defRPr sz="4300" b="1" kern="1200">
        <a:solidFill>
          <a:srgbClr val="FF9900"/>
        </a:solidFill>
        <a:latin typeface="Arial" charset="0"/>
        <a:ea typeface="+mn-ea"/>
        <a:cs typeface="+mn-cs"/>
      </a:defRPr>
    </a:lvl1pPr>
    <a:lvl2pPr marL="457200" algn="ctr" rtl="0" fontAlgn="base">
      <a:spcBef>
        <a:spcPct val="0"/>
      </a:spcBef>
      <a:spcAft>
        <a:spcPct val="0"/>
      </a:spcAft>
      <a:defRPr sz="4300" b="1" kern="1200">
        <a:solidFill>
          <a:srgbClr val="FF9900"/>
        </a:solidFill>
        <a:latin typeface="Arial" charset="0"/>
        <a:ea typeface="+mn-ea"/>
        <a:cs typeface="+mn-cs"/>
      </a:defRPr>
    </a:lvl2pPr>
    <a:lvl3pPr marL="914400" algn="ctr" rtl="0" fontAlgn="base">
      <a:spcBef>
        <a:spcPct val="0"/>
      </a:spcBef>
      <a:spcAft>
        <a:spcPct val="0"/>
      </a:spcAft>
      <a:defRPr sz="4300" b="1" kern="1200">
        <a:solidFill>
          <a:srgbClr val="FF9900"/>
        </a:solidFill>
        <a:latin typeface="Arial" charset="0"/>
        <a:ea typeface="+mn-ea"/>
        <a:cs typeface="+mn-cs"/>
      </a:defRPr>
    </a:lvl3pPr>
    <a:lvl4pPr marL="1371600" algn="ctr" rtl="0" fontAlgn="base">
      <a:spcBef>
        <a:spcPct val="0"/>
      </a:spcBef>
      <a:spcAft>
        <a:spcPct val="0"/>
      </a:spcAft>
      <a:defRPr sz="4300" b="1" kern="1200">
        <a:solidFill>
          <a:srgbClr val="FF9900"/>
        </a:solidFill>
        <a:latin typeface="Arial" charset="0"/>
        <a:ea typeface="+mn-ea"/>
        <a:cs typeface="+mn-cs"/>
      </a:defRPr>
    </a:lvl4pPr>
    <a:lvl5pPr marL="1828800" algn="ctr" rtl="0" fontAlgn="base">
      <a:spcBef>
        <a:spcPct val="0"/>
      </a:spcBef>
      <a:spcAft>
        <a:spcPct val="0"/>
      </a:spcAft>
      <a:defRPr sz="4300" b="1" kern="1200">
        <a:solidFill>
          <a:srgbClr val="FF9900"/>
        </a:solidFill>
        <a:latin typeface="Arial" charset="0"/>
        <a:ea typeface="+mn-ea"/>
        <a:cs typeface="+mn-cs"/>
      </a:defRPr>
    </a:lvl5pPr>
    <a:lvl6pPr marL="2286000" algn="l" defTabSz="914400" rtl="0" eaLnBrk="1" latinLnBrk="0" hangingPunct="1">
      <a:defRPr sz="4300" b="1" kern="1200">
        <a:solidFill>
          <a:srgbClr val="FF9900"/>
        </a:solidFill>
        <a:latin typeface="Arial" charset="0"/>
        <a:ea typeface="+mn-ea"/>
        <a:cs typeface="+mn-cs"/>
      </a:defRPr>
    </a:lvl6pPr>
    <a:lvl7pPr marL="2743200" algn="l" defTabSz="914400" rtl="0" eaLnBrk="1" latinLnBrk="0" hangingPunct="1">
      <a:defRPr sz="4300" b="1" kern="1200">
        <a:solidFill>
          <a:srgbClr val="FF9900"/>
        </a:solidFill>
        <a:latin typeface="Arial" charset="0"/>
        <a:ea typeface="+mn-ea"/>
        <a:cs typeface="+mn-cs"/>
      </a:defRPr>
    </a:lvl7pPr>
    <a:lvl8pPr marL="3200400" algn="l" defTabSz="914400" rtl="0" eaLnBrk="1" latinLnBrk="0" hangingPunct="1">
      <a:defRPr sz="4300" b="1" kern="1200">
        <a:solidFill>
          <a:srgbClr val="FF9900"/>
        </a:solidFill>
        <a:latin typeface="Arial" charset="0"/>
        <a:ea typeface="+mn-ea"/>
        <a:cs typeface="+mn-cs"/>
      </a:defRPr>
    </a:lvl8pPr>
    <a:lvl9pPr marL="3657600" algn="l" defTabSz="914400" rtl="0" eaLnBrk="1" latinLnBrk="0" hangingPunct="1">
      <a:defRPr sz="4300" b="1" kern="1200">
        <a:solidFill>
          <a:srgbClr val="FF9900"/>
        </a:solidFill>
        <a:latin typeface="Arial" charset="0"/>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5552">
          <p15:clr>
            <a:srgbClr val="A4A3A4"/>
          </p15:clr>
        </p15:guide>
        <p15:guide id="3" orient="horz" pos="12096">
          <p15:clr>
            <a:srgbClr val="A4A3A4"/>
          </p15:clr>
        </p15:guide>
        <p15:guide id="4" pos="1612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CCCCCC"/>
    <a:srgbClr val="999999"/>
    <a:srgbClr val="FF9900"/>
    <a:srgbClr val="990000"/>
    <a:srgbClr val="000050"/>
    <a:srgbClr val="00126A"/>
    <a:srgbClr val="0033CC"/>
    <a:srgbClr val="000622"/>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1D64B2-063D-4E02-8598-10D6080D53EA}" v="328" dt="2025-04-21T04:24:52.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658" autoAdjust="0"/>
    <p:restoredTop sz="94575" autoAdjust="0"/>
  </p:normalViewPr>
  <p:slideViewPr>
    <p:cSldViewPr>
      <p:cViewPr>
        <p:scale>
          <a:sx n="53" d="100"/>
          <a:sy n="53" d="100"/>
        </p:scale>
        <p:origin x="-4493" y="-2266"/>
      </p:cViewPr>
      <p:guideLst>
        <p:guide orient="horz" pos="10368"/>
        <p:guide pos="15552"/>
        <p:guide orient="horz" pos="12096"/>
        <p:guide pos="161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 Joyner" userId="b2b5f292181796ac" providerId="LiveId" clId="{E3E2E13A-5F3D-47C0-90E4-F18CDD317D71}"/>
    <pc:docChg chg="modSld">
      <pc:chgData name="William Joyner" userId="b2b5f292181796ac" providerId="LiveId" clId="{E3E2E13A-5F3D-47C0-90E4-F18CDD317D71}" dt="2025-04-21T14:47:45.939" v="6" actId="20577"/>
      <pc:docMkLst>
        <pc:docMk/>
      </pc:docMkLst>
      <pc:sldChg chg="modSp mod">
        <pc:chgData name="William Joyner" userId="b2b5f292181796ac" providerId="LiveId" clId="{E3E2E13A-5F3D-47C0-90E4-F18CDD317D71}" dt="2025-04-21T14:47:45.939" v="6" actId="20577"/>
        <pc:sldMkLst>
          <pc:docMk/>
          <pc:sldMk cId="0" sldId="259"/>
        </pc:sldMkLst>
        <pc:spChg chg="mod">
          <ac:chgData name="William Joyner" userId="b2b5f292181796ac" providerId="LiveId" clId="{E3E2E13A-5F3D-47C0-90E4-F18CDD317D71}" dt="2025-04-21T14:47:45.939" v="6" actId="20577"/>
          <ac:spMkLst>
            <pc:docMk/>
            <pc:sldMk cId="0" sldId="259"/>
            <ac:spMk id="17" creationId="{CB542371-5962-86C3-61B2-1464BF1D86E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1"/>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2" tIns="47161" rIns="94322" bIns="47161" numCol="1" anchor="t" anchorCtr="0" compatLnSpc="1">
            <a:prstTxWarp prst="textNoShape">
              <a:avLst/>
            </a:prstTxWarp>
          </a:bodyPr>
          <a:lstStyle>
            <a:lvl1pPr algn="l" defTabSz="942804">
              <a:defRPr sz="1200" b="0">
                <a:solidFill>
                  <a:schemeClr val="tx1"/>
                </a:solidFill>
                <a:latin typeface="Arial" pitchFamily="34" charset="0"/>
              </a:defRPr>
            </a:lvl1pPr>
          </a:lstStyle>
          <a:p>
            <a:pPr>
              <a:defRPr/>
            </a:pPr>
            <a:endParaRPr lang="en-US"/>
          </a:p>
        </p:txBody>
      </p:sp>
      <p:sp>
        <p:nvSpPr>
          <p:cNvPr id="29699" name="Rectangle 3"/>
          <p:cNvSpPr>
            <a:spLocks noGrp="1" noChangeArrowheads="1"/>
          </p:cNvSpPr>
          <p:nvPr>
            <p:ph type="dt" sz="quarter" idx="1"/>
          </p:nvPr>
        </p:nvSpPr>
        <p:spPr bwMode="auto">
          <a:xfrm>
            <a:off x="4008727" y="1"/>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2" tIns="47161" rIns="94322" bIns="47161" numCol="1" anchor="t" anchorCtr="0" compatLnSpc="1">
            <a:prstTxWarp prst="textNoShape">
              <a:avLst/>
            </a:prstTxWarp>
          </a:bodyPr>
          <a:lstStyle>
            <a:lvl1pPr algn="r" defTabSz="942804">
              <a:defRPr sz="1200" b="0">
                <a:solidFill>
                  <a:schemeClr val="tx1"/>
                </a:solidFill>
                <a:latin typeface="Arial" pitchFamily="34" charset="0"/>
              </a:defRPr>
            </a:lvl1pPr>
          </a:lstStyle>
          <a:p>
            <a:pPr>
              <a:defRPr/>
            </a:pPr>
            <a:endParaRPr lang="en-US"/>
          </a:p>
        </p:txBody>
      </p:sp>
      <p:sp>
        <p:nvSpPr>
          <p:cNvPr id="29700" name="Rectangle 4"/>
          <p:cNvSpPr>
            <a:spLocks noGrp="1" noChangeArrowheads="1"/>
          </p:cNvSpPr>
          <p:nvPr>
            <p:ph type="ftr" sz="quarter" idx="2"/>
          </p:nvPr>
        </p:nvSpPr>
        <p:spPr bwMode="auto">
          <a:xfrm>
            <a:off x="0" y="8893313"/>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2" tIns="47161" rIns="94322" bIns="47161" numCol="1" anchor="b" anchorCtr="0" compatLnSpc="1">
            <a:prstTxWarp prst="textNoShape">
              <a:avLst/>
            </a:prstTxWarp>
          </a:bodyPr>
          <a:lstStyle>
            <a:lvl1pPr algn="l" defTabSz="942804">
              <a:defRPr sz="1200" b="0">
                <a:solidFill>
                  <a:schemeClr val="tx1"/>
                </a:solidFill>
                <a:latin typeface="Arial" pitchFamily="34" charset="0"/>
              </a:defRPr>
            </a:lvl1pPr>
          </a:lstStyle>
          <a:p>
            <a:pPr>
              <a:defRPr/>
            </a:pPr>
            <a:endParaRPr lang="en-US"/>
          </a:p>
        </p:txBody>
      </p:sp>
      <p:sp>
        <p:nvSpPr>
          <p:cNvPr id="29701" name="Rectangle 5"/>
          <p:cNvSpPr>
            <a:spLocks noGrp="1" noChangeArrowheads="1"/>
          </p:cNvSpPr>
          <p:nvPr>
            <p:ph type="sldNum" sz="quarter" idx="3"/>
          </p:nvPr>
        </p:nvSpPr>
        <p:spPr bwMode="auto">
          <a:xfrm>
            <a:off x="4008727" y="8893313"/>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2" tIns="47161" rIns="94322" bIns="47161" numCol="1" anchor="b" anchorCtr="0" compatLnSpc="1">
            <a:prstTxWarp prst="textNoShape">
              <a:avLst/>
            </a:prstTxWarp>
          </a:bodyPr>
          <a:lstStyle>
            <a:lvl1pPr algn="r" defTabSz="942804">
              <a:defRPr sz="1200" b="0">
                <a:solidFill>
                  <a:schemeClr val="tx1"/>
                </a:solidFill>
                <a:latin typeface="Arial" pitchFamily="34" charset="0"/>
              </a:defRPr>
            </a:lvl1pPr>
          </a:lstStyle>
          <a:p>
            <a:pPr>
              <a:defRPr/>
            </a:pPr>
            <a:fld id="{BDCE5CEB-6363-420F-BE45-85B064B89173}" type="slidenum">
              <a:rPr lang="en-US"/>
              <a:pPr>
                <a:defRPr/>
              </a:pPr>
              <a:t>‹#›</a:t>
            </a:fld>
            <a:endParaRPr lang="en-US"/>
          </a:p>
        </p:txBody>
      </p:sp>
    </p:spTree>
    <p:extLst>
      <p:ext uri="{BB962C8B-B14F-4D97-AF65-F5344CB8AC3E}">
        <p14:creationId xmlns:p14="http://schemas.microsoft.com/office/powerpoint/2010/main" val="84852614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1223" y="11931121"/>
            <a:ext cx="43523958" cy="8230658"/>
          </a:xfrm>
        </p:spPr>
        <p:txBody>
          <a:bodyPr/>
          <a:lstStyle/>
          <a:p>
            <a:r>
              <a:rPr lang="en-US"/>
              <a:t>Click to edit Master title style</a:t>
            </a:r>
          </a:p>
        </p:txBody>
      </p:sp>
      <p:sp>
        <p:nvSpPr>
          <p:cNvPr id="3" name="Subtitle 2"/>
          <p:cNvSpPr>
            <a:spLocks noGrp="1"/>
          </p:cNvSpPr>
          <p:nvPr>
            <p:ph type="subTitle" idx="1"/>
          </p:nvPr>
        </p:nvSpPr>
        <p:spPr>
          <a:xfrm>
            <a:off x="7680591" y="21761980"/>
            <a:ext cx="35845220" cy="981604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D5278E-ED96-461A-883E-5FD94BC35AA3}" type="slidenum">
              <a:rPr lang="en-US"/>
              <a:pPr>
                <a:defRPr/>
              </a:pPr>
              <a:t>‹#›</a:t>
            </a:fld>
            <a:endParaRPr lang="en-US"/>
          </a:p>
        </p:txBody>
      </p:sp>
    </p:spTree>
    <p:extLst>
      <p:ext uri="{BB962C8B-B14F-4D97-AF65-F5344CB8AC3E}">
        <p14:creationId xmlns:p14="http://schemas.microsoft.com/office/powerpoint/2010/main" val="387922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95C329-9094-49E3-ADB9-7C70C8CFFD34}" type="slidenum">
              <a:rPr lang="en-US"/>
              <a:pPr>
                <a:defRPr/>
              </a:pPr>
              <a:t>‹#›</a:t>
            </a:fld>
            <a:endParaRPr lang="en-US"/>
          </a:p>
        </p:txBody>
      </p:sp>
    </p:spTree>
    <p:extLst>
      <p:ext uri="{BB962C8B-B14F-4D97-AF65-F5344CB8AC3E}">
        <p14:creationId xmlns:p14="http://schemas.microsoft.com/office/powerpoint/2010/main" val="415916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125013" y="1537230"/>
            <a:ext cx="11521810" cy="32770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559579" y="1537230"/>
            <a:ext cx="34387632" cy="32770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CBC182-0EAC-4479-8D18-C53192F402C0}" type="slidenum">
              <a:rPr lang="en-US"/>
              <a:pPr>
                <a:defRPr/>
              </a:pPr>
              <a:t>‹#›</a:t>
            </a:fld>
            <a:endParaRPr lang="en-US"/>
          </a:p>
        </p:txBody>
      </p:sp>
    </p:spTree>
    <p:extLst>
      <p:ext uri="{BB962C8B-B14F-4D97-AF65-F5344CB8AC3E}">
        <p14:creationId xmlns:p14="http://schemas.microsoft.com/office/powerpoint/2010/main" val="168377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559581" y="1537229"/>
            <a:ext cx="46087242" cy="6400800"/>
          </a:xfrm>
        </p:spPr>
        <p:txBody>
          <a:bodyPr/>
          <a:lstStyle/>
          <a:p>
            <a:r>
              <a:rPr lang="en-US"/>
              <a:t>Click to edit Master title style</a:t>
            </a:r>
          </a:p>
        </p:txBody>
      </p:sp>
      <p:sp>
        <p:nvSpPr>
          <p:cNvPr id="3" name="Content Placeholder 2"/>
          <p:cNvSpPr>
            <a:spLocks noGrp="1"/>
          </p:cNvSpPr>
          <p:nvPr>
            <p:ph sz="quarter" idx="1"/>
          </p:nvPr>
        </p:nvSpPr>
        <p:spPr>
          <a:xfrm>
            <a:off x="2559582" y="8960382"/>
            <a:ext cx="22954720" cy="12584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25692103" y="8960382"/>
            <a:ext cx="22954720" cy="125849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2559582" y="21723086"/>
            <a:ext cx="22954720" cy="12584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25692103" y="21723086"/>
            <a:ext cx="22954720" cy="125849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8E7164-4707-4A19-A6AB-6533AC9FA80C}" type="slidenum">
              <a:rPr lang="en-US"/>
              <a:pPr>
                <a:defRPr/>
              </a:pPr>
              <a:t>‹#›</a:t>
            </a:fld>
            <a:endParaRPr lang="en-US"/>
          </a:p>
        </p:txBody>
      </p:sp>
    </p:spTree>
    <p:extLst>
      <p:ext uri="{BB962C8B-B14F-4D97-AF65-F5344CB8AC3E}">
        <p14:creationId xmlns:p14="http://schemas.microsoft.com/office/powerpoint/2010/main" val="930650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D8D97-1826-4078-ADDA-4E99B734A4D4}" type="slidenum">
              <a:rPr lang="en-US"/>
              <a:pPr>
                <a:defRPr/>
              </a:pPr>
              <a:t>‹#›</a:t>
            </a:fld>
            <a:endParaRPr lang="en-US"/>
          </a:p>
        </p:txBody>
      </p:sp>
    </p:spTree>
    <p:extLst>
      <p:ext uri="{BB962C8B-B14F-4D97-AF65-F5344CB8AC3E}">
        <p14:creationId xmlns:p14="http://schemas.microsoft.com/office/powerpoint/2010/main" val="199901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44953" y="24679016"/>
            <a:ext cx="43525811" cy="7626879"/>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4044953" y="16277961"/>
            <a:ext cx="43525811" cy="840105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73675-D381-4E0E-B86F-9F9EFE05722F}" type="slidenum">
              <a:rPr lang="en-US"/>
              <a:pPr>
                <a:defRPr/>
              </a:pPr>
              <a:t>‹#›</a:t>
            </a:fld>
            <a:endParaRPr lang="en-US"/>
          </a:p>
        </p:txBody>
      </p:sp>
    </p:spTree>
    <p:extLst>
      <p:ext uri="{BB962C8B-B14F-4D97-AF65-F5344CB8AC3E}">
        <p14:creationId xmlns:p14="http://schemas.microsoft.com/office/powerpoint/2010/main" val="350424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59582" y="8960381"/>
            <a:ext cx="22954720" cy="25347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5692103" y="8960381"/>
            <a:ext cx="22954720" cy="25347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F8DAF2-D655-47B3-A184-648194FE7E75}" type="slidenum">
              <a:rPr lang="en-US"/>
              <a:pPr>
                <a:defRPr/>
              </a:pPr>
              <a:t>‹#›</a:t>
            </a:fld>
            <a:endParaRPr lang="en-US"/>
          </a:p>
        </p:txBody>
      </p:sp>
    </p:spTree>
    <p:extLst>
      <p:ext uri="{BB962C8B-B14F-4D97-AF65-F5344CB8AC3E}">
        <p14:creationId xmlns:p14="http://schemas.microsoft.com/office/powerpoint/2010/main" val="380980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559581" y="8597376"/>
            <a:ext cx="22625051" cy="35819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59581" y="12179301"/>
            <a:ext cx="22625051" cy="221268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6012511" y="8597376"/>
            <a:ext cx="22634310" cy="358192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26012511" y="12179301"/>
            <a:ext cx="22634310" cy="221268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1F92EC-8C3C-4F10-858C-C66E68A9ECA2}" type="slidenum">
              <a:rPr lang="en-US"/>
              <a:pPr>
                <a:defRPr/>
              </a:pPr>
              <a:t>‹#›</a:t>
            </a:fld>
            <a:endParaRPr lang="en-US"/>
          </a:p>
        </p:txBody>
      </p:sp>
    </p:spTree>
    <p:extLst>
      <p:ext uri="{BB962C8B-B14F-4D97-AF65-F5344CB8AC3E}">
        <p14:creationId xmlns:p14="http://schemas.microsoft.com/office/powerpoint/2010/main" val="76885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8AEDA9-9C5F-4252-8D07-E5D3174E9901}" type="slidenum">
              <a:rPr lang="en-US"/>
              <a:pPr>
                <a:defRPr/>
              </a:pPr>
              <a:t>‹#›</a:t>
            </a:fld>
            <a:endParaRPr lang="en-US"/>
          </a:p>
        </p:txBody>
      </p:sp>
    </p:spTree>
    <p:extLst>
      <p:ext uri="{BB962C8B-B14F-4D97-AF65-F5344CB8AC3E}">
        <p14:creationId xmlns:p14="http://schemas.microsoft.com/office/powerpoint/2010/main" val="396551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30FBADD-EE0D-4AEE-A966-D1DAD5921D3E}" type="slidenum">
              <a:rPr lang="en-US"/>
              <a:pPr>
                <a:defRPr/>
              </a:pPr>
              <a:t>‹#›</a:t>
            </a:fld>
            <a:endParaRPr lang="en-US"/>
          </a:p>
        </p:txBody>
      </p:sp>
    </p:spTree>
    <p:extLst>
      <p:ext uri="{BB962C8B-B14F-4D97-AF65-F5344CB8AC3E}">
        <p14:creationId xmlns:p14="http://schemas.microsoft.com/office/powerpoint/2010/main" val="48936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59580" y="1529822"/>
            <a:ext cx="16846551" cy="6506369"/>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0021020" y="1529822"/>
            <a:ext cx="28625800" cy="327763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59580" y="8036190"/>
            <a:ext cx="16846551" cy="262699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356635-F299-487E-8478-361B2D7E66D4}" type="slidenum">
              <a:rPr lang="en-US"/>
              <a:pPr>
                <a:defRPr/>
              </a:pPr>
              <a:t>‹#›</a:t>
            </a:fld>
            <a:endParaRPr lang="en-US"/>
          </a:p>
        </p:txBody>
      </p:sp>
    </p:spTree>
    <p:extLst>
      <p:ext uri="{BB962C8B-B14F-4D97-AF65-F5344CB8AC3E}">
        <p14:creationId xmlns:p14="http://schemas.microsoft.com/office/powerpoint/2010/main" val="50034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36442" y="26882996"/>
            <a:ext cx="30724210" cy="3174471"/>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0036442" y="3431913"/>
            <a:ext cx="30724210" cy="230417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036442" y="30057466"/>
            <a:ext cx="30724210" cy="45061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18BA4C-6842-4480-8686-9E83B0824346}" type="slidenum">
              <a:rPr lang="en-US"/>
              <a:pPr>
                <a:defRPr/>
              </a:pPr>
              <a:t>‹#›</a:t>
            </a:fld>
            <a:endParaRPr lang="en-US"/>
          </a:p>
        </p:txBody>
      </p:sp>
    </p:spTree>
    <p:extLst>
      <p:ext uri="{BB962C8B-B14F-4D97-AF65-F5344CB8AC3E}">
        <p14:creationId xmlns:p14="http://schemas.microsoft.com/office/powerpoint/2010/main" val="327819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A9A9"/>
            </a:gs>
            <a:gs pos="50000">
              <a:srgbClr val="990000"/>
            </a:gs>
            <a:gs pos="100000">
              <a:srgbClr val="DDA9A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559995" y="1537229"/>
            <a:ext cx="46086419"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559995" y="8960381"/>
            <a:ext cx="46086419" cy="2534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559995" y="34974742"/>
            <a:ext cx="1194881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algn="l" defTabSz="3762375">
              <a:defRPr sz="5700" b="0">
                <a:solidFill>
                  <a:schemeClr val="tx1"/>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17495195" y="34974742"/>
            <a:ext cx="1621601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defTabSz="3762375">
              <a:defRPr sz="5700" b="0">
                <a:solidFill>
                  <a:schemeClr val="tx1"/>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36697595" y="34974742"/>
            <a:ext cx="1194881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algn="r" defTabSz="3762375">
              <a:defRPr sz="5700" b="0">
                <a:solidFill>
                  <a:schemeClr val="tx1"/>
                </a:solidFill>
                <a:latin typeface="Arial" pitchFamily="34" charset="0"/>
              </a:defRPr>
            </a:lvl1pPr>
          </a:lstStyle>
          <a:p>
            <a:pPr>
              <a:defRPr/>
            </a:pPr>
            <a:fld id="{5D3B0B1D-8805-4920-9608-A1D4D0B3DD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762375" rtl="0" eaLnBrk="0" fontAlgn="base" hangingPunct="0">
        <a:spcBef>
          <a:spcPct val="0"/>
        </a:spcBef>
        <a:spcAft>
          <a:spcPct val="0"/>
        </a:spcAft>
        <a:defRPr sz="18200">
          <a:solidFill>
            <a:schemeClr val="tx2"/>
          </a:solidFill>
          <a:latin typeface="+mj-lt"/>
          <a:ea typeface="+mj-ea"/>
          <a:cs typeface="+mj-cs"/>
        </a:defRPr>
      </a:lvl1pPr>
      <a:lvl2pPr algn="ctr" defTabSz="3762375" rtl="0" eaLnBrk="0" fontAlgn="base" hangingPunct="0">
        <a:spcBef>
          <a:spcPct val="0"/>
        </a:spcBef>
        <a:spcAft>
          <a:spcPct val="0"/>
        </a:spcAft>
        <a:defRPr sz="18200">
          <a:solidFill>
            <a:schemeClr val="tx2"/>
          </a:solidFill>
          <a:latin typeface="Arial" pitchFamily="34" charset="0"/>
        </a:defRPr>
      </a:lvl2pPr>
      <a:lvl3pPr algn="ctr" defTabSz="3762375" rtl="0" eaLnBrk="0" fontAlgn="base" hangingPunct="0">
        <a:spcBef>
          <a:spcPct val="0"/>
        </a:spcBef>
        <a:spcAft>
          <a:spcPct val="0"/>
        </a:spcAft>
        <a:defRPr sz="18200">
          <a:solidFill>
            <a:schemeClr val="tx2"/>
          </a:solidFill>
          <a:latin typeface="Arial" pitchFamily="34" charset="0"/>
        </a:defRPr>
      </a:lvl3pPr>
      <a:lvl4pPr algn="ctr" defTabSz="3762375" rtl="0" eaLnBrk="0" fontAlgn="base" hangingPunct="0">
        <a:spcBef>
          <a:spcPct val="0"/>
        </a:spcBef>
        <a:spcAft>
          <a:spcPct val="0"/>
        </a:spcAft>
        <a:defRPr sz="18200">
          <a:solidFill>
            <a:schemeClr val="tx2"/>
          </a:solidFill>
          <a:latin typeface="Arial" pitchFamily="34" charset="0"/>
        </a:defRPr>
      </a:lvl4pPr>
      <a:lvl5pPr algn="ctr" defTabSz="3762375" rtl="0" eaLnBrk="0" fontAlgn="base" hangingPunct="0">
        <a:spcBef>
          <a:spcPct val="0"/>
        </a:spcBef>
        <a:spcAft>
          <a:spcPct val="0"/>
        </a:spcAft>
        <a:defRPr sz="18200">
          <a:solidFill>
            <a:schemeClr val="tx2"/>
          </a:solidFill>
          <a:latin typeface="Arial" pitchFamily="34" charset="0"/>
        </a:defRPr>
      </a:lvl5pPr>
      <a:lvl6pPr marL="457200" algn="ctr" defTabSz="3762375" rtl="0" fontAlgn="base">
        <a:spcBef>
          <a:spcPct val="0"/>
        </a:spcBef>
        <a:spcAft>
          <a:spcPct val="0"/>
        </a:spcAft>
        <a:defRPr sz="18200">
          <a:solidFill>
            <a:schemeClr val="tx2"/>
          </a:solidFill>
          <a:latin typeface="Arial" pitchFamily="34" charset="0"/>
        </a:defRPr>
      </a:lvl6pPr>
      <a:lvl7pPr marL="914400" algn="ctr" defTabSz="3762375" rtl="0" fontAlgn="base">
        <a:spcBef>
          <a:spcPct val="0"/>
        </a:spcBef>
        <a:spcAft>
          <a:spcPct val="0"/>
        </a:spcAft>
        <a:defRPr sz="18200">
          <a:solidFill>
            <a:schemeClr val="tx2"/>
          </a:solidFill>
          <a:latin typeface="Arial" pitchFamily="34" charset="0"/>
        </a:defRPr>
      </a:lvl7pPr>
      <a:lvl8pPr marL="1371600" algn="ctr" defTabSz="3762375" rtl="0" fontAlgn="base">
        <a:spcBef>
          <a:spcPct val="0"/>
        </a:spcBef>
        <a:spcAft>
          <a:spcPct val="0"/>
        </a:spcAft>
        <a:defRPr sz="18200">
          <a:solidFill>
            <a:schemeClr val="tx2"/>
          </a:solidFill>
          <a:latin typeface="Arial" pitchFamily="34" charset="0"/>
        </a:defRPr>
      </a:lvl8pPr>
      <a:lvl9pPr marL="1828800" algn="ctr" defTabSz="3762375" rtl="0" fontAlgn="base">
        <a:spcBef>
          <a:spcPct val="0"/>
        </a:spcBef>
        <a:spcAft>
          <a:spcPct val="0"/>
        </a:spcAft>
        <a:defRPr sz="18200">
          <a:solidFill>
            <a:schemeClr val="tx2"/>
          </a:solidFill>
          <a:latin typeface="Arial" pitchFamily="34" charset="0"/>
        </a:defRPr>
      </a:lvl9pPr>
    </p:titleStyle>
    <p:bodyStyle>
      <a:lvl1pPr marL="1409700" indent="-1409700" algn="l" defTabSz="3762375" rtl="0" eaLnBrk="0" fontAlgn="base" hangingPunct="0">
        <a:spcBef>
          <a:spcPct val="20000"/>
        </a:spcBef>
        <a:spcAft>
          <a:spcPct val="0"/>
        </a:spcAft>
        <a:buChar char="•"/>
        <a:defRPr sz="13200">
          <a:solidFill>
            <a:schemeClr val="tx1"/>
          </a:solidFill>
          <a:latin typeface="+mn-lt"/>
          <a:ea typeface="+mn-ea"/>
          <a:cs typeface="+mn-cs"/>
        </a:defRPr>
      </a:lvl1pPr>
      <a:lvl2pPr marL="3057525" indent="-1176338" algn="l" defTabSz="3762375" rtl="0" eaLnBrk="0" fontAlgn="base" hangingPunct="0">
        <a:spcBef>
          <a:spcPct val="20000"/>
        </a:spcBef>
        <a:spcAft>
          <a:spcPct val="0"/>
        </a:spcAft>
        <a:buChar char="–"/>
        <a:defRPr sz="11500">
          <a:solidFill>
            <a:schemeClr val="tx1"/>
          </a:solidFill>
          <a:latin typeface="+mn-lt"/>
        </a:defRPr>
      </a:lvl2pPr>
      <a:lvl3pPr marL="4702175" indent="-939800" algn="l" defTabSz="3762375" rtl="0" eaLnBrk="0" fontAlgn="base" hangingPunct="0">
        <a:spcBef>
          <a:spcPct val="20000"/>
        </a:spcBef>
        <a:spcAft>
          <a:spcPct val="0"/>
        </a:spcAft>
        <a:buChar char="•"/>
        <a:defRPr sz="9900">
          <a:solidFill>
            <a:schemeClr val="tx1"/>
          </a:solidFill>
          <a:latin typeface="+mn-lt"/>
        </a:defRPr>
      </a:lvl3pPr>
      <a:lvl4pPr marL="6583363" indent="-939800" algn="l" defTabSz="3762375" rtl="0" eaLnBrk="0" fontAlgn="base" hangingPunct="0">
        <a:spcBef>
          <a:spcPct val="20000"/>
        </a:spcBef>
        <a:spcAft>
          <a:spcPct val="0"/>
        </a:spcAft>
        <a:buChar char="–"/>
        <a:defRPr sz="8200">
          <a:solidFill>
            <a:schemeClr val="tx1"/>
          </a:solidFill>
          <a:latin typeface="+mn-lt"/>
        </a:defRPr>
      </a:lvl4pPr>
      <a:lvl5pPr marL="8466138" indent="-941388" algn="l" defTabSz="3762375" rtl="0" eaLnBrk="0" fontAlgn="base" hangingPunct="0">
        <a:spcBef>
          <a:spcPct val="20000"/>
        </a:spcBef>
        <a:spcAft>
          <a:spcPct val="0"/>
        </a:spcAft>
        <a:buChar char="»"/>
        <a:defRPr sz="8200">
          <a:solidFill>
            <a:schemeClr val="tx1"/>
          </a:solidFill>
          <a:latin typeface="+mn-lt"/>
        </a:defRPr>
      </a:lvl5pPr>
      <a:lvl6pPr marL="8923338" indent="-941388" algn="l" defTabSz="3762375" rtl="0" fontAlgn="base">
        <a:spcBef>
          <a:spcPct val="20000"/>
        </a:spcBef>
        <a:spcAft>
          <a:spcPct val="0"/>
        </a:spcAft>
        <a:buChar char="»"/>
        <a:defRPr sz="8200">
          <a:solidFill>
            <a:schemeClr val="tx1"/>
          </a:solidFill>
          <a:latin typeface="+mn-lt"/>
        </a:defRPr>
      </a:lvl6pPr>
      <a:lvl7pPr marL="9380538" indent="-941388" algn="l" defTabSz="3762375" rtl="0" fontAlgn="base">
        <a:spcBef>
          <a:spcPct val="20000"/>
        </a:spcBef>
        <a:spcAft>
          <a:spcPct val="0"/>
        </a:spcAft>
        <a:buChar char="»"/>
        <a:defRPr sz="8200">
          <a:solidFill>
            <a:schemeClr val="tx1"/>
          </a:solidFill>
          <a:latin typeface="+mn-lt"/>
        </a:defRPr>
      </a:lvl7pPr>
      <a:lvl8pPr marL="9837738" indent="-941388" algn="l" defTabSz="3762375" rtl="0" fontAlgn="base">
        <a:spcBef>
          <a:spcPct val="20000"/>
        </a:spcBef>
        <a:spcAft>
          <a:spcPct val="0"/>
        </a:spcAft>
        <a:buChar char="»"/>
        <a:defRPr sz="8200">
          <a:solidFill>
            <a:schemeClr val="tx1"/>
          </a:solidFill>
          <a:latin typeface="+mn-lt"/>
        </a:defRPr>
      </a:lvl8pPr>
      <a:lvl9pPr marL="10294938" indent="-941388" algn="l" defTabSz="3762375" rtl="0" fontAlgn="base">
        <a:spcBef>
          <a:spcPct val="20000"/>
        </a:spcBef>
        <a:spcAft>
          <a:spcPct val="0"/>
        </a:spcAft>
        <a:buChar char="»"/>
        <a:defRPr sz="8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sz="quarter"/>
          </p:nvPr>
        </p:nvSpPr>
        <p:spPr>
          <a:xfrm>
            <a:off x="0" y="3"/>
            <a:ext cx="51206400" cy="6400799"/>
          </a:xfrm>
          <a:gradFill>
            <a:gsLst>
              <a:gs pos="0">
                <a:schemeClr val="tx2">
                  <a:lumMod val="50000"/>
                </a:schemeClr>
              </a:gs>
              <a:gs pos="50000">
                <a:schemeClr val="tx2">
                  <a:lumMod val="75000"/>
                </a:schemeClr>
              </a:gs>
              <a:gs pos="100000">
                <a:schemeClr val="tx2">
                  <a:lumMod val="50000"/>
                </a:schemeClr>
              </a:gs>
            </a:gsLst>
            <a:lin ang="5400000" scaled="1"/>
          </a:gradFill>
          <a:ln>
            <a:solidFill>
              <a:schemeClr val="tx1"/>
            </a:solidFill>
            <a:miter lim="800000"/>
            <a:headEnd/>
            <a:tailEnd/>
          </a:ln>
        </p:spPr>
        <p:txBody>
          <a:bodyPr>
            <a:normAutofit/>
          </a:bodyPr>
          <a:lstStyle/>
          <a:p>
            <a:pPr indent="-457200" algn="l" eaLnBrk="1" hangingPunct="1">
              <a:spcBef>
                <a:spcPts val="0"/>
              </a:spcBef>
              <a:spcAft>
                <a:spcPts val="0"/>
              </a:spcAft>
            </a:pPr>
            <a:r>
              <a:rPr lang="en-US" sz="8800" dirty="0">
                <a:solidFill>
                  <a:schemeClr val="bg1"/>
                </a:solidFill>
              </a:rPr>
              <a:t>Tilt Sensor for Acoustic Doppler Velocimeter with Remote Head</a:t>
            </a:r>
            <a:br>
              <a:rPr lang="en-US" sz="8800" dirty="0">
                <a:solidFill>
                  <a:schemeClr val="bg1"/>
                </a:solidFill>
              </a:rPr>
            </a:br>
            <a:r>
              <a:rPr lang="en-US" sz="7200" dirty="0">
                <a:solidFill>
                  <a:schemeClr val="bg1"/>
                </a:solidFill>
              </a:rPr>
              <a:t>Nortec Vector Probe</a:t>
            </a:r>
            <a:br>
              <a:rPr lang="en-US" sz="9600" dirty="0"/>
            </a:br>
            <a:br>
              <a:rPr lang="en-US" sz="4000" dirty="0"/>
            </a:br>
            <a:r>
              <a:rPr lang="en-US" sz="5400" i="1" dirty="0">
                <a:solidFill>
                  <a:srgbClr val="FFFFFF"/>
                </a:solidFill>
              </a:rPr>
              <a:t>William Joyner</a:t>
            </a:r>
            <a:br>
              <a:rPr lang="en-US" sz="5400" i="1" dirty="0">
                <a:solidFill>
                  <a:srgbClr val="FFFFFF"/>
                </a:solidFill>
              </a:rPr>
            </a:br>
            <a:r>
              <a:rPr lang="en-US" sz="5400" i="1" dirty="0">
                <a:solidFill>
                  <a:srgbClr val="FFFFFF"/>
                </a:solidFill>
              </a:rPr>
              <a:t>Department of Earth Science, University of New Hampshire</a:t>
            </a:r>
          </a:p>
        </p:txBody>
      </p:sp>
      <p:sp>
        <p:nvSpPr>
          <p:cNvPr id="2150" name="Text Box 161"/>
          <p:cNvSpPr txBox="1">
            <a:spLocks noChangeArrowheads="1"/>
          </p:cNvSpPr>
          <p:nvPr/>
        </p:nvSpPr>
        <p:spPr bwMode="auto">
          <a:xfrm>
            <a:off x="46494700" y="11988538"/>
            <a:ext cx="3556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300" b="1">
                <a:solidFill>
                  <a:srgbClr val="FF9900"/>
                </a:solidFill>
                <a:latin typeface="Arial" charset="0"/>
              </a:defRPr>
            </a:lvl1pPr>
            <a:lvl2pPr marL="742950" indent="-285750" eaLnBrk="0" hangingPunct="0">
              <a:defRPr sz="4300" b="1">
                <a:solidFill>
                  <a:srgbClr val="FF9900"/>
                </a:solidFill>
                <a:latin typeface="Arial" charset="0"/>
              </a:defRPr>
            </a:lvl2pPr>
            <a:lvl3pPr marL="1143000" indent="-228600" eaLnBrk="0" hangingPunct="0">
              <a:defRPr sz="4300" b="1">
                <a:solidFill>
                  <a:srgbClr val="FF9900"/>
                </a:solidFill>
                <a:latin typeface="Arial" charset="0"/>
              </a:defRPr>
            </a:lvl3pPr>
            <a:lvl4pPr marL="1600200" indent="-228600" eaLnBrk="0" hangingPunct="0">
              <a:defRPr sz="4300" b="1">
                <a:solidFill>
                  <a:srgbClr val="FF9900"/>
                </a:solidFill>
                <a:latin typeface="Arial" charset="0"/>
              </a:defRPr>
            </a:lvl4pPr>
            <a:lvl5pPr marL="2057400" indent="-228600" eaLnBrk="0" hangingPunct="0">
              <a:defRPr sz="4300" b="1">
                <a:solidFill>
                  <a:srgbClr val="FF9900"/>
                </a:solidFill>
                <a:latin typeface="Arial" charset="0"/>
              </a:defRPr>
            </a:lvl5pPr>
            <a:lvl6pPr marL="2514600" indent="-228600" algn="ctr" eaLnBrk="0" fontAlgn="base" hangingPunct="0">
              <a:spcBef>
                <a:spcPct val="0"/>
              </a:spcBef>
              <a:spcAft>
                <a:spcPct val="0"/>
              </a:spcAft>
              <a:defRPr sz="4300" b="1">
                <a:solidFill>
                  <a:srgbClr val="FF9900"/>
                </a:solidFill>
                <a:latin typeface="Arial" charset="0"/>
              </a:defRPr>
            </a:lvl6pPr>
            <a:lvl7pPr marL="2971800" indent="-228600" algn="ctr" eaLnBrk="0" fontAlgn="base" hangingPunct="0">
              <a:spcBef>
                <a:spcPct val="0"/>
              </a:spcBef>
              <a:spcAft>
                <a:spcPct val="0"/>
              </a:spcAft>
              <a:defRPr sz="4300" b="1">
                <a:solidFill>
                  <a:srgbClr val="FF9900"/>
                </a:solidFill>
                <a:latin typeface="Arial" charset="0"/>
              </a:defRPr>
            </a:lvl7pPr>
            <a:lvl8pPr marL="3429000" indent="-228600" algn="ctr" eaLnBrk="0" fontAlgn="base" hangingPunct="0">
              <a:spcBef>
                <a:spcPct val="0"/>
              </a:spcBef>
              <a:spcAft>
                <a:spcPct val="0"/>
              </a:spcAft>
              <a:defRPr sz="4300" b="1">
                <a:solidFill>
                  <a:srgbClr val="FF9900"/>
                </a:solidFill>
                <a:latin typeface="Arial" charset="0"/>
              </a:defRPr>
            </a:lvl8pPr>
            <a:lvl9pPr marL="3886200" indent="-228600" algn="ctr" eaLnBrk="0" fontAlgn="base" hangingPunct="0">
              <a:spcBef>
                <a:spcPct val="0"/>
              </a:spcBef>
              <a:spcAft>
                <a:spcPct val="0"/>
              </a:spcAft>
              <a:defRPr sz="4300" b="1">
                <a:solidFill>
                  <a:srgbClr val="FF9900"/>
                </a:solidFill>
                <a:latin typeface="Arial" charset="0"/>
              </a:defRPr>
            </a:lvl9pPr>
          </a:lstStyle>
          <a:p>
            <a:pPr algn="l" eaLnBrk="1" hangingPunct="1">
              <a:spcBef>
                <a:spcPct val="50000"/>
              </a:spcBef>
            </a:pPr>
            <a:endParaRPr lang="en-US" sz="3000" b="0">
              <a:solidFill>
                <a:schemeClr val="tx1"/>
              </a:solidFill>
            </a:endParaRPr>
          </a:p>
        </p:txBody>
      </p:sp>
      <p:sp>
        <p:nvSpPr>
          <p:cNvPr id="2152" name="Rectangle 164"/>
          <p:cNvSpPr>
            <a:spLocks noChangeArrowheads="1"/>
          </p:cNvSpPr>
          <p:nvPr/>
        </p:nvSpPr>
        <p:spPr bwMode="auto">
          <a:xfrm>
            <a:off x="16687800" y="6637469"/>
            <a:ext cx="15213188" cy="1600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4000" dirty="0">
                <a:solidFill>
                  <a:srgbClr val="CCCCCC"/>
                </a:solidFill>
                <a:latin typeface="Times New Roman" panose="02020603050405020304" pitchFamily="18" charset="0"/>
                <a:cs typeface="Times New Roman" panose="02020603050405020304" pitchFamily="18" charset="0"/>
              </a:rPr>
              <a:t>Design Process (SolidWorks)</a:t>
            </a:r>
            <a:endParaRPr lang="en-US" sz="6000"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2155" name="Rectangle 167"/>
          <p:cNvSpPr>
            <a:spLocks noChangeArrowheads="1"/>
          </p:cNvSpPr>
          <p:nvPr/>
        </p:nvSpPr>
        <p:spPr bwMode="auto">
          <a:xfrm>
            <a:off x="762000" y="6691528"/>
            <a:ext cx="15517988" cy="1600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4000" dirty="0">
                <a:solidFill>
                  <a:srgbClr val="CCCCCC"/>
                </a:solidFill>
                <a:latin typeface="Times New Roman" panose="02020603050405020304" pitchFamily="18" charset="0"/>
                <a:cs typeface="Times New Roman" panose="02020603050405020304" pitchFamily="18" charset="0"/>
              </a:rPr>
              <a:t>Overview</a:t>
            </a:r>
            <a:endParaRPr lang="en-US" sz="4000" dirty="0">
              <a:solidFill>
                <a:srgbClr val="999999"/>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006847" y="32981903"/>
            <a:ext cx="15172267" cy="492443"/>
          </a:xfrm>
          <a:prstGeom prst="rect">
            <a:avLst/>
          </a:prstGeom>
          <a:noFill/>
        </p:spPr>
        <p:txBody>
          <a:bodyPr wrap="square" rtlCol="0">
            <a:spAutoFit/>
          </a:bodyPr>
          <a:lstStyle/>
          <a:p>
            <a:pPr indent="-457200" algn="l">
              <a:spcBef>
                <a:spcPts val="1200"/>
              </a:spcBef>
            </a:pPr>
            <a:r>
              <a:rPr lang="en-US" sz="2600" b="0" dirty="0">
                <a:solidFill>
                  <a:schemeClr val="tx1"/>
                </a:solidFill>
                <a:latin typeface="Times New Roman" panose="02020603050405020304" pitchFamily="18" charset="0"/>
                <a:cs typeface="Times New Roman" panose="02020603050405020304" pitchFamily="18" charset="0"/>
              </a:rPr>
              <a:t>.</a:t>
            </a:r>
          </a:p>
        </p:txBody>
      </p:sp>
      <p:sp>
        <p:nvSpPr>
          <p:cNvPr id="36" name="Rectangle 164"/>
          <p:cNvSpPr>
            <a:spLocks noChangeArrowheads="1"/>
          </p:cNvSpPr>
          <p:nvPr/>
        </p:nvSpPr>
        <p:spPr bwMode="auto">
          <a:xfrm>
            <a:off x="32427333" y="6598500"/>
            <a:ext cx="17789880" cy="1600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4000" dirty="0">
                <a:solidFill>
                  <a:srgbClr val="CCCCCC"/>
                </a:solidFill>
                <a:latin typeface="Times New Roman" panose="02020603050405020304" pitchFamily="18" charset="0"/>
                <a:cs typeface="Times New Roman" panose="02020603050405020304" pitchFamily="18" charset="0"/>
              </a:rPr>
              <a:t>Code and Offset Determination</a:t>
            </a:r>
            <a:endParaRPr lang="en-US" sz="4000"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20" name="Text Box 2546"/>
          <p:cNvSpPr txBox="1">
            <a:spLocks noChangeArrowheads="1"/>
          </p:cNvSpPr>
          <p:nvPr/>
        </p:nvSpPr>
        <p:spPr bwMode="auto">
          <a:xfrm>
            <a:off x="948267" y="8518477"/>
            <a:ext cx="15213188" cy="11695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6000">
                <a:solidFill>
                  <a:schemeClr val="tx1"/>
                </a:solidFill>
                <a:latin typeface="Arial" charset="0"/>
                <a:ea typeface="ＭＳ Ｐゴシック" charset="0"/>
              </a:defRPr>
            </a:lvl1pPr>
            <a:lvl2pPr marL="1200150" indent="-457200" eaLnBrk="0" hangingPunct="0">
              <a:defRPr sz="6000">
                <a:solidFill>
                  <a:schemeClr val="tx1"/>
                </a:solidFill>
                <a:latin typeface="Arial" charset="0"/>
                <a:ea typeface="ＭＳ Ｐゴシック" charset="0"/>
              </a:defRPr>
            </a:lvl2pPr>
            <a:lvl3pPr marL="1143000" indent="-228600" eaLnBrk="0" hangingPunct="0">
              <a:defRPr sz="6000">
                <a:solidFill>
                  <a:schemeClr val="tx1"/>
                </a:solidFill>
                <a:latin typeface="Arial" charset="0"/>
                <a:ea typeface="ＭＳ Ｐゴシック" charset="0"/>
              </a:defRPr>
            </a:lvl3pPr>
            <a:lvl4pPr marL="1600200" indent="-228600" eaLnBrk="0" hangingPunct="0">
              <a:defRPr sz="6000">
                <a:solidFill>
                  <a:schemeClr val="tx1"/>
                </a:solidFill>
                <a:latin typeface="Arial" charset="0"/>
                <a:ea typeface="ＭＳ Ｐゴシック" charset="0"/>
              </a:defRPr>
            </a:lvl4pPr>
            <a:lvl5pPr marL="2057400" indent="-228600" eaLnBrk="0" hangingPunct="0">
              <a:defRPr sz="60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60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60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60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6000">
                <a:solidFill>
                  <a:schemeClr val="tx1"/>
                </a:solidFill>
                <a:latin typeface="Arial" charset="0"/>
                <a:ea typeface="ＭＳ Ｐゴシック" charset="0"/>
              </a:defRPr>
            </a:lvl9pPr>
          </a:lstStyle>
          <a:p>
            <a:pPr marL="0" indent="0" algn="l" eaLnBrk="1" hangingPunct="1">
              <a:spcBef>
                <a:spcPts val="1200"/>
              </a:spcBef>
            </a:pPr>
            <a:r>
              <a:rPr lang="en-US" sz="2800" b="0" dirty="0">
                <a:latin typeface="+mj-lt"/>
                <a:cs typeface="Times New Roman" charset="0"/>
              </a:rPr>
              <a:t>Why is measuring and cataloging flow velocities in different bodies of water essential for marine studies?</a:t>
            </a:r>
          </a:p>
          <a:p>
            <a:pPr marL="571500" indent="-571500" algn="l" eaLnBrk="1" hangingPunct="1">
              <a:spcBef>
                <a:spcPts val="1200"/>
              </a:spcBef>
              <a:buFont typeface="Wingdings" panose="05000000000000000000" pitchFamily="2" charset="2"/>
              <a:buChar char="q"/>
            </a:pPr>
            <a:r>
              <a:rPr lang="en-US" sz="2800" b="0" dirty="0">
                <a:latin typeface="+mj-lt"/>
              </a:rPr>
              <a:t>Understanding Water Dynamics</a:t>
            </a:r>
            <a:endParaRPr lang="en-US" sz="2800" b="0" kern="100" dirty="0">
              <a:effectLst/>
              <a:latin typeface="+mj-lt"/>
              <a:ea typeface="Calibri" panose="020F0502020204030204" pitchFamily="34" charset="0"/>
              <a:cs typeface="Calibri" panose="020F0502020204030204" pitchFamily="34" charset="0"/>
            </a:endParaRPr>
          </a:p>
          <a:p>
            <a:pPr algn="l" eaLnBrk="1" hangingPunct="1">
              <a:spcBef>
                <a:spcPts val="1200"/>
              </a:spcBef>
              <a:buFont typeface="Wingdings" charset="0"/>
              <a:buChar char="q"/>
            </a:pPr>
            <a:r>
              <a:rPr lang="en-US" sz="2800" b="0" dirty="0">
                <a:latin typeface="+mj-lt"/>
              </a:rPr>
              <a:t> Ecosystem Health and Biodiversity</a:t>
            </a:r>
          </a:p>
          <a:p>
            <a:pPr algn="l" eaLnBrk="1" hangingPunct="1">
              <a:spcBef>
                <a:spcPts val="1200"/>
              </a:spcBef>
              <a:buFont typeface="Wingdings" charset="0"/>
              <a:buChar char="q"/>
            </a:pPr>
            <a:r>
              <a:rPr lang="en-US" sz="2800" b="0" dirty="0">
                <a:latin typeface="+mj-lt"/>
              </a:rPr>
              <a:t> Flood Forecasting and Management</a:t>
            </a:r>
          </a:p>
          <a:p>
            <a:pPr algn="l" eaLnBrk="1" hangingPunct="1">
              <a:spcBef>
                <a:spcPts val="1200"/>
              </a:spcBef>
              <a:buFont typeface="Wingdings" charset="0"/>
              <a:buChar char="q"/>
            </a:pPr>
            <a:r>
              <a:rPr lang="en-US" sz="2800" b="0" dirty="0">
                <a:latin typeface="+mj-lt"/>
              </a:rPr>
              <a:t> Water Quality and Pollution Control</a:t>
            </a:r>
          </a:p>
          <a:p>
            <a:pPr algn="l" eaLnBrk="1" hangingPunct="1">
              <a:spcBef>
                <a:spcPts val="1200"/>
              </a:spcBef>
              <a:buFont typeface="Wingdings" charset="0"/>
              <a:buChar char="q"/>
            </a:pPr>
            <a:r>
              <a:rPr lang="en-US" sz="2800" b="0" dirty="0">
                <a:latin typeface="+mj-lt"/>
              </a:rPr>
              <a:t> Water Resource Management</a:t>
            </a:r>
            <a:endParaRPr lang="en-US" sz="2800" b="0" dirty="0">
              <a:latin typeface="+mj-lt"/>
              <a:cs typeface="Times New Roman" charset="0"/>
            </a:endParaRPr>
          </a:p>
          <a:p>
            <a:pPr marL="0" indent="0" algn="l" eaLnBrk="1" hangingPunct="1">
              <a:spcBef>
                <a:spcPts val="1200"/>
              </a:spcBef>
            </a:pPr>
            <a:r>
              <a:rPr lang="en-US" sz="2800" b="0" dirty="0">
                <a:latin typeface="+mj-lt"/>
                <a:ea typeface="Calibri" panose="020F0502020204030204" pitchFamily="34" charset="0"/>
                <a:cs typeface="Calibri" panose="020F0502020204030204" pitchFamily="34" charset="0"/>
              </a:rPr>
              <a:t>Whether it is a river or an ocean, water flows in every direction, some directions much stronger than others, but each direction is important. The Nortec Vector probe detects flow velocities in the vertical and horizontal directions simultaneously. But if it is not perfectly level, then the flow velocities in each direction will be calculated incorrectly thus skewing the data. The purpose of this project was to create a device that could be mounted on the three-pronged head of the vector probe and display its orientation to ensure accurate data collection. </a:t>
            </a:r>
            <a:r>
              <a:rPr lang="en-US" sz="2800" b="0" dirty="0">
                <a:solidFill>
                  <a:schemeClr val="tx1">
                    <a:lumMod val="95000"/>
                    <a:lumOff val="5000"/>
                  </a:schemeClr>
                </a:solidFill>
              </a:rPr>
              <a:t>The Nortek Vector is a high-precision Acoustic Doppler Velocimeter (ADV) designed for measuring 3D water velocity in a small sampling volume. It's widely used in oceanographic and hydrodynamic research, particularly for studies involving small-scale turbulence, sediment transport, and boundary layer dynamics. Some of its applications include:</a:t>
            </a:r>
          </a:p>
          <a:p>
            <a:pPr marL="571500" indent="-571500" algn="l">
              <a:buFont typeface="Wingdings" panose="05000000000000000000" pitchFamily="2" charset="2"/>
              <a:buChar char="q"/>
            </a:pPr>
            <a:r>
              <a:rPr lang="en-US" sz="2800" b="0" dirty="0">
                <a:solidFill>
                  <a:schemeClr val="tx1">
                    <a:lumMod val="95000"/>
                    <a:lumOff val="5000"/>
                  </a:schemeClr>
                </a:solidFill>
              </a:rPr>
              <a:t>Turbulence studies in rivers, estuaries, and coastal areas</a:t>
            </a:r>
          </a:p>
          <a:p>
            <a:pPr marL="571500" indent="-571500" algn="l">
              <a:buFont typeface="Wingdings" panose="05000000000000000000" pitchFamily="2" charset="2"/>
              <a:buChar char="q"/>
            </a:pPr>
            <a:r>
              <a:rPr lang="en-US" sz="2800" b="0" dirty="0">
                <a:solidFill>
                  <a:schemeClr val="tx1">
                    <a:lumMod val="95000"/>
                    <a:lumOff val="5000"/>
                  </a:schemeClr>
                </a:solidFill>
              </a:rPr>
              <a:t>Sediment transport research</a:t>
            </a:r>
          </a:p>
          <a:p>
            <a:pPr marL="571500" indent="-571500" algn="l">
              <a:buFont typeface="Wingdings" panose="05000000000000000000" pitchFamily="2" charset="2"/>
              <a:buChar char="q"/>
            </a:pPr>
            <a:r>
              <a:rPr lang="en-US" sz="2800" b="0" dirty="0">
                <a:solidFill>
                  <a:schemeClr val="tx1">
                    <a:lumMod val="95000"/>
                    <a:lumOff val="5000"/>
                  </a:schemeClr>
                </a:solidFill>
              </a:rPr>
              <a:t>Wave orbital motion analysis</a:t>
            </a:r>
          </a:p>
          <a:p>
            <a:pPr marL="571500" indent="-571500" algn="l">
              <a:buFont typeface="Wingdings" panose="05000000000000000000" pitchFamily="2" charset="2"/>
              <a:buChar char="q"/>
            </a:pPr>
            <a:r>
              <a:rPr lang="en-US" sz="2800" b="0" dirty="0">
                <a:solidFill>
                  <a:schemeClr val="tx1">
                    <a:lumMod val="95000"/>
                    <a:lumOff val="5000"/>
                  </a:schemeClr>
                </a:solidFill>
              </a:rPr>
              <a:t>Boundary layer investigations</a:t>
            </a:r>
          </a:p>
          <a:p>
            <a:pPr marL="571500" indent="-571500" algn="l">
              <a:buFont typeface="Wingdings" panose="05000000000000000000" pitchFamily="2" charset="2"/>
              <a:buChar char="q"/>
            </a:pPr>
            <a:r>
              <a:rPr lang="en-US" sz="2800" b="0" dirty="0">
                <a:solidFill>
                  <a:schemeClr val="tx1">
                    <a:lumMod val="95000"/>
                    <a:lumOff val="5000"/>
                  </a:schemeClr>
                </a:solidFill>
              </a:rPr>
              <a:t>Low flow measurements in various aquatic environments</a:t>
            </a:r>
          </a:p>
          <a:p>
            <a:pPr marL="0" indent="0" algn="l" eaLnBrk="1" hangingPunct="1">
              <a:spcBef>
                <a:spcPts val="1200"/>
              </a:spcBef>
            </a:pPr>
            <a:endParaRPr lang="en-US" sz="4000" b="0" dirty="0">
              <a:latin typeface="+mj-lt"/>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71424" y="1489324"/>
            <a:ext cx="12679278" cy="3692276"/>
          </a:xfrm>
          <a:prstGeom prst="rect">
            <a:avLst/>
          </a:prstGeom>
        </p:spPr>
      </p:pic>
      <p:pic>
        <p:nvPicPr>
          <p:cNvPr id="5" name="Picture 4">
            <a:extLst>
              <a:ext uri="{FF2B5EF4-FFF2-40B4-BE49-F238E27FC236}">
                <a16:creationId xmlns:a16="http://schemas.microsoft.com/office/drawing/2014/main" id="{2348AC04-0727-8296-EF2D-21A1A114F404}"/>
              </a:ext>
            </a:extLst>
          </p:cNvPr>
          <p:cNvPicPr>
            <a:picLocks noChangeAspect="1"/>
          </p:cNvPicPr>
          <p:nvPr/>
        </p:nvPicPr>
        <p:blipFill>
          <a:blip r:embed="rId3"/>
          <a:stretch>
            <a:fillRect/>
          </a:stretch>
        </p:blipFill>
        <p:spPr>
          <a:xfrm>
            <a:off x="17283081" y="28164767"/>
            <a:ext cx="4984648" cy="7541186"/>
          </a:xfrm>
          <a:prstGeom prst="rect">
            <a:avLst/>
          </a:prstGeom>
        </p:spPr>
      </p:pic>
      <p:sp>
        <p:nvSpPr>
          <p:cNvPr id="13" name="Rectangle 164">
            <a:extLst>
              <a:ext uri="{FF2B5EF4-FFF2-40B4-BE49-F238E27FC236}">
                <a16:creationId xmlns:a16="http://schemas.microsoft.com/office/drawing/2014/main" id="{ADC9C993-06A8-7026-89F3-BF522B020323}"/>
              </a:ext>
            </a:extLst>
          </p:cNvPr>
          <p:cNvSpPr>
            <a:spLocks noChangeArrowheads="1"/>
          </p:cNvSpPr>
          <p:nvPr/>
        </p:nvSpPr>
        <p:spPr bwMode="auto">
          <a:xfrm>
            <a:off x="32388833" y="24466845"/>
            <a:ext cx="17751781" cy="1600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4000" dirty="0">
                <a:solidFill>
                  <a:srgbClr val="CCCCCC"/>
                </a:solidFill>
                <a:latin typeface="Times New Roman" panose="02020603050405020304" pitchFamily="18" charset="0"/>
                <a:cs typeface="Times New Roman" panose="02020603050405020304" pitchFamily="18" charset="0"/>
              </a:rPr>
              <a:t>Next Steps (Future Improvements)</a:t>
            </a:r>
            <a:endParaRPr lang="en-US" sz="4000"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14" name="Rectangle 164">
            <a:extLst>
              <a:ext uri="{FF2B5EF4-FFF2-40B4-BE49-F238E27FC236}">
                <a16:creationId xmlns:a16="http://schemas.microsoft.com/office/drawing/2014/main" id="{9C3DE185-A3C3-DE8E-74B9-B0BC27F1C121}"/>
              </a:ext>
            </a:extLst>
          </p:cNvPr>
          <p:cNvSpPr>
            <a:spLocks noChangeArrowheads="1"/>
          </p:cNvSpPr>
          <p:nvPr/>
        </p:nvSpPr>
        <p:spPr bwMode="auto">
          <a:xfrm>
            <a:off x="32402393" y="30216903"/>
            <a:ext cx="17764941" cy="1600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4000" dirty="0">
                <a:solidFill>
                  <a:srgbClr val="CCCCCC"/>
                </a:solidFill>
                <a:latin typeface="Times New Roman" panose="02020603050405020304" pitchFamily="18" charset="0"/>
                <a:cs typeface="Times New Roman" panose="02020603050405020304" pitchFamily="18" charset="0"/>
              </a:rPr>
              <a:t>Sources</a:t>
            </a:r>
            <a:endParaRPr lang="en-US" sz="4000" dirty="0">
              <a:solidFill>
                <a:schemeClr val="bg1">
                  <a:lumMod val="85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402797F3-8D74-D884-A268-F5995637364D}"/>
              </a:ext>
            </a:extLst>
          </p:cNvPr>
          <p:cNvPicPr>
            <a:picLocks noChangeAspect="1"/>
          </p:cNvPicPr>
          <p:nvPr/>
        </p:nvPicPr>
        <p:blipFill>
          <a:blip r:embed="rId4"/>
          <a:stretch>
            <a:fillRect/>
          </a:stretch>
        </p:blipFill>
        <p:spPr>
          <a:xfrm>
            <a:off x="16806333" y="13837676"/>
            <a:ext cx="6324138" cy="7237892"/>
          </a:xfrm>
          <a:prstGeom prst="rect">
            <a:avLst/>
          </a:prstGeom>
        </p:spPr>
      </p:pic>
      <p:pic>
        <p:nvPicPr>
          <p:cNvPr id="16" name="Picture 15">
            <a:extLst>
              <a:ext uri="{FF2B5EF4-FFF2-40B4-BE49-F238E27FC236}">
                <a16:creationId xmlns:a16="http://schemas.microsoft.com/office/drawing/2014/main" id="{067FE906-619A-CBD7-17AE-954AF5C84EC0}"/>
              </a:ext>
            </a:extLst>
          </p:cNvPr>
          <p:cNvPicPr>
            <a:picLocks noChangeAspect="1"/>
          </p:cNvPicPr>
          <p:nvPr/>
        </p:nvPicPr>
        <p:blipFill>
          <a:blip r:embed="rId5"/>
          <a:stretch>
            <a:fillRect/>
          </a:stretch>
        </p:blipFill>
        <p:spPr>
          <a:xfrm>
            <a:off x="23428585" y="14859000"/>
            <a:ext cx="8281607" cy="6186088"/>
          </a:xfrm>
          <a:prstGeom prst="rect">
            <a:avLst/>
          </a:prstGeom>
        </p:spPr>
      </p:pic>
      <p:sp>
        <p:nvSpPr>
          <p:cNvPr id="17" name="TextBox 16">
            <a:extLst>
              <a:ext uri="{FF2B5EF4-FFF2-40B4-BE49-F238E27FC236}">
                <a16:creationId xmlns:a16="http://schemas.microsoft.com/office/drawing/2014/main" id="{CB542371-5962-86C3-61B2-1464BF1D86E2}"/>
              </a:ext>
            </a:extLst>
          </p:cNvPr>
          <p:cNvSpPr txBox="1"/>
          <p:nvPr/>
        </p:nvSpPr>
        <p:spPr>
          <a:xfrm>
            <a:off x="16806333" y="8574219"/>
            <a:ext cx="15094655" cy="4832092"/>
          </a:xfrm>
          <a:prstGeom prst="rect">
            <a:avLst/>
          </a:prstGeom>
          <a:noFill/>
        </p:spPr>
        <p:txBody>
          <a:bodyPr wrap="square" rtlCol="0">
            <a:spAutoFit/>
          </a:bodyPr>
          <a:lstStyle/>
          <a:p>
            <a:pPr algn="l"/>
            <a:r>
              <a:rPr lang="en-US" sz="2800" b="0" dirty="0">
                <a:solidFill>
                  <a:schemeClr val="tx1">
                    <a:lumMod val="95000"/>
                    <a:lumOff val="5000"/>
                  </a:schemeClr>
                </a:solidFill>
              </a:rPr>
              <a:t>There were a total of 4 design iterations made (using SolidWorks) for this project with the detachable hood introduced in the third rendition The main issue had with the design process was getting the holes on the plate to match up with the three prongs on the vector probe (figure 10). Another early issue was not having enough housing space for the inner electronics of the project and not making it watertight. The larger, detachable hood was introduced to provide more space inside and gives easy access to the electronics. This was 3D printed with standard PLA filament. The other components used for this project were an Arduino microprocessor, display unit and a 9v battery </a:t>
            </a:r>
            <a:r>
              <a:rPr lang="en-US" sz="2800" b="0" i="1" dirty="0">
                <a:solidFill>
                  <a:schemeClr val="tx1">
                    <a:lumMod val="95000"/>
                    <a:lumOff val="5000"/>
                  </a:schemeClr>
                </a:solidFill>
              </a:rPr>
              <a:t>(as shown in figure 6). </a:t>
            </a:r>
            <a:r>
              <a:rPr lang="en-US" sz="2800" b="0" dirty="0">
                <a:solidFill>
                  <a:schemeClr val="tx1">
                    <a:lumMod val="95000"/>
                    <a:lumOff val="5000"/>
                  </a:schemeClr>
                </a:solidFill>
              </a:rPr>
              <a:t>In addition, the main component of the entire project was the MPU-6050 tilt sensor </a:t>
            </a:r>
            <a:r>
              <a:rPr lang="en-US" sz="2800" b="0" i="1" dirty="0">
                <a:solidFill>
                  <a:schemeClr val="tx1">
                    <a:lumMod val="95000"/>
                    <a:lumOff val="5000"/>
                  </a:schemeClr>
                </a:solidFill>
              </a:rPr>
              <a:t>(as shown </a:t>
            </a:r>
            <a:r>
              <a:rPr lang="en-US" sz="2800" b="0" i="1">
                <a:solidFill>
                  <a:schemeClr val="tx1">
                    <a:lumMod val="95000"/>
                    <a:lumOff val="5000"/>
                  </a:schemeClr>
                </a:solidFill>
              </a:rPr>
              <a:t>in figure 8). </a:t>
            </a:r>
            <a:r>
              <a:rPr lang="en-US" sz="2800" b="0" dirty="0">
                <a:solidFill>
                  <a:schemeClr val="tx1">
                    <a:lumMod val="95000"/>
                    <a:lumOff val="5000"/>
                  </a:schemeClr>
                </a:solidFill>
              </a:rPr>
              <a:t>This sensor has a 3-axis gyroscope to measure rotation and a 3-axis accelerometer to measure linear acceleration/ tilt.</a:t>
            </a:r>
            <a:endParaRPr lang="en-US" sz="2800" b="0" i="1" dirty="0">
              <a:solidFill>
                <a:schemeClr val="tx1">
                  <a:lumMod val="95000"/>
                  <a:lumOff val="5000"/>
                </a:schemeClr>
              </a:solidFill>
            </a:endParaRPr>
          </a:p>
        </p:txBody>
      </p:sp>
      <p:sp>
        <p:nvSpPr>
          <p:cNvPr id="18" name="Rectangle 17">
            <a:extLst>
              <a:ext uri="{FF2B5EF4-FFF2-40B4-BE49-F238E27FC236}">
                <a16:creationId xmlns:a16="http://schemas.microsoft.com/office/drawing/2014/main" id="{BB0525F1-01CB-DD01-A4F5-CE36396F64F2}"/>
              </a:ext>
            </a:extLst>
          </p:cNvPr>
          <p:cNvSpPr/>
          <p:nvPr/>
        </p:nvSpPr>
        <p:spPr bwMode="auto">
          <a:xfrm>
            <a:off x="16687800" y="8480380"/>
            <a:ext cx="15213188" cy="29238620"/>
          </a:xfrm>
          <a:prstGeom prst="rect">
            <a:avLst/>
          </a:prstGeom>
          <a:no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sp>
        <p:nvSpPr>
          <p:cNvPr id="22" name="Rectangle 21">
            <a:extLst>
              <a:ext uri="{FF2B5EF4-FFF2-40B4-BE49-F238E27FC236}">
                <a16:creationId xmlns:a16="http://schemas.microsoft.com/office/drawing/2014/main" id="{827C7EAE-7029-2722-91B3-FF9F3B853BAF}"/>
              </a:ext>
            </a:extLst>
          </p:cNvPr>
          <p:cNvSpPr/>
          <p:nvPr/>
        </p:nvSpPr>
        <p:spPr bwMode="auto">
          <a:xfrm>
            <a:off x="762000" y="8474336"/>
            <a:ext cx="15517988" cy="17662264"/>
          </a:xfrm>
          <a:prstGeom prst="rect">
            <a:avLst/>
          </a:prstGeom>
          <a:no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sp>
        <p:nvSpPr>
          <p:cNvPr id="25" name="TextBox 24">
            <a:extLst>
              <a:ext uri="{FF2B5EF4-FFF2-40B4-BE49-F238E27FC236}">
                <a16:creationId xmlns:a16="http://schemas.microsoft.com/office/drawing/2014/main" id="{7FA9719A-48BD-59DE-1F77-35CBA29AB4DE}"/>
              </a:ext>
            </a:extLst>
          </p:cNvPr>
          <p:cNvSpPr txBox="1"/>
          <p:nvPr/>
        </p:nvSpPr>
        <p:spPr>
          <a:xfrm>
            <a:off x="32582068" y="8580076"/>
            <a:ext cx="17635145" cy="2677656"/>
          </a:xfrm>
          <a:prstGeom prst="rect">
            <a:avLst/>
          </a:prstGeom>
          <a:noFill/>
        </p:spPr>
        <p:txBody>
          <a:bodyPr wrap="square" rtlCol="0">
            <a:spAutoFit/>
          </a:bodyPr>
          <a:lstStyle/>
          <a:p>
            <a:pPr algn="l"/>
            <a:r>
              <a:rPr lang="en-US" sz="2800" b="0" dirty="0">
                <a:solidFill>
                  <a:schemeClr val="tx1">
                    <a:lumMod val="95000"/>
                    <a:lumOff val="5000"/>
                  </a:schemeClr>
                </a:solidFill>
              </a:rPr>
              <a:t>Within the hood, is the MPU 6050 tilt sensor, mounted with two screws and nuts. The orientation of the plate and the tilt sensor will not be the same then the offset between the sensor and plate needed to be taken into account. While using a digital level to keep the plate horizontal, the sensor was taking data of that orientation. Using that collected data, the mean offset could be calculated and accounted for in future measurements. Figure 9 shows the time series measurements during the calibration test With orange being the roll, and blue being the pitch with the pitch and roll offsets in degrees over a period (150s)</a:t>
            </a:r>
          </a:p>
        </p:txBody>
      </p:sp>
      <p:sp>
        <p:nvSpPr>
          <p:cNvPr id="27" name="TextBox 26">
            <a:extLst>
              <a:ext uri="{FF2B5EF4-FFF2-40B4-BE49-F238E27FC236}">
                <a16:creationId xmlns:a16="http://schemas.microsoft.com/office/drawing/2014/main" id="{2F8B37EC-2148-E2C2-63A8-2928FDB8C375}"/>
              </a:ext>
            </a:extLst>
          </p:cNvPr>
          <p:cNvSpPr txBox="1"/>
          <p:nvPr/>
        </p:nvSpPr>
        <p:spPr>
          <a:xfrm>
            <a:off x="32541147" y="19501136"/>
            <a:ext cx="16150653" cy="461665"/>
          </a:xfrm>
          <a:prstGeom prst="rect">
            <a:avLst/>
          </a:prstGeom>
          <a:noFill/>
        </p:spPr>
        <p:txBody>
          <a:bodyPr wrap="square" rtlCol="0">
            <a:spAutoFit/>
          </a:bodyPr>
          <a:lstStyle/>
          <a:p>
            <a:pPr algn="l"/>
            <a:r>
              <a:rPr lang="en-US" sz="2400" b="0" dirty="0">
                <a:solidFill>
                  <a:schemeClr val="tx1">
                    <a:lumMod val="95000"/>
                    <a:lumOff val="5000"/>
                  </a:schemeClr>
                </a:solidFill>
              </a:rPr>
              <a:t>Figure 9 shows the pitch and roll offsets with orange being the roll, and blue being the pitch. </a:t>
            </a:r>
          </a:p>
        </p:txBody>
      </p:sp>
      <p:sp>
        <p:nvSpPr>
          <p:cNvPr id="28" name="Rectangle 27">
            <a:extLst>
              <a:ext uri="{FF2B5EF4-FFF2-40B4-BE49-F238E27FC236}">
                <a16:creationId xmlns:a16="http://schemas.microsoft.com/office/drawing/2014/main" id="{E143DE83-D685-09FB-50A2-65C4CAF8E4D4}"/>
              </a:ext>
            </a:extLst>
          </p:cNvPr>
          <p:cNvSpPr/>
          <p:nvPr/>
        </p:nvSpPr>
        <p:spPr bwMode="auto">
          <a:xfrm>
            <a:off x="32427333" y="8506036"/>
            <a:ext cx="17830800" cy="15192164"/>
          </a:xfrm>
          <a:prstGeom prst="rect">
            <a:avLst/>
          </a:prstGeom>
          <a:no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pic>
        <p:nvPicPr>
          <p:cNvPr id="38" name="Picture 37">
            <a:extLst>
              <a:ext uri="{FF2B5EF4-FFF2-40B4-BE49-F238E27FC236}">
                <a16:creationId xmlns:a16="http://schemas.microsoft.com/office/drawing/2014/main" id="{938EDC21-633D-E103-47CA-2F1429598F9F}"/>
              </a:ext>
            </a:extLst>
          </p:cNvPr>
          <p:cNvPicPr>
            <a:picLocks noChangeAspect="1"/>
          </p:cNvPicPr>
          <p:nvPr/>
        </p:nvPicPr>
        <p:blipFill>
          <a:blip r:embed="rId6"/>
          <a:stretch>
            <a:fillRect/>
          </a:stretch>
        </p:blipFill>
        <p:spPr>
          <a:xfrm>
            <a:off x="7467600" y="9229372"/>
            <a:ext cx="5354461" cy="3023039"/>
          </a:xfrm>
          <a:prstGeom prst="rect">
            <a:avLst/>
          </a:prstGeom>
        </p:spPr>
      </p:pic>
      <p:sp>
        <p:nvSpPr>
          <p:cNvPr id="39" name="TextBox 38">
            <a:extLst>
              <a:ext uri="{FF2B5EF4-FFF2-40B4-BE49-F238E27FC236}">
                <a16:creationId xmlns:a16="http://schemas.microsoft.com/office/drawing/2014/main" id="{BAD9F998-D1E3-FEAB-5E76-540995D3086B}"/>
              </a:ext>
            </a:extLst>
          </p:cNvPr>
          <p:cNvSpPr txBox="1"/>
          <p:nvPr/>
        </p:nvSpPr>
        <p:spPr>
          <a:xfrm>
            <a:off x="32427332" y="26323527"/>
            <a:ext cx="17468632" cy="3108543"/>
          </a:xfrm>
          <a:prstGeom prst="rect">
            <a:avLst/>
          </a:prstGeom>
          <a:noFill/>
        </p:spPr>
        <p:txBody>
          <a:bodyPr wrap="square" rtlCol="0">
            <a:spAutoFit/>
          </a:bodyPr>
          <a:lstStyle/>
          <a:p>
            <a:pPr algn="l"/>
            <a:r>
              <a:rPr lang="en-US" sz="2800" b="0" dirty="0">
                <a:solidFill>
                  <a:schemeClr val="tx1">
                    <a:lumMod val="95000"/>
                    <a:lumOff val="5000"/>
                  </a:schemeClr>
                </a:solidFill>
              </a:rPr>
              <a:t>For future improvements to this project, I would like to design something that can safely attach to the probe so that someone does not need to continuously hold the plate while taking orientation measurements. I think the end goal of this project would be to design something that would stay on the device underwater and would be able to adjust the orientation remotely and be able to adapt to changing/ shifting landscapes in turbulent marine environments. The difficulty lies with designing an assembly that allows for moving parts and more electronic devices without leaving any openings for water to seep through, while still being aerodynamic to reduce drag in the water and being cost effective.</a:t>
            </a:r>
          </a:p>
        </p:txBody>
      </p:sp>
      <p:pic>
        <p:nvPicPr>
          <p:cNvPr id="40" name="Picture 39">
            <a:extLst>
              <a:ext uri="{FF2B5EF4-FFF2-40B4-BE49-F238E27FC236}">
                <a16:creationId xmlns:a16="http://schemas.microsoft.com/office/drawing/2014/main" id="{0FBADA43-C7CA-9FD3-5C57-96C6924762E7}"/>
              </a:ext>
            </a:extLst>
          </p:cNvPr>
          <p:cNvPicPr>
            <a:picLocks noChangeAspect="1"/>
          </p:cNvPicPr>
          <p:nvPr/>
        </p:nvPicPr>
        <p:blipFill>
          <a:blip r:embed="rId7"/>
          <a:stretch>
            <a:fillRect/>
          </a:stretch>
        </p:blipFill>
        <p:spPr>
          <a:xfrm>
            <a:off x="942619" y="19526252"/>
            <a:ext cx="7742232" cy="5808040"/>
          </a:xfrm>
          <a:prstGeom prst="rect">
            <a:avLst/>
          </a:prstGeom>
        </p:spPr>
      </p:pic>
      <p:sp>
        <p:nvSpPr>
          <p:cNvPr id="41" name="Rectangle 40">
            <a:extLst>
              <a:ext uri="{FF2B5EF4-FFF2-40B4-BE49-F238E27FC236}">
                <a16:creationId xmlns:a16="http://schemas.microsoft.com/office/drawing/2014/main" id="{D373FC37-B4BC-C2A1-217F-803977914867}"/>
              </a:ext>
            </a:extLst>
          </p:cNvPr>
          <p:cNvSpPr/>
          <p:nvPr/>
        </p:nvSpPr>
        <p:spPr bwMode="auto">
          <a:xfrm>
            <a:off x="32402393" y="26236133"/>
            <a:ext cx="17751781" cy="3777769"/>
          </a:xfrm>
          <a:prstGeom prst="rect">
            <a:avLst/>
          </a:prstGeom>
          <a:no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pic>
        <p:nvPicPr>
          <p:cNvPr id="42" name="Picture 41">
            <a:extLst>
              <a:ext uri="{FF2B5EF4-FFF2-40B4-BE49-F238E27FC236}">
                <a16:creationId xmlns:a16="http://schemas.microsoft.com/office/drawing/2014/main" id="{348935AF-C826-6B32-7C35-E6C1CC3059B8}"/>
              </a:ext>
            </a:extLst>
          </p:cNvPr>
          <p:cNvPicPr>
            <a:picLocks noChangeAspect="1"/>
          </p:cNvPicPr>
          <p:nvPr/>
        </p:nvPicPr>
        <p:blipFill>
          <a:blip r:embed="rId8"/>
          <a:srcRect l="10717" r="16326" b="9983"/>
          <a:stretch/>
        </p:blipFill>
        <p:spPr>
          <a:xfrm rot="16200000">
            <a:off x="18486715" y="20361737"/>
            <a:ext cx="5150354" cy="8473017"/>
          </a:xfrm>
          <a:prstGeom prst="rect">
            <a:avLst/>
          </a:prstGeom>
        </p:spPr>
      </p:pic>
      <p:sp>
        <p:nvSpPr>
          <p:cNvPr id="43" name="TextBox 42">
            <a:extLst>
              <a:ext uri="{FF2B5EF4-FFF2-40B4-BE49-F238E27FC236}">
                <a16:creationId xmlns:a16="http://schemas.microsoft.com/office/drawing/2014/main" id="{E05383D8-0E00-BA50-C5AE-D774706E1C2E}"/>
              </a:ext>
            </a:extLst>
          </p:cNvPr>
          <p:cNvSpPr txBox="1"/>
          <p:nvPr/>
        </p:nvSpPr>
        <p:spPr>
          <a:xfrm>
            <a:off x="32520781" y="32205376"/>
            <a:ext cx="17738538" cy="5693866"/>
          </a:xfrm>
          <a:prstGeom prst="rect">
            <a:avLst/>
          </a:prstGeom>
          <a:noFill/>
        </p:spPr>
        <p:txBody>
          <a:bodyPr wrap="square" rtlCol="0">
            <a:spAutoFit/>
          </a:bodyPr>
          <a:lstStyle/>
          <a:p>
            <a:pPr marL="571500" indent="-571500" algn="l">
              <a:buFont typeface="Wingdings" panose="05000000000000000000" pitchFamily="2" charset="2"/>
              <a:buChar char="q"/>
            </a:pPr>
            <a:r>
              <a:rPr lang="en-US" sz="2800" b="0" dirty="0">
                <a:solidFill>
                  <a:schemeClr val="tx1">
                    <a:lumMod val="95000"/>
                    <a:lumOff val="5000"/>
                  </a:schemeClr>
                </a:solidFill>
              </a:rPr>
              <a:t>Nortek. </a:t>
            </a:r>
            <a:r>
              <a:rPr lang="en-US" sz="2800" b="0" i="1" dirty="0">
                <a:solidFill>
                  <a:schemeClr val="tx1">
                    <a:lumMod val="95000"/>
                    <a:lumOff val="5000"/>
                  </a:schemeClr>
                </a:solidFill>
              </a:rPr>
              <a:t>Vector (300 m)</a:t>
            </a:r>
            <a:r>
              <a:rPr lang="en-US" sz="2800" b="0" dirty="0">
                <a:solidFill>
                  <a:schemeClr val="tx1">
                    <a:lumMod val="95000"/>
                    <a:lumOff val="5000"/>
                  </a:schemeClr>
                </a:solidFill>
              </a:rPr>
              <a:t>. Nortek, n.d., https://www.nortekgroup.com/products/vector-300-m. Accessed 19 Apr. 2025.</a:t>
            </a:r>
          </a:p>
          <a:p>
            <a:pPr marL="571500" indent="-571500" algn="l">
              <a:buFont typeface="Wingdings" panose="05000000000000000000" pitchFamily="2" charset="2"/>
              <a:buChar char="q"/>
            </a:pPr>
            <a:r>
              <a:rPr lang="en-US" sz="2800" b="0" dirty="0">
                <a:solidFill>
                  <a:schemeClr val="tx1">
                    <a:lumMod val="95000"/>
                    <a:lumOff val="5000"/>
                  </a:schemeClr>
                </a:solidFill>
              </a:rPr>
              <a:t>Nortek. </a:t>
            </a:r>
            <a:r>
              <a:rPr lang="en-US" sz="2800" b="0" i="1" dirty="0">
                <a:solidFill>
                  <a:schemeClr val="tx1">
                    <a:lumMod val="95000"/>
                    <a:lumOff val="5000"/>
                  </a:schemeClr>
                </a:solidFill>
              </a:rPr>
              <a:t>Vector (4000 m)</a:t>
            </a:r>
            <a:r>
              <a:rPr lang="en-US" sz="2800" b="0" dirty="0">
                <a:solidFill>
                  <a:schemeClr val="tx1">
                    <a:lumMod val="95000"/>
                    <a:lumOff val="5000"/>
                  </a:schemeClr>
                </a:solidFill>
              </a:rPr>
              <a:t>. Nortek, n.d., https://www.nortekgroup.com/products/vector-4000-m. Accessed 19 Apr. 2025</a:t>
            </a:r>
          </a:p>
          <a:p>
            <a:pPr marL="571500" indent="-571500" algn="l">
              <a:buFont typeface="Wingdings" panose="05000000000000000000" pitchFamily="2" charset="2"/>
              <a:buChar char="q"/>
            </a:pPr>
            <a:r>
              <a:rPr lang="en-US" sz="2800" b="0" dirty="0" err="1">
                <a:solidFill>
                  <a:schemeClr val="tx1">
                    <a:lumMod val="95000"/>
                    <a:lumOff val="5000"/>
                  </a:schemeClr>
                </a:solidFill>
              </a:rPr>
              <a:t>Forschungszentrum</a:t>
            </a:r>
            <a:r>
              <a:rPr lang="en-US" sz="2800" b="0" dirty="0">
                <a:solidFill>
                  <a:schemeClr val="tx1">
                    <a:lumMod val="95000"/>
                    <a:lumOff val="5000"/>
                  </a:schemeClr>
                </a:solidFill>
              </a:rPr>
              <a:t> </a:t>
            </a:r>
            <a:r>
              <a:rPr lang="en-US" sz="2800" b="0" dirty="0" err="1">
                <a:solidFill>
                  <a:schemeClr val="tx1">
                    <a:lumMod val="95000"/>
                    <a:lumOff val="5000"/>
                  </a:schemeClr>
                </a:solidFill>
              </a:rPr>
              <a:t>Küste</a:t>
            </a:r>
            <a:r>
              <a:rPr lang="en-US" sz="2800" b="0" dirty="0">
                <a:solidFill>
                  <a:schemeClr val="tx1">
                    <a:lumMod val="95000"/>
                    <a:lumOff val="5000"/>
                  </a:schemeClr>
                </a:solidFill>
              </a:rPr>
              <a:t>, Universität Hannover. </a:t>
            </a:r>
            <a:r>
              <a:rPr lang="en-US" sz="2800" b="0" i="1" dirty="0">
                <a:solidFill>
                  <a:schemeClr val="tx1">
                    <a:lumMod val="95000"/>
                    <a:lumOff val="5000"/>
                  </a:schemeClr>
                </a:solidFill>
              </a:rPr>
              <a:t>Nortek 3D Vector Specifications</a:t>
            </a:r>
            <a:r>
              <a:rPr lang="en-US" sz="2800" b="0" dirty="0">
                <a:solidFill>
                  <a:schemeClr val="tx1">
                    <a:lumMod val="95000"/>
                    <a:lumOff val="5000"/>
                  </a:schemeClr>
                </a:solidFill>
              </a:rPr>
              <a:t>. n.d., https://www.fzk.uni-hannover.de/</a:t>
            </a:r>
            <a:r>
              <a:rPr lang="en-US" sz="2800" b="0" dirty="0" err="1">
                <a:solidFill>
                  <a:schemeClr val="tx1">
                    <a:lumMod val="95000"/>
                    <a:lumOff val="5000"/>
                  </a:schemeClr>
                </a:solidFill>
              </a:rPr>
              <a:t>fileadmin</a:t>
            </a:r>
            <a:r>
              <a:rPr lang="en-US" sz="2800" b="0" dirty="0">
                <a:solidFill>
                  <a:schemeClr val="tx1">
                    <a:lumMod val="95000"/>
                    <a:lumOff val="5000"/>
                  </a:schemeClr>
                </a:solidFill>
              </a:rPr>
              <a:t>/</a:t>
            </a:r>
            <a:r>
              <a:rPr lang="en-US" sz="2800" b="0" dirty="0" err="1">
                <a:solidFill>
                  <a:schemeClr val="tx1">
                    <a:lumMod val="95000"/>
                    <a:lumOff val="5000"/>
                  </a:schemeClr>
                </a:solidFill>
              </a:rPr>
              <a:t>fzk</a:t>
            </a:r>
            <a:r>
              <a:rPr lang="en-US" sz="2800" b="0" dirty="0">
                <a:solidFill>
                  <a:schemeClr val="tx1">
                    <a:lumMod val="95000"/>
                    <a:lumOff val="5000"/>
                  </a:schemeClr>
                </a:solidFill>
              </a:rPr>
              <a:t>/02-Das_FZK/03-Ausstattung/01-Der_GWK/01-Messtechnik/</a:t>
            </a:r>
            <a:r>
              <a:rPr lang="en-US" sz="2800" b="0" dirty="0" err="1">
                <a:solidFill>
                  <a:schemeClr val="tx1">
                    <a:lumMod val="95000"/>
                    <a:lumOff val="5000"/>
                  </a:schemeClr>
                </a:solidFill>
              </a:rPr>
              <a:t>Messtechnik_Datenblaetter</a:t>
            </a:r>
            <a:r>
              <a:rPr lang="en-US" sz="2800" b="0" dirty="0">
                <a:solidFill>
                  <a:schemeClr val="tx1">
                    <a:lumMod val="95000"/>
                    <a:lumOff val="5000"/>
                  </a:schemeClr>
                </a:solidFill>
              </a:rPr>
              <a:t>/</a:t>
            </a:r>
            <a:r>
              <a:rPr lang="en-US" sz="2800" b="0" dirty="0" err="1">
                <a:solidFill>
                  <a:schemeClr val="tx1">
                    <a:lumMod val="95000"/>
                    <a:lumOff val="5000"/>
                  </a:schemeClr>
                </a:solidFill>
              </a:rPr>
              <a:t>Stroemungsmessgeraete</a:t>
            </a:r>
            <a:r>
              <a:rPr lang="en-US" sz="2800" b="0" dirty="0">
                <a:solidFill>
                  <a:schemeClr val="tx1">
                    <a:lumMod val="95000"/>
                    <a:lumOff val="5000"/>
                  </a:schemeClr>
                </a:solidFill>
              </a:rPr>
              <a:t>/Nortek_3D_Vector/Nortek-3D-Vector_Spec..pdf. Accessed 19 Apr. 2025</a:t>
            </a:r>
          </a:p>
          <a:p>
            <a:pPr marL="571500" indent="-571500" algn="l">
              <a:buFont typeface="Wingdings" panose="05000000000000000000" pitchFamily="2" charset="2"/>
              <a:buChar char="q"/>
            </a:pPr>
            <a:r>
              <a:rPr lang="en-US" sz="2800" b="0" dirty="0" err="1">
                <a:solidFill>
                  <a:schemeClr val="tx1">
                    <a:lumMod val="95000"/>
                    <a:lumOff val="5000"/>
                  </a:schemeClr>
                </a:solidFill>
              </a:rPr>
              <a:t>EquipOcean</a:t>
            </a:r>
            <a:r>
              <a:rPr lang="en-US" sz="2800" b="0" dirty="0">
                <a:solidFill>
                  <a:schemeClr val="tx1">
                    <a:lumMod val="95000"/>
                    <a:lumOff val="5000"/>
                  </a:schemeClr>
                </a:solidFill>
              </a:rPr>
              <a:t>. </a:t>
            </a:r>
            <a:r>
              <a:rPr lang="en-US" sz="2800" b="0" i="1" dirty="0">
                <a:solidFill>
                  <a:schemeClr val="tx1">
                    <a:lumMod val="95000"/>
                    <a:lumOff val="5000"/>
                  </a:schemeClr>
                </a:solidFill>
              </a:rPr>
              <a:t>Nortek Vector Velocimeter</a:t>
            </a:r>
            <a:r>
              <a:rPr lang="en-US" sz="2800" b="0" dirty="0">
                <a:solidFill>
                  <a:schemeClr val="tx1">
                    <a:lumMod val="95000"/>
                    <a:lumOff val="5000"/>
                  </a:schemeClr>
                </a:solidFill>
              </a:rPr>
              <a:t>. </a:t>
            </a:r>
            <a:r>
              <a:rPr lang="en-US" sz="2800" b="0" dirty="0" err="1">
                <a:solidFill>
                  <a:schemeClr val="tx1">
                    <a:lumMod val="95000"/>
                    <a:lumOff val="5000"/>
                  </a:schemeClr>
                </a:solidFill>
              </a:rPr>
              <a:t>EquipOcean</a:t>
            </a:r>
            <a:r>
              <a:rPr lang="en-US" sz="2800" b="0" dirty="0">
                <a:solidFill>
                  <a:schemeClr val="tx1">
                    <a:lumMod val="95000"/>
                    <a:lumOff val="5000"/>
                  </a:schemeClr>
                </a:solidFill>
              </a:rPr>
              <a:t>, n.d., https://www.equipocean.com/shop/nortek-vector-velocimeter-21. Accessed 19 Apr. 2025</a:t>
            </a:r>
          </a:p>
          <a:p>
            <a:pPr marL="571500" indent="-571500" algn="l">
              <a:buFont typeface="Wingdings" panose="05000000000000000000" pitchFamily="2" charset="2"/>
              <a:buChar char="q"/>
            </a:pPr>
            <a:r>
              <a:rPr lang="en-US" sz="2800" b="0" dirty="0">
                <a:solidFill>
                  <a:schemeClr val="tx1">
                    <a:lumMod val="95000"/>
                    <a:lumOff val="5000"/>
                  </a:schemeClr>
                </a:solidFill>
              </a:rPr>
              <a:t>Marine Institute for Sea and Coastal Laboratories (</a:t>
            </a:r>
            <a:r>
              <a:rPr lang="en-US" sz="2800" b="0" dirty="0" err="1">
                <a:solidFill>
                  <a:schemeClr val="tx1">
                    <a:lumMod val="95000"/>
                    <a:lumOff val="5000"/>
                  </a:schemeClr>
                </a:solidFill>
              </a:rPr>
              <a:t>MISCLab</a:t>
            </a:r>
            <a:r>
              <a:rPr lang="en-US" sz="2800" b="0" dirty="0">
                <a:solidFill>
                  <a:schemeClr val="tx1">
                    <a:lumMod val="95000"/>
                    <a:lumOff val="5000"/>
                  </a:schemeClr>
                </a:solidFill>
              </a:rPr>
              <a:t>), University of Maine. </a:t>
            </a:r>
            <a:r>
              <a:rPr lang="en-US" sz="2800" b="0" i="1" dirty="0">
                <a:solidFill>
                  <a:schemeClr val="tx1">
                    <a:lumMod val="95000"/>
                    <a:lumOff val="5000"/>
                  </a:schemeClr>
                </a:solidFill>
              </a:rPr>
              <a:t>Nortek Vector User Manual</a:t>
            </a:r>
            <a:r>
              <a:rPr lang="en-US" sz="2800" b="0" dirty="0">
                <a:solidFill>
                  <a:schemeClr val="tx1">
                    <a:lumMod val="95000"/>
                    <a:lumOff val="5000"/>
                  </a:schemeClr>
                </a:solidFill>
              </a:rPr>
              <a:t>. n.d., https://misclab.umeoce.maine.edu/ftp/instruments/Nortek%20Vector/Vector.pdf. Accessed 19 Apr. 2025</a:t>
            </a:r>
          </a:p>
        </p:txBody>
      </p:sp>
      <p:sp>
        <p:nvSpPr>
          <p:cNvPr id="45" name="Rectangle 44">
            <a:extLst>
              <a:ext uri="{FF2B5EF4-FFF2-40B4-BE49-F238E27FC236}">
                <a16:creationId xmlns:a16="http://schemas.microsoft.com/office/drawing/2014/main" id="{E451354F-B535-1F41-BA06-074D848D40DF}"/>
              </a:ext>
            </a:extLst>
          </p:cNvPr>
          <p:cNvSpPr/>
          <p:nvPr/>
        </p:nvSpPr>
        <p:spPr bwMode="auto">
          <a:xfrm>
            <a:off x="32427332" y="32093209"/>
            <a:ext cx="17738538" cy="5937926"/>
          </a:xfrm>
          <a:prstGeom prst="rect">
            <a:avLst/>
          </a:prstGeom>
          <a:no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pic>
        <p:nvPicPr>
          <p:cNvPr id="46" name="Picture 45">
            <a:extLst>
              <a:ext uri="{FF2B5EF4-FFF2-40B4-BE49-F238E27FC236}">
                <a16:creationId xmlns:a16="http://schemas.microsoft.com/office/drawing/2014/main" id="{D960EE02-3BEE-391A-BA15-36854B8A77E8}"/>
              </a:ext>
            </a:extLst>
          </p:cNvPr>
          <p:cNvPicPr>
            <a:picLocks noChangeAspect="1"/>
          </p:cNvPicPr>
          <p:nvPr/>
        </p:nvPicPr>
        <p:blipFill>
          <a:blip r:embed="rId9"/>
          <a:stretch>
            <a:fillRect/>
          </a:stretch>
        </p:blipFill>
        <p:spPr>
          <a:xfrm>
            <a:off x="32541147" y="11290143"/>
            <a:ext cx="17548637" cy="7909121"/>
          </a:xfrm>
          <a:prstGeom prst="rect">
            <a:avLst/>
          </a:prstGeom>
        </p:spPr>
      </p:pic>
      <p:pic>
        <p:nvPicPr>
          <p:cNvPr id="47" name="Picture 46">
            <a:extLst>
              <a:ext uri="{FF2B5EF4-FFF2-40B4-BE49-F238E27FC236}">
                <a16:creationId xmlns:a16="http://schemas.microsoft.com/office/drawing/2014/main" id="{97C21910-AD44-7560-5AFD-1195AB086CE1}"/>
              </a:ext>
            </a:extLst>
          </p:cNvPr>
          <p:cNvPicPr>
            <a:picLocks noChangeAspect="1"/>
          </p:cNvPicPr>
          <p:nvPr/>
        </p:nvPicPr>
        <p:blipFill>
          <a:blip r:embed="rId10"/>
          <a:srcRect t="20096" b="6590"/>
          <a:stretch/>
        </p:blipFill>
        <p:spPr>
          <a:xfrm>
            <a:off x="11112164" y="32325315"/>
            <a:ext cx="4927884" cy="4817136"/>
          </a:xfrm>
          <a:prstGeom prst="rect">
            <a:avLst/>
          </a:prstGeom>
        </p:spPr>
      </p:pic>
      <p:sp>
        <p:nvSpPr>
          <p:cNvPr id="4" name="TextBox 3">
            <a:extLst>
              <a:ext uri="{FF2B5EF4-FFF2-40B4-BE49-F238E27FC236}">
                <a16:creationId xmlns:a16="http://schemas.microsoft.com/office/drawing/2014/main" id="{D18BFF52-C6B1-35D9-5879-E939C07F6731}"/>
              </a:ext>
            </a:extLst>
          </p:cNvPr>
          <p:cNvSpPr txBox="1"/>
          <p:nvPr/>
        </p:nvSpPr>
        <p:spPr>
          <a:xfrm>
            <a:off x="13066494" y="9824793"/>
            <a:ext cx="2325906" cy="1200329"/>
          </a:xfrm>
          <a:prstGeom prst="rect">
            <a:avLst/>
          </a:prstGeom>
          <a:noFill/>
        </p:spPr>
        <p:txBody>
          <a:bodyPr wrap="square" rtlCol="0">
            <a:spAutoFit/>
          </a:bodyPr>
          <a:lstStyle/>
          <a:p>
            <a:pPr algn="l"/>
            <a:r>
              <a:rPr lang="en-US" sz="2400" b="0" dirty="0">
                <a:solidFill>
                  <a:schemeClr val="tx1">
                    <a:lumMod val="95000"/>
                    <a:lumOff val="5000"/>
                  </a:schemeClr>
                </a:solidFill>
              </a:rPr>
              <a:t>Figure 1: Nortec Vector Probe </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F15997-F659-4A01-670C-FBF9804039BE}"/>
                  </a:ext>
                </a:extLst>
              </p:cNvPr>
              <p:cNvSpPr txBox="1"/>
              <p:nvPr/>
            </p:nvSpPr>
            <p:spPr>
              <a:xfrm>
                <a:off x="32621152" y="20590111"/>
                <a:ext cx="17468632" cy="2865913"/>
              </a:xfrm>
              <a:prstGeom prst="rect">
                <a:avLst/>
              </a:prstGeom>
              <a:noFill/>
            </p:spPr>
            <p:txBody>
              <a:bodyPr wrap="square" rtlCol="0">
                <a:spAutoFit/>
              </a:bodyPr>
              <a:lstStyle/>
              <a:p>
                <a:pPr algn="l"/>
                <a:r>
                  <a:rPr lang="en-US" sz="2800" b="0" dirty="0">
                    <a:solidFill>
                      <a:schemeClr val="tx1">
                        <a:lumMod val="95000"/>
                        <a:lumOff val="5000"/>
                      </a:schemeClr>
                    </a:solidFill>
                  </a:rPr>
                  <a:t>The calculated means for the pitch and roll show the offsets were -0.072 degrees (pitch) and -0.1661 degrees (roll), with the standard deviations for both being 0.03.</a:t>
                </a:r>
              </a:p>
              <a:p>
                <a:pPr algn="l"/>
                <a:r>
                  <a:rPr lang="en-US" sz="2800" b="0" dirty="0">
                    <a:solidFill>
                      <a:schemeClr val="tx1">
                        <a:lumMod val="95000"/>
                        <a:lumOff val="5000"/>
                      </a:schemeClr>
                    </a:solidFill>
                  </a:rPr>
                  <a:t>With the following equation: </a:t>
                </a:r>
                <a14:m>
                  <m:oMath xmlns:m="http://schemas.openxmlformats.org/officeDocument/2006/math">
                    <m:r>
                      <a:rPr lang="en-US" sz="2800" b="0" i="1" smtClean="0">
                        <a:solidFill>
                          <a:schemeClr val="tx1">
                            <a:lumMod val="95000"/>
                            <a:lumOff val="5000"/>
                          </a:schemeClr>
                        </a:solidFill>
                        <a:latin typeface="Cambria Math" panose="02040503050406030204" pitchFamily="18" charset="0"/>
                      </a:rPr>
                      <m:t>𝐶𝑜𝑛𝑓𝑖𝑑𝑒𝑛𝑐𝑒</m:t>
                    </m:r>
                    <m:r>
                      <a:rPr lang="en-US" sz="2800" b="0" i="1" smtClean="0">
                        <a:solidFill>
                          <a:schemeClr val="tx1">
                            <a:lumMod val="95000"/>
                            <a:lumOff val="5000"/>
                          </a:schemeClr>
                        </a:solidFill>
                        <a:latin typeface="Cambria Math" panose="02040503050406030204" pitchFamily="18" charset="0"/>
                      </a:rPr>
                      <m:t> </m:t>
                    </m:r>
                    <m:r>
                      <a:rPr lang="en-US" sz="2800" b="0" i="1" smtClean="0">
                        <a:solidFill>
                          <a:schemeClr val="tx1">
                            <a:lumMod val="95000"/>
                            <a:lumOff val="5000"/>
                          </a:schemeClr>
                        </a:solidFill>
                        <a:latin typeface="Cambria Math" panose="02040503050406030204" pitchFamily="18" charset="0"/>
                      </a:rPr>
                      <m:t>𝑖𝑛𝑡𝑒𝑟𝑣𝑎𝑙</m:t>
                    </m:r>
                    <m:r>
                      <a:rPr lang="en-US" sz="2800" b="0" i="1" smtClean="0">
                        <a:solidFill>
                          <a:schemeClr val="tx1">
                            <a:lumMod val="95000"/>
                            <a:lumOff val="5000"/>
                          </a:schemeClr>
                        </a:solidFill>
                        <a:latin typeface="Cambria Math" panose="02040503050406030204" pitchFamily="18" charset="0"/>
                      </a:rPr>
                      <m:t>=</m:t>
                    </m:r>
                    <m:r>
                      <a:rPr lang="en-US" sz="2800" b="0" i="1" smtClean="0">
                        <a:solidFill>
                          <a:schemeClr val="tx1">
                            <a:lumMod val="95000"/>
                            <a:lumOff val="5000"/>
                          </a:schemeClr>
                        </a:solidFill>
                        <a:latin typeface="Cambria Math" panose="02040503050406030204" pitchFamily="18" charset="0"/>
                      </a:rPr>
                      <m:t>𝑥</m:t>
                    </m:r>
                    <m:r>
                      <a:rPr lang="en-US" sz="2800" b="0" i="1" smtClean="0">
                        <a:solidFill>
                          <a:schemeClr val="tx1">
                            <a:lumMod val="95000"/>
                            <a:lumOff val="5000"/>
                          </a:schemeClr>
                        </a:solidFill>
                        <a:latin typeface="Cambria Math" panose="02040503050406030204" pitchFamily="18" charset="0"/>
                      </a:rPr>
                      <m:t> ±</m:t>
                    </m:r>
                    <m:r>
                      <a:rPr lang="en-US" sz="2800" b="0" i="1" smtClean="0">
                        <a:solidFill>
                          <a:schemeClr val="tx1">
                            <a:lumMod val="95000"/>
                            <a:lumOff val="5000"/>
                          </a:schemeClr>
                        </a:solidFill>
                        <a:latin typeface="Cambria Math" panose="02040503050406030204" pitchFamily="18" charset="0"/>
                        <a:ea typeface="Cambria Math" panose="02040503050406030204" pitchFamily="18" charset="0"/>
                      </a:rPr>
                      <m:t>𝑡</m:t>
                    </m:r>
                    <m:r>
                      <a:rPr lang="en-US" sz="2800" b="0" i="1" smtClean="0">
                        <a:solidFill>
                          <a:schemeClr val="tx1">
                            <a:lumMod val="95000"/>
                            <a:lumOff val="5000"/>
                          </a:schemeClr>
                        </a:solidFill>
                        <a:latin typeface="Cambria Math" panose="02040503050406030204" pitchFamily="18" charset="0"/>
                        <a:ea typeface="Cambria Math" panose="02040503050406030204" pitchFamily="18" charset="0"/>
                      </a:rPr>
                      <m:t> ∙</m:t>
                    </m:r>
                    <m:f>
                      <m:fPr>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rPr>
                        </m:ctrlPr>
                      </m:fPr>
                      <m:num>
                        <m:r>
                          <a:rPr lang="en-US" sz="2800" b="0" i="1" smtClean="0">
                            <a:solidFill>
                              <a:schemeClr val="tx1">
                                <a:lumMod val="95000"/>
                                <a:lumOff val="5000"/>
                              </a:schemeClr>
                            </a:solidFill>
                            <a:latin typeface="Cambria Math" panose="02040503050406030204" pitchFamily="18" charset="0"/>
                            <a:ea typeface="Cambria Math" panose="02040503050406030204" pitchFamily="18" charset="0"/>
                          </a:rPr>
                          <m:t>𝑠</m:t>
                        </m:r>
                      </m:num>
                      <m:den>
                        <m:rad>
                          <m:radPr>
                            <m:degHide m:val="on"/>
                            <m:ctrlPr>
                              <a:rPr lang="en-US" sz="2800" b="0" i="1" smtClean="0">
                                <a:solidFill>
                                  <a:schemeClr val="tx1">
                                    <a:lumMod val="95000"/>
                                    <a:lumOff val="5000"/>
                                  </a:schemeClr>
                                </a:solidFill>
                                <a:latin typeface="Cambria Math" panose="02040503050406030204" pitchFamily="18" charset="0"/>
                                <a:ea typeface="Cambria Math" panose="02040503050406030204" pitchFamily="18" charset="0"/>
                              </a:rPr>
                            </m:ctrlPr>
                          </m:radPr>
                          <m:deg/>
                          <m:e>
                            <m:r>
                              <a:rPr lang="en-US" sz="2800" b="0" i="1" smtClean="0">
                                <a:solidFill>
                                  <a:schemeClr val="tx1">
                                    <a:lumMod val="95000"/>
                                    <a:lumOff val="5000"/>
                                  </a:schemeClr>
                                </a:solidFill>
                                <a:latin typeface="Cambria Math" panose="02040503050406030204" pitchFamily="18" charset="0"/>
                                <a:ea typeface="Cambria Math" panose="02040503050406030204" pitchFamily="18" charset="0"/>
                              </a:rPr>
                              <m:t>𝑛</m:t>
                            </m:r>
                          </m:e>
                        </m:rad>
                      </m:den>
                    </m:f>
                    <m:r>
                      <a:rPr lang="en-US" sz="2800" b="0" i="1" smtClean="0">
                        <a:solidFill>
                          <a:schemeClr val="tx1">
                            <a:lumMod val="95000"/>
                            <a:lumOff val="5000"/>
                          </a:schemeClr>
                        </a:solidFill>
                        <a:latin typeface="Cambria Math" panose="02040503050406030204" pitchFamily="18" charset="0"/>
                      </a:rPr>
                      <m:t> </m:t>
                    </m:r>
                  </m:oMath>
                </a14:m>
                <a:r>
                  <a:rPr lang="en-US" sz="2800" b="0" dirty="0">
                    <a:solidFill>
                      <a:schemeClr val="tx1">
                        <a:lumMod val="95000"/>
                        <a:lumOff val="5000"/>
                      </a:schemeClr>
                    </a:solidFill>
                  </a:rPr>
                  <a:t>, where x is the sample mean, t is the t-statistic for calculating % confidence (2.02 for 95%), s is the standard deviation and n is the number of data points collected(150). For the pitch, there is a 95% chance that the true mean offset lies between -0.07695° and -0.06705°. For the roll, there is a 95% chance that the true mean offset lies between -0.17105° and -0.16115°</a:t>
                </a:r>
              </a:p>
            </p:txBody>
          </p:sp>
        </mc:Choice>
        <mc:Fallback xmlns="">
          <p:sp>
            <p:nvSpPr>
              <p:cNvPr id="6" name="TextBox 5">
                <a:extLst>
                  <a:ext uri="{FF2B5EF4-FFF2-40B4-BE49-F238E27FC236}">
                    <a16:creationId xmlns:a16="http://schemas.microsoft.com/office/drawing/2014/main" id="{97F15997-F659-4A01-670C-FBF9804039BE}"/>
                  </a:ext>
                </a:extLst>
              </p:cNvPr>
              <p:cNvSpPr txBox="1">
                <a:spLocks noRot="1" noChangeAspect="1" noMove="1" noResize="1" noEditPoints="1" noAdjustHandles="1" noChangeArrowheads="1" noChangeShapeType="1" noTextEdit="1"/>
              </p:cNvSpPr>
              <p:nvPr/>
            </p:nvSpPr>
            <p:spPr>
              <a:xfrm>
                <a:off x="32621152" y="20590111"/>
                <a:ext cx="17468632" cy="2865913"/>
              </a:xfrm>
              <a:prstGeom prst="rect">
                <a:avLst/>
              </a:prstGeom>
              <a:blipFill>
                <a:blip r:embed="rId11"/>
                <a:stretch>
                  <a:fillRect l="-698" t="-2340" r="-942" b="-4894"/>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B5F4E4A9-7620-7998-FA76-00AF5CCD0FE8}"/>
              </a:ext>
            </a:extLst>
          </p:cNvPr>
          <p:cNvSpPr txBox="1"/>
          <p:nvPr/>
        </p:nvSpPr>
        <p:spPr>
          <a:xfrm>
            <a:off x="937137" y="25513754"/>
            <a:ext cx="7134581" cy="461665"/>
          </a:xfrm>
          <a:prstGeom prst="rect">
            <a:avLst/>
          </a:prstGeom>
          <a:noFill/>
        </p:spPr>
        <p:txBody>
          <a:bodyPr wrap="square" rtlCol="0">
            <a:spAutoFit/>
          </a:bodyPr>
          <a:lstStyle/>
          <a:p>
            <a:pPr algn="l"/>
            <a:r>
              <a:rPr lang="en-US" sz="2400" b="0" dirty="0">
                <a:solidFill>
                  <a:schemeClr val="tx1">
                    <a:lumMod val="95000"/>
                    <a:lumOff val="5000"/>
                  </a:schemeClr>
                </a:solidFill>
              </a:rPr>
              <a:t>Figure 2: Two vector probed deployed offshore </a:t>
            </a:r>
          </a:p>
        </p:txBody>
      </p:sp>
      <p:pic>
        <p:nvPicPr>
          <p:cNvPr id="9" name="Picture 8">
            <a:extLst>
              <a:ext uri="{FF2B5EF4-FFF2-40B4-BE49-F238E27FC236}">
                <a16:creationId xmlns:a16="http://schemas.microsoft.com/office/drawing/2014/main" id="{74541A6C-0A7F-3821-C6B9-D306A35BE338}"/>
              </a:ext>
            </a:extLst>
          </p:cNvPr>
          <p:cNvPicPr>
            <a:picLocks noChangeAspect="1"/>
          </p:cNvPicPr>
          <p:nvPr/>
        </p:nvPicPr>
        <p:blipFill>
          <a:blip r:embed="rId12"/>
          <a:stretch>
            <a:fillRect/>
          </a:stretch>
        </p:blipFill>
        <p:spPr>
          <a:xfrm>
            <a:off x="9042774" y="19506131"/>
            <a:ext cx="7118681" cy="5828160"/>
          </a:xfrm>
          <a:prstGeom prst="rect">
            <a:avLst/>
          </a:prstGeom>
        </p:spPr>
      </p:pic>
      <p:sp>
        <p:nvSpPr>
          <p:cNvPr id="10" name="TextBox 9">
            <a:extLst>
              <a:ext uri="{FF2B5EF4-FFF2-40B4-BE49-F238E27FC236}">
                <a16:creationId xmlns:a16="http://schemas.microsoft.com/office/drawing/2014/main" id="{33E41BE3-3CD8-A50F-3FDF-EDCFC3C41722}"/>
              </a:ext>
            </a:extLst>
          </p:cNvPr>
          <p:cNvSpPr txBox="1"/>
          <p:nvPr/>
        </p:nvSpPr>
        <p:spPr>
          <a:xfrm>
            <a:off x="9042774" y="25482196"/>
            <a:ext cx="6121227" cy="461665"/>
          </a:xfrm>
          <a:prstGeom prst="rect">
            <a:avLst/>
          </a:prstGeom>
          <a:noFill/>
        </p:spPr>
        <p:txBody>
          <a:bodyPr wrap="none" rtlCol="0">
            <a:spAutoFit/>
          </a:bodyPr>
          <a:lstStyle/>
          <a:p>
            <a:pPr algn="l"/>
            <a:r>
              <a:rPr lang="en-US" sz="2400" b="0" dirty="0">
                <a:solidFill>
                  <a:schemeClr val="tx1">
                    <a:lumMod val="95000"/>
                    <a:lumOff val="5000"/>
                  </a:schemeClr>
                </a:solidFill>
              </a:rPr>
              <a:t>Figure 3: Schematic of Nortec Vector Probe</a:t>
            </a:r>
          </a:p>
        </p:txBody>
      </p:sp>
      <p:sp>
        <p:nvSpPr>
          <p:cNvPr id="11" name="TextBox 10">
            <a:extLst>
              <a:ext uri="{FF2B5EF4-FFF2-40B4-BE49-F238E27FC236}">
                <a16:creationId xmlns:a16="http://schemas.microsoft.com/office/drawing/2014/main" id="{89F377B0-C9FE-671E-D6BF-A1179624EC56}"/>
              </a:ext>
            </a:extLst>
          </p:cNvPr>
          <p:cNvSpPr txBox="1"/>
          <p:nvPr/>
        </p:nvSpPr>
        <p:spPr>
          <a:xfrm>
            <a:off x="16806333" y="21318279"/>
            <a:ext cx="6613542" cy="461665"/>
          </a:xfrm>
          <a:prstGeom prst="rect">
            <a:avLst/>
          </a:prstGeom>
          <a:noFill/>
        </p:spPr>
        <p:txBody>
          <a:bodyPr wrap="none" rtlCol="0">
            <a:spAutoFit/>
          </a:bodyPr>
          <a:lstStyle/>
          <a:p>
            <a:pPr algn="l"/>
            <a:r>
              <a:rPr lang="en-US" sz="2400" b="0" dirty="0">
                <a:solidFill>
                  <a:schemeClr val="tx1">
                    <a:lumMod val="95000"/>
                    <a:lumOff val="5000"/>
                  </a:schemeClr>
                </a:solidFill>
              </a:rPr>
              <a:t>Figure 4: SolidWorks drawing of the plate (mm)</a:t>
            </a:r>
          </a:p>
        </p:txBody>
      </p:sp>
      <p:sp>
        <p:nvSpPr>
          <p:cNvPr id="19" name="TextBox 18">
            <a:extLst>
              <a:ext uri="{FF2B5EF4-FFF2-40B4-BE49-F238E27FC236}">
                <a16:creationId xmlns:a16="http://schemas.microsoft.com/office/drawing/2014/main" id="{6726F9D3-AC7D-5A43-9003-849E38BB2ADD}"/>
              </a:ext>
            </a:extLst>
          </p:cNvPr>
          <p:cNvSpPr txBox="1"/>
          <p:nvPr/>
        </p:nvSpPr>
        <p:spPr>
          <a:xfrm>
            <a:off x="23428636" y="21318278"/>
            <a:ext cx="6631174" cy="461665"/>
          </a:xfrm>
          <a:prstGeom prst="rect">
            <a:avLst/>
          </a:prstGeom>
          <a:noFill/>
        </p:spPr>
        <p:txBody>
          <a:bodyPr wrap="none" rtlCol="0">
            <a:spAutoFit/>
          </a:bodyPr>
          <a:lstStyle/>
          <a:p>
            <a:pPr algn="l"/>
            <a:r>
              <a:rPr lang="en-US" sz="2400" b="0" dirty="0">
                <a:solidFill>
                  <a:schemeClr val="tx1">
                    <a:lumMod val="95000"/>
                    <a:lumOff val="5000"/>
                  </a:schemeClr>
                </a:solidFill>
              </a:rPr>
              <a:t>Figure 5, SolidWorks drawing of the hood (mm)</a:t>
            </a:r>
          </a:p>
        </p:txBody>
      </p:sp>
      <p:sp>
        <p:nvSpPr>
          <p:cNvPr id="21" name="TextBox 20">
            <a:extLst>
              <a:ext uri="{FF2B5EF4-FFF2-40B4-BE49-F238E27FC236}">
                <a16:creationId xmlns:a16="http://schemas.microsoft.com/office/drawing/2014/main" id="{87E7E75A-36C5-0F8F-D7A5-529A645F3620}"/>
              </a:ext>
            </a:extLst>
          </p:cNvPr>
          <p:cNvSpPr txBox="1"/>
          <p:nvPr/>
        </p:nvSpPr>
        <p:spPr>
          <a:xfrm>
            <a:off x="16825383" y="27416134"/>
            <a:ext cx="12571711" cy="461665"/>
          </a:xfrm>
          <a:prstGeom prst="rect">
            <a:avLst/>
          </a:prstGeom>
          <a:noFill/>
        </p:spPr>
        <p:txBody>
          <a:bodyPr wrap="none" rtlCol="0">
            <a:spAutoFit/>
          </a:bodyPr>
          <a:lstStyle/>
          <a:p>
            <a:pPr algn="l"/>
            <a:r>
              <a:rPr lang="en-US" sz="2400" b="0" dirty="0">
                <a:solidFill>
                  <a:schemeClr val="tx1">
                    <a:lumMod val="95000"/>
                    <a:lumOff val="5000"/>
                  </a:schemeClr>
                </a:solidFill>
              </a:rPr>
              <a:t>Figure 6: Arduino microprocessor (top), Display unit (bottom right) &amp; 9v battery (bottom left)</a:t>
            </a:r>
          </a:p>
        </p:txBody>
      </p:sp>
      <p:sp>
        <p:nvSpPr>
          <p:cNvPr id="23" name="TextBox 22">
            <a:extLst>
              <a:ext uri="{FF2B5EF4-FFF2-40B4-BE49-F238E27FC236}">
                <a16:creationId xmlns:a16="http://schemas.microsoft.com/office/drawing/2014/main" id="{67ED59AF-BEAF-3517-47B6-B90B02C3A7B5}"/>
              </a:ext>
            </a:extLst>
          </p:cNvPr>
          <p:cNvSpPr txBox="1"/>
          <p:nvPr/>
        </p:nvSpPr>
        <p:spPr>
          <a:xfrm>
            <a:off x="11296444" y="37324235"/>
            <a:ext cx="5073837" cy="830997"/>
          </a:xfrm>
          <a:prstGeom prst="rect">
            <a:avLst/>
          </a:prstGeom>
          <a:noFill/>
        </p:spPr>
        <p:txBody>
          <a:bodyPr wrap="square" rtlCol="0">
            <a:spAutoFit/>
          </a:bodyPr>
          <a:lstStyle/>
          <a:p>
            <a:pPr algn="l"/>
            <a:r>
              <a:rPr lang="en-US" sz="2400" b="0" dirty="0">
                <a:solidFill>
                  <a:schemeClr val="tx1">
                    <a:lumMod val="95000"/>
                    <a:lumOff val="5000"/>
                  </a:schemeClr>
                </a:solidFill>
              </a:rPr>
              <a:t>Figure 10: Third plate iteration with vector prongs slightly misaligned </a:t>
            </a:r>
          </a:p>
        </p:txBody>
      </p:sp>
      <p:sp>
        <p:nvSpPr>
          <p:cNvPr id="24" name="TextBox 23">
            <a:extLst>
              <a:ext uri="{FF2B5EF4-FFF2-40B4-BE49-F238E27FC236}">
                <a16:creationId xmlns:a16="http://schemas.microsoft.com/office/drawing/2014/main" id="{5BA2305F-2E3F-F066-5A4A-5FCCF9894E54}"/>
              </a:ext>
            </a:extLst>
          </p:cNvPr>
          <p:cNvSpPr txBox="1"/>
          <p:nvPr/>
        </p:nvSpPr>
        <p:spPr>
          <a:xfrm>
            <a:off x="17283081" y="35992921"/>
            <a:ext cx="4984648" cy="830997"/>
          </a:xfrm>
          <a:prstGeom prst="rect">
            <a:avLst/>
          </a:prstGeom>
          <a:noFill/>
        </p:spPr>
        <p:txBody>
          <a:bodyPr wrap="square" rtlCol="0">
            <a:spAutoFit/>
          </a:bodyPr>
          <a:lstStyle/>
          <a:p>
            <a:pPr algn="l"/>
            <a:r>
              <a:rPr lang="en-US" sz="2400" b="0" dirty="0">
                <a:solidFill>
                  <a:schemeClr val="tx1">
                    <a:lumMod val="95000"/>
                    <a:lumOff val="5000"/>
                  </a:schemeClr>
                </a:solidFill>
              </a:rPr>
              <a:t>Figure 8: Final plate iteration with MPU-6050 tilt sensor installed </a:t>
            </a:r>
          </a:p>
        </p:txBody>
      </p:sp>
      <p:pic>
        <p:nvPicPr>
          <p:cNvPr id="29" name="Picture 28">
            <a:extLst>
              <a:ext uri="{FF2B5EF4-FFF2-40B4-BE49-F238E27FC236}">
                <a16:creationId xmlns:a16="http://schemas.microsoft.com/office/drawing/2014/main" id="{47383203-8771-141A-7BFA-4A1F44F82327}"/>
              </a:ext>
            </a:extLst>
          </p:cNvPr>
          <p:cNvPicPr>
            <a:picLocks noChangeAspect="1"/>
          </p:cNvPicPr>
          <p:nvPr/>
        </p:nvPicPr>
        <p:blipFill>
          <a:blip r:embed="rId13"/>
          <a:stretch>
            <a:fillRect/>
          </a:stretch>
        </p:blipFill>
        <p:spPr>
          <a:xfrm rot="16200000">
            <a:off x="3204394" y="30446857"/>
            <a:ext cx="4656113" cy="9210905"/>
          </a:xfrm>
          <a:prstGeom prst="rect">
            <a:avLst/>
          </a:prstGeom>
        </p:spPr>
      </p:pic>
      <p:sp>
        <p:nvSpPr>
          <p:cNvPr id="30" name="TextBox 29">
            <a:extLst>
              <a:ext uri="{FF2B5EF4-FFF2-40B4-BE49-F238E27FC236}">
                <a16:creationId xmlns:a16="http://schemas.microsoft.com/office/drawing/2014/main" id="{C804A8D9-92B6-5873-D148-842841268057}"/>
              </a:ext>
            </a:extLst>
          </p:cNvPr>
          <p:cNvSpPr txBox="1"/>
          <p:nvPr/>
        </p:nvSpPr>
        <p:spPr>
          <a:xfrm>
            <a:off x="948267" y="37359129"/>
            <a:ext cx="6553197" cy="830997"/>
          </a:xfrm>
          <a:prstGeom prst="rect">
            <a:avLst/>
          </a:prstGeom>
          <a:noFill/>
        </p:spPr>
        <p:txBody>
          <a:bodyPr wrap="square" rtlCol="0">
            <a:spAutoFit/>
          </a:bodyPr>
          <a:lstStyle/>
          <a:p>
            <a:pPr algn="l"/>
            <a:r>
              <a:rPr lang="en-US" sz="2400" b="0" dirty="0">
                <a:solidFill>
                  <a:schemeClr val="tx1">
                    <a:lumMod val="95000"/>
                    <a:lumOff val="5000"/>
                  </a:schemeClr>
                </a:solidFill>
              </a:rPr>
              <a:t>Figure 7: Prototypes 1(right) and 2(left) for plate design with non-detachable hood</a:t>
            </a:r>
          </a:p>
        </p:txBody>
      </p:sp>
      <p:sp>
        <p:nvSpPr>
          <p:cNvPr id="32" name="Rectangle 167">
            <a:extLst>
              <a:ext uri="{FF2B5EF4-FFF2-40B4-BE49-F238E27FC236}">
                <a16:creationId xmlns:a16="http://schemas.microsoft.com/office/drawing/2014/main" id="{C99F7495-5045-FC94-5BFA-1A20B98A7023}"/>
              </a:ext>
            </a:extLst>
          </p:cNvPr>
          <p:cNvSpPr>
            <a:spLocks noChangeArrowheads="1"/>
          </p:cNvSpPr>
          <p:nvPr/>
        </p:nvSpPr>
        <p:spPr bwMode="auto">
          <a:xfrm>
            <a:off x="762000" y="26373323"/>
            <a:ext cx="15517988" cy="1600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4000" dirty="0">
                <a:solidFill>
                  <a:srgbClr val="CCCCCC"/>
                </a:solidFill>
                <a:latin typeface="Times New Roman" panose="02020603050405020304" pitchFamily="18" charset="0"/>
                <a:cs typeface="Times New Roman" panose="02020603050405020304" pitchFamily="18" charset="0"/>
              </a:rPr>
              <a:t>Prototypes</a:t>
            </a:r>
            <a:endParaRPr lang="en-US" sz="4000" dirty="0">
              <a:solidFill>
                <a:srgbClr val="999999"/>
              </a:solidFill>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65D46595-A26E-3F2C-813F-C504CF9E3599}"/>
              </a:ext>
            </a:extLst>
          </p:cNvPr>
          <p:cNvPicPr>
            <a:picLocks noChangeAspect="1"/>
          </p:cNvPicPr>
          <p:nvPr/>
        </p:nvPicPr>
        <p:blipFill>
          <a:blip r:embed="rId14"/>
          <a:stretch>
            <a:fillRect/>
          </a:stretch>
        </p:blipFill>
        <p:spPr>
          <a:xfrm>
            <a:off x="23317200" y="28084441"/>
            <a:ext cx="7532169" cy="8002929"/>
          </a:xfrm>
          <a:prstGeom prst="rect">
            <a:avLst/>
          </a:prstGeom>
        </p:spPr>
      </p:pic>
      <p:sp>
        <p:nvSpPr>
          <p:cNvPr id="34" name="TextBox 33">
            <a:extLst>
              <a:ext uri="{FF2B5EF4-FFF2-40B4-BE49-F238E27FC236}">
                <a16:creationId xmlns:a16="http://schemas.microsoft.com/office/drawing/2014/main" id="{905225CA-2E34-0285-6C9A-51164E0B5C3B}"/>
              </a:ext>
            </a:extLst>
          </p:cNvPr>
          <p:cNvSpPr txBox="1"/>
          <p:nvPr/>
        </p:nvSpPr>
        <p:spPr>
          <a:xfrm>
            <a:off x="23317200" y="36294012"/>
            <a:ext cx="6359049" cy="461665"/>
          </a:xfrm>
          <a:prstGeom prst="rect">
            <a:avLst/>
          </a:prstGeom>
          <a:noFill/>
        </p:spPr>
        <p:txBody>
          <a:bodyPr wrap="none" rtlCol="0">
            <a:spAutoFit/>
          </a:bodyPr>
          <a:lstStyle/>
          <a:p>
            <a:pPr algn="l"/>
            <a:r>
              <a:rPr lang="en-US" sz="2400" b="0" dirty="0">
                <a:solidFill>
                  <a:schemeClr val="tx1">
                    <a:lumMod val="95000"/>
                    <a:lumOff val="5000"/>
                  </a:schemeClr>
                </a:solidFill>
              </a:rPr>
              <a:t>Figure 11: Final assembly with hood attached</a:t>
            </a:r>
          </a:p>
        </p:txBody>
      </p:sp>
      <p:sp>
        <p:nvSpPr>
          <p:cNvPr id="37" name="TextBox 36">
            <a:extLst>
              <a:ext uri="{FF2B5EF4-FFF2-40B4-BE49-F238E27FC236}">
                <a16:creationId xmlns:a16="http://schemas.microsoft.com/office/drawing/2014/main" id="{78B98EE3-779F-31C9-F3A1-96186780648A}"/>
              </a:ext>
            </a:extLst>
          </p:cNvPr>
          <p:cNvSpPr txBox="1"/>
          <p:nvPr/>
        </p:nvSpPr>
        <p:spPr>
          <a:xfrm>
            <a:off x="762000" y="28301811"/>
            <a:ext cx="15517988" cy="4401205"/>
          </a:xfrm>
          <a:prstGeom prst="rect">
            <a:avLst/>
          </a:prstGeom>
          <a:noFill/>
        </p:spPr>
        <p:txBody>
          <a:bodyPr wrap="square" rtlCol="0">
            <a:spAutoFit/>
          </a:bodyPr>
          <a:lstStyle/>
          <a:p>
            <a:pPr algn="l"/>
            <a:r>
              <a:rPr lang="en-US" sz="2800" b="0" dirty="0">
                <a:solidFill>
                  <a:schemeClr val="tx1">
                    <a:lumMod val="95000"/>
                    <a:lumOff val="5000"/>
                  </a:schemeClr>
                </a:solidFill>
              </a:rPr>
              <a:t>The original two prototypes had no detachable hood and very little space for electronics and a large open space making it difficult to seal off to prevent water infiltration. If the third iteration (figure 10) had not had the holes for the probe prongs misaligned, it would have been the final product. In the third and fourth iterations, the hood part of the assembly was enlarged to ensure all electronics will have space and not be damaged. In addition, the opening for the cables to run from was greatly reduced making sealing the opening with hot glue or sealant much more plausible. Finally, with the introduction of a detachable hood, the possibility of water seeping in underneath increased. To minimize any possible water infiltration, a sort of moat was added for the hood to sit in, locking it in place and with the addition of sealant around the edges, making water infiltration highly unlikely.</a:t>
            </a:r>
          </a:p>
        </p:txBody>
      </p:sp>
      <p:sp>
        <p:nvSpPr>
          <p:cNvPr id="44" name="Rectangle 43">
            <a:extLst>
              <a:ext uri="{FF2B5EF4-FFF2-40B4-BE49-F238E27FC236}">
                <a16:creationId xmlns:a16="http://schemas.microsoft.com/office/drawing/2014/main" id="{10BE3714-388E-6D6D-32A8-40F7B0B25D9B}"/>
              </a:ext>
            </a:extLst>
          </p:cNvPr>
          <p:cNvSpPr/>
          <p:nvPr/>
        </p:nvSpPr>
        <p:spPr bwMode="auto">
          <a:xfrm>
            <a:off x="775772" y="28210246"/>
            <a:ext cx="15535179" cy="9979880"/>
          </a:xfrm>
          <a:prstGeom prst="rect">
            <a:avLst/>
          </a:prstGeom>
          <a:noFill/>
          <a:ln w="9525" cap="flat" cmpd="sng" algn="ctr">
            <a:solidFill>
              <a:schemeClr val="tx1"/>
            </a:solidFill>
            <a:prstDash val="solid"/>
            <a:round/>
            <a:headEnd type="none" w="med" len="med"/>
            <a:tailEnd type="none" w="med" len="med"/>
          </a:ln>
          <a:effectLst/>
        </p:spPr>
        <p:txBody>
          <a:bodyPr vert="horz" wrap="none" lIns="137160" tIns="68580" rIns="137160" bIns="68580" numCol="1" rtlCol="0" anchor="ctr" anchorCtr="0" compatLnSpc="1">
            <a:prstTxWarp prst="textNoShape">
              <a:avLst/>
            </a:prstTxWarp>
          </a:bodyPr>
          <a:lstStyle/>
          <a:p>
            <a:pPr marL="0" marR="0" indent="0" algn="ctr" defTabSz="3762375" rtl="0" eaLnBrk="1" fontAlgn="base" latinLnBrk="0" hangingPunct="1">
              <a:lnSpc>
                <a:spcPct val="100000"/>
              </a:lnSpc>
              <a:spcBef>
                <a:spcPct val="0"/>
              </a:spcBef>
              <a:spcAft>
                <a:spcPct val="0"/>
              </a:spcAft>
              <a:buClrTx/>
              <a:buSzTx/>
              <a:buFontTx/>
              <a:buNone/>
              <a:tabLst/>
            </a:pPr>
            <a:endParaRPr kumimoji="0" lang="en-US" sz="4300" b="1" i="0" u="none" strike="noStrike" cap="none" normalizeH="0" baseline="0">
              <a:ln>
                <a:noFill/>
              </a:ln>
              <a:solidFill>
                <a:srgbClr val="FF9900"/>
              </a:solidFill>
              <a:effectLst/>
              <a:latin typeface="Arial" pitchFamily="34" charset="0"/>
            </a:endParaRPr>
          </a:p>
        </p:txBody>
      </p:sp>
    </p:spTree>
  </p:cSld>
  <p:clrMapOvr>
    <a:masterClrMapping/>
  </p:clrMapOvr>
</p:sld>
</file>

<file path=ppt/theme/theme1.xml><?xml version="1.0" encoding="utf-8"?>
<a:theme xmlns:a="http://schemas.openxmlformats.org/drawingml/2006/main" name="Default Desig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37160" tIns="68580" rIns="137160" bIns="68580" numCol="1" anchor="ctr" anchorCtr="0" compatLnSpc="1">
        <a:prstTxWarp prst="textNoShape">
          <a:avLst/>
        </a:prstTxWarp>
      </a:bodyPr>
      <a:lstStyle>
        <a:defPPr marL="0" marR="0" indent="0" algn="ctr" defTabSz="3762375" rtl="0" eaLnBrk="1" fontAlgn="base" latinLnBrk="0" hangingPunct="1">
          <a:lnSpc>
            <a:spcPct val="100000"/>
          </a:lnSpc>
          <a:spcBef>
            <a:spcPct val="0"/>
          </a:spcBef>
          <a:spcAft>
            <a:spcPct val="0"/>
          </a:spcAft>
          <a:buClrTx/>
          <a:buSzTx/>
          <a:buFontTx/>
          <a:buNone/>
          <a:tabLst/>
          <a:defRPr kumimoji="0" lang="en-US" sz="4300" b="1" i="0" u="none" strike="noStrike" cap="none" normalizeH="0" baseline="0" smtClean="0">
            <a:ln>
              <a:noFill/>
            </a:ln>
            <a:solidFill>
              <a:srgbClr val="FF9900"/>
            </a:solidFill>
            <a:effectLst/>
            <a:latin typeface="Arial" pitchFamily="34" charset="0"/>
          </a:defRPr>
        </a:defPPr>
      </a:lstStyle>
    </a:spDef>
    <a:lnDef>
      <a:spPr bwMode="auto">
        <a:xfrm>
          <a:off x="0" y="0"/>
          <a:ext cx="1" cy="1"/>
        </a:xfrm>
        <a:custGeom>
          <a:avLst/>
          <a:gdLst/>
          <a:ahLst/>
          <a:cxnLst/>
          <a:rect l="0" t="0" r="0" b="0"/>
          <a:pathLst/>
        </a:cu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37160" tIns="68580" rIns="137160" bIns="68580" numCol="1" anchor="ctr" anchorCtr="0" compatLnSpc="1">
        <a:prstTxWarp prst="textNoShape">
          <a:avLst/>
        </a:prstTxWarp>
      </a:bodyPr>
      <a:lstStyle>
        <a:defPPr marL="0" marR="0" indent="0" algn="ctr" defTabSz="3762375" rtl="0" eaLnBrk="1" fontAlgn="base" latinLnBrk="0" hangingPunct="1">
          <a:lnSpc>
            <a:spcPct val="100000"/>
          </a:lnSpc>
          <a:spcBef>
            <a:spcPct val="0"/>
          </a:spcBef>
          <a:spcAft>
            <a:spcPct val="0"/>
          </a:spcAft>
          <a:buClrTx/>
          <a:buSzTx/>
          <a:buFontTx/>
          <a:buNone/>
          <a:tabLst/>
          <a:defRPr kumimoji="0" lang="en-US" sz="4300" b="1" i="0" u="none" strike="noStrike" cap="none" normalizeH="0" baseline="0" smtClean="0">
            <a:ln>
              <a:noFill/>
            </a:ln>
            <a:solidFill>
              <a:srgbClr val="FF99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1322</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Cambria Math</vt:lpstr>
      <vt:lpstr>Times New Roman</vt:lpstr>
      <vt:lpstr>Wingdings</vt:lpstr>
      <vt:lpstr>Default Design</vt:lpstr>
      <vt:lpstr>Tilt Sensor for Acoustic Doppler Velocimeter with Remote Head Nortec Vector Probe  William Joyner Department of Earth Science, University of New Hampshire</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poster example</dc:title>
  <dc:subject>Free Research Poster</dc:subject>
  <dc:creator>Graphicsland/MakeSigns.com</dc:creator>
  <cp:keywords>scientific, research, template, custom, poster, presentation, symposium, printing, PowerPoint, create, design, example, sample, download</cp:keywords>
  <dc:description>These templates are offered for free to help your create a poster ranging from nursing research posters to psychology research posters.</dc:description>
  <cp:lastModifiedBy>William Joyner</cp:lastModifiedBy>
  <cp:revision>288</cp:revision>
  <cp:lastPrinted>2014-02-24T14:53:09Z</cp:lastPrinted>
  <dcterms:created xsi:type="dcterms:W3CDTF">2004-07-26T21:45:23Z</dcterms:created>
  <dcterms:modified xsi:type="dcterms:W3CDTF">2025-04-21T14:47:49Z</dcterms:modified>
  <cp:category>science research poster</cp:category>
</cp:coreProperties>
</file>