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sldIdLst>
    <p:sldId id="256" r:id="rId4"/>
  </p:sldIdLst>
  <p:sldSz cx="36576000" cy="29260800"/>
  <p:notesSz cx="9144000" cy="6858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72" userDrawn="1">
          <p15:clr>
            <a:srgbClr val="A4A3A4"/>
          </p15:clr>
        </p15:guide>
        <p15:guide id="2" pos="11520">
          <p15:clr>
            <a:srgbClr val="A4A3A4"/>
          </p15:clr>
        </p15:guide>
        <p15:guide id="3" orient="horz" pos="16056" userDrawn="1">
          <p15:clr>
            <a:srgbClr val="A4A3A4"/>
          </p15:clr>
        </p15:guide>
        <p15:guide id="4" orient="horz" pos="5664" userDrawn="1">
          <p15:clr>
            <a:srgbClr val="A4A3A4"/>
          </p15:clr>
        </p15:guide>
        <p15:guide id="5" pos="14112" userDrawn="1">
          <p15:clr>
            <a:srgbClr val="A4A3A4"/>
          </p15:clr>
        </p15:guide>
        <p15:guide id="6" pos="19872" userDrawn="1">
          <p15:clr>
            <a:srgbClr val="A4A3A4"/>
          </p15:clr>
        </p15:guide>
        <p15:guide id="7" pos="8928" userDrawn="1">
          <p15:clr>
            <a:srgbClr val="A4A3A4"/>
          </p15:clr>
        </p15:guide>
        <p15:guide id="8" pos="3168" userDrawn="1">
          <p15:clr>
            <a:srgbClr val="A4A3A4"/>
          </p15:clr>
        </p15:guide>
        <p15:guide id="9" pos="7632" userDrawn="1">
          <p15:clr>
            <a:srgbClr val="A4A3A4"/>
          </p15:clr>
        </p15:guide>
        <p15:guide id="10" pos="102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9" autoAdjust="0"/>
    <p:restoredTop sz="94434" autoAdjust="0"/>
  </p:normalViewPr>
  <p:slideViewPr>
    <p:cSldViewPr snapToGrid="0">
      <p:cViewPr varScale="1">
        <p:scale>
          <a:sx n="22" d="100"/>
          <a:sy n="22" d="100"/>
        </p:scale>
        <p:origin x="1642" y="77"/>
      </p:cViewPr>
      <p:guideLst>
        <p:guide orient="horz" pos="10872"/>
        <p:guide pos="11520"/>
        <p:guide orient="horz" pos="16056"/>
        <p:guide orient="horz" pos="5664"/>
        <p:guide pos="14112"/>
        <p:guide pos="19872"/>
        <p:guide pos="8928"/>
        <p:guide pos="3168"/>
        <p:guide pos="7632"/>
        <p:guide pos="1022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th Sangillo" userId="c6c10afe4cbad45f" providerId="LiveId" clId="{E9CCBA46-C0D7-4399-84F2-B1A6A586EA21}"/>
    <pc:docChg chg="undo custSel modSld">
      <pc:chgData name="Keith Sangillo" userId="c6c10afe4cbad45f" providerId="LiveId" clId="{E9CCBA46-C0D7-4399-84F2-B1A6A586EA21}" dt="2025-04-21T13:58:22.943" v="102" actId="20577"/>
      <pc:docMkLst>
        <pc:docMk/>
      </pc:docMkLst>
      <pc:sldChg chg="modSp mod">
        <pc:chgData name="Keith Sangillo" userId="c6c10afe4cbad45f" providerId="LiveId" clId="{E9CCBA46-C0D7-4399-84F2-B1A6A586EA21}" dt="2025-04-21T13:58:22.943" v="102" actId="20577"/>
        <pc:sldMkLst>
          <pc:docMk/>
          <pc:sldMk cId="376030445" sldId="256"/>
        </pc:sldMkLst>
        <pc:spChg chg="mod">
          <ac:chgData name="Keith Sangillo" userId="c6c10afe4cbad45f" providerId="LiveId" clId="{E9CCBA46-C0D7-4399-84F2-B1A6A586EA21}" dt="2025-04-21T13:58:22.943" v="102" actId="20577"/>
          <ac:spMkLst>
            <pc:docMk/>
            <pc:sldMk cId="376030445" sldId="256"/>
            <ac:spMk id="10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788749"/>
            <a:ext cx="31089600" cy="10187093"/>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572000" y="15368696"/>
            <a:ext cx="27432000" cy="7064584"/>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557867"/>
            <a:ext cx="7886700" cy="247971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2" y="1557867"/>
            <a:ext cx="23202900" cy="247971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7294889"/>
            <a:ext cx="31546800" cy="12171677"/>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495552" y="19581716"/>
            <a:ext cx="31546800" cy="6400797"/>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789333"/>
            <a:ext cx="1554480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789333"/>
            <a:ext cx="1554480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557873"/>
            <a:ext cx="31546800" cy="56557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7172963"/>
            <a:ext cx="15473360" cy="351535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519368" y="10688320"/>
            <a:ext cx="15473360"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2" y="7172963"/>
            <a:ext cx="15549564" cy="351535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8516602" y="10688320"/>
            <a:ext cx="15549564"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950720"/>
            <a:ext cx="11796712" cy="682752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5549564" y="4213020"/>
            <a:ext cx="18516600" cy="20794133"/>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778240"/>
            <a:ext cx="11796712" cy="16262776"/>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950720"/>
            <a:ext cx="11796712" cy="682752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4213020"/>
            <a:ext cx="18516600" cy="20794133"/>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2519364" y="8778240"/>
            <a:ext cx="11796712" cy="16262776"/>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557873"/>
            <a:ext cx="31546800" cy="56557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789333"/>
            <a:ext cx="31546800" cy="185657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7120433"/>
            <a:ext cx="8229600" cy="1557867"/>
          </a:xfrm>
          <a:prstGeom prst="rect">
            <a:avLst/>
          </a:prstGeom>
        </p:spPr>
        <p:txBody>
          <a:bodyPr vert="horz" lIns="91440" tIns="45720" rIns="91440" bIns="45720" rtlCol="0" anchor="ctr"/>
          <a:lstStyle>
            <a:lvl1pPr algn="l">
              <a:defRPr sz="5040">
                <a:solidFill>
                  <a:schemeClr val="tx1">
                    <a:tint val="75000"/>
                  </a:schemeClr>
                </a:solidFill>
              </a:defRPr>
            </a:lvl1pPr>
          </a:lstStyle>
          <a:p>
            <a:fld id="{08E81BC7-D5A5-445F-BF4D-797F02B50EB4}" type="datetimeFigureOut">
              <a:rPr lang="en-US" smtClean="0"/>
              <a:t>4/21/2025</a:t>
            </a:fld>
            <a:endParaRPr lang="en-US"/>
          </a:p>
        </p:txBody>
      </p:sp>
      <p:sp>
        <p:nvSpPr>
          <p:cNvPr id="5" name="Footer Placeholder 4"/>
          <p:cNvSpPr>
            <a:spLocks noGrp="1"/>
          </p:cNvSpPr>
          <p:nvPr>
            <p:ph type="ftr" sz="quarter" idx="3"/>
          </p:nvPr>
        </p:nvSpPr>
        <p:spPr>
          <a:xfrm>
            <a:off x="12115800" y="27120433"/>
            <a:ext cx="12344400" cy="1557867"/>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7120433"/>
            <a:ext cx="8229600" cy="1557867"/>
          </a:xfrm>
          <a:prstGeom prst="rect">
            <a:avLst/>
          </a:prstGeom>
        </p:spPr>
        <p:txBody>
          <a:bodyPr vert="horz" lIns="91440" tIns="45720" rIns="91440" bIns="45720" rtlCol="0" anchor="ctr"/>
          <a:lstStyle>
            <a:lvl1pPr algn="r">
              <a:defRPr sz="504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hyperlink" Target="https://www.ti.com/lit/gpn/OPA2134"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35661600" cy="3657600"/>
          </a:xfrm>
          <a:solidFill>
            <a:srgbClr val="002060"/>
          </a:solidFill>
          <a:ln w="101600">
            <a:noFill/>
          </a:ln>
        </p:spPr>
        <p:style>
          <a:lnRef idx="2">
            <a:schemeClr val="dk1"/>
          </a:lnRef>
          <a:fillRef idx="1">
            <a:schemeClr val="lt1"/>
          </a:fillRef>
          <a:effectRef idx="0">
            <a:schemeClr val="dk1"/>
          </a:effectRef>
          <a:fontRef idx="minor">
            <a:schemeClr val="dk1"/>
          </a:fontRef>
        </p:style>
        <p:txBody>
          <a:bodyPr anchor="ctr">
            <a:normAutofit/>
          </a:bodyPr>
          <a:lstStyle/>
          <a:p>
            <a:r>
              <a:rPr lang="en-US" sz="7200" b="1"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Subterranean Bioacoustic Sensing:</a:t>
            </a:r>
            <a:br>
              <a:rPr lang="en-US" sz="7200" b="1"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br>
            <a:r>
              <a:rPr lang="en-US" sz="7200" b="1"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A Novel Approach for Soil Monitoring and Pest Detection</a:t>
            </a:r>
            <a:br>
              <a:rPr lang="en-US" sz="72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br>
            <a:r>
              <a:rPr lang="en-US" sz="4800" u="sng"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Keith Sangillo, MD Shaad Mahmud, Rebecca Sideman, Jeff </a:t>
            </a:r>
            <a:r>
              <a:rPr lang="en-US" sz="4800" u="sng" dirty="0" err="1">
                <a:solidFill>
                  <a:schemeClr val="bg1"/>
                </a:solidFill>
                <a:latin typeface="Source Sans Pro" panose="020B0503030403020204" pitchFamily="34" charset="0"/>
                <a:ea typeface="Source Sans Pro" panose="020B0503030403020204" pitchFamily="34" charset="0"/>
                <a:cs typeface="Arial" panose="020B0604020202020204" pitchFamily="34" charset="0"/>
              </a:rPr>
              <a:t>Garnas</a:t>
            </a:r>
            <a:br>
              <a:rPr lang="en-US" sz="48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br>
            <a:r>
              <a:rPr lang="en-US" sz="4800" i="1"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Electrical and Computer Engineering, University of New Hampshire, Durham, NH 03824</a:t>
            </a:r>
            <a:endParaRPr lang="en-US" sz="8000" i="1"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6" name="Subtitle 2"/>
          <p:cNvSpPr txBox="1">
            <a:spLocks/>
          </p:cNvSpPr>
          <p:nvPr/>
        </p:nvSpPr>
        <p:spPr>
          <a:xfrm>
            <a:off x="457200" y="5715000"/>
            <a:ext cx="9144000" cy="6629400"/>
          </a:xfrm>
          <a:prstGeom prst="rect">
            <a:avLst/>
          </a:prstGeom>
          <a:noFill/>
          <a:ln>
            <a:solidFill>
              <a:srgbClr val="002060"/>
            </a:solidFill>
          </a:ln>
        </p:spPr>
        <p:txBody>
          <a:bodyPr vert="horz" lIns="137160" tIns="137160" rIns="13716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0" marR="0" algn="just">
              <a:lnSpc>
                <a:spcPct val="125000"/>
              </a:lnSpc>
              <a:spcBef>
                <a:spcPts val="0"/>
              </a:spcBef>
              <a:spcAft>
                <a:spcPts val="800"/>
              </a:spcAft>
              <a:buNone/>
            </a:pPr>
            <a:r>
              <a:rPr lang="en-US" sz="3200" kern="100" dirty="0">
                <a:effectLst/>
                <a:latin typeface="Source Sans Pro" panose="020B0503030403020204" pitchFamily="34" charset="0"/>
                <a:ea typeface="Source Sans Pro" panose="020B0503030403020204" pitchFamily="34" charset="0"/>
                <a:cs typeface="Times New Roman" panose="02020603050405020304" pitchFamily="18" charset="0"/>
              </a:rPr>
              <a:t>The purpose of the project is to design and develop a microphone array that can measure small signals emitted by organisms living underground (</a:t>
            </a:r>
            <a:r>
              <a:rPr lang="en-US" sz="3200" i="1" u="sng" kern="100" dirty="0">
                <a:effectLst/>
                <a:latin typeface="Source Sans Pro" panose="020B0503030403020204" pitchFamily="34" charset="0"/>
                <a:ea typeface="Source Sans Pro" panose="020B0503030403020204" pitchFamily="34" charset="0"/>
                <a:cs typeface="Times New Roman" panose="02020603050405020304" pitchFamily="18" charset="0"/>
              </a:rPr>
              <a:t>Bioacoustics</a:t>
            </a:r>
            <a:r>
              <a:rPr lang="en-US" sz="3200" kern="100" dirty="0">
                <a:effectLst/>
                <a:latin typeface="Source Sans Pro" panose="020B0503030403020204" pitchFamily="34" charset="0"/>
                <a:ea typeface="Source Sans Pro" panose="020B0503030403020204" pitchFamily="34" charset="0"/>
                <a:cs typeface="Times New Roman" panose="02020603050405020304" pitchFamily="18" charset="0"/>
              </a:rPr>
              <a:t>). </a:t>
            </a:r>
          </a:p>
          <a:p>
            <a:pPr marL="0" marR="0" algn="just">
              <a:lnSpc>
                <a:spcPct val="125000"/>
              </a:lnSpc>
              <a:spcBef>
                <a:spcPts val="0"/>
              </a:spcBef>
              <a:spcAft>
                <a:spcPts val="800"/>
              </a:spcAft>
              <a:buNone/>
            </a:pPr>
            <a:r>
              <a:rPr lang="en-US" sz="3200" kern="100" dirty="0">
                <a:effectLst/>
                <a:latin typeface="Source Sans Pro" panose="020B0503030403020204" pitchFamily="34" charset="0"/>
                <a:ea typeface="Source Sans Pro" panose="020B0503030403020204" pitchFamily="34" charset="0"/>
                <a:cs typeface="Times New Roman" panose="02020603050405020304" pitchFamily="18" charset="0"/>
              </a:rPr>
              <a:t>The project has four main criteria:</a:t>
            </a:r>
            <a:endParaRPr lang="en-US" sz="3200" kern="100" dirty="0">
              <a:latin typeface="Source Sans Pro" panose="020B0503030403020204" pitchFamily="34" charset="0"/>
              <a:ea typeface="Source Sans Pro" panose="020B0503030403020204" pitchFamily="34" charset="0"/>
              <a:cs typeface="Times New Roman" panose="02020603050405020304" pitchFamily="18" charset="0"/>
            </a:endParaRPr>
          </a:p>
          <a:p>
            <a:pPr marL="2434590" lvl="1" indent="-514350" algn="l">
              <a:lnSpc>
                <a:spcPct val="125000"/>
              </a:lnSpc>
              <a:spcBef>
                <a:spcPts val="0"/>
              </a:spcBef>
              <a:spcAft>
                <a:spcPts val="800"/>
              </a:spcAft>
              <a:buFont typeface="+mj-lt"/>
              <a:buAutoNum type="arabicPeriod"/>
            </a:pPr>
            <a:r>
              <a:rPr lang="en-US" sz="3200" kern="100" dirty="0">
                <a:latin typeface="Source Sans Pro" panose="020B0503030403020204" pitchFamily="34" charset="0"/>
                <a:ea typeface="Source Sans Pro" panose="020B0503030403020204" pitchFamily="34" charset="0"/>
                <a:cs typeface="Times New Roman" panose="02020603050405020304" pitchFamily="18" charset="0"/>
              </a:rPr>
              <a:t>Highly sensitive</a:t>
            </a:r>
          </a:p>
          <a:p>
            <a:pPr marL="2434590" lvl="1" indent="-514350" algn="l">
              <a:lnSpc>
                <a:spcPct val="125000"/>
              </a:lnSpc>
              <a:spcBef>
                <a:spcPts val="0"/>
              </a:spcBef>
              <a:spcAft>
                <a:spcPts val="800"/>
              </a:spcAft>
              <a:buFont typeface="+mj-lt"/>
              <a:buAutoNum type="arabicPeriod"/>
            </a:pPr>
            <a:r>
              <a:rPr lang="en-US" sz="3200" kern="100" dirty="0">
                <a:latin typeface="Source Sans Pro" panose="020B0503030403020204" pitchFamily="34" charset="0"/>
                <a:ea typeface="Source Sans Pro" panose="020B0503030403020204" pitchFamily="34" charset="0"/>
                <a:cs typeface="Times New Roman" panose="02020603050405020304" pitchFamily="18" charset="0"/>
              </a:rPr>
              <a:t>Easily Deployable</a:t>
            </a:r>
          </a:p>
          <a:p>
            <a:pPr marL="2434590" lvl="1" indent="-514350" algn="l">
              <a:lnSpc>
                <a:spcPct val="125000"/>
              </a:lnSpc>
              <a:spcBef>
                <a:spcPts val="0"/>
              </a:spcBef>
              <a:spcAft>
                <a:spcPts val="800"/>
              </a:spcAft>
              <a:buFont typeface="+mj-lt"/>
              <a:buAutoNum type="arabicPeriod"/>
            </a:pPr>
            <a:r>
              <a:rPr lang="en-US" sz="3200" kern="100" dirty="0">
                <a:latin typeface="Source Sans Pro" panose="020B0503030403020204" pitchFamily="34" charset="0"/>
                <a:ea typeface="Source Sans Pro" panose="020B0503030403020204" pitchFamily="34" charset="0"/>
                <a:cs typeface="Times New Roman" panose="02020603050405020304" pitchFamily="18" charset="0"/>
              </a:rPr>
              <a:t>Self-contained</a:t>
            </a:r>
          </a:p>
          <a:p>
            <a:pPr marL="2434590" lvl="1" indent="-514350" algn="l">
              <a:lnSpc>
                <a:spcPct val="125000"/>
              </a:lnSpc>
              <a:spcBef>
                <a:spcPts val="0"/>
              </a:spcBef>
              <a:spcAft>
                <a:spcPts val="800"/>
              </a:spcAft>
              <a:buFont typeface="+mj-lt"/>
              <a:buAutoNum type="arabicPeriod"/>
            </a:pPr>
            <a:r>
              <a:rPr lang="en-US" sz="3200" kern="100" dirty="0">
                <a:latin typeface="Source Sans Pro" panose="020B0503030403020204" pitchFamily="34" charset="0"/>
                <a:ea typeface="Source Sans Pro" panose="020B0503030403020204" pitchFamily="34" charset="0"/>
                <a:cs typeface="Times New Roman" panose="02020603050405020304" pitchFamily="18" charset="0"/>
              </a:rPr>
              <a:t>Cost-effective</a:t>
            </a:r>
          </a:p>
        </p:txBody>
      </p:sp>
      <p:sp>
        <p:nvSpPr>
          <p:cNvPr id="7" name="Subtitle 2"/>
          <p:cNvSpPr txBox="1">
            <a:spLocks/>
          </p:cNvSpPr>
          <p:nvPr/>
        </p:nvSpPr>
        <p:spPr>
          <a:xfrm>
            <a:off x="457200" y="12801600"/>
            <a:ext cx="9144000" cy="914400"/>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500" dirty="0">
                <a:solidFill>
                  <a:schemeClr val="bg1"/>
                </a:solidFill>
                <a:latin typeface="Source Sans Pro" panose="020B0503030403020204" pitchFamily="34" charset="0"/>
                <a:ea typeface="Source Sans Pro" panose="020B0503030403020204" pitchFamily="34" charset="0"/>
              </a:rPr>
              <a:t>Previous Efforts</a:t>
            </a:r>
          </a:p>
        </p:txBody>
      </p:sp>
      <p:sp>
        <p:nvSpPr>
          <p:cNvPr id="8" name="Subtitle 2"/>
          <p:cNvSpPr txBox="1">
            <a:spLocks/>
          </p:cNvSpPr>
          <p:nvPr/>
        </p:nvSpPr>
        <p:spPr>
          <a:xfrm>
            <a:off x="457200" y="22174200"/>
            <a:ext cx="9144000" cy="6629400"/>
          </a:xfrm>
          <a:prstGeom prst="rect">
            <a:avLst/>
          </a:prstGeom>
          <a:ln>
            <a:solidFill>
              <a:srgbClr val="002060"/>
            </a:solidFill>
          </a:ln>
        </p:spPr>
        <p:txBody>
          <a:bodyPr vert="horz" lIns="137160" tIns="137160" rIns="13716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3200" dirty="0">
                <a:latin typeface="Source Sans Pro" panose="020B0503030403020204" pitchFamily="34" charset="0"/>
                <a:ea typeface="Source Sans Pro" panose="020B0503030403020204" pitchFamily="34" charset="0"/>
              </a:rPr>
              <a:t>Due to the success of previous researchers, contact microphones were chosen. To differentiate the device from other similar projects and to leverage already existing code from Audette and Peloquin, an array was chosen. This gives the device certain capabilities that </a:t>
            </a:r>
            <a:r>
              <a:rPr lang="en-US" sz="3200" b="1" u="sng" dirty="0">
                <a:latin typeface="Source Sans Pro" panose="020B0503030403020204" pitchFamily="34" charset="0"/>
                <a:ea typeface="Source Sans Pro" panose="020B0503030403020204" pitchFamily="34" charset="0"/>
              </a:rPr>
              <a:t>no other</a:t>
            </a:r>
            <a:r>
              <a:rPr lang="en-US" sz="3200" b="1" dirty="0">
                <a:latin typeface="Source Sans Pro" panose="020B0503030403020204" pitchFamily="34" charset="0"/>
                <a:ea typeface="Source Sans Pro" panose="020B0503030403020204" pitchFamily="34" charset="0"/>
              </a:rPr>
              <a:t> </a:t>
            </a:r>
            <a:r>
              <a:rPr lang="en-US" sz="3200" dirty="0">
                <a:latin typeface="Source Sans Pro" panose="020B0503030403020204" pitchFamily="34" charset="0"/>
                <a:ea typeface="Source Sans Pro" panose="020B0503030403020204" pitchFamily="34" charset="0"/>
              </a:rPr>
              <a:t>subterranean acoustic devices currently possess. A circular array was chosen for omnidirectionality. Due to its sensitivity and ease of use, this sensor can be used to research many different bioacoustic signals.</a:t>
            </a:r>
          </a:p>
        </p:txBody>
      </p:sp>
      <p:sp>
        <p:nvSpPr>
          <p:cNvPr id="9" name="Subtitle 2"/>
          <p:cNvSpPr txBox="1">
            <a:spLocks/>
          </p:cNvSpPr>
          <p:nvPr/>
        </p:nvSpPr>
        <p:spPr>
          <a:xfrm>
            <a:off x="10058400" y="4572000"/>
            <a:ext cx="16459200" cy="914400"/>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500" dirty="0">
                <a:solidFill>
                  <a:schemeClr val="bg1"/>
                </a:solidFill>
                <a:latin typeface="Source Sans Pro" panose="020B0503030403020204" pitchFamily="34" charset="0"/>
                <a:ea typeface="Source Sans Pro" panose="020B0503030403020204" pitchFamily="34" charset="0"/>
              </a:rPr>
              <a:t>Sensor Design</a:t>
            </a:r>
          </a:p>
        </p:txBody>
      </p:sp>
      <p:sp>
        <p:nvSpPr>
          <p:cNvPr id="12" name="Subtitle 2"/>
          <p:cNvSpPr txBox="1">
            <a:spLocks/>
          </p:cNvSpPr>
          <p:nvPr/>
        </p:nvSpPr>
        <p:spPr>
          <a:xfrm>
            <a:off x="26974800" y="13944600"/>
            <a:ext cx="9144000" cy="6629400"/>
          </a:xfrm>
          <a:prstGeom prst="rect">
            <a:avLst/>
          </a:prstGeom>
          <a:noFill/>
          <a:ln>
            <a:solidFill>
              <a:srgbClr val="002060"/>
            </a:solidFill>
          </a:ln>
        </p:spPr>
        <p:txBody>
          <a:bodyPr vert="horz" lIns="137160" tIns="137160" rIns="137160" bIns="45720"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3200" i="1" u="sng" dirty="0">
                <a:latin typeface="Source Sans Pro" panose="020B0503030403020204" pitchFamily="34" charset="0"/>
                <a:ea typeface="Source Sans Pro" panose="020B0503030403020204" pitchFamily="34" charset="0"/>
              </a:rPr>
              <a:t>Early pest detection</a:t>
            </a:r>
          </a:p>
          <a:p>
            <a:pPr algn="just">
              <a:spcBef>
                <a:spcPts val="0"/>
              </a:spcBef>
            </a:pPr>
            <a:r>
              <a:rPr lang="en-US" sz="3200" dirty="0">
                <a:latin typeface="Source Sans Pro" panose="020B0503030403020204" pitchFamily="34" charset="0"/>
                <a:ea typeface="Source Sans Pro" panose="020B0503030403020204" pitchFamily="34" charset="0"/>
              </a:rPr>
              <a:t>The sensor could be used in a greenhouse setting to detect pests in soils. As they move through soils, organisms emit a unique sound or “footprint” that can be detected. By listening for these footprints, the sensor could warn growers early about the presence of pests. Specifically, white grubs, wire worms, and jump worms are being focused on.</a:t>
            </a:r>
          </a:p>
          <a:p>
            <a:pPr algn="just">
              <a:spcBef>
                <a:spcPts val="0"/>
              </a:spcBef>
            </a:pPr>
            <a:endParaRPr lang="en-US" sz="3200" dirty="0">
              <a:latin typeface="Source Sans Pro" panose="020B0503030403020204" pitchFamily="34" charset="0"/>
              <a:ea typeface="Source Sans Pro" panose="020B0503030403020204" pitchFamily="34" charset="0"/>
            </a:endParaRPr>
          </a:p>
          <a:p>
            <a:pPr algn="just">
              <a:spcBef>
                <a:spcPts val="0"/>
              </a:spcBef>
            </a:pPr>
            <a:r>
              <a:rPr lang="en-US" sz="3200" i="1" u="sng" dirty="0">
                <a:latin typeface="Source Sans Pro" panose="020B0503030403020204" pitchFamily="34" charset="0"/>
                <a:ea typeface="Source Sans Pro" panose="020B0503030403020204" pitchFamily="34" charset="0"/>
              </a:rPr>
              <a:t>Soil health monitoring</a:t>
            </a:r>
          </a:p>
          <a:p>
            <a:pPr algn="just">
              <a:spcBef>
                <a:spcPts val="0"/>
              </a:spcBef>
            </a:pPr>
            <a:r>
              <a:rPr lang="en-US" sz="3200" dirty="0">
                <a:latin typeface="Source Sans Pro" panose="020B0503030403020204" pitchFamily="34" charset="0"/>
                <a:ea typeface="Source Sans Pro" panose="020B0503030403020204" pitchFamily="34" charset="0"/>
              </a:rPr>
              <a:t>Growers could use this device to determine if useful organisms such as earthworms and springtails are present in the soil. In places that have been affected by a drastic event such as a fire or intense deforestation,  the sensor could monitor rewilding progress.</a:t>
            </a:r>
          </a:p>
        </p:txBody>
      </p:sp>
      <p:sp>
        <p:nvSpPr>
          <p:cNvPr id="13" name="Subtitle 2"/>
          <p:cNvSpPr txBox="1">
            <a:spLocks/>
          </p:cNvSpPr>
          <p:nvPr/>
        </p:nvSpPr>
        <p:spPr>
          <a:xfrm>
            <a:off x="457200" y="4572000"/>
            <a:ext cx="9144000" cy="914400"/>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500" dirty="0">
                <a:solidFill>
                  <a:schemeClr val="bg1"/>
                </a:solidFill>
                <a:latin typeface="Source Sans Pro" panose="020B0503030403020204" pitchFamily="34" charset="0"/>
                <a:ea typeface="Source Sans Pro" panose="020B0503030403020204" pitchFamily="34" charset="0"/>
              </a:rPr>
              <a:t>Introduction</a:t>
            </a:r>
          </a:p>
        </p:txBody>
      </p:sp>
      <p:sp>
        <p:nvSpPr>
          <p:cNvPr id="15" name="Subtitle 2"/>
          <p:cNvSpPr txBox="1">
            <a:spLocks/>
          </p:cNvSpPr>
          <p:nvPr/>
        </p:nvSpPr>
        <p:spPr>
          <a:xfrm>
            <a:off x="26974800" y="4572000"/>
            <a:ext cx="9144000" cy="914400"/>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500" dirty="0">
                <a:solidFill>
                  <a:schemeClr val="bg1"/>
                </a:solidFill>
                <a:latin typeface="Source Sans Pro" panose="020B0503030403020204" pitchFamily="34" charset="0"/>
                <a:ea typeface="Source Sans Pro" panose="020B0503030403020204" pitchFamily="34" charset="0"/>
              </a:rPr>
              <a:t>Beamforming</a:t>
            </a:r>
          </a:p>
        </p:txBody>
      </p:sp>
      <p:sp>
        <p:nvSpPr>
          <p:cNvPr id="16" name="Subtitle 2"/>
          <p:cNvSpPr txBox="1">
            <a:spLocks/>
          </p:cNvSpPr>
          <p:nvPr/>
        </p:nvSpPr>
        <p:spPr>
          <a:xfrm>
            <a:off x="10058400" y="5715000"/>
            <a:ext cx="16459200" cy="6629400"/>
          </a:xfrm>
          <a:prstGeom prst="rect">
            <a:avLst/>
          </a:prstGeom>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200" dirty="0">
              <a:latin typeface="Source Sans Pro" panose="020B0503030403020204" pitchFamily="34" charset="0"/>
              <a:ea typeface="Source Sans Pro" panose="020B0503030403020204" pitchFamily="34" charset="0"/>
            </a:endParaRPr>
          </a:p>
        </p:txBody>
      </p:sp>
      <p:sp>
        <p:nvSpPr>
          <p:cNvPr id="17" name="Subtitle 2"/>
          <p:cNvSpPr txBox="1">
            <a:spLocks/>
          </p:cNvSpPr>
          <p:nvPr/>
        </p:nvSpPr>
        <p:spPr>
          <a:xfrm>
            <a:off x="26974800" y="12801600"/>
            <a:ext cx="9144000" cy="914400"/>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500" dirty="0">
                <a:solidFill>
                  <a:schemeClr val="bg1"/>
                </a:solidFill>
                <a:latin typeface="Source Sans Pro" panose="020B0503030403020204" pitchFamily="34" charset="0"/>
                <a:ea typeface="Source Sans Pro" panose="020B0503030403020204" pitchFamily="34" charset="0"/>
              </a:rPr>
              <a:t>Applications</a:t>
            </a:r>
          </a:p>
        </p:txBody>
      </p:sp>
      <p:sp>
        <p:nvSpPr>
          <p:cNvPr id="18" name="Subtitle 2"/>
          <p:cNvSpPr txBox="1">
            <a:spLocks/>
          </p:cNvSpPr>
          <p:nvPr/>
        </p:nvSpPr>
        <p:spPr>
          <a:xfrm>
            <a:off x="26974800" y="21031200"/>
            <a:ext cx="9144000" cy="685800"/>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dirty="0">
                <a:solidFill>
                  <a:schemeClr val="bg1"/>
                </a:solidFill>
                <a:latin typeface="Source Sans Pro" panose="020B0503030403020204" pitchFamily="34" charset="0"/>
                <a:ea typeface="Source Sans Pro" panose="020B0503030403020204" pitchFamily="34" charset="0"/>
              </a:rPr>
              <a:t>Acknowledgements</a:t>
            </a:r>
          </a:p>
        </p:txBody>
      </p:sp>
      <p:sp>
        <p:nvSpPr>
          <p:cNvPr id="19" name="Subtitle 2"/>
          <p:cNvSpPr txBox="1">
            <a:spLocks/>
          </p:cNvSpPr>
          <p:nvPr/>
        </p:nvSpPr>
        <p:spPr>
          <a:xfrm>
            <a:off x="26974800" y="5715000"/>
            <a:ext cx="9144000" cy="6629400"/>
          </a:xfrm>
          <a:prstGeom prst="rect">
            <a:avLst/>
          </a:prstGeom>
          <a:noFill/>
          <a:ln>
            <a:solidFill>
              <a:srgbClr val="002060"/>
            </a:solidFill>
          </a:ln>
        </p:spPr>
        <p:txBody>
          <a:bodyPr vert="horz" lIns="137160" tIns="137160" rIns="137160" bIns="45720"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3200" dirty="0">
                <a:latin typeface="Source Sans Pro" panose="020B0503030403020204" pitchFamily="34" charset="0"/>
                <a:ea typeface="Source Sans Pro" panose="020B0503030403020204" pitchFamily="34" charset="0"/>
              </a:rPr>
              <a:t>The inclusion of 4 microphones in a circular array allows for </a:t>
            </a:r>
            <a:r>
              <a:rPr lang="en-US" sz="3200" i="1" u="sng" dirty="0">
                <a:latin typeface="Source Sans Pro" panose="020B0503030403020204" pitchFamily="34" charset="0"/>
                <a:ea typeface="Source Sans Pro" panose="020B0503030403020204" pitchFamily="34" charset="0"/>
              </a:rPr>
              <a:t>beamforming</a:t>
            </a:r>
            <a:r>
              <a:rPr lang="en-US" sz="3200" dirty="0">
                <a:latin typeface="Source Sans Pro" panose="020B0503030403020204" pitchFamily="34" charset="0"/>
                <a:ea typeface="Source Sans Pro" panose="020B0503030403020204" pitchFamily="34" charset="0"/>
              </a:rPr>
              <a:t> to detect signal direction. </a:t>
            </a:r>
          </a:p>
          <a:p>
            <a:pPr algn="just">
              <a:spcBef>
                <a:spcPts val="0"/>
              </a:spcBef>
            </a:pPr>
            <a:endParaRPr lang="en-US" sz="3200" dirty="0">
              <a:latin typeface="Source Sans Pro" panose="020B0503030403020204" pitchFamily="34" charset="0"/>
              <a:ea typeface="Source Sans Pro" panose="020B0503030403020204" pitchFamily="34" charset="0"/>
            </a:endParaRPr>
          </a:p>
          <a:p>
            <a:pPr algn="just">
              <a:spcBef>
                <a:spcPts val="0"/>
              </a:spcBef>
            </a:pPr>
            <a:r>
              <a:rPr lang="en-US" sz="3200" i="1" u="sng" dirty="0">
                <a:latin typeface="Source Sans Pro" panose="020B0503030403020204" pitchFamily="34" charset="0"/>
                <a:ea typeface="Source Sans Pro" panose="020B0503030403020204" pitchFamily="34" charset="0"/>
              </a:rPr>
              <a:t>Counting</a:t>
            </a:r>
          </a:p>
          <a:p>
            <a:pPr algn="just">
              <a:spcBef>
                <a:spcPts val="0"/>
              </a:spcBef>
            </a:pPr>
            <a:r>
              <a:rPr lang="en-US" sz="3200" dirty="0">
                <a:latin typeface="Source Sans Pro" panose="020B0503030403020204" pitchFamily="34" charset="0"/>
                <a:ea typeface="Source Sans Pro" panose="020B0503030403020204" pitchFamily="34" charset="0"/>
              </a:rPr>
              <a:t>Using this data, the sensor can count the number of incoming signals over a minimum threshold, which gives the number of organisms moving through the soil.</a:t>
            </a:r>
          </a:p>
          <a:p>
            <a:pPr algn="just">
              <a:spcBef>
                <a:spcPts val="0"/>
              </a:spcBef>
            </a:pPr>
            <a:endParaRPr lang="en-US" sz="3200" dirty="0">
              <a:latin typeface="Source Sans Pro" panose="020B0503030403020204" pitchFamily="34" charset="0"/>
              <a:ea typeface="Source Sans Pro" panose="020B0503030403020204" pitchFamily="34" charset="0"/>
            </a:endParaRPr>
          </a:p>
          <a:p>
            <a:pPr algn="just">
              <a:spcBef>
                <a:spcPts val="0"/>
              </a:spcBef>
            </a:pPr>
            <a:r>
              <a:rPr lang="en-US" sz="3200" i="1" u="sng" dirty="0">
                <a:latin typeface="Source Sans Pro" panose="020B0503030403020204" pitchFamily="34" charset="0"/>
                <a:ea typeface="Source Sans Pro" panose="020B0503030403020204" pitchFamily="34" charset="0"/>
              </a:rPr>
              <a:t>Locating</a:t>
            </a:r>
          </a:p>
          <a:p>
            <a:pPr algn="just">
              <a:spcBef>
                <a:spcPts val="0"/>
              </a:spcBef>
            </a:pPr>
            <a:r>
              <a:rPr lang="en-US" sz="3200" dirty="0">
                <a:latin typeface="Source Sans Pro" panose="020B0503030403020204" pitchFamily="34" charset="0"/>
                <a:ea typeface="Source Sans Pro" panose="020B0503030403020204" pitchFamily="34" charset="0"/>
              </a:rPr>
              <a:t>Beamforming can be used to inform growers of the exact location where pests are living in the soil, allowing them to be exterminated. The sensor could be used to “sniff out” pests and report their exact location.</a:t>
            </a:r>
          </a:p>
        </p:txBody>
      </p:sp>
      <p:sp>
        <p:nvSpPr>
          <p:cNvPr id="30" name="Subtitle 2"/>
          <p:cNvSpPr txBox="1">
            <a:spLocks/>
          </p:cNvSpPr>
          <p:nvPr/>
        </p:nvSpPr>
        <p:spPr>
          <a:xfrm>
            <a:off x="10058400" y="12801600"/>
            <a:ext cx="16459200" cy="914400"/>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500" dirty="0">
                <a:solidFill>
                  <a:schemeClr val="bg1"/>
                </a:solidFill>
                <a:latin typeface="Source Sans Pro" panose="020B0503030403020204" pitchFamily="34" charset="0"/>
                <a:ea typeface="Source Sans Pro" panose="020B0503030403020204" pitchFamily="34" charset="0"/>
              </a:rPr>
              <a:t>The Sensor</a:t>
            </a:r>
          </a:p>
        </p:txBody>
      </p:sp>
      <p:sp>
        <p:nvSpPr>
          <p:cNvPr id="33" name="Subtitle 2"/>
          <p:cNvSpPr txBox="1">
            <a:spLocks/>
          </p:cNvSpPr>
          <p:nvPr/>
        </p:nvSpPr>
        <p:spPr>
          <a:xfrm>
            <a:off x="10058400" y="22174200"/>
            <a:ext cx="8001000" cy="6629400"/>
          </a:xfrm>
          <a:prstGeom prst="rect">
            <a:avLst/>
          </a:prstGeom>
          <a:ln>
            <a:solidFill>
              <a:srgbClr val="002060"/>
            </a:solidFill>
          </a:ln>
        </p:spPr>
        <p:txBody>
          <a:bodyPr vert="horz" lIns="137160" tIns="137160" rIns="13716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3200" dirty="0">
                <a:latin typeface="Source Sans Pro" panose="020B0503030403020204" pitchFamily="34" charset="0"/>
                <a:ea typeface="Source Sans Pro" panose="020B0503030403020204" pitchFamily="34" charset="0"/>
              </a:rPr>
              <a:t>Piezo transducers have a  very high impedance, which means that the input stage must also have a very high impedance. Directly connecting a piezo to a microphone input will result in severe attenuation, especially at higher frequencies. The preamp’s primary purpose is to offer a low impedance source for the CODEC and has a relatively small gain of 2 (6dB). Texas Instrument’s OPA2134 op-amp was chosen due to its extremely high input impedance (10T</a:t>
            </a:r>
            <a:r>
              <a:rPr lang="el-GR" sz="3200" dirty="0">
                <a:latin typeface="Source Sans Pro" panose="020B0503030403020204" pitchFamily="34" charset="0"/>
                <a:ea typeface="Source Sans Pro" panose="020B0503030403020204" pitchFamily="34" charset="0"/>
              </a:rPr>
              <a:t>Ω</a:t>
            </a:r>
            <a:r>
              <a:rPr lang="en-US" sz="3200" dirty="0">
                <a:latin typeface="Source Sans Pro" panose="020B0503030403020204" pitchFamily="34" charset="0"/>
                <a:ea typeface="Source Sans Pro" panose="020B0503030403020204" pitchFamily="34" charset="0"/>
              </a:rPr>
              <a:t>) [4]. The preamp design is based upon a design by Rod Elliott [5].</a:t>
            </a:r>
          </a:p>
        </p:txBody>
      </p:sp>
      <p:cxnSp>
        <p:nvCxnSpPr>
          <p:cNvPr id="50" name="Straight Connector 49"/>
          <p:cNvCxnSpPr/>
          <p:nvPr/>
        </p:nvCxnSpPr>
        <p:spPr>
          <a:xfrm>
            <a:off x="18288000" y="5943600"/>
            <a:ext cx="0" cy="6172200"/>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149" name="Subtitle 2"/>
          <p:cNvSpPr txBox="1">
            <a:spLocks/>
          </p:cNvSpPr>
          <p:nvPr/>
        </p:nvSpPr>
        <p:spPr>
          <a:xfrm>
            <a:off x="10058400" y="21031200"/>
            <a:ext cx="16459200" cy="914400"/>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500" dirty="0">
                <a:solidFill>
                  <a:schemeClr val="bg1"/>
                </a:solidFill>
                <a:latin typeface="Source Sans Pro" panose="020B0503030403020204" pitchFamily="34" charset="0"/>
                <a:ea typeface="Source Sans Pro" panose="020B0503030403020204" pitchFamily="34" charset="0"/>
              </a:rPr>
              <a:t>Piezo Preamplifier</a:t>
            </a:r>
          </a:p>
        </p:txBody>
      </p:sp>
      <p:sp>
        <p:nvSpPr>
          <p:cNvPr id="31" name="Subtitle 2"/>
          <p:cNvSpPr txBox="1">
            <a:spLocks/>
          </p:cNvSpPr>
          <p:nvPr/>
        </p:nvSpPr>
        <p:spPr>
          <a:xfrm>
            <a:off x="10058400" y="13944600"/>
            <a:ext cx="16459200" cy="6629400"/>
          </a:xfrm>
          <a:prstGeom prst="rect">
            <a:avLst/>
          </a:prstGeom>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200" dirty="0">
              <a:latin typeface="Source Sans Pro" panose="020B0503030403020204" pitchFamily="34" charset="0"/>
              <a:ea typeface="Source Sans Pro" panose="020B0503030403020204" pitchFamily="34" charset="0"/>
            </a:endParaRPr>
          </a:p>
        </p:txBody>
      </p:sp>
      <p:cxnSp>
        <p:nvCxnSpPr>
          <p:cNvPr id="159" name="Straight Connector 158"/>
          <p:cNvCxnSpPr/>
          <p:nvPr/>
        </p:nvCxnSpPr>
        <p:spPr>
          <a:xfrm flipH="1">
            <a:off x="18288000" y="14173200"/>
            <a:ext cx="0" cy="6172200"/>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85" name="Subtitle 2"/>
          <p:cNvSpPr txBox="1">
            <a:spLocks/>
          </p:cNvSpPr>
          <p:nvPr/>
        </p:nvSpPr>
        <p:spPr>
          <a:xfrm>
            <a:off x="26974800" y="26060400"/>
            <a:ext cx="9144000" cy="2743200"/>
          </a:xfrm>
          <a:prstGeom prst="rect">
            <a:avLst/>
          </a:prstGeom>
          <a:noFill/>
          <a:ln>
            <a:solidFill>
              <a:srgbClr val="002060"/>
            </a:solidFill>
          </a:ln>
        </p:spPr>
        <p:txBody>
          <a:bodyPr vert="horz" lIns="137160" tIns="137160" rIns="137160" bIns="457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defTabSz="457200">
              <a:lnSpc>
                <a:spcPct val="115000"/>
              </a:lnSpc>
              <a:spcBef>
                <a:spcPts val="0"/>
              </a:spcBef>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[1]	M. Oelze, W. O’Brien, and R. Darmody, “Measurement of Attenuation and Speed of Sound in Soils,”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Soil Science Society of 	America Journal</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vol. 66, 2002.</a:t>
            </a:r>
          </a:p>
          <a:p>
            <a:pPr algn="l" defTabSz="457200">
              <a:lnSpc>
                <a:spcPct val="115000"/>
              </a:lnSpc>
              <a:spcBef>
                <a:spcPts val="0"/>
              </a:spcBef>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[2]	BBC, “Soil sounds: Why scientists are listening to ‘noisy’ worms,” Apr. 19, 2024. [Online]. Available: 	https://www.bbc.co.uk/newsround/68847885</a:t>
            </a:r>
          </a:p>
          <a:p>
            <a:pPr algn="l" defTabSz="457200">
              <a:lnSpc>
                <a:spcPct val="115000"/>
              </a:lnSpc>
              <a:spcBef>
                <a:spcPts val="0"/>
              </a:spcBef>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[3]	J. French, “The C-series+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Ecoutic</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Microphone.” [Online]. Available: https://jezrileyfrench.co.uk/ecoutic-microphone.php</a:t>
            </a:r>
          </a:p>
          <a:p>
            <a:pPr algn="l" defTabSz="457200">
              <a:lnSpc>
                <a:spcPct val="115000"/>
              </a:lnSpc>
              <a:spcBef>
                <a:spcPts val="0"/>
              </a:spcBef>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[4]	“OPAx134 High-Performance,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SoundPlus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Audio Operational Amplifiers.” Texas Instruments, Nov. 2024. [Online]. Available: 	</a:t>
            </a:r>
            <a:r>
              <a:rPr lang="en-US" sz="1200" kern="100" dirty="0">
                <a:effectLst/>
                <a:latin typeface="Aptos" panose="020B0004020202020204" pitchFamily="34" charset="0"/>
                <a:ea typeface="Aptos" panose="020B0004020202020204" pitchFamily="34" charset="0"/>
                <a:cs typeface="Times New Roman" panose="02020603050405020304" pitchFamily="18" charset="0"/>
                <a:hlinkClick r:id="rId2"/>
              </a:rPr>
              <a:t>https://www.ti.com/lit/gpn/OPA2134</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gn="l" defTabSz="457200">
              <a:lnSpc>
                <a:spcPct val="115000"/>
              </a:lnSpc>
              <a:spcBef>
                <a:spcPts val="0"/>
              </a:spcBef>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r>
              <a:rPr lang="en-US" sz="1200" kern="100" dirty="0">
                <a:latin typeface="Aptos" panose="020B0004020202020204" pitchFamily="34" charset="0"/>
                <a:ea typeface="Aptos" panose="020B0004020202020204" pitchFamily="34" charset="0"/>
                <a:cs typeface="Times New Roman" panose="02020603050405020304" pitchFamily="18" charset="0"/>
              </a:rPr>
              <a:t>5</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R. Elliott, “Piezo Pickup Preamplifiers.” Mar. 2020. [Online]. Available: https://sound-au.com/project202.htm</a:t>
            </a:r>
          </a:p>
          <a:p>
            <a:pPr marL="0" marR="0" algn="l" defTabSz="457200">
              <a:lnSpc>
                <a:spcPct val="115000"/>
              </a:lnSpc>
              <a:spcBef>
                <a:spcPts val="0"/>
              </a:spcBef>
              <a:buNone/>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[6]	H. Sohrabi, M.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Jourgholami</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M. Jafari, F.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Tavankar</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R. Venanzi, and R.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Picchio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“Earthworms as an Ecological Indicator of Soil 	Recovery after Mechanized Logging Operations in Mixed Beech Forests,”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Forests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vol. 12, no. 1, 2021,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doi</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10.3390/f12010018.</a:t>
            </a:r>
          </a:p>
        </p:txBody>
      </p:sp>
      <p:sp>
        <p:nvSpPr>
          <p:cNvPr id="93" name="Subtitle 2"/>
          <p:cNvSpPr txBox="1">
            <a:spLocks/>
          </p:cNvSpPr>
          <p:nvPr/>
        </p:nvSpPr>
        <p:spPr>
          <a:xfrm>
            <a:off x="26974800" y="25146000"/>
            <a:ext cx="9144000" cy="685800"/>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dirty="0">
                <a:solidFill>
                  <a:schemeClr val="bg1"/>
                </a:solidFill>
                <a:latin typeface="Source Sans Pro" panose="020B0503030403020204" pitchFamily="34" charset="0"/>
                <a:ea typeface="Source Sans Pro" panose="020B0503030403020204" pitchFamily="34" charset="0"/>
              </a:rPr>
              <a:t>References</a:t>
            </a:r>
          </a:p>
        </p:txBody>
      </p:sp>
      <p:sp>
        <p:nvSpPr>
          <p:cNvPr id="4" name="TextBox 3"/>
          <p:cNvSpPr txBox="1"/>
          <p:nvPr/>
        </p:nvSpPr>
        <p:spPr>
          <a:xfrm>
            <a:off x="27487433" y="10859429"/>
            <a:ext cx="4714501" cy="484626"/>
          </a:xfrm>
          <a:prstGeom prst="rect">
            <a:avLst/>
          </a:prstGeom>
          <a:noFill/>
        </p:spPr>
        <p:txBody>
          <a:bodyPr wrap="square" rtlCol="0">
            <a:spAutoFit/>
          </a:bodyPr>
          <a:lstStyle/>
          <a:p>
            <a:endParaRPr lang="en-US" sz="2500" dirty="0">
              <a:latin typeface="Source Sans Pro" panose="020B0503030403020204" pitchFamily="34" charset="0"/>
              <a:ea typeface="Source Sans Pro" panose="020B0503030403020204" pitchFamily="34" charset="0"/>
            </a:endParaRPr>
          </a:p>
        </p:txBody>
      </p:sp>
      <p:sp>
        <p:nvSpPr>
          <p:cNvPr id="98" name="Subtitle 2"/>
          <p:cNvSpPr txBox="1">
            <a:spLocks/>
          </p:cNvSpPr>
          <p:nvPr/>
        </p:nvSpPr>
        <p:spPr>
          <a:xfrm>
            <a:off x="457200" y="21031200"/>
            <a:ext cx="9144000" cy="914400"/>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500" dirty="0">
                <a:solidFill>
                  <a:schemeClr val="bg1"/>
                </a:solidFill>
                <a:latin typeface="Source Sans Pro" panose="020B0503030403020204" pitchFamily="34" charset="0"/>
                <a:ea typeface="Source Sans Pro" panose="020B0503030403020204" pitchFamily="34" charset="0"/>
              </a:rPr>
              <a:t>The Solution</a:t>
            </a:r>
          </a:p>
        </p:txBody>
      </p:sp>
      <p:sp>
        <p:nvSpPr>
          <p:cNvPr id="99" name="Subtitle 2"/>
          <p:cNvSpPr txBox="1">
            <a:spLocks/>
          </p:cNvSpPr>
          <p:nvPr/>
        </p:nvSpPr>
        <p:spPr>
          <a:xfrm>
            <a:off x="457200" y="13944600"/>
            <a:ext cx="9144000" cy="6629400"/>
          </a:xfrm>
          <a:prstGeom prst="rect">
            <a:avLst/>
          </a:prstGeom>
          <a:ln>
            <a:solidFill>
              <a:srgbClr val="002060"/>
            </a:solidFill>
          </a:ln>
        </p:spPr>
        <p:txBody>
          <a:bodyPr vert="horz" lIns="137160" tIns="137160" rIns="13716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3200" dirty="0">
                <a:latin typeface="Source Sans Pro" panose="020B0503030403020204" pitchFamily="34" charset="0"/>
                <a:ea typeface="Source Sans Pro" panose="020B0503030403020204" pitchFamily="34" charset="0"/>
              </a:rPr>
              <a:t>Jeremiah Audette and Andrew Peloquin, Computer Engineering students at UNH, explored using MEMS microphones buried underneath the soil to detect the location of Earthworms. While they were successful at running a beamforming algorithm in MATLAB and detecting signals in the soil, earthworms were too quiet to be heard by the sensor. The MEMS microphones were also very susceptible to noise above the surface. At the depth of 4 inches, the soil would only attenuate the signal between 1.1 and 2.9 times [1]. However, Researchers at the University of Warwick were able to pick up Earthworm sounds using contact microphones attached to metal probes [2].</a:t>
            </a:r>
          </a:p>
        </p:txBody>
      </p:sp>
      <p:sp>
        <p:nvSpPr>
          <p:cNvPr id="108" name="Subtitle 2"/>
          <p:cNvSpPr txBox="1">
            <a:spLocks/>
          </p:cNvSpPr>
          <p:nvPr/>
        </p:nvSpPr>
        <p:spPr>
          <a:xfrm>
            <a:off x="26974800" y="21945600"/>
            <a:ext cx="9144000" cy="2743200"/>
          </a:xfrm>
          <a:prstGeom prst="rect">
            <a:avLst/>
          </a:prstGeom>
          <a:noFill/>
          <a:ln>
            <a:solidFill>
              <a:srgbClr val="002060"/>
            </a:solidFill>
          </a:ln>
        </p:spPr>
        <p:txBody>
          <a:bodyPr vert="horz" lIns="137160" tIns="137160" rIns="13716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400" dirty="0">
                <a:latin typeface="Source Sans Pro" panose="020B0503030403020204" pitchFamily="34" charset="0"/>
                <a:ea typeface="Source Sans Pro" panose="020B0503030403020204" pitchFamily="34" charset="0"/>
              </a:rPr>
              <a:t>Thanks to Rebecca Sideman (COLSA) and Jeff </a:t>
            </a:r>
            <a:r>
              <a:rPr lang="en-US" sz="2400" dirty="0" err="1">
                <a:latin typeface="Source Sans Pro" panose="020B0503030403020204" pitchFamily="34" charset="0"/>
                <a:ea typeface="Source Sans Pro" panose="020B0503030403020204" pitchFamily="34" charset="0"/>
              </a:rPr>
              <a:t>Garnas</a:t>
            </a:r>
            <a:r>
              <a:rPr lang="en-US" sz="2400" dirty="0">
                <a:latin typeface="Source Sans Pro" panose="020B0503030403020204" pitchFamily="34" charset="0"/>
                <a:ea typeface="Source Sans Pro" panose="020B0503030403020204" pitchFamily="34" charset="0"/>
              </a:rPr>
              <a:t> (COLSA) for their help.</a:t>
            </a:r>
          </a:p>
          <a:p>
            <a:pPr algn="l">
              <a:spcBef>
                <a:spcPts val="0"/>
              </a:spcBef>
            </a:pPr>
            <a:endParaRPr lang="en-US" sz="2400" dirty="0">
              <a:latin typeface="Source Sans Pro" panose="020B0503030403020204" pitchFamily="34" charset="0"/>
              <a:ea typeface="Source Sans Pro" panose="020B0503030403020204" pitchFamily="34" charset="0"/>
            </a:endParaRPr>
          </a:p>
          <a:p>
            <a:pPr algn="l">
              <a:spcBef>
                <a:spcPts val="0"/>
              </a:spcBef>
            </a:pPr>
            <a:r>
              <a:rPr lang="en-US" sz="2400" dirty="0">
                <a:latin typeface="Source Sans Pro" panose="020B0503030403020204" pitchFamily="34" charset="0"/>
                <a:ea typeface="Source Sans Pro" panose="020B0503030403020204" pitchFamily="34" charset="0"/>
              </a:rPr>
              <a:t>NHAES CREATE#11HN37 </a:t>
            </a:r>
          </a:p>
        </p:txBody>
      </p:sp>
      <p:pic>
        <p:nvPicPr>
          <p:cNvPr id="14" name="Picture 13">
            <a:extLst>
              <a:ext uri="{FF2B5EF4-FFF2-40B4-BE49-F238E27FC236}">
                <a16:creationId xmlns:a16="http://schemas.microsoft.com/office/drawing/2014/main" id="{A79D68EC-FFAA-3ED7-EECD-81F269953E0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213866" y="1039109"/>
            <a:ext cx="1922780" cy="2540000"/>
          </a:xfrm>
          <a:prstGeom prst="rect">
            <a:avLst/>
          </a:prstGeom>
        </p:spPr>
      </p:pic>
      <p:sp>
        <p:nvSpPr>
          <p:cNvPr id="11" name="TextBox 10">
            <a:extLst>
              <a:ext uri="{FF2B5EF4-FFF2-40B4-BE49-F238E27FC236}">
                <a16:creationId xmlns:a16="http://schemas.microsoft.com/office/drawing/2014/main" id="{B621DC20-10F6-4042-A9BB-3787FF729CF8}"/>
              </a:ext>
            </a:extLst>
          </p:cNvPr>
          <p:cNvSpPr txBox="1"/>
          <p:nvPr/>
        </p:nvSpPr>
        <p:spPr>
          <a:xfrm>
            <a:off x="18516600" y="22174200"/>
            <a:ext cx="8001000" cy="615553"/>
          </a:xfrm>
          <a:prstGeom prst="rect">
            <a:avLst/>
          </a:prstGeom>
          <a:noFill/>
        </p:spPr>
        <p:txBody>
          <a:bodyPr wrap="square" rtlCol="0">
            <a:spAutoFit/>
          </a:bodyPr>
          <a:lstStyle/>
          <a:p>
            <a:pPr algn="ctr"/>
            <a:r>
              <a:rPr lang="en-US" sz="3400" dirty="0">
                <a:latin typeface="Source Sans Pro" panose="020B0503030403020204" pitchFamily="34" charset="0"/>
                <a:ea typeface="Source Sans Pro" panose="020B0503030403020204" pitchFamily="34" charset="0"/>
              </a:rPr>
              <a:t>Schematic</a:t>
            </a:r>
          </a:p>
        </p:txBody>
      </p:sp>
      <p:sp>
        <p:nvSpPr>
          <p:cNvPr id="23" name="TextBox 22">
            <a:extLst>
              <a:ext uri="{FF2B5EF4-FFF2-40B4-BE49-F238E27FC236}">
                <a16:creationId xmlns:a16="http://schemas.microsoft.com/office/drawing/2014/main" id="{02E5902C-35A1-257F-9DF6-2B8BA4F6894E}"/>
              </a:ext>
            </a:extLst>
          </p:cNvPr>
          <p:cNvSpPr txBox="1"/>
          <p:nvPr/>
        </p:nvSpPr>
        <p:spPr>
          <a:xfrm>
            <a:off x="10058400" y="13944600"/>
            <a:ext cx="8229600" cy="615553"/>
          </a:xfrm>
          <a:prstGeom prst="rect">
            <a:avLst/>
          </a:prstGeom>
          <a:noFill/>
        </p:spPr>
        <p:txBody>
          <a:bodyPr wrap="square" rtlCol="0">
            <a:spAutoFit/>
          </a:bodyPr>
          <a:lstStyle/>
          <a:p>
            <a:pPr algn="ctr"/>
            <a:r>
              <a:rPr lang="en-US" sz="3400" dirty="0">
                <a:latin typeface="Source Sans Pro" panose="020B0503030403020204" pitchFamily="34" charset="0"/>
                <a:ea typeface="Source Sans Pro" panose="020B0503030403020204" pitchFamily="34" charset="0"/>
              </a:rPr>
              <a:t>Piezo Microphone Design</a:t>
            </a:r>
          </a:p>
        </p:txBody>
      </p:sp>
      <p:sp>
        <p:nvSpPr>
          <p:cNvPr id="24" name="TextBox 23">
            <a:extLst>
              <a:ext uri="{FF2B5EF4-FFF2-40B4-BE49-F238E27FC236}">
                <a16:creationId xmlns:a16="http://schemas.microsoft.com/office/drawing/2014/main" id="{5DEDCCDD-7E0C-CFD8-D4CA-0B12FE9F2126}"/>
              </a:ext>
            </a:extLst>
          </p:cNvPr>
          <p:cNvSpPr txBox="1"/>
          <p:nvPr/>
        </p:nvSpPr>
        <p:spPr>
          <a:xfrm>
            <a:off x="18288000" y="13944600"/>
            <a:ext cx="8229600" cy="615553"/>
          </a:xfrm>
          <a:prstGeom prst="rect">
            <a:avLst/>
          </a:prstGeom>
          <a:noFill/>
        </p:spPr>
        <p:txBody>
          <a:bodyPr wrap="square" rtlCol="0">
            <a:spAutoFit/>
          </a:bodyPr>
          <a:lstStyle/>
          <a:p>
            <a:pPr algn="ctr">
              <a:spcBef>
                <a:spcPts val="0"/>
              </a:spcBef>
            </a:pPr>
            <a:r>
              <a:rPr lang="en-US" sz="3400" dirty="0">
                <a:latin typeface="Source Sans Pro" panose="020B0503030403020204" pitchFamily="34" charset="0"/>
                <a:ea typeface="Source Sans Pro" panose="020B0503030403020204" pitchFamily="34" charset="0"/>
              </a:rPr>
              <a:t>Earthworms as Indicators of Soil Health</a:t>
            </a:r>
          </a:p>
        </p:txBody>
      </p:sp>
      <p:sp>
        <p:nvSpPr>
          <p:cNvPr id="26" name="TextBox 25">
            <a:extLst>
              <a:ext uri="{FF2B5EF4-FFF2-40B4-BE49-F238E27FC236}">
                <a16:creationId xmlns:a16="http://schemas.microsoft.com/office/drawing/2014/main" id="{2C34E6D1-2533-A971-7F81-912E3A43B980}"/>
              </a:ext>
            </a:extLst>
          </p:cNvPr>
          <p:cNvSpPr txBox="1"/>
          <p:nvPr/>
        </p:nvSpPr>
        <p:spPr>
          <a:xfrm>
            <a:off x="10058400" y="5715000"/>
            <a:ext cx="8229600" cy="615553"/>
          </a:xfrm>
          <a:prstGeom prst="rect">
            <a:avLst/>
          </a:prstGeom>
          <a:noFill/>
        </p:spPr>
        <p:txBody>
          <a:bodyPr wrap="square" rtlCol="0">
            <a:spAutoFit/>
          </a:bodyPr>
          <a:lstStyle/>
          <a:p>
            <a:pPr algn="ctr"/>
            <a:r>
              <a:rPr lang="en-US" sz="3400" dirty="0">
                <a:latin typeface="Source Sans Pro" panose="020B0503030403020204" pitchFamily="34" charset="0"/>
                <a:ea typeface="Source Sans Pro" panose="020B0503030403020204" pitchFamily="34" charset="0"/>
              </a:rPr>
              <a:t>Signal Chain</a:t>
            </a:r>
          </a:p>
        </p:txBody>
      </p:sp>
      <p:sp>
        <p:nvSpPr>
          <p:cNvPr id="27" name="TextBox 26">
            <a:extLst>
              <a:ext uri="{FF2B5EF4-FFF2-40B4-BE49-F238E27FC236}">
                <a16:creationId xmlns:a16="http://schemas.microsoft.com/office/drawing/2014/main" id="{49A35DD1-ED9B-8F66-F204-94FEBE34A4C7}"/>
              </a:ext>
            </a:extLst>
          </p:cNvPr>
          <p:cNvSpPr txBox="1"/>
          <p:nvPr/>
        </p:nvSpPr>
        <p:spPr>
          <a:xfrm>
            <a:off x="18288000" y="5715000"/>
            <a:ext cx="8229600" cy="615553"/>
          </a:xfrm>
          <a:prstGeom prst="rect">
            <a:avLst/>
          </a:prstGeom>
          <a:noFill/>
        </p:spPr>
        <p:txBody>
          <a:bodyPr wrap="square" rtlCol="0">
            <a:spAutoFit/>
          </a:bodyPr>
          <a:lstStyle/>
          <a:p>
            <a:pPr algn="ctr"/>
            <a:r>
              <a:rPr lang="en-US" sz="3400" dirty="0">
                <a:latin typeface="Source Sans Pro" panose="020B0503030403020204" pitchFamily="34" charset="0"/>
                <a:ea typeface="Source Sans Pro" panose="020B0503030403020204" pitchFamily="34" charset="0"/>
              </a:rPr>
              <a:t>SolidWorks Model</a:t>
            </a:r>
          </a:p>
        </p:txBody>
      </p:sp>
      <p:pic>
        <p:nvPicPr>
          <p:cNvPr id="36" name="Picture 35" descr="A graph of different years after skidding operations&#10;&#10;AI-generated content may be incorrect.">
            <a:extLst>
              <a:ext uri="{FF2B5EF4-FFF2-40B4-BE49-F238E27FC236}">
                <a16:creationId xmlns:a16="http://schemas.microsoft.com/office/drawing/2014/main" id="{9C768C82-1139-A88A-A301-85AF6BDA02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45199" y="14567515"/>
            <a:ext cx="7315200" cy="4615724"/>
          </a:xfrm>
          <a:prstGeom prst="rect">
            <a:avLst/>
          </a:prstGeom>
        </p:spPr>
      </p:pic>
      <p:pic>
        <p:nvPicPr>
          <p:cNvPr id="40" name="Picture 39" descr="A computer generated image of a circuit board&#10;&#10;AI-generated content may be incorrect.">
            <a:extLst>
              <a:ext uri="{FF2B5EF4-FFF2-40B4-BE49-F238E27FC236}">
                <a16:creationId xmlns:a16="http://schemas.microsoft.com/office/drawing/2014/main" id="{B23A23F3-9159-8176-C0C9-E40E9482C5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77556" y="6286500"/>
            <a:ext cx="5850486" cy="5486400"/>
          </a:xfrm>
          <a:prstGeom prst="rect">
            <a:avLst/>
          </a:prstGeom>
        </p:spPr>
      </p:pic>
      <p:pic>
        <p:nvPicPr>
          <p:cNvPr id="38" name="Picture 37" descr="A blueprint of a square object&#10;&#10;AI-generated content may be incorrect.">
            <a:extLst>
              <a:ext uri="{FF2B5EF4-FFF2-40B4-BE49-F238E27FC236}">
                <a16:creationId xmlns:a16="http://schemas.microsoft.com/office/drawing/2014/main" id="{9CC9F49A-AAEE-CEEB-AEA4-D9E62016CF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94326" y="10105574"/>
            <a:ext cx="2523272" cy="2239337"/>
          </a:xfrm>
          <a:prstGeom prst="rect">
            <a:avLst/>
          </a:prstGeom>
        </p:spPr>
      </p:pic>
      <p:sp>
        <p:nvSpPr>
          <p:cNvPr id="41" name="Parallelogram 40">
            <a:extLst>
              <a:ext uri="{FF2B5EF4-FFF2-40B4-BE49-F238E27FC236}">
                <a16:creationId xmlns:a16="http://schemas.microsoft.com/office/drawing/2014/main" id="{6ED16EF9-C817-C02B-50C5-951AEFFC680D}"/>
              </a:ext>
            </a:extLst>
          </p:cNvPr>
          <p:cNvSpPr/>
          <p:nvPr/>
        </p:nvSpPr>
        <p:spPr>
          <a:xfrm flipV="1">
            <a:off x="30256480" y="457200"/>
            <a:ext cx="2743200" cy="3657600"/>
          </a:xfrm>
          <a:prstGeom prst="parallelogram">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95C172F-D5A7-5081-AC99-B5DEED0ED2B6}"/>
              </a:ext>
            </a:extLst>
          </p:cNvPr>
          <p:cNvSpPr/>
          <p:nvPr/>
        </p:nvSpPr>
        <p:spPr>
          <a:xfrm>
            <a:off x="34290000" y="457200"/>
            <a:ext cx="1828800" cy="36576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a:extLst>
              <a:ext uri="{FF2B5EF4-FFF2-40B4-BE49-F238E27FC236}">
                <a16:creationId xmlns:a16="http://schemas.microsoft.com/office/drawing/2014/main" id="{CB8F9CD2-4AFC-3640-E9EC-332F358760E5}"/>
              </a:ext>
            </a:extLst>
          </p:cNvPr>
          <p:cNvSpPr/>
          <p:nvPr/>
        </p:nvSpPr>
        <p:spPr>
          <a:xfrm flipV="1">
            <a:off x="32232600" y="457200"/>
            <a:ext cx="2743200" cy="3657600"/>
          </a:xfrm>
          <a:prstGeom prst="parallelogram">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A black background with a black square&#10;&#10;AI-generated content may be incorrect.">
            <a:extLst>
              <a:ext uri="{FF2B5EF4-FFF2-40B4-BE49-F238E27FC236}">
                <a16:creationId xmlns:a16="http://schemas.microsoft.com/office/drawing/2014/main" id="{4FD9F279-779D-72DA-101B-3A0C7AF1CA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15598" y="7090063"/>
            <a:ext cx="7315200" cy="3879273"/>
          </a:xfrm>
          <a:prstGeom prst="rect">
            <a:avLst/>
          </a:prstGeom>
        </p:spPr>
      </p:pic>
      <p:sp>
        <p:nvSpPr>
          <p:cNvPr id="21" name="Subtitle 2">
            <a:extLst>
              <a:ext uri="{FF2B5EF4-FFF2-40B4-BE49-F238E27FC236}">
                <a16:creationId xmlns:a16="http://schemas.microsoft.com/office/drawing/2014/main" id="{09A6D9E6-B524-C654-DB8A-D270EE45B6F5}"/>
              </a:ext>
            </a:extLst>
          </p:cNvPr>
          <p:cNvSpPr txBox="1">
            <a:spLocks/>
          </p:cNvSpPr>
          <p:nvPr/>
        </p:nvSpPr>
        <p:spPr>
          <a:xfrm>
            <a:off x="18516600" y="22174200"/>
            <a:ext cx="8001000" cy="6629400"/>
          </a:xfrm>
          <a:prstGeom prst="rect">
            <a:avLst/>
          </a:prstGeom>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200" dirty="0">
              <a:latin typeface="Source Sans Pro" panose="020B0503030403020204" pitchFamily="34" charset="0"/>
              <a:ea typeface="Source Sans Pro" panose="020B0503030403020204" pitchFamily="34" charset="0"/>
            </a:endParaRPr>
          </a:p>
        </p:txBody>
      </p:sp>
      <p:sp>
        <p:nvSpPr>
          <p:cNvPr id="25" name="TextBox 24">
            <a:extLst>
              <a:ext uri="{FF2B5EF4-FFF2-40B4-BE49-F238E27FC236}">
                <a16:creationId xmlns:a16="http://schemas.microsoft.com/office/drawing/2014/main" id="{32A7E422-3F50-CF2A-77F3-DD0F3DB03F34}"/>
              </a:ext>
            </a:extLst>
          </p:cNvPr>
          <p:cNvSpPr txBox="1"/>
          <p:nvPr/>
        </p:nvSpPr>
        <p:spPr>
          <a:xfrm>
            <a:off x="18288000" y="19202400"/>
            <a:ext cx="8229600" cy="1200329"/>
          </a:xfrm>
          <a:prstGeom prst="rect">
            <a:avLst/>
          </a:prstGeom>
          <a:noFill/>
        </p:spPr>
        <p:txBody>
          <a:bodyPr wrap="square" rtlCol="0">
            <a:spAutoFit/>
          </a:bodyPr>
          <a:lstStyle/>
          <a:p>
            <a:r>
              <a:rPr lang="en-US" sz="1800" dirty="0">
                <a:latin typeface="Source Sans Pro" panose="020B0503030403020204" pitchFamily="34" charset="0"/>
                <a:ea typeface="Source Sans Pro" panose="020B0503030403020204" pitchFamily="34" charset="0"/>
              </a:rPr>
              <a:t>Changes in earthworm biomass (Mean ± SD) in different years after the logging operations (i.e., 3, 10, 20, 25 years, and Un: Undisturbed area) in two soil depths. Different letters indicate statistically significant differences among skid trails and undisturbed area by Duncan’s test (p &lt; 0.05) [6].</a:t>
            </a:r>
          </a:p>
        </p:txBody>
      </p:sp>
      <p:pic>
        <p:nvPicPr>
          <p:cNvPr id="35" name="Graphic 34">
            <a:extLst>
              <a:ext uri="{FF2B5EF4-FFF2-40B4-BE49-F238E27FC236}">
                <a16:creationId xmlns:a16="http://schemas.microsoft.com/office/drawing/2014/main" id="{581506FA-218F-4733-932A-A1BA974E96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859500" y="23787847"/>
            <a:ext cx="7315200" cy="3402106"/>
          </a:xfrm>
          <a:prstGeom prst="rect">
            <a:avLst/>
          </a:prstGeom>
        </p:spPr>
      </p:pic>
      <p:pic>
        <p:nvPicPr>
          <p:cNvPr id="39" name="Picture 38" descr="A long thin metal pole&#10;&#10;AI-generated content may be incorrect.">
            <a:extLst>
              <a:ext uri="{FF2B5EF4-FFF2-40B4-BE49-F238E27FC236}">
                <a16:creationId xmlns:a16="http://schemas.microsoft.com/office/drawing/2014/main" id="{5012CA2A-EE5F-655B-C5E4-EAD7507DC2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11956" y="14973300"/>
            <a:ext cx="2407688" cy="4572000"/>
          </a:xfrm>
          <a:prstGeom prst="rect">
            <a:avLst/>
          </a:prstGeom>
        </p:spPr>
      </p:pic>
      <p:sp>
        <p:nvSpPr>
          <p:cNvPr id="42" name="TextBox 41">
            <a:extLst>
              <a:ext uri="{FF2B5EF4-FFF2-40B4-BE49-F238E27FC236}">
                <a16:creationId xmlns:a16="http://schemas.microsoft.com/office/drawing/2014/main" id="{4B3EF15C-69CE-9B5B-FD6B-7A0F59620012}"/>
              </a:ext>
            </a:extLst>
          </p:cNvPr>
          <p:cNvSpPr txBox="1"/>
          <p:nvPr/>
        </p:nvSpPr>
        <p:spPr>
          <a:xfrm>
            <a:off x="10286997" y="19773900"/>
            <a:ext cx="3657600" cy="707886"/>
          </a:xfrm>
          <a:prstGeom prst="rect">
            <a:avLst/>
          </a:prstGeom>
          <a:noFill/>
        </p:spPr>
        <p:txBody>
          <a:bodyPr wrap="square" rtlCol="0">
            <a:spAutoFit/>
          </a:bodyPr>
          <a:lstStyle/>
          <a:p>
            <a:pPr algn="ctr"/>
            <a:r>
              <a:rPr lang="en-US" sz="2000" dirty="0">
                <a:latin typeface="Source Sans Pro" panose="020B0503030403020204" pitchFamily="34" charset="0"/>
                <a:ea typeface="Source Sans Pro" panose="020B0503030403020204" pitchFamily="34" charset="0"/>
              </a:rPr>
              <a:t>Leading Bioacoustic Microphone [3]</a:t>
            </a:r>
          </a:p>
        </p:txBody>
      </p:sp>
      <p:sp>
        <p:nvSpPr>
          <p:cNvPr id="43" name="TextBox 42">
            <a:extLst>
              <a:ext uri="{FF2B5EF4-FFF2-40B4-BE49-F238E27FC236}">
                <a16:creationId xmlns:a16="http://schemas.microsoft.com/office/drawing/2014/main" id="{9C4CFCEF-490C-A0A7-7EF1-2970B1AAD375}"/>
              </a:ext>
            </a:extLst>
          </p:cNvPr>
          <p:cNvSpPr txBox="1"/>
          <p:nvPr/>
        </p:nvSpPr>
        <p:spPr>
          <a:xfrm>
            <a:off x="14394695" y="19786997"/>
            <a:ext cx="3657600" cy="400110"/>
          </a:xfrm>
          <a:prstGeom prst="rect">
            <a:avLst/>
          </a:prstGeom>
          <a:noFill/>
        </p:spPr>
        <p:txBody>
          <a:bodyPr wrap="square" rtlCol="0">
            <a:spAutoFit/>
          </a:bodyPr>
          <a:lstStyle/>
          <a:p>
            <a:pPr algn="ctr"/>
            <a:r>
              <a:rPr lang="en-US" sz="2000" dirty="0">
                <a:latin typeface="Source Sans Pro" panose="020B0503030403020204" pitchFamily="34" charset="0"/>
                <a:ea typeface="Source Sans Pro" panose="020B0503030403020204" pitchFamily="34" charset="0"/>
              </a:rPr>
              <a:t>Project Design</a:t>
            </a:r>
          </a:p>
        </p:txBody>
      </p:sp>
      <p:pic>
        <p:nvPicPr>
          <p:cNvPr id="10" name="Picture 9" descr="A round device with a wire attached to it&#10;&#10;AI-generated content may be incorrect.">
            <a:extLst>
              <a:ext uri="{FF2B5EF4-FFF2-40B4-BE49-F238E27FC236}">
                <a16:creationId xmlns:a16="http://schemas.microsoft.com/office/drawing/2014/main" id="{A9796490-4E98-75A2-5A99-1E68FE50E022}"/>
              </a:ext>
            </a:extLst>
          </p:cNvPr>
          <p:cNvPicPr>
            <a:picLocks noChangeAspect="1"/>
          </p:cNvPicPr>
          <p:nvPr/>
        </p:nvPicPr>
        <p:blipFill>
          <a:blip r:embed="rId11" cstate="print">
            <a:extLst>
              <a:ext uri="{28A0092B-C50C-407E-A947-70E740481C1C}">
                <a14:useLocalDpi xmlns:a14="http://schemas.microsoft.com/office/drawing/2010/main" val="0"/>
              </a:ext>
            </a:extLst>
          </a:blip>
          <a:srcRect l="5963" t="33351" r="11868" b="29576"/>
          <a:stretch/>
        </p:blipFill>
        <p:spPr>
          <a:xfrm rot="16200000">
            <a:off x="13143189" y="16416615"/>
            <a:ext cx="3979693" cy="1346672"/>
          </a:xfrm>
          <a:prstGeom prst="rect">
            <a:avLst/>
          </a:prstGeom>
        </p:spPr>
      </p:pic>
      <p:pic>
        <p:nvPicPr>
          <p:cNvPr id="22" name="Picture 21" descr="A small round object with a wire on a white surface&#10;&#10;AI-generated content may be incorrect.">
            <a:extLst>
              <a:ext uri="{FF2B5EF4-FFF2-40B4-BE49-F238E27FC236}">
                <a16:creationId xmlns:a16="http://schemas.microsoft.com/office/drawing/2014/main" id="{1CB361CE-1701-6618-84E1-61CE2E18A0C5}"/>
              </a:ext>
            </a:extLst>
          </p:cNvPr>
          <p:cNvPicPr>
            <a:picLocks noChangeAspect="1"/>
          </p:cNvPicPr>
          <p:nvPr/>
        </p:nvPicPr>
        <p:blipFill>
          <a:blip r:embed="rId12" cstate="print">
            <a:extLst>
              <a:ext uri="{28A0092B-C50C-407E-A947-70E740481C1C}">
                <a14:useLocalDpi xmlns:a14="http://schemas.microsoft.com/office/drawing/2010/main" val="0"/>
              </a:ext>
            </a:extLst>
          </a:blip>
          <a:srcRect l="24588" t="29246" r="40071" b="34862"/>
          <a:stretch/>
        </p:blipFill>
        <p:spPr>
          <a:xfrm rot="5400000">
            <a:off x="15453957" y="15929643"/>
            <a:ext cx="2957855" cy="2253030"/>
          </a:xfrm>
          <a:prstGeom prst="rect">
            <a:avLst/>
          </a:prstGeom>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2905</TotalTime>
  <Words>967</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Calibri Light</vt:lpstr>
      <vt:lpstr>Source Sans Pro</vt:lpstr>
      <vt:lpstr>Office Theme</vt:lpstr>
      <vt:lpstr>Subterranean Bioacoustic Sensing: A Novel Approach for Soil Monitoring and Pest Detection Keith Sangillo, MD Shaad Mahmud, Rebecca Sideman, Jeff Garnas Electrical and Computer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Keith Sangillo</cp:lastModifiedBy>
  <cp:revision>151</cp:revision>
  <dcterms:created xsi:type="dcterms:W3CDTF">2016-03-05T16:55:12Z</dcterms:created>
  <dcterms:modified xsi:type="dcterms:W3CDTF">2025-04-21T13:58:31Z</dcterms:modified>
</cp:coreProperties>
</file>