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
  </p:notesMasterIdLst>
  <p:handoutMasterIdLst>
    <p:handoutMasterId r:id="rId7"/>
  </p:handoutMasterIdLst>
  <p:sldIdLst>
    <p:sldId id="28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898989"/>
    <a:srgbClr val="6393CD"/>
    <a:srgbClr val="5989D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C7817-F643-D4E9-3BEC-51F3C64EC09C}" v="2" dt="2025-04-21T14:20:32.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4/21/2025</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1T01:02:44.233"/>
    </inkml:context>
    <inkml:brush xml:id="br0">
      <inkml:brushProperty name="width" value="0.1" units="cm"/>
      <inkml:brushProperty name="height" value="0.1" units="cm"/>
      <inkml:brushProperty name="color" value="#FFFFFF"/>
    </inkml:brush>
  </inkml:definitions>
  <inkml:trace contextRef="#ctx0" brushRef="#br0">1 187 24575,'0'0'0,"18"-5"0,108-27 0,177-55 0,-299 86 0,27-12 0,0 2 0,1 1 0,0 1 0,57-7 0,-111 20 0,1 0 0,-1 2 0,1 1 0,0 0 0,1 2 0,-24 12 0,-21 9 0,-257 99 0,385-152 0,0 2 0,130-24 0,-168 39 0,0-1 0,-1-1 0,0-1 0,0-1 0,26-15 0,-19 9 0,1 2 0,33-11 0,-56 22-227,0 1-1,0 0 1,0 1-1,1-1 1,16 2-1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1T01:03:04.795"/>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1T01:02:45.027"/>
    </inkml:context>
    <inkml:brush xml:id="br0">
      <inkml:brushProperty name="width" value="0.1" units="cm"/>
      <inkml:brushProperty name="height" value="0.1" units="cm"/>
      <inkml:brushProperty name="color" value="#FFFFFF"/>
    </inkml:brush>
  </inkml:definitions>
  <inkml:trace contextRef="#ctx0" brushRef="#br0">0 50 24575,'0'0'0,"1"1"0,-1 0 0,1-1 0,-1 1 0,1-1 0,-1 1 0,1 0 0,-1-1 0,1 1 0,0-1 0,-1 0 0,1 1 0,0-1 0,-1 1 0,1-1 0,0 0 0,-1 0 0,1 1 0,0-1 0,0 0 0,-1 0 0,1 0 0,0 0 0,0 0 0,-1 0 0,1 0 0,1 0 0,22 0 0,0-4 32,0-1 0,43-15 0,-48 13-324,1 1 0,0 1-1,0 1 1,37-3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1T01:02:45.621"/>
    </inkml:context>
    <inkml:brush xml:id="br0">
      <inkml:brushProperty name="width" value="0.1" units="cm"/>
      <inkml:brushProperty name="height" value="0.1" units="cm"/>
      <inkml:brushProperty name="color" value="#FFFFFF"/>
    </inkml:brush>
  </inkml:definitions>
  <inkml:trace contextRef="#ctx0" brushRef="#br0">0 1 24575,'54'15'0,"-22"-10"-341,0-2 0,0-1-1,53-3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1T01:02:46.416"/>
    </inkml:context>
    <inkml:brush xml:id="br0">
      <inkml:brushProperty name="width" value="0.1" units="cm"/>
      <inkml:brushProperty name="height" value="0.1" units="cm"/>
      <inkml:brushProperty name="color" value="#FFFFFF"/>
    </inkml:brush>
  </inkml:definitions>
  <inkml:trace contextRef="#ctx0" brushRef="#br0">0 54 24575,'9'0'0,"-1"-2"0,0 1 0,0-1 0,12-4 0,14-3 0,227-25-1365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1T01:02:47.113"/>
    </inkml:context>
    <inkml:brush xml:id="br0">
      <inkml:brushProperty name="width" value="0.1" units="cm"/>
      <inkml:brushProperty name="height" value="0.1" units="cm"/>
      <inkml:brushProperty name="color" value="#FFFFFF"/>
    </inkml:brush>
  </inkml:definitions>
  <inkml:trace contextRef="#ctx0" brushRef="#br0">0 10 24575,'46'2'0,"-32"0"0,0-1 0,28-2 0,8-8-1365,-30 5-5461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1T01:02:47.738"/>
    </inkml:context>
    <inkml:brush xml:id="br0">
      <inkml:brushProperty name="width" value="0.1" units="cm"/>
      <inkml:brushProperty name="height" value="0.1" units="cm"/>
      <inkml:brushProperty name="color" value="#FFFFFF"/>
    </inkml:brush>
  </inkml:definitions>
  <inkml:trace contextRef="#ctx0" brushRef="#br0">1 1 24575,'0'0'0,"0"0"0,0 1 0,2 1 0,1 1 0,2 1 0,2 2 0,3-1 0,2 0 0,5-3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1T01:02:50.634"/>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1T01:02:51.550"/>
    </inkml:context>
    <inkml:brush xml:id="br0">
      <inkml:brushProperty name="width" value="0.1" units="cm"/>
      <inkml:brushProperty name="height" value="0.1" units="cm"/>
      <inkml:brushProperty name="color" value="#FFFFFF"/>
    </inkml:brush>
  </inkml:definitions>
  <inkml:trace contextRef="#ctx0" brushRef="#br0">1 1 24575,'0'0'0,"0"0"0,1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1T01:03:04.373"/>
    </inkml:context>
    <inkml:brush xml:id="br0">
      <inkml:brushProperty name="width" value="0.1" units="cm"/>
      <inkml:brushProperty name="height" value="0.1" units="cm"/>
      <inkml:brushProperty name="color" value="#FFFFFF"/>
    </inkml:brush>
  </inkml:definitions>
  <inkml:trace contextRef="#ctx0" brushRef="#br0">1 1 24575,'0'0'0,"0"0"0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a:t>Click to add content</a:t>
            </a:r>
          </a:p>
          <a:p>
            <a:pPr lvl="1"/>
            <a:r>
              <a:rPr lang="en-US"/>
              <a:t>Second level</a:t>
            </a:r>
          </a:p>
          <a:p>
            <a:pPr lvl="2"/>
            <a:r>
              <a:rPr lang="en-US"/>
              <a:t>Third level</a:t>
            </a:r>
          </a:p>
          <a:p>
            <a:pPr lvl="3"/>
            <a:r>
              <a:rPr lang="en-US"/>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8.png"/><Relationship Id="rId18" Type="http://schemas.openxmlformats.org/officeDocument/2006/relationships/customXml" Target="../ink/ink10.xml"/><Relationship Id="rId3" Type="http://schemas.openxmlformats.org/officeDocument/2006/relationships/image" Target="../media/image13.png"/><Relationship Id="rId21" Type="http://schemas.openxmlformats.org/officeDocument/2006/relationships/image" Target="../media/image21.png"/><Relationship Id="rId7" Type="http://schemas.openxmlformats.org/officeDocument/2006/relationships/image" Target="../media/image15.png"/><Relationship Id="rId12" Type="http://schemas.openxmlformats.org/officeDocument/2006/relationships/customXml" Target="../ink/ink6.xml"/><Relationship Id="rId17" Type="http://schemas.openxmlformats.org/officeDocument/2006/relationships/customXml" Target="../ink/ink9.xml"/><Relationship Id="rId2" Type="http://schemas.openxmlformats.org/officeDocument/2006/relationships/customXml" Target="../ink/ink1.xml"/><Relationship Id="rId16" Type="http://schemas.openxmlformats.org/officeDocument/2006/relationships/customXml" Target="../ink/ink8.xml"/><Relationship Id="rId20" Type="http://schemas.microsoft.com/office/2007/relationships/hdphoto" Target="../media/hdphoto1.wdp"/><Relationship Id="rId1" Type="http://schemas.openxmlformats.org/officeDocument/2006/relationships/slideLayout" Target="../slideLayouts/slideLayout12.xml"/><Relationship Id="rId6" Type="http://schemas.openxmlformats.org/officeDocument/2006/relationships/customXml" Target="../ink/ink3.xml"/><Relationship Id="rId11" Type="http://schemas.openxmlformats.org/officeDocument/2006/relationships/image" Target="../media/image17.png"/><Relationship Id="rId24" Type="http://schemas.openxmlformats.org/officeDocument/2006/relationships/image" Target="../media/image24.png"/><Relationship Id="rId5" Type="http://schemas.openxmlformats.org/officeDocument/2006/relationships/image" Target="../media/image14.png"/><Relationship Id="rId15" Type="http://schemas.openxmlformats.org/officeDocument/2006/relationships/image" Target="../media/image19.png"/><Relationship Id="rId23" Type="http://schemas.openxmlformats.org/officeDocument/2006/relationships/image" Target="../media/image23.png"/><Relationship Id="rId10" Type="http://schemas.openxmlformats.org/officeDocument/2006/relationships/customXml" Target="../ink/ink5.xml"/><Relationship Id="rId19" Type="http://schemas.openxmlformats.org/officeDocument/2006/relationships/image" Target="../media/image20.png"/><Relationship Id="rId4" Type="http://schemas.openxmlformats.org/officeDocument/2006/relationships/customXml" Target="../ink/ink2.xml"/><Relationship Id="rId9" Type="http://schemas.openxmlformats.org/officeDocument/2006/relationships/image" Target="../media/image16.png"/><Relationship Id="rId14" Type="http://schemas.openxmlformats.org/officeDocument/2006/relationships/customXml" Target="../ink/ink7.xml"/><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EEA10698-B543-0356-68E5-212C88409176}"/>
              </a:ext>
            </a:extLst>
          </p:cNvPr>
          <p:cNvSpPr/>
          <p:nvPr/>
        </p:nvSpPr>
        <p:spPr>
          <a:xfrm>
            <a:off x="8274492" y="3629135"/>
            <a:ext cx="3781665" cy="280925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69315FC-3BED-588A-69B9-8C347A0B99C5}"/>
              </a:ext>
            </a:extLst>
          </p:cNvPr>
          <p:cNvSpPr/>
          <p:nvPr/>
        </p:nvSpPr>
        <p:spPr>
          <a:xfrm>
            <a:off x="4773688" y="931244"/>
            <a:ext cx="7282469" cy="2603939"/>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7B2228E-3B1D-7BE6-2F46-A8543D664D1C}"/>
              </a:ext>
            </a:extLst>
          </p:cNvPr>
          <p:cNvSpPr/>
          <p:nvPr/>
        </p:nvSpPr>
        <p:spPr>
          <a:xfrm>
            <a:off x="129747" y="925970"/>
            <a:ext cx="4516930" cy="2615338"/>
          </a:xfrm>
          <a:prstGeom prst="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C69192E-B1C6-028C-FE4E-A21BF7E0EAB2}"/>
              </a:ext>
            </a:extLst>
          </p:cNvPr>
          <p:cNvSpPr/>
          <p:nvPr/>
        </p:nvSpPr>
        <p:spPr>
          <a:xfrm>
            <a:off x="0" y="6516219"/>
            <a:ext cx="12203520" cy="341781"/>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D658991E-52BE-995C-93D5-FE3BACB52C41}"/>
              </a:ext>
            </a:extLst>
          </p:cNvPr>
          <p:cNvGrpSpPr/>
          <p:nvPr/>
        </p:nvGrpSpPr>
        <p:grpSpPr>
          <a:xfrm>
            <a:off x="2218515" y="24180"/>
            <a:ext cx="370080" cy="108000"/>
            <a:chOff x="2218515" y="24180"/>
            <a:chExt cx="370080" cy="108000"/>
          </a:xfrm>
        </p:grpSpPr>
        <mc:AlternateContent xmlns:mc="http://schemas.openxmlformats.org/markup-compatibility/2006" xmlns:p14="http://schemas.microsoft.com/office/powerpoint/2010/main">
          <mc:Choice Requires="p14">
            <p:contentPart p14:bwMode="auto" r:id="rId2">
              <p14:nvContentPartPr>
                <p14:cNvPr id="61" name="Ink 60">
                  <a:extLst>
                    <a:ext uri="{FF2B5EF4-FFF2-40B4-BE49-F238E27FC236}">
                      <a16:creationId xmlns:a16="http://schemas.microsoft.com/office/drawing/2014/main" id="{9C2AB801-CE33-D6FB-DF0D-FE38E0B0A3E2}"/>
                    </a:ext>
                  </a:extLst>
                </p14:cNvPr>
                <p14:cNvContentPartPr/>
                <p14:nvPr/>
              </p14:nvContentPartPr>
              <p14:xfrm>
                <a:off x="2218515" y="52620"/>
                <a:ext cx="288360" cy="79560"/>
              </p14:xfrm>
            </p:contentPart>
          </mc:Choice>
          <mc:Fallback xmlns="">
            <p:pic>
              <p:nvPicPr>
                <p:cNvPr id="61" name="Ink 60">
                  <a:extLst>
                    <a:ext uri="{FF2B5EF4-FFF2-40B4-BE49-F238E27FC236}">
                      <a16:creationId xmlns:a16="http://schemas.microsoft.com/office/drawing/2014/main" id="{9C2AB801-CE33-D6FB-DF0D-FE38E0B0A3E2}"/>
                    </a:ext>
                  </a:extLst>
                </p:cNvPr>
                <p:cNvPicPr/>
                <p:nvPr/>
              </p:nvPicPr>
              <p:blipFill>
                <a:blip r:embed="rId3"/>
                <a:stretch>
                  <a:fillRect/>
                </a:stretch>
              </p:blipFill>
              <p:spPr>
                <a:xfrm>
                  <a:off x="2200492" y="34538"/>
                  <a:ext cx="324045" cy="11536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2" name="Ink 61">
                  <a:extLst>
                    <a:ext uri="{FF2B5EF4-FFF2-40B4-BE49-F238E27FC236}">
                      <a16:creationId xmlns:a16="http://schemas.microsoft.com/office/drawing/2014/main" id="{00CBFC94-D4A0-798D-72B0-4889B5AD96FC}"/>
                    </a:ext>
                  </a:extLst>
                </p14:cNvPr>
                <p14:cNvContentPartPr/>
                <p14:nvPr/>
              </p14:nvContentPartPr>
              <p14:xfrm>
                <a:off x="2434875" y="51540"/>
                <a:ext cx="106200" cy="21600"/>
              </p14:xfrm>
            </p:contentPart>
          </mc:Choice>
          <mc:Fallback xmlns="">
            <p:pic>
              <p:nvPicPr>
                <p:cNvPr id="62" name="Ink 61">
                  <a:extLst>
                    <a:ext uri="{FF2B5EF4-FFF2-40B4-BE49-F238E27FC236}">
                      <a16:creationId xmlns:a16="http://schemas.microsoft.com/office/drawing/2014/main" id="{00CBFC94-D4A0-798D-72B0-4889B5AD96FC}"/>
                    </a:ext>
                  </a:extLst>
                </p:cNvPr>
                <p:cNvPicPr/>
                <p:nvPr/>
              </p:nvPicPr>
              <p:blipFill>
                <a:blip r:embed="rId5"/>
                <a:stretch>
                  <a:fillRect/>
                </a:stretch>
              </p:blipFill>
              <p:spPr>
                <a:xfrm>
                  <a:off x="2416875" y="33235"/>
                  <a:ext cx="141840" cy="5784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3" name="Ink 62">
                  <a:extLst>
                    <a:ext uri="{FF2B5EF4-FFF2-40B4-BE49-F238E27FC236}">
                      <a16:creationId xmlns:a16="http://schemas.microsoft.com/office/drawing/2014/main" id="{57341373-3517-EE58-5E41-708B8EDA924B}"/>
                    </a:ext>
                  </a:extLst>
                </p14:cNvPr>
                <p14:cNvContentPartPr/>
                <p14:nvPr/>
              </p14:nvContentPartPr>
              <p14:xfrm>
                <a:off x="2448555" y="32460"/>
                <a:ext cx="84960" cy="9360"/>
              </p14:xfrm>
            </p:contentPart>
          </mc:Choice>
          <mc:Fallback xmlns="">
            <p:pic>
              <p:nvPicPr>
                <p:cNvPr id="63" name="Ink 62">
                  <a:extLst>
                    <a:ext uri="{FF2B5EF4-FFF2-40B4-BE49-F238E27FC236}">
                      <a16:creationId xmlns:a16="http://schemas.microsoft.com/office/drawing/2014/main" id="{57341373-3517-EE58-5E41-708B8EDA924B}"/>
                    </a:ext>
                  </a:extLst>
                </p:cNvPr>
                <p:cNvPicPr/>
                <p:nvPr/>
              </p:nvPicPr>
              <p:blipFill>
                <a:blip r:embed="rId7"/>
                <a:stretch>
                  <a:fillRect/>
                </a:stretch>
              </p:blipFill>
              <p:spPr>
                <a:xfrm>
                  <a:off x="2430555" y="14460"/>
                  <a:ext cx="1206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5" name="Ink 64">
                  <a:extLst>
                    <a:ext uri="{FF2B5EF4-FFF2-40B4-BE49-F238E27FC236}">
                      <a16:creationId xmlns:a16="http://schemas.microsoft.com/office/drawing/2014/main" id="{15B602A8-F31E-7240-F785-C022201C8B56}"/>
                    </a:ext>
                  </a:extLst>
                </p14:cNvPr>
                <p14:cNvContentPartPr/>
                <p14:nvPr/>
              </p14:nvContentPartPr>
              <p14:xfrm>
                <a:off x="2430195" y="34260"/>
                <a:ext cx="125280" cy="19800"/>
              </p14:xfrm>
            </p:contentPart>
          </mc:Choice>
          <mc:Fallback xmlns="">
            <p:pic>
              <p:nvPicPr>
                <p:cNvPr id="65" name="Ink 64">
                  <a:extLst>
                    <a:ext uri="{FF2B5EF4-FFF2-40B4-BE49-F238E27FC236}">
                      <a16:creationId xmlns:a16="http://schemas.microsoft.com/office/drawing/2014/main" id="{15B602A8-F31E-7240-F785-C022201C8B56}"/>
                    </a:ext>
                  </a:extLst>
                </p:cNvPr>
                <p:cNvPicPr/>
                <p:nvPr/>
              </p:nvPicPr>
              <p:blipFill>
                <a:blip r:embed="rId9"/>
                <a:stretch>
                  <a:fillRect/>
                </a:stretch>
              </p:blipFill>
              <p:spPr>
                <a:xfrm>
                  <a:off x="2412247" y="16260"/>
                  <a:ext cx="160818"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6" name="Ink 65">
                  <a:extLst>
                    <a:ext uri="{FF2B5EF4-FFF2-40B4-BE49-F238E27FC236}">
                      <a16:creationId xmlns:a16="http://schemas.microsoft.com/office/drawing/2014/main" id="{C93DBE8F-532E-66B4-8EB6-9DC8BDCA1B64}"/>
                    </a:ext>
                  </a:extLst>
                </p14:cNvPr>
                <p14:cNvContentPartPr/>
                <p14:nvPr/>
              </p14:nvContentPartPr>
              <p14:xfrm>
                <a:off x="2486355" y="39300"/>
                <a:ext cx="67320" cy="5400"/>
              </p14:xfrm>
            </p:contentPart>
          </mc:Choice>
          <mc:Fallback xmlns="">
            <p:pic>
              <p:nvPicPr>
                <p:cNvPr id="66" name="Ink 65">
                  <a:extLst>
                    <a:ext uri="{FF2B5EF4-FFF2-40B4-BE49-F238E27FC236}">
                      <a16:creationId xmlns:a16="http://schemas.microsoft.com/office/drawing/2014/main" id="{C93DBE8F-532E-66B4-8EB6-9DC8BDCA1B64}"/>
                    </a:ext>
                  </a:extLst>
                </p:cNvPr>
                <p:cNvPicPr/>
                <p:nvPr/>
              </p:nvPicPr>
              <p:blipFill>
                <a:blip r:embed="rId11"/>
                <a:stretch>
                  <a:fillRect/>
                </a:stretch>
              </p:blipFill>
              <p:spPr>
                <a:xfrm>
                  <a:off x="2468355" y="21300"/>
                  <a:ext cx="102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7" name="Ink 66">
                  <a:extLst>
                    <a:ext uri="{FF2B5EF4-FFF2-40B4-BE49-F238E27FC236}">
                      <a16:creationId xmlns:a16="http://schemas.microsoft.com/office/drawing/2014/main" id="{08EC38DB-AE72-5BC0-A0F1-6B230092346A}"/>
                    </a:ext>
                  </a:extLst>
                </p14:cNvPr>
                <p14:cNvContentPartPr/>
                <p14:nvPr/>
              </p14:nvContentPartPr>
              <p14:xfrm>
                <a:off x="2530275" y="24180"/>
                <a:ext cx="26280" cy="11160"/>
              </p14:xfrm>
            </p:contentPart>
          </mc:Choice>
          <mc:Fallback xmlns="">
            <p:pic>
              <p:nvPicPr>
                <p:cNvPr id="67" name="Ink 66">
                  <a:extLst>
                    <a:ext uri="{FF2B5EF4-FFF2-40B4-BE49-F238E27FC236}">
                      <a16:creationId xmlns:a16="http://schemas.microsoft.com/office/drawing/2014/main" id="{08EC38DB-AE72-5BC0-A0F1-6B230092346A}"/>
                    </a:ext>
                  </a:extLst>
                </p:cNvPr>
                <p:cNvPicPr/>
                <p:nvPr/>
              </p:nvPicPr>
              <p:blipFill>
                <a:blip r:embed="rId13"/>
                <a:stretch>
                  <a:fillRect/>
                </a:stretch>
              </p:blipFill>
              <p:spPr>
                <a:xfrm>
                  <a:off x="2512025" y="6180"/>
                  <a:ext cx="62415"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0" name="Ink 69">
                  <a:extLst>
                    <a:ext uri="{FF2B5EF4-FFF2-40B4-BE49-F238E27FC236}">
                      <a16:creationId xmlns:a16="http://schemas.microsoft.com/office/drawing/2014/main" id="{56785AC1-9606-382F-049B-B3BB2254A281}"/>
                    </a:ext>
                  </a:extLst>
                </p14:cNvPr>
                <p14:cNvContentPartPr/>
                <p14:nvPr/>
              </p14:nvContentPartPr>
              <p14:xfrm>
                <a:off x="2568075" y="24180"/>
                <a:ext cx="360" cy="360"/>
              </p14:xfrm>
            </p:contentPart>
          </mc:Choice>
          <mc:Fallback xmlns="">
            <p:pic>
              <p:nvPicPr>
                <p:cNvPr id="70" name="Ink 69">
                  <a:extLst>
                    <a:ext uri="{FF2B5EF4-FFF2-40B4-BE49-F238E27FC236}">
                      <a16:creationId xmlns:a16="http://schemas.microsoft.com/office/drawing/2014/main" id="{56785AC1-9606-382F-049B-B3BB2254A281}"/>
                    </a:ext>
                  </a:extLst>
                </p:cNvPr>
                <p:cNvPicPr/>
                <p:nvPr/>
              </p:nvPicPr>
              <p:blipFill>
                <a:blip r:embed="rId15"/>
                <a:stretch>
                  <a:fillRect/>
                </a:stretch>
              </p:blipFill>
              <p:spPr>
                <a:xfrm>
                  <a:off x="2550075" y="61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1" name="Ink 70">
                  <a:extLst>
                    <a:ext uri="{FF2B5EF4-FFF2-40B4-BE49-F238E27FC236}">
                      <a16:creationId xmlns:a16="http://schemas.microsoft.com/office/drawing/2014/main" id="{6B916B9B-76BE-E071-C0A2-E325E2DE6FF4}"/>
                    </a:ext>
                  </a:extLst>
                </p14:cNvPr>
                <p14:cNvContentPartPr/>
                <p14:nvPr/>
              </p14:nvContentPartPr>
              <p14:xfrm>
                <a:off x="2571675" y="32460"/>
                <a:ext cx="720" cy="360"/>
              </p14:xfrm>
            </p:contentPart>
          </mc:Choice>
          <mc:Fallback xmlns="">
            <p:pic>
              <p:nvPicPr>
                <p:cNvPr id="71" name="Ink 70">
                  <a:extLst>
                    <a:ext uri="{FF2B5EF4-FFF2-40B4-BE49-F238E27FC236}">
                      <a16:creationId xmlns:a16="http://schemas.microsoft.com/office/drawing/2014/main" id="{6B916B9B-76BE-E071-C0A2-E325E2DE6FF4}"/>
                    </a:ext>
                  </a:extLst>
                </p:cNvPr>
                <p:cNvPicPr/>
                <p:nvPr/>
              </p:nvPicPr>
              <p:blipFill>
                <a:blip r:embed="rId15"/>
                <a:stretch>
                  <a:fillRect/>
                </a:stretch>
              </p:blipFill>
              <p:spPr>
                <a:xfrm>
                  <a:off x="2553675" y="14460"/>
                  <a:ext cx="36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2" name="Ink 81">
                  <a:extLst>
                    <a:ext uri="{FF2B5EF4-FFF2-40B4-BE49-F238E27FC236}">
                      <a16:creationId xmlns:a16="http://schemas.microsoft.com/office/drawing/2014/main" id="{2F0DD2D3-5717-5BAE-ED05-91DA3767E00C}"/>
                    </a:ext>
                  </a:extLst>
                </p14:cNvPr>
                <p14:cNvContentPartPr/>
                <p14:nvPr/>
              </p14:nvContentPartPr>
              <p14:xfrm>
                <a:off x="2579955" y="47940"/>
                <a:ext cx="360" cy="360"/>
              </p14:xfrm>
            </p:contentPart>
          </mc:Choice>
          <mc:Fallback xmlns="">
            <p:pic>
              <p:nvPicPr>
                <p:cNvPr id="82" name="Ink 81">
                  <a:extLst>
                    <a:ext uri="{FF2B5EF4-FFF2-40B4-BE49-F238E27FC236}">
                      <a16:creationId xmlns:a16="http://schemas.microsoft.com/office/drawing/2014/main" id="{2F0DD2D3-5717-5BAE-ED05-91DA3767E00C}"/>
                    </a:ext>
                  </a:extLst>
                </p:cNvPr>
                <p:cNvPicPr/>
                <p:nvPr/>
              </p:nvPicPr>
              <p:blipFill>
                <a:blip r:embed="rId15"/>
                <a:stretch>
                  <a:fillRect/>
                </a:stretch>
              </p:blipFill>
              <p:spPr>
                <a:xfrm>
                  <a:off x="2561955" y="299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3" name="Ink 82">
                  <a:extLst>
                    <a:ext uri="{FF2B5EF4-FFF2-40B4-BE49-F238E27FC236}">
                      <a16:creationId xmlns:a16="http://schemas.microsoft.com/office/drawing/2014/main" id="{90CED1AA-83EA-7A62-62B1-38DC85FF672C}"/>
                    </a:ext>
                  </a:extLst>
                </p14:cNvPr>
                <p14:cNvContentPartPr/>
                <p14:nvPr/>
              </p14:nvContentPartPr>
              <p14:xfrm>
                <a:off x="2588235" y="24180"/>
                <a:ext cx="360" cy="360"/>
              </p14:xfrm>
            </p:contentPart>
          </mc:Choice>
          <mc:Fallback xmlns="">
            <p:pic>
              <p:nvPicPr>
                <p:cNvPr id="83" name="Ink 82">
                  <a:extLst>
                    <a:ext uri="{FF2B5EF4-FFF2-40B4-BE49-F238E27FC236}">
                      <a16:creationId xmlns:a16="http://schemas.microsoft.com/office/drawing/2014/main" id="{90CED1AA-83EA-7A62-62B1-38DC85FF672C}"/>
                    </a:ext>
                  </a:extLst>
                </p:cNvPr>
                <p:cNvPicPr/>
                <p:nvPr/>
              </p:nvPicPr>
              <p:blipFill>
                <a:blip r:embed="rId15"/>
                <a:stretch>
                  <a:fillRect/>
                </a:stretch>
              </p:blipFill>
              <p:spPr>
                <a:xfrm>
                  <a:off x="2570235" y="6180"/>
                  <a:ext cx="36000" cy="36000"/>
                </a:xfrm>
                <a:prstGeom prst="rect">
                  <a:avLst/>
                </a:prstGeom>
              </p:spPr>
            </p:pic>
          </mc:Fallback>
        </mc:AlternateContent>
      </p:grpSp>
      <p:sp>
        <p:nvSpPr>
          <p:cNvPr id="85" name="Rectangle 84">
            <a:extLst>
              <a:ext uri="{FF2B5EF4-FFF2-40B4-BE49-F238E27FC236}">
                <a16:creationId xmlns:a16="http://schemas.microsoft.com/office/drawing/2014/main" id="{3D56474E-7892-30EA-9B66-60604942BA83}"/>
              </a:ext>
            </a:extLst>
          </p:cNvPr>
          <p:cNvSpPr/>
          <p:nvPr/>
        </p:nvSpPr>
        <p:spPr>
          <a:xfrm>
            <a:off x="0" y="-9660"/>
            <a:ext cx="12203520" cy="868383"/>
          </a:xfrm>
          <a:prstGeom prst="rect">
            <a:avLst/>
          </a:prstGeom>
          <a:solidFill>
            <a:srgbClr val="6393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CF5ACB40-CC45-214C-455A-D0D7A03CE746}"/>
              </a:ext>
            </a:extLst>
          </p:cNvPr>
          <p:cNvSpPr txBox="1"/>
          <p:nvPr/>
        </p:nvSpPr>
        <p:spPr>
          <a:xfrm>
            <a:off x="1186767" y="-19334"/>
            <a:ext cx="3592497" cy="830997"/>
          </a:xfrm>
          <a:prstGeom prst="rect">
            <a:avLst/>
          </a:prstGeom>
          <a:noFill/>
        </p:spPr>
        <p:txBody>
          <a:bodyPr wrap="square" rtlCol="0">
            <a:spAutoFit/>
          </a:bodyPr>
          <a:lstStyle/>
          <a:p>
            <a:r>
              <a:rPr lang="en-US" sz="4800" b="1">
                <a:solidFill>
                  <a:schemeClr val="bg1"/>
                </a:solidFill>
              </a:rPr>
              <a:t>Nurse2Med</a:t>
            </a:r>
          </a:p>
        </p:txBody>
      </p:sp>
      <p:sp>
        <p:nvSpPr>
          <p:cNvPr id="87" name="TextBox 86">
            <a:extLst>
              <a:ext uri="{FF2B5EF4-FFF2-40B4-BE49-F238E27FC236}">
                <a16:creationId xmlns:a16="http://schemas.microsoft.com/office/drawing/2014/main" id="{50A788F1-37A0-94F9-ECEC-05196388981C}"/>
              </a:ext>
            </a:extLst>
          </p:cNvPr>
          <p:cNvSpPr txBox="1"/>
          <p:nvPr/>
        </p:nvSpPr>
        <p:spPr>
          <a:xfrm>
            <a:off x="135843" y="6532419"/>
            <a:ext cx="12215039" cy="338554"/>
          </a:xfrm>
          <a:prstGeom prst="rect">
            <a:avLst/>
          </a:prstGeom>
          <a:noFill/>
        </p:spPr>
        <p:txBody>
          <a:bodyPr wrap="square" rtlCol="0">
            <a:spAutoFit/>
          </a:bodyPr>
          <a:lstStyle/>
          <a:p>
            <a:r>
              <a:rPr lang="en-US" sz="1600">
                <a:solidFill>
                  <a:schemeClr val="bg1"/>
                </a:solidFill>
              </a:rPr>
              <a:t>Sponsors: Clarissa Michalak, Kundai Andrew </a:t>
            </a:r>
            <a:r>
              <a:rPr lang="en-US" sz="1600" err="1">
                <a:solidFill>
                  <a:schemeClr val="bg1"/>
                </a:solidFill>
              </a:rPr>
              <a:t>Midzi</a:t>
            </a:r>
            <a:r>
              <a:rPr lang="en-US" sz="1600">
                <a:solidFill>
                  <a:schemeClr val="bg1"/>
                </a:solidFill>
              </a:rPr>
              <a:t>  |  Advisor: David Benedetto (Computer Science Department)  |  IT/CS 792, 2024-25</a:t>
            </a:r>
          </a:p>
        </p:txBody>
      </p:sp>
      <p:sp>
        <p:nvSpPr>
          <p:cNvPr id="89" name="TextBox 88">
            <a:extLst>
              <a:ext uri="{FF2B5EF4-FFF2-40B4-BE49-F238E27FC236}">
                <a16:creationId xmlns:a16="http://schemas.microsoft.com/office/drawing/2014/main" id="{731DB7BA-6770-63A9-D397-10024A28C9CB}"/>
              </a:ext>
            </a:extLst>
          </p:cNvPr>
          <p:cNvSpPr txBox="1"/>
          <p:nvPr/>
        </p:nvSpPr>
        <p:spPr>
          <a:xfrm>
            <a:off x="4787515" y="43307"/>
            <a:ext cx="3216857" cy="738664"/>
          </a:xfrm>
          <a:prstGeom prst="rect">
            <a:avLst/>
          </a:prstGeom>
          <a:noFill/>
        </p:spPr>
        <p:txBody>
          <a:bodyPr wrap="square" rtlCol="0">
            <a:spAutoFit/>
          </a:bodyPr>
          <a:lstStyle/>
          <a:p>
            <a:r>
              <a:rPr lang="en-US" sz="1400">
                <a:solidFill>
                  <a:schemeClr val="bg1"/>
                </a:solidFill>
              </a:rPr>
              <a:t>Rhy </a:t>
            </a:r>
            <a:r>
              <a:rPr lang="en-US" sz="1400" err="1">
                <a:solidFill>
                  <a:schemeClr val="bg1"/>
                </a:solidFill>
              </a:rPr>
              <a:t>Fernands</a:t>
            </a:r>
            <a:r>
              <a:rPr lang="en-US" sz="1400">
                <a:solidFill>
                  <a:schemeClr val="bg1"/>
                </a:solidFill>
              </a:rPr>
              <a:t> (Computer Science)</a:t>
            </a:r>
          </a:p>
          <a:p>
            <a:r>
              <a:rPr lang="en-US" sz="1400">
                <a:solidFill>
                  <a:schemeClr val="bg1"/>
                </a:solidFill>
              </a:rPr>
              <a:t>Andrew Butler (Computer Science)</a:t>
            </a:r>
          </a:p>
          <a:p>
            <a:r>
              <a:rPr lang="en-US" sz="1400">
                <a:solidFill>
                  <a:schemeClr val="bg1"/>
                </a:solidFill>
              </a:rPr>
              <a:t>Jon Doherty (Computer Science)</a:t>
            </a:r>
          </a:p>
        </p:txBody>
      </p:sp>
      <p:sp>
        <p:nvSpPr>
          <p:cNvPr id="90" name="TextBox 89">
            <a:extLst>
              <a:ext uri="{FF2B5EF4-FFF2-40B4-BE49-F238E27FC236}">
                <a16:creationId xmlns:a16="http://schemas.microsoft.com/office/drawing/2014/main" id="{38070B0E-8DC0-A4C2-A4C2-021DBA6D71F9}"/>
              </a:ext>
            </a:extLst>
          </p:cNvPr>
          <p:cNvSpPr txBox="1"/>
          <p:nvPr/>
        </p:nvSpPr>
        <p:spPr>
          <a:xfrm>
            <a:off x="7769884" y="57226"/>
            <a:ext cx="3700518" cy="738664"/>
          </a:xfrm>
          <a:prstGeom prst="rect">
            <a:avLst/>
          </a:prstGeom>
          <a:noFill/>
        </p:spPr>
        <p:txBody>
          <a:bodyPr wrap="square" rtlCol="0">
            <a:spAutoFit/>
          </a:bodyPr>
          <a:lstStyle/>
          <a:p>
            <a:r>
              <a:rPr lang="en-US" sz="1400">
                <a:solidFill>
                  <a:schemeClr val="bg1"/>
                </a:solidFill>
              </a:rPr>
              <a:t>Justin Fournier (Information Technology)</a:t>
            </a:r>
          </a:p>
          <a:p>
            <a:r>
              <a:rPr lang="en-US" sz="1400">
                <a:solidFill>
                  <a:schemeClr val="bg1"/>
                </a:solidFill>
              </a:rPr>
              <a:t>Olivia Morel (Information Technology)</a:t>
            </a:r>
          </a:p>
          <a:p>
            <a:r>
              <a:rPr lang="en-US" sz="1400">
                <a:solidFill>
                  <a:schemeClr val="bg1"/>
                </a:solidFill>
              </a:rPr>
              <a:t>Sean Connors (CS: Cybersecurity)</a:t>
            </a:r>
          </a:p>
        </p:txBody>
      </p:sp>
      <p:cxnSp>
        <p:nvCxnSpPr>
          <p:cNvPr id="92" name="Straight Connector 91">
            <a:extLst>
              <a:ext uri="{FF2B5EF4-FFF2-40B4-BE49-F238E27FC236}">
                <a16:creationId xmlns:a16="http://schemas.microsoft.com/office/drawing/2014/main" id="{EF14837E-0B64-9626-B260-9E7E01BE133F}"/>
              </a:ext>
            </a:extLst>
          </p:cNvPr>
          <p:cNvCxnSpPr>
            <a:cxnSpLocks/>
          </p:cNvCxnSpPr>
          <p:nvPr/>
        </p:nvCxnSpPr>
        <p:spPr>
          <a:xfrm>
            <a:off x="4602042" y="82656"/>
            <a:ext cx="0" cy="661330"/>
          </a:xfrm>
          <a:prstGeom prst="line">
            <a:avLst/>
          </a:prstGeom>
        </p:spPr>
        <p:style>
          <a:lnRef idx="3">
            <a:schemeClr val="accent1"/>
          </a:lnRef>
          <a:fillRef idx="0">
            <a:schemeClr val="accent1"/>
          </a:fillRef>
          <a:effectRef idx="2">
            <a:schemeClr val="accent1"/>
          </a:effectRef>
          <a:fontRef idx="minor">
            <a:schemeClr val="tx1"/>
          </a:fontRef>
        </p:style>
      </p:cxnSp>
      <p:sp>
        <p:nvSpPr>
          <p:cNvPr id="93" name="TextBox 92">
            <a:extLst>
              <a:ext uri="{FF2B5EF4-FFF2-40B4-BE49-F238E27FC236}">
                <a16:creationId xmlns:a16="http://schemas.microsoft.com/office/drawing/2014/main" id="{944FC2BA-77BD-2E00-4D52-AEB93237CB64}"/>
              </a:ext>
            </a:extLst>
          </p:cNvPr>
          <p:cNvSpPr txBox="1"/>
          <p:nvPr/>
        </p:nvSpPr>
        <p:spPr>
          <a:xfrm>
            <a:off x="178356" y="896666"/>
            <a:ext cx="4426416" cy="430887"/>
          </a:xfrm>
          <a:prstGeom prst="rect">
            <a:avLst/>
          </a:prstGeom>
          <a:noFill/>
        </p:spPr>
        <p:txBody>
          <a:bodyPr wrap="square" lIns="91440" tIns="45720" rIns="91440" bIns="45720" rtlCol="0" anchor="t">
            <a:spAutoFit/>
          </a:bodyPr>
          <a:lstStyle/>
          <a:p>
            <a:pPr algn="ctr"/>
            <a:r>
              <a:rPr lang="en-US" sz="2200" b="1" u="sng"/>
              <a:t>Introduction</a:t>
            </a:r>
          </a:p>
        </p:txBody>
      </p:sp>
      <p:sp>
        <p:nvSpPr>
          <p:cNvPr id="95" name="TextBox 94">
            <a:extLst>
              <a:ext uri="{FF2B5EF4-FFF2-40B4-BE49-F238E27FC236}">
                <a16:creationId xmlns:a16="http://schemas.microsoft.com/office/drawing/2014/main" id="{4F0C4447-0FED-B680-1684-64F3BA55D3BB}"/>
              </a:ext>
            </a:extLst>
          </p:cNvPr>
          <p:cNvSpPr txBox="1"/>
          <p:nvPr/>
        </p:nvSpPr>
        <p:spPr>
          <a:xfrm>
            <a:off x="4822520" y="921075"/>
            <a:ext cx="2359872" cy="430887"/>
          </a:xfrm>
          <a:prstGeom prst="rect">
            <a:avLst/>
          </a:prstGeom>
          <a:noFill/>
        </p:spPr>
        <p:txBody>
          <a:bodyPr wrap="square" rtlCol="0">
            <a:spAutoFit/>
          </a:bodyPr>
          <a:lstStyle/>
          <a:p>
            <a:pPr algn="ctr"/>
            <a:r>
              <a:rPr lang="en-US" sz="2200" b="1" u="sng"/>
              <a:t>Product </a:t>
            </a:r>
            <a:r>
              <a:rPr lang="en-US" sz="2200" b="1" u="sng">
                <a:latin typeface="Calibri" panose="020F0502020204030204" pitchFamily="34" charset="0"/>
                <a:ea typeface="Calibri" panose="020F0502020204030204" pitchFamily="34" charset="0"/>
                <a:cs typeface="Calibri" panose="020F0502020204030204" pitchFamily="34" charset="0"/>
              </a:rPr>
              <a:t>Design</a:t>
            </a:r>
          </a:p>
        </p:txBody>
      </p:sp>
      <p:sp>
        <p:nvSpPr>
          <p:cNvPr id="97" name="TextBox 96">
            <a:extLst>
              <a:ext uri="{FF2B5EF4-FFF2-40B4-BE49-F238E27FC236}">
                <a16:creationId xmlns:a16="http://schemas.microsoft.com/office/drawing/2014/main" id="{236997A9-10D6-24A5-D047-353D307400AE}"/>
              </a:ext>
            </a:extLst>
          </p:cNvPr>
          <p:cNvSpPr txBox="1"/>
          <p:nvPr/>
        </p:nvSpPr>
        <p:spPr>
          <a:xfrm>
            <a:off x="8127184" y="3653945"/>
            <a:ext cx="4076336" cy="430887"/>
          </a:xfrm>
          <a:prstGeom prst="rect">
            <a:avLst/>
          </a:prstGeom>
          <a:noFill/>
        </p:spPr>
        <p:txBody>
          <a:bodyPr wrap="square" rtlCol="0">
            <a:spAutoFit/>
          </a:bodyPr>
          <a:lstStyle/>
          <a:p>
            <a:pPr algn="ctr"/>
            <a:r>
              <a:rPr lang="en-US" sz="2200" b="1" u="sng"/>
              <a:t>Evaluations + Conclusions</a:t>
            </a:r>
          </a:p>
        </p:txBody>
      </p:sp>
      <p:sp>
        <p:nvSpPr>
          <p:cNvPr id="104" name="TextBox 103">
            <a:extLst>
              <a:ext uri="{FF2B5EF4-FFF2-40B4-BE49-F238E27FC236}">
                <a16:creationId xmlns:a16="http://schemas.microsoft.com/office/drawing/2014/main" id="{12DE347F-B1C1-E76F-6F11-649BE9071D20}"/>
              </a:ext>
            </a:extLst>
          </p:cNvPr>
          <p:cNvSpPr txBox="1"/>
          <p:nvPr/>
        </p:nvSpPr>
        <p:spPr>
          <a:xfrm>
            <a:off x="299906" y="1428345"/>
            <a:ext cx="4303623" cy="1615827"/>
          </a:xfrm>
          <a:prstGeom prst="rect">
            <a:avLst/>
          </a:prstGeom>
          <a:noFill/>
        </p:spPr>
        <p:txBody>
          <a:bodyPr wrap="square" lIns="91440" tIns="45720" rIns="91440" bIns="45720" rtlCol="0" anchor="t">
            <a:spAutoFit/>
          </a:bodyPr>
          <a:lstStyle/>
          <a:p>
            <a:r>
              <a:rPr lang="en-US" sz="1100"/>
              <a:t>Nurses and Nurse Practitioners use different sets of standardized diagnosis codes, which can make it difficult for nursing students to make the transition during the nurse practitioner program. Nurse2Med is a web application which aims to make this process easier by providing a centralized learning location. The key features of this tool are the ability to 'translate' between the nursing and nurse practitioner set of codes: CCC (Clinical Care Classification) and ICD-10, with the additional ability to find codes by searching for key features such as symptoms.</a:t>
            </a:r>
          </a:p>
        </p:txBody>
      </p:sp>
      <p:grpSp>
        <p:nvGrpSpPr>
          <p:cNvPr id="4" name="Group 3">
            <a:extLst>
              <a:ext uri="{FF2B5EF4-FFF2-40B4-BE49-F238E27FC236}">
                <a16:creationId xmlns:a16="http://schemas.microsoft.com/office/drawing/2014/main" id="{2506F2D6-781B-3F72-14DF-E0A1D1D9021E}"/>
              </a:ext>
            </a:extLst>
          </p:cNvPr>
          <p:cNvGrpSpPr/>
          <p:nvPr/>
        </p:nvGrpSpPr>
        <p:grpSpPr>
          <a:xfrm>
            <a:off x="126074" y="3627043"/>
            <a:ext cx="2551885" cy="2814345"/>
            <a:chOff x="121683" y="3657292"/>
            <a:chExt cx="2542116" cy="2349103"/>
          </a:xfrm>
        </p:grpSpPr>
        <p:sp>
          <p:nvSpPr>
            <p:cNvPr id="101" name="Rectangle 100">
              <a:extLst>
                <a:ext uri="{FF2B5EF4-FFF2-40B4-BE49-F238E27FC236}">
                  <a16:creationId xmlns:a16="http://schemas.microsoft.com/office/drawing/2014/main" id="{D6308706-D700-7518-FA2C-B1E48ECF314C}"/>
                </a:ext>
              </a:extLst>
            </p:cNvPr>
            <p:cNvSpPr/>
            <p:nvPr/>
          </p:nvSpPr>
          <p:spPr>
            <a:xfrm>
              <a:off x="126074" y="3657292"/>
              <a:ext cx="2438646" cy="2349103"/>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DF52592A-5989-1BA2-24F6-B08A0207B7C3}"/>
                </a:ext>
              </a:extLst>
            </p:cNvPr>
            <p:cNvSpPr txBox="1"/>
            <p:nvPr/>
          </p:nvSpPr>
          <p:spPr>
            <a:xfrm>
              <a:off x="121683" y="3663454"/>
              <a:ext cx="2359872" cy="359657"/>
            </a:xfrm>
            <a:prstGeom prst="rect">
              <a:avLst/>
            </a:prstGeom>
            <a:noFill/>
          </p:spPr>
          <p:txBody>
            <a:bodyPr wrap="square" lIns="91440" tIns="45720" rIns="91440" bIns="45720" rtlCol="0" anchor="t">
              <a:spAutoFit/>
            </a:bodyPr>
            <a:lstStyle/>
            <a:p>
              <a:pPr algn="ctr"/>
              <a:r>
                <a:rPr lang="en-US" sz="2200" b="1" u="sng"/>
                <a:t>Requirements</a:t>
              </a:r>
            </a:p>
          </p:txBody>
        </p:sp>
        <p:sp>
          <p:nvSpPr>
            <p:cNvPr id="105" name="TextBox 104">
              <a:extLst>
                <a:ext uri="{FF2B5EF4-FFF2-40B4-BE49-F238E27FC236}">
                  <a16:creationId xmlns:a16="http://schemas.microsoft.com/office/drawing/2014/main" id="{E6F2699F-3C5B-C9CF-2667-15594FC50799}"/>
                </a:ext>
              </a:extLst>
            </p:cNvPr>
            <p:cNvSpPr txBox="1"/>
            <p:nvPr/>
          </p:nvSpPr>
          <p:spPr>
            <a:xfrm>
              <a:off x="123366" y="4013606"/>
              <a:ext cx="2540433" cy="1983688"/>
            </a:xfrm>
            <a:prstGeom prst="rect">
              <a:avLst/>
            </a:prstGeom>
            <a:noFill/>
          </p:spPr>
          <p:txBody>
            <a:bodyPr wrap="square" lIns="91440" tIns="45720" rIns="91440" bIns="45720" rtlCol="0" anchor="t">
              <a:spAutoFit/>
            </a:bodyPr>
            <a:lstStyle/>
            <a:p>
              <a:r>
                <a:rPr lang="en-US" sz="1100"/>
                <a:t>Our product requires the translation</a:t>
              </a:r>
            </a:p>
            <a:p>
              <a:r>
                <a:rPr lang="en-US" sz="1100"/>
                <a:t>of nursing terms into ICD-10 codes</a:t>
              </a:r>
            </a:p>
            <a:p>
              <a:r>
                <a:rPr lang="en-US" sz="1100"/>
                <a:t>and diagnoses through the integration</a:t>
              </a:r>
            </a:p>
            <a:p>
              <a:r>
                <a:rPr lang="en-US" sz="1100"/>
                <a:t>of natural language processing model.</a:t>
              </a:r>
            </a:p>
            <a:p>
              <a:r>
                <a:rPr lang="en-US" sz="1100"/>
                <a:t>It also requires database storage and retrieval abilities with data acquired</a:t>
              </a:r>
            </a:p>
            <a:p>
              <a:r>
                <a:rPr lang="en-US" sz="1100"/>
                <a:t>from a web scraping module. Non-functional requirements include</a:t>
              </a:r>
            </a:p>
            <a:p>
              <a:r>
                <a:rPr lang="en-US" sz="1100"/>
                <a:t>Scalability for concurrent users, data security and authentication, and a</a:t>
              </a:r>
            </a:p>
            <a:p>
              <a:r>
                <a:rPr lang="en-US" sz="1100"/>
                <a:t>user-friendly interface. </a:t>
              </a:r>
            </a:p>
          </p:txBody>
        </p:sp>
      </p:grpSp>
      <p:sp>
        <p:nvSpPr>
          <p:cNvPr id="106" name="TextBox 105">
            <a:extLst>
              <a:ext uri="{FF2B5EF4-FFF2-40B4-BE49-F238E27FC236}">
                <a16:creationId xmlns:a16="http://schemas.microsoft.com/office/drawing/2014/main" id="{78C2F8F9-30F6-C574-62C9-1AB09B2D48F9}"/>
              </a:ext>
            </a:extLst>
          </p:cNvPr>
          <p:cNvSpPr txBox="1"/>
          <p:nvPr/>
        </p:nvSpPr>
        <p:spPr>
          <a:xfrm>
            <a:off x="9894363" y="3117097"/>
            <a:ext cx="1839745" cy="307777"/>
          </a:xfrm>
          <a:prstGeom prst="rect">
            <a:avLst/>
          </a:prstGeom>
          <a:noFill/>
        </p:spPr>
        <p:txBody>
          <a:bodyPr wrap="square" rtlCol="0">
            <a:spAutoFit/>
          </a:bodyPr>
          <a:lstStyle/>
          <a:p>
            <a:pPr algn="ctr"/>
            <a:r>
              <a:rPr lang="en-US" sz="1400"/>
              <a:t>Activity Diagram</a:t>
            </a:r>
          </a:p>
        </p:txBody>
      </p:sp>
      <p:sp>
        <p:nvSpPr>
          <p:cNvPr id="109" name="TextBox 108">
            <a:extLst>
              <a:ext uri="{FF2B5EF4-FFF2-40B4-BE49-F238E27FC236}">
                <a16:creationId xmlns:a16="http://schemas.microsoft.com/office/drawing/2014/main" id="{F94F8738-E258-C591-05E7-801136C0A879}"/>
              </a:ext>
            </a:extLst>
          </p:cNvPr>
          <p:cNvSpPr txBox="1"/>
          <p:nvPr/>
        </p:nvSpPr>
        <p:spPr>
          <a:xfrm>
            <a:off x="8283943" y="4330735"/>
            <a:ext cx="3811928" cy="1954381"/>
          </a:xfrm>
          <a:prstGeom prst="rect">
            <a:avLst/>
          </a:prstGeom>
          <a:noFill/>
        </p:spPr>
        <p:txBody>
          <a:bodyPr wrap="square" lIns="91440" tIns="45720" rIns="91440" bIns="45720" rtlCol="0" anchor="t">
            <a:spAutoFit/>
          </a:bodyPr>
          <a:lstStyle/>
          <a:p>
            <a:r>
              <a:rPr lang="en-US" sz="1100"/>
              <a:t>Unfortunately, our tool has not had the chance to be evaluated as we originally planned. The plan was to send out a satisfaction/quality of learning survey through our sponsor in the UNH nursing program, but this was not approved. </a:t>
            </a:r>
          </a:p>
          <a:p>
            <a:r>
              <a:rPr lang="en-US" sz="1100"/>
              <a:t>This survey would have included a pre- and post- use section. The pre-use section would ask the user to rate their ability/comfort with both code systems. Then, we would ask them to use our site for a specified amount of time, and rate their comfort again. In this way, we intend to see if our app is helpful to our users.</a:t>
            </a:r>
          </a:p>
        </p:txBody>
      </p:sp>
      <p:pic>
        <p:nvPicPr>
          <p:cNvPr id="111" name="Picture 110" descr="A logo for a medical service&#10;&#10;AI-generated content may be incorrect.">
            <a:extLst>
              <a:ext uri="{FF2B5EF4-FFF2-40B4-BE49-F238E27FC236}">
                <a16:creationId xmlns:a16="http://schemas.microsoft.com/office/drawing/2014/main" id="{26EF1F2C-4BAD-BB01-3B13-02CBDA3195DE}"/>
              </a:ext>
            </a:extLst>
          </p:cNvPr>
          <p:cNvPicPr>
            <a:picLocks noChangeAspect="1"/>
          </p:cNvPicPr>
          <p:nvPr/>
        </p:nvPicPr>
        <p:blipFill>
          <a:blip r:embed="rId19">
            <a:extLst>
              <a:ext uri="{BEBA8EAE-BF5A-486C-A8C5-ECC9F3942E4B}">
                <a14:imgProps xmlns:a14="http://schemas.microsoft.com/office/drawing/2010/main">
                  <a14:imgLayer r:embed="rId20">
                    <a14:imgEffect>
                      <a14:artisticTexturizer/>
                    </a14:imgEffect>
                  </a14:imgLayer>
                </a14:imgProps>
              </a:ext>
            </a:extLst>
          </a:blip>
          <a:srcRect b="15073"/>
          <a:stretch/>
        </p:blipFill>
        <p:spPr>
          <a:xfrm>
            <a:off x="-409430" y="-92007"/>
            <a:ext cx="2066282" cy="984137"/>
          </a:xfrm>
          <a:prstGeom prst="rect">
            <a:avLst/>
          </a:prstGeom>
        </p:spPr>
      </p:pic>
      <p:pic>
        <p:nvPicPr>
          <p:cNvPr id="1026" name="Picture 2">
            <a:extLst>
              <a:ext uri="{FF2B5EF4-FFF2-40B4-BE49-F238E27FC236}">
                <a16:creationId xmlns:a16="http://schemas.microsoft.com/office/drawing/2014/main" id="{6F7F49BF-D801-3221-A292-650B30879DA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634300" y="1224793"/>
            <a:ext cx="2359872" cy="18674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5114BC8-A02E-3FFC-1720-C572E4649EDB}"/>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9072" t="4546" r="10380" b="5324"/>
          <a:stretch/>
        </p:blipFill>
        <p:spPr bwMode="auto">
          <a:xfrm>
            <a:off x="7142179" y="1229502"/>
            <a:ext cx="2467712" cy="1845075"/>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a:extLst>
              <a:ext uri="{FF2B5EF4-FFF2-40B4-BE49-F238E27FC236}">
                <a16:creationId xmlns:a16="http://schemas.microsoft.com/office/drawing/2014/main" id="{DEE86163-6F2F-95DE-7F83-891FD7A07EF2}"/>
              </a:ext>
            </a:extLst>
          </p:cNvPr>
          <p:cNvSpPr txBox="1"/>
          <p:nvPr/>
        </p:nvSpPr>
        <p:spPr>
          <a:xfrm>
            <a:off x="7287086" y="3120126"/>
            <a:ext cx="2255671" cy="307777"/>
          </a:xfrm>
          <a:prstGeom prst="rect">
            <a:avLst/>
          </a:prstGeom>
          <a:noFill/>
        </p:spPr>
        <p:txBody>
          <a:bodyPr wrap="square" rtlCol="0">
            <a:spAutoFit/>
          </a:bodyPr>
          <a:lstStyle/>
          <a:p>
            <a:pPr algn="ctr"/>
            <a:r>
              <a:rPr lang="en-US" sz="1400"/>
              <a:t>Component Diagram</a:t>
            </a:r>
          </a:p>
        </p:txBody>
      </p:sp>
      <p:sp>
        <p:nvSpPr>
          <p:cNvPr id="113" name="TextBox 112">
            <a:extLst>
              <a:ext uri="{FF2B5EF4-FFF2-40B4-BE49-F238E27FC236}">
                <a16:creationId xmlns:a16="http://schemas.microsoft.com/office/drawing/2014/main" id="{33D24BFD-055F-AAB8-B354-8688B3543575}"/>
              </a:ext>
            </a:extLst>
          </p:cNvPr>
          <p:cNvSpPr txBox="1"/>
          <p:nvPr/>
        </p:nvSpPr>
        <p:spPr>
          <a:xfrm>
            <a:off x="4754855" y="1255900"/>
            <a:ext cx="2445122" cy="2292935"/>
          </a:xfrm>
          <a:prstGeom prst="rect">
            <a:avLst/>
          </a:prstGeom>
          <a:noFill/>
        </p:spPr>
        <p:txBody>
          <a:bodyPr wrap="square" rtlCol="0">
            <a:spAutoFit/>
          </a:bodyPr>
          <a:lstStyle/>
          <a:p>
            <a:r>
              <a:rPr lang="en-US" sz="1100"/>
              <a:t>Our interface has a simple structure that allows users to easily access the benefits of our tool. Users can navigate to the translation page, select the code they would like to request further information regarding, and our natural language processing model retrieves the relevant information from our database compiled of web scraped data to provide the</a:t>
            </a:r>
          </a:p>
          <a:p>
            <a:r>
              <a:rPr lang="en-US" sz="1100"/>
              <a:t>user with applicable translation information.</a:t>
            </a:r>
          </a:p>
        </p:txBody>
      </p:sp>
      <p:pic>
        <p:nvPicPr>
          <p:cNvPr id="3" name="Picture 2">
            <a:extLst>
              <a:ext uri="{FF2B5EF4-FFF2-40B4-BE49-F238E27FC236}">
                <a16:creationId xmlns:a16="http://schemas.microsoft.com/office/drawing/2014/main" id="{A6E2A6A5-5C04-B6FF-C3AD-C11E7707B7E9}"/>
              </a:ext>
            </a:extLst>
          </p:cNvPr>
          <p:cNvPicPr>
            <a:picLocks noChangeAspect="1"/>
          </p:cNvPicPr>
          <p:nvPr/>
        </p:nvPicPr>
        <p:blipFill>
          <a:blip r:embed="rId23"/>
          <a:srcRect l="21569" r="16991"/>
          <a:stretch/>
        </p:blipFill>
        <p:spPr>
          <a:xfrm>
            <a:off x="11235913" y="62862"/>
            <a:ext cx="800288" cy="738664"/>
          </a:xfrm>
          <a:prstGeom prst="rect">
            <a:avLst/>
          </a:prstGeom>
        </p:spPr>
      </p:pic>
      <p:grpSp>
        <p:nvGrpSpPr>
          <p:cNvPr id="8" name="Group 7">
            <a:extLst>
              <a:ext uri="{FF2B5EF4-FFF2-40B4-BE49-F238E27FC236}">
                <a16:creationId xmlns:a16="http://schemas.microsoft.com/office/drawing/2014/main" id="{6712D10C-448A-2771-5FE3-03260751B0C6}"/>
              </a:ext>
            </a:extLst>
          </p:cNvPr>
          <p:cNvGrpSpPr/>
          <p:nvPr/>
        </p:nvGrpSpPr>
        <p:grpSpPr>
          <a:xfrm>
            <a:off x="2676697" y="3640378"/>
            <a:ext cx="5477874" cy="2862868"/>
            <a:chOff x="3322873" y="3811776"/>
            <a:chExt cx="4831698" cy="2670558"/>
          </a:xfrm>
        </p:grpSpPr>
        <p:sp>
          <p:nvSpPr>
            <p:cNvPr id="102" name="Rectangle 101">
              <a:extLst>
                <a:ext uri="{FF2B5EF4-FFF2-40B4-BE49-F238E27FC236}">
                  <a16:creationId xmlns:a16="http://schemas.microsoft.com/office/drawing/2014/main" id="{7B104959-3471-D0A0-1456-AD324376CF99}"/>
                </a:ext>
              </a:extLst>
            </p:cNvPr>
            <p:cNvSpPr/>
            <p:nvPr/>
          </p:nvSpPr>
          <p:spPr>
            <a:xfrm>
              <a:off x="3325108" y="3811776"/>
              <a:ext cx="4829463" cy="261425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a:p>
          </p:txBody>
        </p:sp>
        <p:sp>
          <p:nvSpPr>
            <p:cNvPr id="107" name="TextBox 106">
              <a:extLst>
                <a:ext uri="{FF2B5EF4-FFF2-40B4-BE49-F238E27FC236}">
                  <a16:creationId xmlns:a16="http://schemas.microsoft.com/office/drawing/2014/main" id="{4998048B-3C31-15CF-C106-EC0619D54052}"/>
                </a:ext>
              </a:extLst>
            </p:cNvPr>
            <p:cNvSpPr txBox="1"/>
            <p:nvPr/>
          </p:nvSpPr>
          <p:spPr>
            <a:xfrm>
              <a:off x="3322873" y="4118394"/>
              <a:ext cx="2237216" cy="2363940"/>
            </a:xfrm>
            <a:prstGeom prst="rect">
              <a:avLst/>
            </a:prstGeom>
            <a:noFill/>
          </p:spPr>
          <p:txBody>
            <a:bodyPr wrap="square" lIns="91440" tIns="45720" rIns="91440" bIns="45720" rtlCol="0" anchor="t">
              <a:spAutoFit/>
            </a:bodyPr>
            <a:lstStyle/>
            <a:p>
              <a:r>
                <a:rPr lang="en-US" sz="1100"/>
                <a:t>Nurse2med has 3 modules: a server, client, and </a:t>
              </a:r>
              <a:r>
                <a:rPr lang="en-US" sz="1100" err="1"/>
                <a:t>webscraper</a:t>
              </a:r>
              <a:r>
                <a:rPr lang="en-US" sz="1100"/>
                <a:t>. The server is deployed on the UNH network, meaning it is currently only available within the UNH network. The server is responsible for making the queries to the GPT-4 API, which is the backbone of our NLP-translation function. We also pass this query through our diagnosis code database, which is populated by our </a:t>
              </a:r>
              <a:r>
                <a:rPr lang="en-US" sz="1100" err="1"/>
                <a:t>webscraper</a:t>
              </a:r>
              <a:r>
                <a:rPr lang="en-US" sz="1100"/>
                <a:t>, and contains all the diagnosis codes and relevant information for both sets of diagnosis codes. </a:t>
              </a:r>
              <a:endParaRPr lang="en-US" sz="1100">
                <a:solidFill>
                  <a:srgbClr val="000000"/>
                </a:solidFill>
              </a:endParaRPr>
            </a:p>
          </p:txBody>
        </p:sp>
      </p:grpSp>
      <p:sp>
        <p:nvSpPr>
          <p:cNvPr id="96" name="TextBox 95">
            <a:extLst>
              <a:ext uri="{FF2B5EF4-FFF2-40B4-BE49-F238E27FC236}">
                <a16:creationId xmlns:a16="http://schemas.microsoft.com/office/drawing/2014/main" id="{BC41393F-9C7B-9D53-608D-232B5625DA0D}"/>
              </a:ext>
            </a:extLst>
          </p:cNvPr>
          <p:cNvSpPr txBox="1"/>
          <p:nvPr/>
        </p:nvSpPr>
        <p:spPr>
          <a:xfrm>
            <a:off x="3153607" y="3579055"/>
            <a:ext cx="4119008" cy="430887"/>
          </a:xfrm>
          <a:prstGeom prst="rect">
            <a:avLst/>
          </a:prstGeom>
          <a:noFill/>
        </p:spPr>
        <p:txBody>
          <a:bodyPr wrap="square" rtlCol="0">
            <a:spAutoFit/>
          </a:bodyPr>
          <a:lstStyle/>
          <a:p>
            <a:pPr algn="ctr"/>
            <a:r>
              <a:rPr lang="en-US" sz="2200" b="1" u="sng"/>
              <a:t>Implementation &amp; Testing</a:t>
            </a:r>
          </a:p>
        </p:txBody>
      </p:sp>
      <p:sp>
        <p:nvSpPr>
          <p:cNvPr id="12" name="TextBox 11">
            <a:extLst>
              <a:ext uri="{FF2B5EF4-FFF2-40B4-BE49-F238E27FC236}">
                <a16:creationId xmlns:a16="http://schemas.microsoft.com/office/drawing/2014/main" id="{E853B630-DD0F-6709-A379-9C7825CBFAB5}"/>
              </a:ext>
            </a:extLst>
          </p:cNvPr>
          <p:cNvSpPr txBox="1"/>
          <p:nvPr/>
        </p:nvSpPr>
        <p:spPr>
          <a:xfrm>
            <a:off x="5080763" y="5613973"/>
            <a:ext cx="2976028" cy="769441"/>
          </a:xfrm>
          <a:prstGeom prst="rect">
            <a:avLst/>
          </a:prstGeom>
          <a:noFill/>
        </p:spPr>
        <p:txBody>
          <a:bodyPr wrap="square" lIns="91440" tIns="45720" rIns="91440" bIns="45720" rtlCol="0" anchor="t">
            <a:spAutoFit/>
          </a:bodyPr>
          <a:lstStyle/>
          <a:p>
            <a:r>
              <a:rPr lang="en-US" sz="1100">
                <a:solidFill>
                  <a:srgbClr val="000000"/>
                </a:solidFill>
              </a:rPr>
              <a:t>Testing has not been completed as much as we would have liked. Translation functionality has been verified as much as possible with our limited collective knowledge of nursing.</a:t>
            </a:r>
          </a:p>
        </p:txBody>
      </p:sp>
      <p:sp>
        <p:nvSpPr>
          <p:cNvPr id="2" name="Rectangle: Rounded Corners 1">
            <a:extLst>
              <a:ext uri="{FF2B5EF4-FFF2-40B4-BE49-F238E27FC236}">
                <a16:creationId xmlns:a16="http://schemas.microsoft.com/office/drawing/2014/main" id="{793AB2BA-EB0D-0FE0-690C-E26E19AEB987}"/>
              </a:ext>
            </a:extLst>
          </p:cNvPr>
          <p:cNvSpPr/>
          <p:nvPr/>
        </p:nvSpPr>
        <p:spPr>
          <a:xfrm>
            <a:off x="3864" y="876662"/>
            <a:ext cx="112162" cy="17759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AI-generated content may be incorrect.">
            <a:extLst>
              <a:ext uri="{FF2B5EF4-FFF2-40B4-BE49-F238E27FC236}">
                <a16:creationId xmlns:a16="http://schemas.microsoft.com/office/drawing/2014/main" id="{6CC31983-F4A7-A642-F79B-E6A9D12347C0}"/>
              </a:ext>
            </a:extLst>
          </p:cNvPr>
          <p:cNvPicPr>
            <a:picLocks noChangeAspect="1"/>
          </p:cNvPicPr>
          <p:nvPr/>
        </p:nvPicPr>
        <p:blipFill>
          <a:blip r:embed="rId24"/>
          <a:srcRect l="-1343" t="-50" r="47" b="24439"/>
          <a:stretch/>
        </p:blipFill>
        <p:spPr>
          <a:xfrm>
            <a:off x="5317510" y="4010239"/>
            <a:ext cx="2448083" cy="1591361"/>
          </a:xfrm>
          <a:prstGeom prst="rect">
            <a:avLst/>
          </a:prstGeom>
        </p:spPr>
      </p:pic>
    </p:spTree>
    <p:extLst>
      <p:ext uri="{BB962C8B-B14F-4D97-AF65-F5344CB8AC3E}">
        <p14:creationId xmlns:p14="http://schemas.microsoft.com/office/powerpoint/2010/main" val="3590613228"/>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168DCE-134F-4610-A6AA-88CEBE8D71D2}">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5EDE3176-A15D-46A3-BDDB-64A0D7363224}">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ABF691C-888B-4061-8A6F-D5CE84A0254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{A2BCAAFD-B90B-44AE-B3BD-037081A29A5E}tf67328976_win32</Template>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Custom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Olivia Morel</dc:creator>
  <cp:revision>6</cp:revision>
  <dcterms:created xsi:type="dcterms:W3CDTF">2025-02-28T22:52:27Z</dcterms:created>
  <dcterms:modified xsi:type="dcterms:W3CDTF">2025-04-21T14:21:01Z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