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6"/>
  </p:notesMasterIdLst>
  <p:sldIdLst>
    <p:sldId id="256" r:id="rId5"/>
  </p:sldIdLst>
  <p:sldSz cx="38404800" cy="32918400"/>
  <p:notesSz cx="32100838" cy="375872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43A5D049-4FF7-42D7-A19B-C4E425486420}">
          <p14:sldIdLst/>
        </p14:section>
        <p14:section name="Untitled Section" id="{67AFB4CB-6E75-46B4-9BCE-2AD2811100E0}">
          <p14:sldIdLst/>
        </p14:section>
        <p14:section name="Untitled Section" id="{27C60B59-3D16-4159-A65D-38575BB57248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0" userDrawn="1">
          <p15:clr>
            <a:srgbClr val="A4A3A4"/>
          </p15:clr>
        </p15:guide>
        <p15:guide id="2" pos="1207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BA3659-24AF-64B3-AB90-DDF3FF47C9DE}" name="Linqing Li" initials="LL" userId="S::ll1124@usnh.edu::53032458-91b9-479a-a5b1-8ac87693f0c0" providerId="AD"/>
  <p188:author id="{BA24EF69-CF00-CC3B-9F5E-3E3685AC88A4}" name="Evan Kennedy" initials="EK" userId="S::eak1048@usnh.edu::b22b0be3-2df4-408d-8291-8818ff68fc20" providerId="AD"/>
  <p188:author id="{1A29C9A6-13D9-EF46-4B89-E331D64C9760}" name="Saniya Yesmin Bubli" initials="SB" userId="S::sb1508@usnh.edu::b9230f00-5a5f-45dd-bb05-6a0217a9d31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qing Li" initials="LL" lastIdx="3" clrIdx="0">
    <p:extLst>
      <p:ext uri="{19B8F6BF-5375-455C-9EA6-DF929625EA0E}">
        <p15:presenceInfo xmlns:p15="http://schemas.microsoft.com/office/powerpoint/2012/main" userId="S::ll1124@usnh.edu::53032458-91b9-479a-a5b1-8ac87693f0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CCFF"/>
    <a:srgbClr val="3399FF"/>
    <a:srgbClr val="99CCFF"/>
    <a:srgbClr val="CCECFF"/>
    <a:srgbClr val="0729B9"/>
    <a:srgbClr val="584E4D"/>
    <a:srgbClr val="059E05"/>
    <a:srgbClr val="6699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3D5DE-44CB-F30A-81FA-871CEA552FCA}" v="1" dt="2025-04-21T05:47:01.660"/>
    <p1510:client id="{2548842B-5BD3-7201-283F-070B0DCBF04B}" v="2" dt="2025-04-21T05:51:58.410"/>
    <p1510:client id="{3EE29EEF-93B6-84C1-F442-993B65E8A0A7}" v="19" dt="2025-04-21T00:44:49.260"/>
    <p1510:client id="{4F6C42AC-9B3F-E1D3-E3C8-14F67E93E130}" v="1" dt="2025-04-20T17:06:36.496"/>
    <p1510:client id="{7A4D61AB-2491-4588-9726-0C33904442D4}" v="5677" dt="2025-04-21T05:50:02.556"/>
    <p1510:client id="{8C72A84E-F029-5294-35F9-CB9B756E5C22}" v="40" dt="2025-04-20T23:43:57.869"/>
    <p1510:client id="{957679E1-3396-92B1-799C-4FB16A772E3C}" v="191" dt="2025-04-21T00:34:39.343"/>
    <p1510:client id="{B8A5A2C6-351C-D67E-9187-2E43E2E96300}" v="1" vWet="2" dt="2025-04-20T17:58:58.356"/>
    <p1510:client id="{DD3FCB1A-7A57-2319-0814-BCF7A1B983AE}" v="40" dt="2025-04-21T04:09:54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3525" autoAdjust="0"/>
  </p:normalViewPr>
  <p:slideViewPr>
    <p:cSldViewPr snapToGrid="0">
      <p:cViewPr varScale="1">
        <p:scale>
          <a:sx n="23" d="100"/>
          <a:sy n="23" d="100"/>
        </p:scale>
        <p:origin x="2046" y="126"/>
      </p:cViewPr>
      <p:guideLst>
        <p:guide orient="horz" pos="10320"/>
        <p:guide pos="120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13910363" cy="187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8183047" y="0"/>
            <a:ext cx="13910363" cy="187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827963" y="2819400"/>
            <a:ext cx="16444912" cy="14095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3210084" y="17853938"/>
            <a:ext cx="25680670" cy="1691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35701353"/>
            <a:ext cx="13910363" cy="187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8183047" y="35701353"/>
            <a:ext cx="13910363" cy="187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b" anchorCtr="0">
            <a:noAutofit/>
          </a:bodyPr>
          <a:lstStyle/>
          <a:p>
            <a:pPr algn="r"/>
            <a:fld id="{00000000-1234-1234-1234-123412341234}" type="slidenum">
              <a:rPr lang="en-US" sz="52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‹#›</a:t>
            </a:fld>
            <a:endParaRPr lang="en-US" sz="5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1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27963" y="2819400"/>
            <a:ext cx="16444912" cy="14095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3210084" y="17853938"/>
            <a:ext cx="25680670" cy="1691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SEM – 20 um</a:t>
            </a:r>
          </a:p>
          <a:p>
            <a:pPr marL="0" indent="0">
              <a:spcBef>
                <a:spcPts val="0"/>
              </a:spcBef>
            </a:pPr>
            <a:r>
              <a:rPr lang="en-US"/>
              <a:t>Toxicity- 100 um</a:t>
            </a:r>
          </a:p>
          <a:p>
            <a:pPr marL="0" indent="0">
              <a:spcBef>
                <a:spcPts val="0"/>
              </a:spcBef>
            </a:pPr>
            <a:r>
              <a:rPr lang="en-US"/>
              <a:t>Gel- 100 um</a:t>
            </a:r>
          </a:p>
          <a:p>
            <a:pPr marL="0" indent="0">
              <a:spcBef>
                <a:spcPts val="0"/>
              </a:spcBef>
            </a:pPr>
            <a:r>
              <a:rPr lang="en-US"/>
              <a:t>Gel with cells- 50 um, 2D</a:t>
            </a:r>
          </a:p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18183047" y="35701353"/>
            <a:ext cx="13910363" cy="187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8147" tIns="199019" rIns="398147" bIns="199019" anchor="b" anchorCtr="0">
            <a:noAutofit/>
          </a:bodyPr>
          <a:lstStyle/>
          <a:p>
            <a:pPr algn="r"/>
            <a:fld id="{00000000-1234-1234-1234-123412341234}" type="slidenum">
              <a:rPr lang="en-US" sz="5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</a:t>
            </a:fld>
            <a:endParaRPr sz="5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920240" y="1317716"/>
            <a:ext cx="3456432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920240" y="7369087"/>
            <a:ext cx="16968788" cy="30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b" anchorCtr="0">
            <a:noAutofit/>
          </a:bodyPr>
          <a:lstStyle>
            <a:lvl1pPr marL="342900" lvl="0" indent="-171450" algn="l">
              <a:spcBef>
                <a:spcPts val="346"/>
              </a:spcBef>
              <a:spcAft>
                <a:spcPts val="0"/>
              </a:spcAft>
              <a:buClr>
                <a:schemeClr val="dk1"/>
              </a:buClr>
              <a:buSzPts val="2304"/>
              <a:buFont typeface="Times New Roman"/>
              <a:buNone/>
              <a:defRPr sz="1728" b="1"/>
            </a:lvl1pPr>
            <a:lvl2pPr marL="685800" lvl="1" indent="-17145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None/>
              <a:defRPr sz="1440" b="1"/>
            </a:lvl2pPr>
            <a:lvl3pPr marL="1028700" lvl="2" indent="-17145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728"/>
              <a:buFont typeface="Times New Roman"/>
              <a:buNone/>
              <a:defRPr sz="1296" b="1"/>
            </a:lvl3pPr>
            <a:lvl4pPr marL="1371600" lvl="3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4pPr>
            <a:lvl5pPr marL="1714500" lvl="4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5pPr>
            <a:lvl6pPr marL="2057400" lvl="5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6pPr>
            <a:lvl7pPr marL="2400300" lvl="6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7pPr>
            <a:lvl8pPr marL="2743200" lvl="7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8pPr>
            <a:lvl9pPr marL="3086100" lvl="8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1920240" y="10438858"/>
            <a:ext cx="16968788" cy="1896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281178" algn="l">
              <a:spcBef>
                <a:spcPts val="346"/>
              </a:spcBef>
              <a:spcAft>
                <a:spcPts val="0"/>
              </a:spcAft>
              <a:buClr>
                <a:schemeClr val="dk1"/>
              </a:buClr>
              <a:buSzPts val="2304"/>
              <a:buFont typeface="Times New Roman"/>
              <a:buChar char="•"/>
              <a:defRPr sz="1728"/>
            </a:lvl1pPr>
            <a:lvl2pPr marL="685800" lvl="1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–"/>
              <a:defRPr sz="1440"/>
            </a:lvl2pPr>
            <a:lvl3pPr marL="1028700" lvl="2" indent="-253746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728"/>
              <a:buFont typeface="Times New Roman"/>
              <a:buChar char="•"/>
              <a:defRPr sz="1296"/>
            </a:lvl3pPr>
            <a:lvl4pPr marL="1371600" lvl="3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–"/>
              <a:defRPr sz="1152"/>
            </a:lvl4pPr>
            <a:lvl5pPr marL="1714500" lvl="4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5pPr>
            <a:lvl6pPr marL="2057400" lvl="5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6pPr>
            <a:lvl7pPr marL="2400300" lvl="6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7pPr>
            <a:lvl8pPr marL="2743200" lvl="7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8pPr>
            <a:lvl9pPr marL="3086100" lvl="8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19509105" y="7369087"/>
            <a:ext cx="16975455" cy="30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b" anchorCtr="0">
            <a:noAutofit/>
          </a:bodyPr>
          <a:lstStyle>
            <a:lvl1pPr marL="342900" lvl="0" indent="-171450" algn="l">
              <a:spcBef>
                <a:spcPts val="346"/>
              </a:spcBef>
              <a:spcAft>
                <a:spcPts val="0"/>
              </a:spcAft>
              <a:buClr>
                <a:schemeClr val="dk1"/>
              </a:buClr>
              <a:buSzPts val="2304"/>
              <a:buFont typeface="Times New Roman"/>
              <a:buNone/>
              <a:defRPr sz="1728" b="1"/>
            </a:lvl1pPr>
            <a:lvl2pPr marL="685800" lvl="1" indent="-17145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None/>
              <a:defRPr sz="1440" b="1"/>
            </a:lvl2pPr>
            <a:lvl3pPr marL="1028700" lvl="2" indent="-171450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728"/>
              <a:buFont typeface="Times New Roman"/>
              <a:buNone/>
              <a:defRPr sz="1296" b="1"/>
            </a:lvl3pPr>
            <a:lvl4pPr marL="1371600" lvl="3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4pPr>
            <a:lvl5pPr marL="1714500" lvl="4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5pPr>
            <a:lvl6pPr marL="2057400" lvl="5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6pPr>
            <a:lvl7pPr marL="2400300" lvl="6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7pPr>
            <a:lvl8pPr marL="2743200" lvl="7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8pPr>
            <a:lvl9pPr marL="3086100" lvl="8" indent="-171450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None/>
              <a:defRPr sz="1152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19509105" y="10438858"/>
            <a:ext cx="16975455" cy="1896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281178" algn="l">
              <a:spcBef>
                <a:spcPts val="346"/>
              </a:spcBef>
              <a:spcAft>
                <a:spcPts val="0"/>
              </a:spcAft>
              <a:buClr>
                <a:schemeClr val="dk1"/>
              </a:buClr>
              <a:buSzPts val="2304"/>
              <a:buFont typeface="Times New Roman"/>
              <a:buChar char="•"/>
              <a:defRPr sz="1728"/>
            </a:lvl1pPr>
            <a:lvl2pPr marL="685800" lvl="1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–"/>
              <a:defRPr sz="1440"/>
            </a:lvl2pPr>
            <a:lvl3pPr marL="1028700" lvl="2" indent="-253746" algn="l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ts val="1728"/>
              <a:buFont typeface="Times New Roman"/>
              <a:buChar char="•"/>
              <a:defRPr sz="1296"/>
            </a:lvl3pPr>
            <a:lvl4pPr marL="1371600" lvl="3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–"/>
              <a:defRPr sz="1152"/>
            </a:lvl4pPr>
            <a:lvl5pPr marL="1714500" lvl="4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5pPr>
            <a:lvl6pPr marL="2057400" lvl="5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6pPr>
            <a:lvl7pPr marL="2400300" lvl="6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7pPr>
            <a:lvl8pPr marL="2743200" lvl="7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8pPr>
            <a:lvl9pPr marL="3086100" lvl="8" indent="-244602" algn="l">
              <a:spcBef>
                <a:spcPts val="230"/>
              </a:spcBef>
              <a:spcAft>
                <a:spcPts val="0"/>
              </a:spcAft>
              <a:buClr>
                <a:schemeClr val="dk1"/>
              </a:buClr>
              <a:buSzPts val="1536"/>
              <a:buFont typeface="Times New Roman"/>
              <a:buChar char="»"/>
              <a:defRPr sz="1152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80360" y="2926080"/>
            <a:ext cx="3264408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920241" y="1311185"/>
            <a:ext cx="12634912" cy="557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4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5015211" y="1311185"/>
            <a:ext cx="21469350" cy="2809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317754" algn="l">
              <a:spcBef>
                <a:spcPts val="461"/>
              </a:spcBef>
              <a:spcAft>
                <a:spcPts val="0"/>
              </a:spcAft>
              <a:buClr>
                <a:schemeClr val="dk1"/>
              </a:buClr>
              <a:buSzPts val="3072"/>
              <a:buFont typeface="Times New Roman"/>
              <a:buChar char="•"/>
              <a:defRPr sz="2304"/>
            </a:lvl1pPr>
            <a:lvl2pPr marL="685800" lvl="1" indent="-299466" algn="l">
              <a:spcBef>
                <a:spcPts val="403"/>
              </a:spcBef>
              <a:spcAft>
                <a:spcPts val="0"/>
              </a:spcAft>
              <a:buClr>
                <a:schemeClr val="dk1"/>
              </a:buClr>
              <a:buSzPts val="2688"/>
              <a:buFont typeface="Times New Roman"/>
              <a:buChar char="–"/>
              <a:defRPr sz="2016"/>
            </a:lvl2pPr>
            <a:lvl3pPr marL="1028700" lvl="2" indent="-281178" algn="l">
              <a:spcBef>
                <a:spcPts val="346"/>
              </a:spcBef>
              <a:spcAft>
                <a:spcPts val="0"/>
              </a:spcAft>
              <a:buClr>
                <a:schemeClr val="dk1"/>
              </a:buClr>
              <a:buSzPts val="2304"/>
              <a:buFont typeface="Times New Roman"/>
              <a:buChar char="•"/>
              <a:defRPr sz="1728"/>
            </a:lvl3pPr>
            <a:lvl4pPr marL="1371600" lvl="3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–"/>
              <a:defRPr sz="1440"/>
            </a:lvl4pPr>
            <a:lvl5pPr marL="1714500" lvl="4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»"/>
              <a:defRPr sz="1440"/>
            </a:lvl5pPr>
            <a:lvl6pPr marL="2057400" lvl="5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»"/>
              <a:defRPr sz="1440"/>
            </a:lvl6pPr>
            <a:lvl7pPr marL="2400300" lvl="6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»"/>
              <a:defRPr sz="1440"/>
            </a:lvl7pPr>
            <a:lvl8pPr marL="2743200" lvl="7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»"/>
              <a:defRPr sz="1440"/>
            </a:lvl8pPr>
            <a:lvl9pPr marL="3086100" lvl="8" indent="-26289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920"/>
              <a:buFont typeface="Times New Roman"/>
              <a:buChar char="»"/>
              <a:defRPr sz="144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1920241" y="6889025"/>
            <a:ext cx="12634912" cy="22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171450" algn="l">
              <a:spcBef>
                <a:spcPts val="202"/>
              </a:spcBef>
              <a:spcAft>
                <a:spcPts val="0"/>
              </a:spcAft>
              <a:buClr>
                <a:schemeClr val="dk1"/>
              </a:buClr>
              <a:buSzPts val="1344"/>
              <a:buFont typeface="Times New Roman"/>
              <a:buNone/>
              <a:defRPr sz="1008"/>
            </a:lvl1pPr>
            <a:lvl2pPr marL="685800" lvl="1" indent="-17145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1152"/>
              <a:buFont typeface="Times New Roman"/>
              <a:buNone/>
              <a:defRPr sz="864"/>
            </a:lvl2pPr>
            <a:lvl3pPr marL="1028700" lvl="2" indent="-17145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60"/>
              <a:buFont typeface="Times New Roman"/>
              <a:buNone/>
              <a:defRPr sz="720"/>
            </a:lvl3pPr>
            <a:lvl4pPr marL="1371600" lvl="3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4pPr>
            <a:lvl5pPr marL="1714500" lvl="4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5pPr>
            <a:lvl6pPr marL="2057400" lvl="5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6pPr>
            <a:lvl7pPr marL="2400300" lvl="6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7pPr>
            <a:lvl8pPr marL="2743200" lvl="7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8pPr>
            <a:lvl9pPr marL="3086100" lvl="8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7527608" y="23042881"/>
            <a:ext cx="23042880" cy="272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4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7527608" y="2940776"/>
            <a:ext cx="23042880" cy="1975104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7527608" y="25763221"/>
            <a:ext cx="23042880" cy="386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171450" algn="l">
              <a:spcBef>
                <a:spcPts val="202"/>
              </a:spcBef>
              <a:spcAft>
                <a:spcPts val="0"/>
              </a:spcAft>
              <a:buClr>
                <a:schemeClr val="dk1"/>
              </a:buClr>
              <a:buSzPts val="1344"/>
              <a:buFont typeface="Times New Roman"/>
              <a:buNone/>
              <a:defRPr sz="1008"/>
            </a:lvl1pPr>
            <a:lvl2pPr marL="685800" lvl="1" indent="-171450" algn="l">
              <a:spcBef>
                <a:spcPts val="173"/>
              </a:spcBef>
              <a:spcAft>
                <a:spcPts val="0"/>
              </a:spcAft>
              <a:buClr>
                <a:schemeClr val="dk1"/>
              </a:buClr>
              <a:buSzPts val="1152"/>
              <a:buFont typeface="Times New Roman"/>
              <a:buNone/>
              <a:defRPr sz="864"/>
            </a:lvl2pPr>
            <a:lvl3pPr marL="1028700" lvl="2" indent="-17145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60"/>
              <a:buFont typeface="Times New Roman"/>
              <a:buNone/>
              <a:defRPr sz="720"/>
            </a:lvl3pPr>
            <a:lvl4pPr marL="1371600" lvl="3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4pPr>
            <a:lvl5pPr marL="1714500" lvl="4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5pPr>
            <a:lvl6pPr marL="2057400" lvl="5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6pPr>
            <a:lvl7pPr marL="2400300" lvl="6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7pPr>
            <a:lvl8pPr marL="2743200" lvl="7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8pPr>
            <a:lvl9pPr marL="3086100" lvl="8" indent="-171450" algn="l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864"/>
              <a:buFont typeface="Times New Roman"/>
              <a:buNone/>
              <a:defRPr sz="648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880360" y="2926080"/>
            <a:ext cx="3264408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9326880" y="3063240"/>
            <a:ext cx="19751040" cy="3264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18276570" y="12012930"/>
            <a:ext cx="26334720" cy="8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890522" y="3915918"/>
            <a:ext cx="26334720" cy="2435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880360" y="2926080"/>
            <a:ext cx="3264408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880360" y="9509760"/>
            <a:ext cx="32644080" cy="197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457200" marR="0" lvl="0" indent="-1212850" algn="l" rtl="0"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15500"/>
              <a:buFont typeface="Times New Roman"/>
              <a:buChar char="•"/>
              <a:defRPr sz="15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1092200" algn="l" rtl="0">
              <a:spcBef>
                <a:spcPts val="2720"/>
              </a:spcBef>
              <a:spcAft>
                <a:spcPts val="0"/>
              </a:spcAft>
              <a:buClr>
                <a:schemeClr val="dk1"/>
              </a:buClr>
              <a:buSzPts val="13600"/>
              <a:buFont typeface="Times New Roman"/>
              <a:buChar char="–"/>
              <a:defRPr sz="1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971550" algn="l" rtl="0">
              <a:spcBef>
                <a:spcPts val="2340"/>
              </a:spcBef>
              <a:spcAft>
                <a:spcPts val="0"/>
              </a:spcAft>
              <a:buClr>
                <a:schemeClr val="dk1"/>
              </a:buClr>
              <a:buSzPts val="11700"/>
              <a:buFont typeface="Times New Roman"/>
              <a:buChar char="•"/>
              <a:defRPr sz="1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844550" algn="l" rtl="0">
              <a:spcBef>
                <a:spcPts val="1940"/>
              </a:spcBef>
              <a:spcAft>
                <a:spcPts val="0"/>
              </a:spcAft>
              <a:buClr>
                <a:schemeClr val="dk1"/>
              </a:buClr>
              <a:buSzPts val="9700"/>
              <a:buFont typeface="Times New Roman"/>
              <a:buChar char="–"/>
              <a:defRPr sz="9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844550" algn="l" rtl="0">
              <a:spcBef>
                <a:spcPts val="1940"/>
              </a:spcBef>
              <a:spcAft>
                <a:spcPts val="0"/>
              </a:spcAft>
              <a:buClr>
                <a:schemeClr val="dk1"/>
              </a:buClr>
              <a:buSzPts val="9700"/>
              <a:buFont typeface="Times New Roman"/>
              <a:buChar char="»"/>
              <a:defRPr sz="9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844550" algn="l" rtl="0">
              <a:spcBef>
                <a:spcPts val="1940"/>
              </a:spcBef>
              <a:spcAft>
                <a:spcPts val="0"/>
              </a:spcAft>
              <a:buClr>
                <a:schemeClr val="dk1"/>
              </a:buClr>
              <a:buSzPts val="9700"/>
              <a:buFont typeface="Times New Roman"/>
              <a:buChar char="»"/>
              <a:defRPr sz="9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844550" algn="l" rtl="0">
              <a:spcBef>
                <a:spcPts val="1940"/>
              </a:spcBef>
              <a:spcAft>
                <a:spcPts val="0"/>
              </a:spcAft>
              <a:buClr>
                <a:schemeClr val="dk1"/>
              </a:buClr>
              <a:buSzPts val="9700"/>
              <a:buFont typeface="Times New Roman"/>
              <a:buChar char="»"/>
              <a:defRPr sz="9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844550" algn="l" rtl="0">
              <a:spcBef>
                <a:spcPts val="1940"/>
              </a:spcBef>
              <a:spcAft>
                <a:spcPts val="0"/>
              </a:spcAft>
              <a:buClr>
                <a:schemeClr val="dk1"/>
              </a:buClr>
              <a:buSzPts val="9700"/>
              <a:buFont typeface="Times New Roman"/>
              <a:buChar char="»"/>
              <a:defRPr sz="9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844550" algn="l" rtl="0">
              <a:spcBef>
                <a:spcPts val="1940"/>
              </a:spcBef>
              <a:spcAft>
                <a:spcPts val="0"/>
              </a:spcAft>
              <a:buClr>
                <a:schemeClr val="dk1"/>
              </a:buClr>
              <a:buSzPts val="9700"/>
              <a:buFont typeface="Times New Roman"/>
              <a:buChar char="»"/>
              <a:defRPr sz="9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88036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3121640" y="29992320"/>
            <a:ext cx="1216152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7523440" y="29992320"/>
            <a:ext cx="80010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4125" tIns="222050" rIns="444125" bIns="22205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4896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jpeg"/><Relationship Id="rId5" Type="http://schemas.openxmlformats.org/officeDocument/2006/relationships/hyperlink" Target="mailto:Linqing.li@unh.edu" TargetMode="Externa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6.tiff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hyperlink" Target="mailto:*Aylin.aykanat@unh.edu" TargetMode="External"/><Relationship Id="rId9" Type="http://schemas.openxmlformats.org/officeDocument/2006/relationships/image" Target="../media/image5.tiff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4CBB218C-9DA0-AC0B-8199-D59395ACC05D}"/>
              </a:ext>
            </a:extLst>
          </p:cNvPr>
          <p:cNvSpPr/>
          <p:nvPr/>
        </p:nvSpPr>
        <p:spPr>
          <a:xfrm>
            <a:off x="4023806" y="23944081"/>
            <a:ext cx="6095046" cy="473501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E2C5FD4-47A0-C262-D640-DB3A32DA9A49}"/>
              </a:ext>
            </a:extLst>
          </p:cNvPr>
          <p:cNvSpPr txBox="1"/>
          <p:nvPr/>
        </p:nvSpPr>
        <p:spPr>
          <a:xfrm>
            <a:off x="4611915" y="23926349"/>
            <a:ext cx="49188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Thiolation of Cyclodextrin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5058D1-E191-F297-81A4-FB772FC72867}"/>
              </a:ext>
            </a:extLst>
          </p:cNvPr>
          <p:cNvSpPr/>
          <p:nvPr/>
        </p:nvSpPr>
        <p:spPr>
          <a:xfrm>
            <a:off x="4023806" y="21295771"/>
            <a:ext cx="6095046" cy="473501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ADE166C-3EE2-60B7-2E4F-AB501BBD3A5A}"/>
              </a:ext>
            </a:extLst>
          </p:cNvPr>
          <p:cNvSpPr txBox="1"/>
          <p:nvPr/>
        </p:nvSpPr>
        <p:spPr>
          <a:xfrm>
            <a:off x="4276015" y="21268603"/>
            <a:ext cx="55906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 err="1"/>
              <a:t>Methacrylation</a:t>
            </a:r>
            <a:r>
              <a:rPr lang="en-US" sz="2400" b="1" dirty="0"/>
              <a:t> of Linear Dextran</a:t>
            </a:r>
            <a:r>
              <a:rPr lang="en-US" sz="2400" b="1" baseline="30000" dirty="0"/>
              <a:t>2</a:t>
            </a:r>
            <a:endParaRPr lang="en-US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3FEFB6-05A7-5D71-F130-4CE61E125D20}"/>
              </a:ext>
            </a:extLst>
          </p:cNvPr>
          <p:cNvSpPr/>
          <p:nvPr/>
        </p:nvSpPr>
        <p:spPr>
          <a:xfrm>
            <a:off x="32653878" y="4602675"/>
            <a:ext cx="2833191" cy="415715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EB8234-CE9E-B633-A884-287BBEE29A2D}"/>
              </a:ext>
            </a:extLst>
          </p:cNvPr>
          <p:cNvSpPr/>
          <p:nvPr/>
        </p:nvSpPr>
        <p:spPr>
          <a:xfrm>
            <a:off x="19923023" y="22793637"/>
            <a:ext cx="4109350" cy="542513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0BD36C-E546-7B26-CB89-F7F36C92DD5D}"/>
              </a:ext>
            </a:extLst>
          </p:cNvPr>
          <p:cNvSpPr/>
          <p:nvPr/>
        </p:nvSpPr>
        <p:spPr>
          <a:xfrm>
            <a:off x="14186012" y="22793636"/>
            <a:ext cx="4109350" cy="542513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D2034FA-DD4F-FEC5-9230-34219DBA1DDB}"/>
              </a:ext>
            </a:extLst>
          </p:cNvPr>
          <p:cNvSpPr/>
          <p:nvPr/>
        </p:nvSpPr>
        <p:spPr>
          <a:xfrm>
            <a:off x="19120839" y="20435794"/>
            <a:ext cx="5829116" cy="183444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97C2D9-40CB-E157-1A59-FCB35576592A}"/>
              </a:ext>
            </a:extLst>
          </p:cNvPr>
          <p:cNvSpPr/>
          <p:nvPr/>
        </p:nvSpPr>
        <p:spPr>
          <a:xfrm>
            <a:off x="19923023" y="15698979"/>
            <a:ext cx="4109350" cy="473501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6F5BA7-A52E-C40A-E769-1313EFA8AE6C}"/>
              </a:ext>
            </a:extLst>
          </p:cNvPr>
          <p:cNvSpPr/>
          <p:nvPr/>
        </p:nvSpPr>
        <p:spPr>
          <a:xfrm>
            <a:off x="14186012" y="15707748"/>
            <a:ext cx="4109350" cy="473501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4107EA-A46D-0444-ABC7-D2810E8AAC33}"/>
              </a:ext>
            </a:extLst>
          </p:cNvPr>
          <p:cNvSpPr/>
          <p:nvPr/>
        </p:nvSpPr>
        <p:spPr>
          <a:xfrm>
            <a:off x="1415710" y="14400786"/>
            <a:ext cx="5427585" cy="837585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2E74C6-D715-8EA9-9730-E52C14D7F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951"/>
          <a:stretch/>
        </p:blipFill>
        <p:spPr>
          <a:xfrm>
            <a:off x="1459220" y="21811248"/>
            <a:ext cx="11521441" cy="164592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D086FC7-8F0A-C7EF-26FD-19A7E9E11239}"/>
              </a:ext>
            </a:extLst>
          </p:cNvPr>
          <p:cNvSpPr/>
          <p:nvPr/>
        </p:nvSpPr>
        <p:spPr>
          <a:xfrm>
            <a:off x="15821013" y="4452011"/>
            <a:ext cx="6807339" cy="666193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Google Shape;91;p13"/>
          <p:cNvSpPr txBox="1"/>
          <p:nvPr/>
        </p:nvSpPr>
        <p:spPr>
          <a:xfrm>
            <a:off x="0" y="565546"/>
            <a:ext cx="38646846" cy="286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66"/>
              </a:buClr>
              <a:buSzPts val="6336"/>
            </a:pPr>
            <a:r>
              <a:rPr lang="en-US" sz="5600" b="1">
                <a:solidFill>
                  <a:srgbClr val="000066"/>
                </a:solidFill>
              </a:rPr>
              <a:t>Tuning the Physical Structure and Mechanical Properties of Cyclodextrin-Dextran Hydrogels</a:t>
            </a:r>
          </a:p>
          <a:p>
            <a:pPr algn="ctr">
              <a:buClr>
                <a:srgbClr val="937C3B"/>
              </a:buClr>
              <a:buSzPts val="4032"/>
            </a:pPr>
            <a:endParaRPr lang="en-US" sz="1800">
              <a:solidFill>
                <a:schemeClr val="tx1"/>
              </a:solidFill>
            </a:endParaRPr>
          </a:p>
          <a:p>
            <a:pPr algn="ctr">
              <a:buClr>
                <a:srgbClr val="937C3B"/>
              </a:buClr>
              <a:buSzPts val="4032"/>
            </a:pPr>
            <a:r>
              <a:rPr lang="en-US" sz="3400" b="1">
                <a:solidFill>
                  <a:schemeClr val="tx1"/>
                </a:solidFill>
              </a:rPr>
              <a:t>Evan Kennedy</a:t>
            </a:r>
            <a:r>
              <a:rPr lang="en-US" sz="3400">
                <a:solidFill>
                  <a:schemeClr val="tx1"/>
                </a:solidFill>
              </a:rPr>
              <a:t>, Patrick Strobel, Aylin </a:t>
            </a:r>
            <a:r>
              <a:rPr lang="en-US" sz="3400" err="1">
                <a:solidFill>
                  <a:schemeClr val="tx1"/>
                </a:solidFill>
              </a:rPr>
              <a:t>Aykanat</a:t>
            </a:r>
            <a:r>
              <a:rPr lang="en-US" sz="3400">
                <a:solidFill>
                  <a:schemeClr val="tx1"/>
                </a:solidFill>
              </a:rPr>
              <a:t>*, and </a:t>
            </a:r>
            <a:r>
              <a:rPr lang="en-US" sz="3400" err="1">
                <a:solidFill>
                  <a:schemeClr val="tx1"/>
                </a:solidFill>
              </a:rPr>
              <a:t>Linqing</a:t>
            </a:r>
            <a:r>
              <a:rPr lang="en-US" sz="3400">
                <a:solidFill>
                  <a:schemeClr val="tx1"/>
                </a:solidFill>
              </a:rPr>
              <a:t> Li**</a:t>
            </a:r>
            <a:endParaRPr sz="3400">
              <a:solidFill>
                <a:schemeClr val="tx1"/>
              </a:solidFill>
            </a:endParaRPr>
          </a:p>
          <a:p>
            <a:pPr algn="ctr">
              <a:buClr>
                <a:srgbClr val="937C3B"/>
              </a:buClr>
              <a:buSzPts val="4032"/>
            </a:pPr>
            <a:r>
              <a:rPr lang="en-US" sz="3400" i="1">
                <a:solidFill>
                  <a:schemeClr val="tx1"/>
                </a:solidFill>
              </a:rPr>
              <a:t>Department of Chemical Engineering and Bioengineering, University of New Hampshire, Durham, NH, USA</a:t>
            </a:r>
            <a:endParaRPr sz="3400">
              <a:solidFill>
                <a:schemeClr val="tx1"/>
              </a:solidFill>
            </a:endParaRPr>
          </a:p>
          <a:p>
            <a:pPr algn="ctr">
              <a:buClr>
                <a:srgbClr val="937C3B"/>
              </a:buClr>
              <a:buSzPts val="4032"/>
            </a:pPr>
            <a:r>
              <a:rPr lang="en-US" sz="3400" i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*Aylin.aykanat@unh.edu</a:t>
            </a:r>
            <a:r>
              <a:rPr lang="en-US" sz="3400" i="1">
                <a:solidFill>
                  <a:schemeClr val="tx1"/>
                </a:solidFill>
              </a:rPr>
              <a:t> ** </a:t>
            </a:r>
            <a:r>
              <a:rPr lang="en-US" sz="3400" i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Linqing.li@unh.edu</a:t>
            </a:r>
            <a:r>
              <a:rPr lang="en-US" sz="3400" i="1">
                <a:solidFill>
                  <a:schemeClr val="tx1"/>
                </a:solidFill>
              </a:rPr>
              <a:t> </a:t>
            </a:r>
            <a:endParaRPr sz="3400">
              <a:solidFill>
                <a:schemeClr val="tx1"/>
              </a:solidFill>
            </a:endParaRPr>
          </a:p>
        </p:txBody>
      </p:sp>
      <p:pic>
        <p:nvPicPr>
          <p:cNvPr id="97" name="Google Shape;97;p13" descr="NSFlogo"/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3139" y="1598004"/>
            <a:ext cx="1743095" cy="164365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1154238" y="3603759"/>
            <a:ext cx="11597186" cy="636568"/>
          </a:xfrm>
          <a:prstGeom prst="rect">
            <a:avLst/>
          </a:prstGeom>
          <a:solidFill>
            <a:srgbClr val="050065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9175" tIns="32906" rIns="65831" bIns="32906" anchor="ctr" anchorCtr="0">
            <a:no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lt1"/>
                </a:solidFill>
              </a:rPr>
              <a:t>1: Introduction</a:t>
            </a:r>
            <a:endParaRPr sz="3800" b="1">
              <a:solidFill>
                <a:schemeClr val="lt1"/>
              </a:solidFill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25686328" y="21203984"/>
            <a:ext cx="11521440" cy="348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469773" indent="-457200" algn="just">
              <a:spcBef>
                <a:spcPts val="864"/>
              </a:spcBef>
              <a:buClr>
                <a:schemeClr val="dk1"/>
              </a:buClr>
              <a:buSzPts val="3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Cyclodextrin-Dextran gels may be tuned in stiffness and structure</a:t>
            </a:r>
          </a:p>
          <a:p>
            <a:pPr marL="469773" indent="-457200" algn="just">
              <a:spcBef>
                <a:spcPts val="864"/>
              </a:spcBef>
              <a:buClr>
                <a:schemeClr val="dk1"/>
              </a:buClr>
              <a:buSzPts val="3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Lyophilized hydrogel pore systems may support vascularization in wound healing treatments</a:t>
            </a:r>
          </a:p>
          <a:p>
            <a:pPr marL="469773" indent="-457200" algn="just">
              <a:spcBef>
                <a:spcPts val="864"/>
              </a:spcBef>
              <a:buClr>
                <a:schemeClr val="dk1"/>
              </a:buClr>
              <a:buSzPts val="3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Stiffness and structure may be controlled to mediate cell adhesion, as well as the diffusion rates of…</a:t>
            </a:r>
          </a:p>
        </p:txBody>
      </p:sp>
      <p:sp>
        <p:nvSpPr>
          <p:cNvPr id="101" name="Google Shape;101;p13"/>
          <p:cNvSpPr txBox="1"/>
          <p:nvPr/>
        </p:nvSpPr>
        <p:spPr>
          <a:xfrm>
            <a:off x="25852583" y="29353919"/>
            <a:ext cx="11159836" cy="332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buAutoNum type="arabicPeriod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1.</a:t>
            </a:r>
          </a:p>
          <a:p>
            <a:pPr algn="just"/>
            <a:endParaRPr lang="en-US" sz="2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indent="-457200" algn="just">
              <a:buAutoNum type="arabicPeriod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Saha, P. &amp; Rafe, M. R. Cyclodextrin: A prospective nanocarrier for the delivery of antibacterial agents against bacteria that are resistant to antibiotics.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FF"/>
                </a:highlight>
              </a:rPr>
              <a:t>Heliyon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en-US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9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, e19287 (2023).</a:t>
            </a:r>
            <a:endParaRPr lang="en-US" sz="2000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000" kern="100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Bubli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, S. Y. </a:t>
            </a:r>
            <a:r>
              <a:rPr lang="en-US" sz="2000" i="1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et al.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 Inducing an LCST in hydrophilic polysaccharides via engineered macromolecular hydrophobicity. </a:t>
            </a:r>
            <a:r>
              <a:rPr lang="en-US" sz="2000" i="1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Sci. Rep.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 </a:t>
            </a:r>
            <a:r>
              <a:rPr lang="en-US" sz="2000" b="1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13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</a:rPr>
              <a:t>, 14896 (2023).</a:t>
            </a:r>
          </a:p>
          <a:p>
            <a:endParaRPr lang="en-US" sz="20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04800" algn="just"/>
            <a:endParaRPr lang="en-US" sz="2000" dirty="0">
              <a:solidFill>
                <a:schemeClr val="tx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04800" algn="just"/>
            <a:endParaRPr lang="en-US" sz="2000" dirty="0">
              <a:solidFill>
                <a:schemeClr val="tx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367895" indent="-12672695" algn="just"/>
            <a:br>
              <a:rPr lang="en-US" sz="2000" dirty="0">
                <a:latin typeface="+mn-lt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85714"/>
              </a:lnSpc>
            </a:pPr>
            <a:endParaRPr sz="1760" dirty="0">
              <a:solidFill>
                <a:schemeClr val="dk1"/>
              </a:solidFill>
            </a:endParaRPr>
          </a:p>
        </p:txBody>
      </p:sp>
      <p:pic>
        <p:nvPicPr>
          <p:cNvPr id="102" name="Google Shape;102;p13"/>
          <p:cNvPicPr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324" y="1767345"/>
            <a:ext cx="4222172" cy="1227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/>
        </p:nvSpPr>
        <p:spPr>
          <a:xfrm>
            <a:off x="13358903" y="14714348"/>
            <a:ext cx="11521440" cy="653995"/>
          </a:xfrm>
          <a:prstGeom prst="rect">
            <a:avLst/>
          </a:prstGeom>
          <a:solidFill>
            <a:srgbClr val="050065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bg1"/>
                </a:solidFill>
                <a:latin typeface="+mn-lt"/>
              </a:rPr>
              <a:t>4: SEM</a:t>
            </a:r>
          </a:p>
        </p:txBody>
      </p:sp>
      <p:sp>
        <p:nvSpPr>
          <p:cNvPr id="109" name="Google Shape;109;p13"/>
          <p:cNvSpPr txBox="1"/>
          <p:nvPr/>
        </p:nvSpPr>
        <p:spPr>
          <a:xfrm>
            <a:off x="13386762" y="3586332"/>
            <a:ext cx="11444748" cy="653995"/>
          </a:xfrm>
          <a:prstGeom prst="rect">
            <a:avLst/>
          </a:prstGeom>
          <a:solidFill>
            <a:srgbClr val="050065"/>
          </a:solidFill>
          <a:ln>
            <a:noFill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 kern="1200">
                <a:solidFill>
                  <a:schemeClr val="bg1"/>
                </a:solidFill>
              </a:rPr>
              <a:t>3: Thio-Michael Addition</a:t>
            </a:r>
          </a:p>
        </p:txBody>
      </p:sp>
      <p:sp>
        <p:nvSpPr>
          <p:cNvPr id="112" name="Google Shape;112;p13"/>
          <p:cNvSpPr txBox="1"/>
          <p:nvPr/>
        </p:nvSpPr>
        <p:spPr>
          <a:xfrm>
            <a:off x="25656798" y="28697042"/>
            <a:ext cx="11521440" cy="1188720"/>
          </a:xfrm>
          <a:prstGeom prst="rect">
            <a:avLst/>
          </a:prstGeom>
          <a:solidFill>
            <a:srgbClr val="0500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lt1"/>
                </a:solidFill>
              </a:rPr>
              <a:t>References</a:t>
            </a:r>
            <a:endParaRPr lang="en-US" sz="3800" b="1"/>
          </a:p>
        </p:txBody>
      </p:sp>
      <p:sp>
        <p:nvSpPr>
          <p:cNvPr id="116" name="Google Shape;116;p13"/>
          <p:cNvSpPr txBox="1"/>
          <p:nvPr/>
        </p:nvSpPr>
        <p:spPr>
          <a:xfrm>
            <a:off x="25672697" y="25773607"/>
            <a:ext cx="11521440" cy="1188720"/>
          </a:xfrm>
          <a:prstGeom prst="rect">
            <a:avLst/>
          </a:prstGeom>
          <a:solidFill>
            <a:srgbClr val="0500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lt1"/>
                </a:solidFill>
              </a:rPr>
              <a:t>Acknowledgement</a:t>
            </a:r>
            <a:endParaRPr sz="3800" b="1"/>
          </a:p>
        </p:txBody>
      </p:sp>
      <p:sp>
        <p:nvSpPr>
          <p:cNvPr id="128" name="Google Shape;128;p13"/>
          <p:cNvSpPr txBox="1"/>
          <p:nvPr/>
        </p:nvSpPr>
        <p:spPr>
          <a:xfrm>
            <a:off x="25675635" y="20049458"/>
            <a:ext cx="11521440" cy="1188720"/>
          </a:xfrm>
          <a:prstGeom prst="rect">
            <a:avLst/>
          </a:prstGeom>
          <a:solidFill>
            <a:srgbClr val="050065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lt1"/>
                </a:solidFill>
              </a:rPr>
              <a:t>7: Conclusions</a:t>
            </a:r>
            <a:endParaRPr sz="3800" b="1">
              <a:solidFill>
                <a:schemeClr val="lt1"/>
              </a:solidFill>
            </a:endParaRPr>
          </a:p>
        </p:txBody>
      </p:sp>
      <p:pic>
        <p:nvPicPr>
          <p:cNvPr id="139" name="Google Shape;139;p13"/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7465" t="15552" r="10350" b="14068"/>
          <a:stretch/>
        </p:blipFill>
        <p:spPr>
          <a:xfrm>
            <a:off x="33548578" y="1696699"/>
            <a:ext cx="2507673" cy="129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81D9C5F5-7009-4737-9E25-DDDAD9CA974D}"/>
              </a:ext>
            </a:extLst>
          </p:cNvPr>
          <p:cNvSpPr txBox="1"/>
          <p:nvPr/>
        </p:nvSpPr>
        <p:spPr>
          <a:xfrm>
            <a:off x="13444440" y="4547999"/>
            <a:ext cx="11485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</a:rPr>
              <a:t>Gelation of CDSH-</a:t>
            </a:r>
            <a:r>
              <a:rPr lang="en-US" sz="2400" b="1" dirty="0" err="1">
                <a:latin typeface="Arial" panose="020B0604020202020204" pitchFamily="34" charset="0"/>
              </a:rPr>
              <a:t>DexMA</a:t>
            </a:r>
            <a:r>
              <a:rPr lang="en-US" sz="2400" b="1" dirty="0">
                <a:latin typeface="Arial" panose="020B0604020202020204" pitchFamily="34" charset="0"/>
              </a:rPr>
              <a:t> Hydrogel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3696C-CCD7-564A-8D2E-B7AB02E671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9083" y="1596355"/>
            <a:ext cx="1495540" cy="1675683"/>
          </a:xfrm>
          <a:prstGeom prst="rect">
            <a:avLst/>
          </a:prstGeom>
        </p:spPr>
      </p:pic>
      <p:sp>
        <p:nvSpPr>
          <p:cNvPr id="4" name="Google Shape;99;p13">
            <a:extLst>
              <a:ext uri="{FF2B5EF4-FFF2-40B4-BE49-F238E27FC236}">
                <a16:creationId xmlns:a16="http://schemas.microsoft.com/office/drawing/2014/main" id="{FCED815F-5392-FB7E-F8B3-4AD62064D041}"/>
              </a:ext>
            </a:extLst>
          </p:cNvPr>
          <p:cNvSpPr txBox="1"/>
          <p:nvPr/>
        </p:nvSpPr>
        <p:spPr>
          <a:xfrm>
            <a:off x="25908916" y="26966452"/>
            <a:ext cx="5735483" cy="251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BioMade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IIA 1757371 and EPS-1101245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CIBBR (P20GM113131) at NIH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 CHBE Department</a:t>
            </a:r>
            <a:endParaRPr lang="en-US" sz="240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99;p13">
            <a:extLst>
              <a:ext uri="{FF2B5EF4-FFF2-40B4-BE49-F238E27FC236}">
                <a16:creationId xmlns:a16="http://schemas.microsoft.com/office/drawing/2014/main" id="{12AC8A4D-098F-11D8-5903-FCD204A01E44}"/>
              </a:ext>
            </a:extLst>
          </p:cNvPr>
          <p:cNvSpPr txBox="1"/>
          <p:nvPr/>
        </p:nvSpPr>
        <p:spPr>
          <a:xfrm>
            <a:off x="31786358" y="26962427"/>
            <a:ext cx="5407779" cy="234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Linqing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Li’s Lab, UNH</a:t>
            </a:r>
          </a:p>
          <a:p>
            <a:pPr marL="514350" indent="-5143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Aylin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Aykanat’s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Lab, UNH</a:t>
            </a:r>
          </a:p>
          <a:p>
            <a:pPr marL="514350" indent="-5143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 Core facility and Instrumentation Center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2400" dirty="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28D74-A72B-32E7-52E4-BE663A062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44399" y="1645660"/>
            <a:ext cx="1541343" cy="1541343"/>
          </a:xfrm>
          <a:prstGeom prst="rect">
            <a:avLst/>
          </a:prstGeom>
        </p:spPr>
      </p:pic>
      <p:sp>
        <p:nvSpPr>
          <p:cNvPr id="52" name="Google Shape;107;p13">
            <a:extLst>
              <a:ext uri="{FF2B5EF4-FFF2-40B4-BE49-F238E27FC236}">
                <a16:creationId xmlns:a16="http://schemas.microsoft.com/office/drawing/2014/main" id="{5BB26A46-F79D-E496-865B-10750FA2D216}"/>
              </a:ext>
            </a:extLst>
          </p:cNvPr>
          <p:cNvSpPr txBox="1"/>
          <p:nvPr/>
        </p:nvSpPr>
        <p:spPr>
          <a:xfrm>
            <a:off x="25466848" y="3603759"/>
            <a:ext cx="10933892" cy="672375"/>
          </a:xfrm>
          <a:prstGeom prst="rect">
            <a:avLst/>
          </a:prstGeom>
          <a:solidFill>
            <a:srgbClr val="050065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bg1"/>
                </a:solidFill>
                <a:latin typeface="+mn-lt"/>
              </a:rPr>
              <a:t>5: Rheology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FF824498-1AAC-E665-6E3E-3973DD1D7399}"/>
              </a:ext>
            </a:extLst>
          </p:cNvPr>
          <p:cNvSpPr txBox="1"/>
          <p:nvPr/>
        </p:nvSpPr>
        <p:spPr>
          <a:xfrm>
            <a:off x="1415710" y="20189003"/>
            <a:ext cx="11521440" cy="651260"/>
          </a:xfrm>
          <a:prstGeom prst="rect">
            <a:avLst/>
          </a:prstGeom>
          <a:solidFill>
            <a:srgbClr val="050065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29175" tIns="32906" rIns="65831" bIns="32906" anchor="ctr" anchorCtr="0">
            <a:noAutofit/>
          </a:bodyPr>
          <a:lstStyle/>
          <a:p>
            <a:pPr algn="ctr">
              <a:buClr>
                <a:schemeClr val="lt1"/>
              </a:buClr>
              <a:buSzPts val="3840"/>
            </a:pPr>
            <a:r>
              <a:rPr lang="en-US" sz="3800" b="1">
                <a:solidFill>
                  <a:schemeClr val="lt1"/>
                </a:solidFill>
              </a:rPr>
              <a:t>2: Thiolation and </a:t>
            </a:r>
            <a:r>
              <a:rPr lang="en-US" sz="3800" b="1" err="1">
                <a:solidFill>
                  <a:schemeClr val="lt1"/>
                </a:solidFill>
              </a:rPr>
              <a:t>Methacrylation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4D2AB5-B97C-B011-8826-06D83333246D}"/>
              </a:ext>
            </a:extLst>
          </p:cNvPr>
          <p:cNvSpPr/>
          <p:nvPr/>
        </p:nvSpPr>
        <p:spPr>
          <a:xfrm>
            <a:off x="26627968" y="4584714"/>
            <a:ext cx="2833191" cy="415715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E85FEE-68A0-55A6-CECE-F7A57FA1CCFD}"/>
              </a:ext>
            </a:extLst>
          </p:cNvPr>
          <p:cNvSpPr txBox="1"/>
          <p:nvPr/>
        </p:nvSpPr>
        <p:spPr>
          <a:xfrm>
            <a:off x="26762313" y="4619086"/>
            <a:ext cx="2564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dirty="0"/>
              <a:t>50 mg/ml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0ED96-E535-8046-F10A-C1E29172F5DE}"/>
              </a:ext>
            </a:extLst>
          </p:cNvPr>
          <p:cNvSpPr txBox="1"/>
          <p:nvPr/>
        </p:nvSpPr>
        <p:spPr>
          <a:xfrm>
            <a:off x="32723874" y="4613250"/>
            <a:ext cx="26931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 dirty="0"/>
              <a:t>100 mg/ml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65DA3D-09E5-F497-B9C9-BBD039DB1CF6}"/>
              </a:ext>
            </a:extLst>
          </p:cNvPr>
          <p:cNvSpPr/>
          <p:nvPr/>
        </p:nvSpPr>
        <p:spPr>
          <a:xfrm>
            <a:off x="6952832" y="14399461"/>
            <a:ext cx="5984318" cy="837585"/>
          </a:xfrm>
          <a:prstGeom prst="rect">
            <a:avLst/>
          </a:prstGeom>
          <a:solidFill>
            <a:srgbClr val="CCECFF">
              <a:alpha val="65098"/>
            </a:srgbClr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234B5-5454-AE1B-D6FE-F94DB73D6910}"/>
              </a:ext>
            </a:extLst>
          </p:cNvPr>
          <p:cNvSpPr txBox="1"/>
          <p:nvPr/>
        </p:nvSpPr>
        <p:spPr>
          <a:xfrm>
            <a:off x="1125210" y="4366512"/>
            <a:ext cx="11892241" cy="102181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Countless people need medication in their daily lives, and some require frequent trips to the hospital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Hydrogels offer convenience, able to provide a sustained release of drug over days or weeks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Many drugs are hydrophobic, making it difficult to load them into many hydrogels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Cyclodextrin has a hydrophobic pore, allowing drug loading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If the stiffness and crosslinking density of a hydrogel can be tuned, its release rate of a loaded drug can be tuned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Modulating the concentration of hydrogel constituents affects the gel’s stiffness and visible density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Vascularization is regulated by the structure of the environment, among other factors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ptos"/>
              </a:rPr>
              <a:t>Cyclodextrin-Dextran hydrogels may be lyophilized to yield a porous network relevant to endothelial cells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 descr="A structure of a molecule&#10;&#10;AI-generated content may be incorrect.">
            <a:extLst>
              <a:ext uri="{FF2B5EF4-FFF2-40B4-BE49-F238E27FC236}">
                <a16:creationId xmlns:a16="http://schemas.microsoft.com/office/drawing/2014/main" id="{797461ED-2F40-F004-3845-2913C2C4C7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503" y="24849744"/>
            <a:ext cx="3172677" cy="2951150"/>
          </a:xfrm>
          <a:prstGeom prst="rect">
            <a:avLst/>
          </a:prstGeom>
        </p:spPr>
      </p:pic>
      <p:pic>
        <p:nvPicPr>
          <p:cNvPr id="58" name="Picture 57" descr="A structure of a molecule&#10;&#10;AI-generated content may be incorrect.">
            <a:extLst>
              <a:ext uri="{FF2B5EF4-FFF2-40B4-BE49-F238E27FC236}">
                <a16:creationId xmlns:a16="http://schemas.microsoft.com/office/drawing/2014/main" id="{1086416B-94B6-7077-6DBF-94BD191F7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9432" y="28506434"/>
            <a:ext cx="3572273" cy="2940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BD3AD-DD0E-03DB-FFD1-46B0B11569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5596" y="24844459"/>
            <a:ext cx="3164212" cy="2961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8D6BA-0955-88ED-DD7E-B5C0DBA313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4220" y="28700322"/>
            <a:ext cx="1112210" cy="705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7678F-27FB-1F6B-DF4B-672F8320F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755" y="28279805"/>
            <a:ext cx="3164212" cy="29619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7CF0D-0727-B415-00F0-81D6D5CD29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40687" y="16263788"/>
            <a:ext cx="2876550" cy="3409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45C034-C39B-0FEF-87B8-2A1089585A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26037" y="16263788"/>
            <a:ext cx="2876550" cy="34099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70F61D-C52D-D1AF-CCA1-7F645BDD36A4}"/>
              </a:ext>
            </a:extLst>
          </p:cNvPr>
          <p:cNvSpPr txBox="1"/>
          <p:nvPr/>
        </p:nvSpPr>
        <p:spPr>
          <a:xfrm>
            <a:off x="13652913" y="15710815"/>
            <a:ext cx="49188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Critical-Point Dried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59758B-A7B0-9F5E-2A0F-35113F5622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11523" y="23409638"/>
            <a:ext cx="2834477" cy="3345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FBDEC9-2267-C442-8346-BCB79B26AE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70572" y="23409638"/>
            <a:ext cx="2834477" cy="3345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1FC14-206A-421A-E271-D8C91048E3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06878" y="26794409"/>
            <a:ext cx="2834477" cy="33451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BC9DAA-9311-44C3-7FB8-B8D4773BB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94622" y="23409638"/>
            <a:ext cx="2834477" cy="33451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5F002F-69D5-33C8-F2EE-1608F27E67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973722" y="23409638"/>
            <a:ext cx="2834477" cy="33451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A578DB2-73AE-3EFB-6CF0-FF05CA71AF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966183" y="26794304"/>
            <a:ext cx="2834477" cy="334517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AC26C51-660C-60C5-13CD-8536E760E90E}"/>
              </a:ext>
            </a:extLst>
          </p:cNvPr>
          <p:cNvSpPr txBox="1"/>
          <p:nvPr/>
        </p:nvSpPr>
        <p:spPr>
          <a:xfrm>
            <a:off x="13696644" y="22795655"/>
            <a:ext cx="49188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5 </a:t>
            </a:r>
            <a:r>
              <a:rPr lang="en-US" sz="2400" b="1" err="1"/>
              <a:t>wt</a:t>
            </a:r>
            <a:r>
              <a:rPr lang="en-US" sz="2400" b="1"/>
              <a:t>% CD-SH and </a:t>
            </a:r>
            <a:r>
              <a:rPr lang="en-US" sz="2400" b="1" err="1"/>
              <a:t>DexMA</a:t>
            </a:r>
            <a:endParaRPr lang="en-US" sz="2400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79139C-1719-BFB4-C93F-BFA584781063}"/>
              </a:ext>
            </a:extLst>
          </p:cNvPr>
          <p:cNvSpPr txBox="1"/>
          <p:nvPr/>
        </p:nvSpPr>
        <p:spPr>
          <a:xfrm>
            <a:off x="19449744" y="22795655"/>
            <a:ext cx="49188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10 </a:t>
            </a:r>
            <a:r>
              <a:rPr lang="en-US" sz="2400" b="1" err="1"/>
              <a:t>wt</a:t>
            </a:r>
            <a:r>
              <a:rPr lang="en-US" sz="2400" b="1"/>
              <a:t>% CD-SH and </a:t>
            </a:r>
            <a:r>
              <a:rPr lang="en-US" sz="2400" b="1" err="1"/>
              <a:t>DexMA</a:t>
            </a:r>
            <a:endParaRPr lang="en-US" sz="2400" b="1"/>
          </a:p>
        </p:txBody>
      </p:sp>
      <p:sp>
        <p:nvSpPr>
          <p:cNvPr id="77" name="Google Shape;100;p13">
            <a:extLst>
              <a:ext uri="{FF2B5EF4-FFF2-40B4-BE49-F238E27FC236}">
                <a16:creationId xmlns:a16="http://schemas.microsoft.com/office/drawing/2014/main" id="{B48AA235-83F4-35D3-A961-73263E7C9D11}"/>
              </a:ext>
            </a:extLst>
          </p:cNvPr>
          <p:cNvSpPr txBox="1"/>
          <p:nvPr/>
        </p:nvSpPr>
        <p:spPr>
          <a:xfrm>
            <a:off x="26510329" y="23631951"/>
            <a:ext cx="11521440" cy="130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469773" indent="-457200" algn="just">
              <a:spcBef>
                <a:spcPts val="864"/>
              </a:spcBef>
              <a:buClr>
                <a:schemeClr val="dk1"/>
              </a:buClr>
              <a:buSzPts val="3000"/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Drugs to be delivered</a:t>
            </a:r>
          </a:p>
          <a:p>
            <a:pPr marL="469773" indent="-457200" algn="just">
              <a:spcBef>
                <a:spcPts val="864"/>
              </a:spcBef>
              <a:buClr>
                <a:schemeClr val="dk1"/>
              </a:buClr>
              <a:buSzPts val="3000"/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Toxins or pollutants to be absorbed</a:t>
            </a:r>
          </a:p>
        </p:txBody>
      </p:sp>
      <p:pic>
        <p:nvPicPr>
          <p:cNvPr id="28" name="Picture 27" descr="A graph of a graph&#10;&#10;AI-generated content may be incorrect.">
            <a:extLst>
              <a:ext uri="{FF2B5EF4-FFF2-40B4-BE49-F238E27FC236}">
                <a16:creationId xmlns:a16="http://schemas.microsoft.com/office/drawing/2014/main" id="{3FDE984D-F453-01B7-90F8-C0B43F63E8E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447048" y="5201551"/>
            <a:ext cx="5233647" cy="3999931"/>
          </a:xfrm>
          <a:prstGeom prst="rect">
            <a:avLst/>
          </a:prstGeom>
        </p:spPr>
      </p:pic>
      <p:pic>
        <p:nvPicPr>
          <p:cNvPr id="32" name="Picture 31" descr="A graph of blue dots&#10;&#10;AI-generated content may be incorrect.">
            <a:extLst>
              <a:ext uri="{FF2B5EF4-FFF2-40B4-BE49-F238E27FC236}">
                <a16:creationId xmlns:a16="http://schemas.microsoft.com/office/drawing/2014/main" id="{8632061C-98B6-FB5D-B9A2-3820AB3560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447048" y="9275440"/>
            <a:ext cx="5251070" cy="39852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30A437-41E4-CB20-4122-E50796C0A5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432501" y="13371677"/>
            <a:ext cx="5216224" cy="4090593"/>
          </a:xfrm>
          <a:prstGeom prst="rect">
            <a:avLst/>
          </a:prstGeom>
        </p:spPr>
      </p:pic>
      <p:sp>
        <p:nvSpPr>
          <p:cNvPr id="38" name="Google Shape;100;p13">
            <a:extLst>
              <a:ext uri="{FF2B5EF4-FFF2-40B4-BE49-F238E27FC236}">
                <a16:creationId xmlns:a16="http://schemas.microsoft.com/office/drawing/2014/main" id="{A4B8D791-3F85-D975-4F3A-646974F9DFB3}"/>
              </a:ext>
            </a:extLst>
          </p:cNvPr>
          <p:cNvSpPr txBox="1"/>
          <p:nvPr/>
        </p:nvSpPr>
        <p:spPr>
          <a:xfrm>
            <a:off x="13696644" y="20750953"/>
            <a:ext cx="4949855" cy="115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2065" algn="ctr">
              <a:spcBef>
                <a:spcPts val="864"/>
              </a:spcBef>
              <a:buClr>
                <a:schemeClr val="dk1"/>
              </a:buClr>
              <a:buSzPts val="3000"/>
            </a:pPr>
            <a:r>
              <a:rPr lang="en-US" sz="2800" dirty="0">
                <a:solidFill>
                  <a:schemeClr val="dk1"/>
                </a:solidFill>
              </a:rPr>
              <a:t>Porous matrices support cellular invasion</a:t>
            </a:r>
            <a:endParaRPr lang="en-US" sz="2800" dirty="0"/>
          </a:p>
        </p:txBody>
      </p:sp>
      <p:pic>
        <p:nvPicPr>
          <p:cNvPr id="65" name="Picture 64" descr="A close up of a grey object&#10;&#10;AI-generated content may be incorrect.">
            <a:extLst>
              <a:ext uri="{FF2B5EF4-FFF2-40B4-BE49-F238E27FC236}">
                <a16:creationId xmlns:a16="http://schemas.microsoft.com/office/drawing/2014/main" id="{20BA39A4-3993-0928-3240-A0CF4B334D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002834" y="16257663"/>
            <a:ext cx="2863421" cy="34167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90EBB5F-9E92-CB97-C9AF-621E590CA25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217695" y="16265519"/>
            <a:ext cx="2743200" cy="34099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AFC7171-14F3-B47C-FB35-C8ED39085ADE}"/>
              </a:ext>
            </a:extLst>
          </p:cNvPr>
          <p:cNvSpPr txBox="1"/>
          <p:nvPr/>
        </p:nvSpPr>
        <p:spPr>
          <a:xfrm>
            <a:off x="19449744" y="15725687"/>
            <a:ext cx="49188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Lyophilized</a:t>
            </a:r>
          </a:p>
        </p:txBody>
      </p:sp>
      <p:sp>
        <p:nvSpPr>
          <p:cNvPr id="69" name="Google Shape;100;p13">
            <a:extLst>
              <a:ext uri="{FF2B5EF4-FFF2-40B4-BE49-F238E27FC236}">
                <a16:creationId xmlns:a16="http://schemas.microsoft.com/office/drawing/2014/main" id="{384E5C6C-3817-2AFD-4666-C31A253E9E1D}"/>
              </a:ext>
            </a:extLst>
          </p:cNvPr>
          <p:cNvSpPr txBox="1"/>
          <p:nvPr/>
        </p:nvSpPr>
        <p:spPr>
          <a:xfrm>
            <a:off x="19193114" y="20765872"/>
            <a:ext cx="5597187" cy="115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2065" algn="ctr">
              <a:spcBef>
                <a:spcPts val="864"/>
              </a:spcBef>
              <a:buClr>
                <a:schemeClr val="dk1"/>
              </a:buClr>
              <a:buSzPts val="3000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Lyophilized gels have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pores on the scale of endothelial cells</a:t>
            </a:r>
            <a:endParaRPr lang="en-US" b="1" dirty="0"/>
          </a:p>
        </p:txBody>
      </p:sp>
      <p:sp>
        <p:nvSpPr>
          <p:cNvPr id="106" name="Arrow: Right 105">
            <a:extLst>
              <a:ext uri="{FF2B5EF4-FFF2-40B4-BE49-F238E27FC236}">
                <a16:creationId xmlns:a16="http://schemas.microsoft.com/office/drawing/2014/main" id="{0F245F2A-8D5F-AE23-3736-E8077C0437E7}"/>
              </a:ext>
            </a:extLst>
          </p:cNvPr>
          <p:cNvSpPr/>
          <p:nvPr/>
        </p:nvSpPr>
        <p:spPr>
          <a:xfrm>
            <a:off x="13586496" y="20438485"/>
            <a:ext cx="5272898" cy="1799702"/>
          </a:xfrm>
          <a:prstGeom prst="rightArrow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row: Down 109">
            <a:extLst>
              <a:ext uri="{FF2B5EF4-FFF2-40B4-BE49-F238E27FC236}">
                <a16:creationId xmlns:a16="http://schemas.microsoft.com/office/drawing/2014/main" id="{B99D80F4-F8D5-CE06-A8D7-C049DD778D66}"/>
              </a:ext>
            </a:extLst>
          </p:cNvPr>
          <p:cNvSpPr/>
          <p:nvPr/>
        </p:nvSpPr>
        <p:spPr>
          <a:xfrm>
            <a:off x="16340226" y="26896533"/>
            <a:ext cx="5427085" cy="2180022"/>
          </a:xfrm>
          <a:prstGeom prst="downArrow">
            <a:avLst>
              <a:gd name="adj1" fmla="val 85482"/>
              <a:gd name="adj2" fmla="val 42288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AAF0C19-F0F2-4B5B-442B-3C93B7205E88}"/>
              </a:ext>
            </a:extLst>
          </p:cNvPr>
          <p:cNvSpPr txBox="1"/>
          <p:nvPr/>
        </p:nvSpPr>
        <p:spPr>
          <a:xfrm>
            <a:off x="16461371" y="26983315"/>
            <a:ext cx="5222971" cy="157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dk1"/>
                </a:solidFill>
              </a:rPr>
              <a:t>Hydrogel diffusion rates are regulated by its crosslinking density and its stiffness</a:t>
            </a:r>
          </a:p>
          <a:p>
            <a:endParaRPr lang="en-US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3ACF99C-4B40-8563-D1E4-F738E675923A}"/>
              </a:ext>
            </a:extLst>
          </p:cNvPr>
          <p:cNvSpPr/>
          <p:nvPr/>
        </p:nvSpPr>
        <p:spPr>
          <a:xfrm>
            <a:off x="16226774" y="29222253"/>
            <a:ext cx="5651966" cy="183444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Google Shape;100;p13">
            <a:extLst>
              <a:ext uri="{FF2B5EF4-FFF2-40B4-BE49-F238E27FC236}">
                <a16:creationId xmlns:a16="http://schemas.microsoft.com/office/drawing/2014/main" id="{E4E4972A-43D5-7B7D-B883-A98A5D98F393}"/>
              </a:ext>
            </a:extLst>
          </p:cNvPr>
          <p:cNvSpPr txBox="1"/>
          <p:nvPr/>
        </p:nvSpPr>
        <p:spPr>
          <a:xfrm>
            <a:off x="16359017" y="29397284"/>
            <a:ext cx="5427085" cy="115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2065" algn="ctr">
              <a:spcBef>
                <a:spcPts val="864"/>
              </a:spcBef>
              <a:buClr>
                <a:schemeClr val="dk1"/>
              </a:buClr>
              <a:buSzPts val="3000"/>
            </a:pPr>
            <a:r>
              <a:rPr lang="en-US" sz="2800" dirty="0">
                <a:solidFill>
                  <a:schemeClr val="dk1"/>
                </a:solidFill>
              </a:rPr>
              <a:t>Higher concentrations of constituents form </a:t>
            </a:r>
            <a:r>
              <a:rPr lang="en-US" sz="2800" b="1" dirty="0">
                <a:solidFill>
                  <a:schemeClr val="dk1"/>
                </a:solidFill>
              </a:rPr>
              <a:t>denser</a:t>
            </a:r>
            <a:r>
              <a:rPr lang="en-US" sz="2800" dirty="0">
                <a:solidFill>
                  <a:schemeClr val="dk1"/>
                </a:solidFill>
              </a:rPr>
              <a:t> hydrogels</a:t>
            </a:r>
            <a:endParaRPr lang="en-US" sz="2800" dirty="0"/>
          </a:p>
        </p:txBody>
      </p:sp>
      <p:pic>
        <p:nvPicPr>
          <p:cNvPr id="40" name="Picture 39" descr="A group of black dots on a white background&#10;&#10;AI-generated content may be incorrect.">
            <a:extLst>
              <a:ext uri="{FF2B5EF4-FFF2-40B4-BE49-F238E27FC236}">
                <a16:creationId xmlns:a16="http://schemas.microsoft.com/office/drawing/2014/main" id="{8294564A-CEF1-884B-A834-99B8FFED6EE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577969" y="5419261"/>
            <a:ext cx="7453619" cy="9164307"/>
          </a:xfrm>
          <a:prstGeom prst="rect">
            <a:avLst/>
          </a:prstGeom>
        </p:spPr>
      </p:pic>
      <p:sp>
        <p:nvSpPr>
          <p:cNvPr id="117" name="Arrow: Down 116">
            <a:extLst>
              <a:ext uri="{FF2B5EF4-FFF2-40B4-BE49-F238E27FC236}">
                <a16:creationId xmlns:a16="http://schemas.microsoft.com/office/drawing/2014/main" id="{BA4E4931-8308-A2DD-81CC-55C68C7D148C}"/>
              </a:ext>
            </a:extLst>
          </p:cNvPr>
          <p:cNvSpPr/>
          <p:nvPr/>
        </p:nvSpPr>
        <p:spPr>
          <a:xfrm>
            <a:off x="19050815" y="9602074"/>
            <a:ext cx="387154" cy="1287095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D950D1-2170-10DE-EB78-6AD361ECD205}"/>
              </a:ext>
            </a:extLst>
          </p:cNvPr>
          <p:cNvSpPr txBox="1"/>
          <p:nvPr/>
        </p:nvSpPr>
        <p:spPr>
          <a:xfrm>
            <a:off x="19434934" y="9854505"/>
            <a:ext cx="17138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NaOH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1CA997-4D5E-5A1E-7BD1-2D58BC6885EC}"/>
              </a:ext>
            </a:extLst>
          </p:cNvPr>
          <p:cNvSpPr txBox="1"/>
          <p:nvPr/>
        </p:nvSpPr>
        <p:spPr>
          <a:xfrm>
            <a:off x="16349756" y="5700979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99FF"/>
                </a:solidFill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D21E33-D8A5-D584-486F-FF0DB3170D13}"/>
              </a:ext>
            </a:extLst>
          </p:cNvPr>
          <p:cNvSpPr txBox="1"/>
          <p:nvPr/>
        </p:nvSpPr>
        <p:spPr>
          <a:xfrm>
            <a:off x="17407708" y="5598208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rgbClr val="0099FF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5CA5F0-0B3F-477B-2CC6-984A88126C81}"/>
              </a:ext>
            </a:extLst>
          </p:cNvPr>
          <p:cNvSpPr txBox="1"/>
          <p:nvPr/>
        </p:nvSpPr>
        <p:spPr>
          <a:xfrm>
            <a:off x="18022430" y="6491975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99FF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111254-8157-56D1-D58F-B7D98982222D}"/>
              </a:ext>
            </a:extLst>
          </p:cNvPr>
          <p:cNvSpPr txBox="1"/>
          <p:nvPr/>
        </p:nvSpPr>
        <p:spPr>
          <a:xfrm>
            <a:off x="17978547" y="7195062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99FF"/>
                </a:solidFill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0DC8C-2C24-0551-6A64-4BABC65A4D43}"/>
              </a:ext>
            </a:extLst>
          </p:cNvPr>
          <p:cNvSpPr txBox="1"/>
          <p:nvPr/>
        </p:nvSpPr>
        <p:spPr>
          <a:xfrm>
            <a:off x="17099937" y="7722384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99FF"/>
                </a:solidFill>
              </a:rPr>
              <a:t>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51A934-1D74-423E-C443-552313AECE4C}"/>
              </a:ext>
            </a:extLst>
          </p:cNvPr>
          <p:cNvSpPr txBox="1"/>
          <p:nvPr/>
        </p:nvSpPr>
        <p:spPr>
          <a:xfrm>
            <a:off x="16045594" y="7370879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99FF"/>
                </a:solidFill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96E528-C8AE-36B5-4139-40C745CBC31B}"/>
              </a:ext>
            </a:extLst>
          </p:cNvPr>
          <p:cNvSpPr txBox="1"/>
          <p:nvPr/>
        </p:nvSpPr>
        <p:spPr>
          <a:xfrm>
            <a:off x="15782046" y="6316309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99FF"/>
                </a:solidFill>
              </a:rPr>
              <a:t>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11B73A-C2AB-2F76-FFB9-DE96AB44F572}"/>
              </a:ext>
            </a:extLst>
          </p:cNvPr>
          <p:cNvSpPr txBox="1"/>
          <p:nvPr/>
        </p:nvSpPr>
        <p:spPr>
          <a:xfrm>
            <a:off x="18357874" y="5764027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BEDEED9-2DEB-9939-4F97-FB11C121E6BA}"/>
              </a:ext>
            </a:extLst>
          </p:cNvPr>
          <p:cNvSpPr txBox="1"/>
          <p:nvPr/>
        </p:nvSpPr>
        <p:spPr>
          <a:xfrm>
            <a:off x="19265315" y="7075768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119045-944E-7D57-A9E3-9DDA2038DC72}"/>
              </a:ext>
            </a:extLst>
          </p:cNvPr>
          <p:cNvSpPr txBox="1"/>
          <p:nvPr/>
        </p:nvSpPr>
        <p:spPr>
          <a:xfrm>
            <a:off x="19488513" y="7888757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BD2965B-6112-D893-9947-6A7F1AC9379A}"/>
              </a:ext>
            </a:extLst>
          </p:cNvPr>
          <p:cNvSpPr txBox="1"/>
          <p:nvPr/>
        </p:nvSpPr>
        <p:spPr>
          <a:xfrm>
            <a:off x="20787283" y="7347866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B36055-0744-C24F-45DB-96E7742B1BBB}"/>
              </a:ext>
            </a:extLst>
          </p:cNvPr>
          <p:cNvSpPr txBox="1"/>
          <p:nvPr/>
        </p:nvSpPr>
        <p:spPr>
          <a:xfrm>
            <a:off x="21067249" y="7974713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05FBCB-EF11-AEE4-FF73-5DC83CBB4B4B}"/>
              </a:ext>
            </a:extLst>
          </p:cNvPr>
          <p:cNvSpPr txBox="1"/>
          <p:nvPr/>
        </p:nvSpPr>
        <p:spPr>
          <a:xfrm>
            <a:off x="20918392" y="5618896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BC1BEB-9A78-ECA2-C8D6-E19FEFC0A382}"/>
              </a:ext>
            </a:extLst>
          </p:cNvPr>
          <p:cNvSpPr txBox="1"/>
          <p:nvPr/>
        </p:nvSpPr>
        <p:spPr>
          <a:xfrm>
            <a:off x="21243466" y="6284745"/>
            <a:ext cx="577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0896615-546C-A15A-6CFC-F9FA7877775E}"/>
              </a:ext>
            </a:extLst>
          </p:cNvPr>
          <p:cNvSpPr/>
          <p:nvPr/>
        </p:nvSpPr>
        <p:spPr>
          <a:xfrm rot="16200000">
            <a:off x="5742250" y="26011882"/>
            <a:ext cx="387154" cy="1814937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FFDB39D3-A7F6-39FC-AF5F-B5A27EDEF3B9}"/>
              </a:ext>
            </a:extLst>
          </p:cNvPr>
          <p:cNvSpPr/>
          <p:nvPr/>
        </p:nvSpPr>
        <p:spPr>
          <a:xfrm rot="16200000">
            <a:off x="5394004" y="29930647"/>
            <a:ext cx="387154" cy="1132953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B9560FE2-5A49-C9BA-CFB0-A88A7AF19BFE}"/>
              </a:ext>
            </a:extLst>
          </p:cNvPr>
          <p:cNvSpPr/>
          <p:nvPr/>
        </p:nvSpPr>
        <p:spPr>
          <a:xfrm rot="16200000">
            <a:off x="8151622" y="26005015"/>
            <a:ext cx="387154" cy="1814937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B03466-8ACF-4994-4043-48B6FAF00D06}"/>
              </a:ext>
            </a:extLst>
          </p:cNvPr>
          <p:cNvSpPr txBox="1"/>
          <p:nvPr/>
        </p:nvSpPr>
        <p:spPr>
          <a:xfrm>
            <a:off x="7419319" y="26105552"/>
            <a:ext cx="161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NaOMe,</a:t>
            </a:r>
          </a:p>
          <a:p>
            <a:r>
              <a:rPr lang="en-US" sz="1800" b="1" dirty="0"/>
              <a:t>MeOH</a:t>
            </a: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567A337C-EA6D-162B-E39D-940684B6C759}"/>
              </a:ext>
            </a:extLst>
          </p:cNvPr>
          <p:cNvSpPr/>
          <p:nvPr/>
        </p:nvSpPr>
        <p:spPr>
          <a:xfrm rot="16200000">
            <a:off x="7026363" y="29950128"/>
            <a:ext cx="387154" cy="1132953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BD77A86-235F-EC84-3C90-7718EC4EAC0C}"/>
              </a:ext>
            </a:extLst>
          </p:cNvPr>
          <p:cNvSpPr/>
          <p:nvPr/>
        </p:nvSpPr>
        <p:spPr>
          <a:xfrm rot="16200000">
            <a:off x="8532908" y="29953540"/>
            <a:ext cx="387154" cy="1132953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FCB1AD-E39D-5074-0ABD-BBA7D05C9E46}"/>
              </a:ext>
            </a:extLst>
          </p:cNvPr>
          <p:cNvSpPr txBox="1"/>
          <p:nvPr/>
        </p:nvSpPr>
        <p:spPr>
          <a:xfrm>
            <a:off x="4910516" y="27027426"/>
            <a:ext cx="184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DMF, 90°C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64472C3-07A4-217A-13CA-EAC7CAA3EE9A}"/>
              </a:ext>
            </a:extLst>
          </p:cNvPr>
          <p:cNvSpPr txBox="1"/>
          <p:nvPr/>
        </p:nvSpPr>
        <p:spPr>
          <a:xfrm>
            <a:off x="4879484" y="30684566"/>
            <a:ext cx="184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DMF, 70°C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701E2C-C0F8-E0C6-ED5F-F310DA19B26A}"/>
              </a:ext>
            </a:extLst>
          </p:cNvPr>
          <p:cNvSpPr txBox="1"/>
          <p:nvPr/>
        </p:nvSpPr>
        <p:spPr>
          <a:xfrm>
            <a:off x="6622298" y="29747971"/>
            <a:ext cx="135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NaOH, H2O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F7175F6-2E52-44F7-D855-C4FA53F26102}"/>
              </a:ext>
            </a:extLst>
          </p:cNvPr>
          <p:cNvSpPr txBox="1"/>
          <p:nvPr/>
        </p:nvSpPr>
        <p:spPr>
          <a:xfrm>
            <a:off x="6617327" y="30684566"/>
            <a:ext cx="184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Reflux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C0AB114-ECBB-AB09-4DD1-8A22BE607025}"/>
              </a:ext>
            </a:extLst>
          </p:cNvPr>
          <p:cNvSpPr txBox="1"/>
          <p:nvPr/>
        </p:nvSpPr>
        <p:spPr>
          <a:xfrm>
            <a:off x="8145268" y="29657672"/>
            <a:ext cx="135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KHSO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+mn-lt"/>
              </a:rPr>
              <a:t>₄</a:t>
            </a:r>
            <a:r>
              <a:rPr lang="en-US" sz="1800" b="1" dirty="0"/>
              <a:t>, H2O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38C82F-B5F5-4178-340C-26479C5A16E8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r="25352"/>
          <a:stretch/>
        </p:blipFill>
        <p:spPr>
          <a:xfrm>
            <a:off x="4984815" y="24646235"/>
            <a:ext cx="1241813" cy="128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C3891-D853-1B72-4B5E-770070BEF35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90023" y="27673776"/>
            <a:ext cx="1143245" cy="1104900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64675D4-454D-19B6-4541-F85708050362}"/>
              </a:ext>
            </a:extLst>
          </p:cNvPr>
          <p:cNvCxnSpPr>
            <a:cxnSpLocks/>
          </p:cNvCxnSpPr>
          <p:nvPr/>
        </p:nvCxnSpPr>
        <p:spPr>
          <a:xfrm>
            <a:off x="5270264" y="27346164"/>
            <a:ext cx="0" cy="3325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2936846A-4095-AB0D-06BC-7D1560CE8DB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2628352" y="11442157"/>
            <a:ext cx="2251991" cy="1049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602391D-BF00-1EB9-7DCF-77F80C08542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628351" y="12637070"/>
            <a:ext cx="2252417" cy="9324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B7CB6E6-F2D7-D31C-662D-5E4E078E8C02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45425" r="2800"/>
          <a:stretch/>
        </p:blipFill>
        <p:spPr>
          <a:xfrm flipH="1">
            <a:off x="22628351" y="13711567"/>
            <a:ext cx="2251989" cy="85505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A517ED4-A0CB-0AF2-1188-F063206B5FF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5385859" y="5101882"/>
            <a:ext cx="5172268" cy="407247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12B50D1-4244-9297-E4BB-044B2C8A8BF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5320200" y="9166118"/>
            <a:ext cx="5245529" cy="40431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0AED87D-6B5E-091C-5EF9-4E5D088D01B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370189" y="13284270"/>
            <a:ext cx="5216224" cy="4072472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3E11A0D3-8B52-AB36-3EE6-C56A368ECFC1}"/>
              </a:ext>
            </a:extLst>
          </p:cNvPr>
          <p:cNvSpPr/>
          <p:nvPr/>
        </p:nvSpPr>
        <p:spPr>
          <a:xfrm>
            <a:off x="31235185" y="18048017"/>
            <a:ext cx="5829116" cy="183444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00;p13">
            <a:extLst>
              <a:ext uri="{FF2B5EF4-FFF2-40B4-BE49-F238E27FC236}">
                <a16:creationId xmlns:a16="http://schemas.microsoft.com/office/drawing/2014/main" id="{D07449CC-BC9B-C91D-E3FE-CD50F9B0DFDA}"/>
              </a:ext>
            </a:extLst>
          </p:cNvPr>
          <p:cNvSpPr txBox="1"/>
          <p:nvPr/>
        </p:nvSpPr>
        <p:spPr>
          <a:xfrm>
            <a:off x="25148952" y="18266455"/>
            <a:ext cx="5784842" cy="115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2800" dirty="0">
                <a:solidFill>
                  <a:schemeClr val="dk1"/>
                </a:solidFill>
              </a:rPr>
              <a:t>Hydrogel diffusion rates are     regulated by crosslinking       density and stiffness</a:t>
            </a:r>
          </a:p>
        </p:txBody>
      </p:sp>
      <p:sp>
        <p:nvSpPr>
          <p:cNvPr id="120" name="Google Shape;100;p13">
            <a:extLst>
              <a:ext uri="{FF2B5EF4-FFF2-40B4-BE49-F238E27FC236}">
                <a16:creationId xmlns:a16="http://schemas.microsoft.com/office/drawing/2014/main" id="{20F02115-E307-B911-6A03-01545FE15657}"/>
              </a:ext>
            </a:extLst>
          </p:cNvPr>
          <p:cNvSpPr txBox="1"/>
          <p:nvPr/>
        </p:nvSpPr>
        <p:spPr>
          <a:xfrm>
            <a:off x="31307460" y="18189407"/>
            <a:ext cx="5597187" cy="115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2065" algn="ctr">
              <a:spcBef>
                <a:spcPts val="864"/>
              </a:spcBef>
              <a:buClr>
                <a:schemeClr val="dk1"/>
              </a:buClr>
              <a:buSzPts val="3000"/>
            </a:pPr>
            <a:r>
              <a:rPr lang="en-US" sz="2800" dirty="0">
                <a:solidFill>
                  <a:schemeClr val="dk1"/>
                </a:solidFill>
              </a:rPr>
              <a:t>Higher concentrations of constituents form </a:t>
            </a:r>
            <a:r>
              <a:rPr lang="en-US" sz="2800" b="1" dirty="0">
                <a:solidFill>
                  <a:schemeClr val="dk1"/>
                </a:solidFill>
              </a:rPr>
              <a:t>stiffer</a:t>
            </a:r>
            <a:r>
              <a:rPr lang="en-US" sz="2800" dirty="0">
                <a:solidFill>
                  <a:schemeClr val="dk1"/>
                </a:solidFill>
              </a:rPr>
              <a:t> hydrogels</a:t>
            </a:r>
            <a:endParaRPr lang="en-US" sz="2800" dirty="0"/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704F88BC-5FAC-9D1E-5727-17358400C307}"/>
              </a:ext>
            </a:extLst>
          </p:cNvPr>
          <p:cNvSpPr/>
          <p:nvPr/>
        </p:nvSpPr>
        <p:spPr>
          <a:xfrm>
            <a:off x="25700842" y="18050708"/>
            <a:ext cx="5272898" cy="1799702"/>
          </a:xfrm>
          <a:prstGeom prst="rightArrow">
            <a:avLst>
              <a:gd name="adj1" fmla="val 91937"/>
              <a:gd name="adj2" fmla="val 50000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yclodextrin: A prospective nanocarrier for the delivery of antibacterial agents against bacteria that are resistant to antibiotics">
            <a:extLst>
              <a:ext uri="{FF2B5EF4-FFF2-40B4-BE49-F238E27FC236}">
                <a16:creationId xmlns:a16="http://schemas.microsoft.com/office/drawing/2014/main" id="{C105D711-0253-8399-D823-28715B31D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35" y="15417656"/>
            <a:ext cx="46767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076D526A-F133-9F75-31EB-2B34C80936A2}"/>
              </a:ext>
            </a:extLst>
          </p:cNvPr>
          <p:cNvSpPr txBox="1"/>
          <p:nvPr/>
        </p:nvSpPr>
        <p:spPr>
          <a:xfrm>
            <a:off x="7732299" y="14493406"/>
            <a:ext cx="442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Cyclodextrin Inclusion Complexes for Drug Delivery</a:t>
            </a:r>
            <a:r>
              <a:rPr lang="en-US" sz="1800" b="1" baseline="30000" dirty="0"/>
              <a:t>1</a:t>
            </a:r>
            <a:endParaRPr lang="en-US" sz="1800" b="1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0BA01F5-1B6A-CC6E-F045-C67CE4B676E4}"/>
              </a:ext>
            </a:extLst>
          </p:cNvPr>
          <p:cNvSpPr txBox="1"/>
          <p:nvPr/>
        </p:nvSpPr>
        <p:spPr>
          <a:xfrm>
            <a:off x="1916810" y="14633587"/>
            <a:ext cx="442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Overview of Material</a:t>
            </a:r>
          </a:p>
        </p:txBody>
      </p:sp>
      <p:pic>
        <p:nvPicPr>
          <p:cNvPr id="124" name="Picture 123" descr="A diagram of a molecule&#10;&#10;AI-generated content may be incorrect.">
            <a:extLst>
              <a:ext uri="{FF2B5EF4-FFF2-40B4-BE49-F238E27FC236}">
                <a16:creationId xmlns:a16="http://schemas.microsoft.com/office/drawing/2014/main" id="{E4D07243-928F-99EF-426B-E61E343B016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586925" y="15366279"/>
            <a:ext cx="3256083" cy="4627502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1F0F3160-3750-7D67-63F0-719FEE31C38B}"/>
              </a:ext>
            </a:extLst>
          </p:cNvPr>
          <p:cNvSpPr txBox="1"/>
          <p:nvPr/>
        </p:nvSpPr>
        <p:spPr>
          <a:xfrm>
            <a:off x="4731657" y="19724913"/>
            <a:ext cx="1770743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*Figure generated by Pat Strobel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4031ACE-A0BE-00B8-CB7B-04A70A8BBCD8}"/>
              </a:ext>
            </a:extLst>
          </p:cNvPr>
          <p:cNvSpPr/>
          <p:nvPr/>
        </p:nvSpPr>
        <p:spPr>
          <a:xfrm>
            <a:off x="4644573" y="27664227"/>
            <a:ext cx="1233713" cy="11765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2CB92E-E863-C352-81BF-84A98A2BE531}"/>
              </a:ext>
            </a:extLst>
          </p:cNvPr>
          <p:cNvSpPr txBox="1"/>
          <p:nvPr/>
        </p:nvSpPr>
        <p:spPr>
          <a:xfrm>
            <a:off x="5069415" y="26361504"/>
            <a:ext cx="16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+mj-lt"/>
              </a:rPr>
              <a:t>PPhe</a:t>
            </a:r>
            <a:r>
              <a:rPr lang="en-US" sz="1800" b="1" i="0" dirty="0">
                <a:solidFill>
                  <a:srgbClr val="373637"/>
                </a:solidFill>
                <a:effectLst/>
                <a:latin typeface="+mj-lt"/>
              </a:rPr>
              <a:t>₃, I₂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5D990AB-F7DE-29B5-2179-9F06278E133E}"/>
              </a:ext>
            </a:extLst>
          </p:cNvPr>
          <p:cNvCxnSpPr>
            <a:cxnSpLocks/>
          </p:cNvCxnSpPr>
          <p:nvPr/>
        </p:nvCxnSpPr>
        <p:spPr>
          <a:xfrm>
            <a:off x="5527005" y="26077055"/>
            <a:ext cx="0" cy="3259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AF1F5C6F-4856-3243-8AFE-AF5FAF699A71}"/>
              </a:ext>
            </a:extLst>
          </p:cNvPr>
          <p:cNvSpPr/>
          <p:nvPr/>
        </p:nvSpPr>
        <p:spPr>
          <a:xfrm>
            <a:off x="4701559" y="24529751"/>
            <a:ext cx="1660833" cy="153475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4F76548-CDEC-58B9-74C2-E8B334AD78C4}"/>
              </a:ext>
            </a:extLst>
          </p:cNvPr>
          <p:cNvSpPr txBox="1"/>
          <p:nvPr/>
        </p:nvSpPr>
        <p:spPr>
          <a:xfrm>
            <a:off x="4931121" y="29976727"/>
            <a:ext cx="16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j-lt"/>
              </a:rPr>
              <a:t>Thiourea</a:t>
            </a:r>
            <a:endParaRPr lang="en-US" sz="1800" b="1" i="0" dirty="0">
              <a:solidFill>
                <a:srgbClr val="373637"/>
              </a:solidFill>
              <a:effectLst/>
              <a:latin typeface="+mj-lt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EED6D1D-F2DC-BD9D-4841-E23BC6351755}"/>
              </a:ext>
            </a:extLst>
          </p:cNvPr>
          <p:cNvCxnSpPr>
            <a:cxnSpLocks/>
            <a:endCxn id="135" idx="0"/>
          </p:cNvCxnSpPr>
          <p:nvPr/>
        </p:nvCxnSpPr>
        <p:spPr>
          <a:xfrm flipH="1">
            <a:off x="5737288" y="29503432"/>
            <a:ext cx="461367" cy="4732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D5C15F5F-C656-28A0-5A57-1AAC7B852A90}"/>
              </a:ext>
            </a:extLst>
          </p:cNvPr>
          <p:cNvSpPr/>
          <p:nvPr/>
        </p:nvSpPr>
        <p:spPr>
          <a:xfrm>
            <a:off x="6003468" y="28484709"/>
            <a:ext cx="1233713" cy="11765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CDEF6EC0-E057-D47C-4718-485D57FE70C2}"/>
              </a:ext>
            </a:extLst>
          </p:cNvPr>
          <p:cNvSpPr/>
          <p:nvPr/>
        </p:nvSpPr>
        <p:spPr>
          <a:xfrm rot="16200000">
            <a:off x="6929393" y="21440247"/>
            <a:ext cx="387154" cy="2184238"/>
          </a:xfrm>
          <a:prstGeom prst="downArrow">
            <a:avLst>
              <a:gd name="adj1" fmla="val 50000"/>
              <a:gd name="adj2" fmla="val 177466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07C7B4C-CF00-627F-8F6A-EE08EC07B82B}"/>
              </a:ext>
            </a:extLst>
          </p:cNvPr>
          <p:cNvSpPr txBox="1"/>
          <p:nvPr/>
        </p:nvSpPr>
        <p:spPr>
          <a:xfrm>
            <a:off x="21878740" y="11693919"/>
            <a:ext cx="85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α</a:t>
            </a:r>
            <a:r>
              <a:rPr lang="en-US" sz="2800" dirty="0"/>
              <a:t>: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C287D87-7722-6A2E-19B1-F845E397865F}"/>
              </a:ext>
            </a:extLst>
          </p:cNvPr>
          <p:cNvSpPr txBox="1"/>
          <p:nvPr/>
        </p:nvSpPr>
        <p:spPr>
          <a:xfrm>
            <a:off x="21878740" y="12854046"/>
            <a:ext cx="85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β</a:t>
            </a:r>
            <a:r>
              <a:rPr lang="en-US" sz="2800" dirty="0"/>
              <a:t>: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4C23611-FA04-1EB9-4792-B6B10A7A3404}"/>
              </a:ext>
            </a:extLst>
          </p:cNvPr>
          <p:cNvSpPr txBox="1"/>
          <p:nvPr/>
        </p:nvSpPr>
        <p:spPr>
          <a:xfrm>
            <a:off x="21909158" y="13840938"/>
            <a:ext cx="85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γ</a:t>
            </a:r>
            <a:r>
              <a:rPr lang="en-US" sz="2800" dirty="0"/>
              <a:t>: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FD2613B-23E0-BACD-C1C1-64E57A45B496}"/>
              </a:ext>
            </a:extLst>
          </p:cNvPr>
          <p:cNvSpPr txBox="1"/>
          <p:nvPr/>
        </p:nvSpPr>
        <p:spPr>
          <a:xfrm>
            <a:off x="13696644" y="11859631"/>
            <a:ext cx="219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1:1 -SH to -MA ratio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A36EF3-2224-6E67-DD6D-BAA3CB48D057}"/>
              </a:ext>
            </a:extLst>
          </p:cNvPr>
          <p:cNvSpPr txBox="1"/>
          <p:nvPr/>
        </p:nvSpPr>
        <p:spPr>
          <a:xfrm>
            <a:off x="13691178" y="13472526"/>
            <a:ext cx="219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Fast Gelling Time (&lt;30 seconds)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BEB359E-0BB1-D646-2900-F3F4F9BF1883}"/>
              </a:ext>
            </a:extLst>
          </p:cNvPr>
          <p:cNvCxnSpPr>
            <a:cxnSpLocks/>
          </p:cNvCxnSpPr>
          <p:nvPr/>
        </p:nvCxnSpPr>
        <p:spPr>
          <a:xfrm>
            <a:off x="19152679" y="16282845"/>
            <a:ext cx="0" cy="3383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8A6FFD77-C332-CA4D-22F2-2C2730071930}"/>
              </a:ext>
            </a:extLst>
          </p:cNvPr>
          <p:cNvCxnSpPr>
            <a:cxnSpLocks/>
          </p:cNvCxnSpPr>
          <p:nvPr/>
        </p:nvCxnSpPr>
        <p:spPr>
          <a:xfrm>
            <a:off x="19036301" y="23407814"/>
            <a:ext cx="0" cy="33375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FEB248CE-0E67-D505-72C4-E5BB52327F1A}"/>
              </a:ext>
            </a:extLst>
          </p:cNvPr>
          <p:cNvSpPr/>
          <p:nvPr/>
        </p:nvSpPr>
        <p:spPr>
          <a:xfrm>
            <a:off x="13390655" y="13068439"/>
            <a:ext cx="2780317" cy="148564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B5A757E-C9DD-304F-A695-CF67E8D5F768}"/>
              </a:ext>
            </a:extLst>
          </p:cNvPr>
          <p:cNvSpPr/>
          <p:nvPr/>
        </p:nvSpPr>
        <p:spPr>
          <a:xfrm>
            <a:off x="13390655" y="11427084"/>
            <a:ext cx="2780317" cy="148564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2E58B8D-A117-E53E-F9F9-F5F8381E5D8F}"/>
              </a:ext>
            </a:extLst>
          </p:cNvPr>
          <p:cNvSpPr txBox="1"/>
          <p:nvPr/>
        </p:nvSpPr>
        <p:spPr>
          <a:xfrm>
            <a:off x="13650898" y="8393916"/>
            <a:ext cx="219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86 </a:t>
            </a:r>
            <a:r>
              <a:rPr lang="en-US" sz="1800" b="1" dirty="0" err="1"/>
              <a:t>kD</a:t>
            </a:r>
            <a:r>
              <a:rPr lang="en-US" sz="1800" b="1" dirty="0"/>
              <a:t> </a:t>
            </a:r>
            <a:r>
              <a:rPr lang="en-US" sz="1800" b="1" dirty="0" err="1"/>
              <a:t>DexMA</a:t>
            </a:r>
            <a:r>
              <a:rPr lang="en-US" sz="1800" b="1" dirty="0"/>
              <a:t> chains, 70% </a:t>
            </a:r>
            <a:r>
              <a:rPr lang="en-US" sz="1800" b="1" dirty="0" err="1"/>
              <a:t>methacrylation</a:t>
            </a:r>
            <a:endParaRPr lang="en-US" sz="1800" b="1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C03EF4CB-1CBA-32B8-DC9F-3A4920764B3B}"/>
              </a:ext>
            </a:extLst>
          </p:cNvPr>
          <p:cNvSpPr/>
          <p:nvPr/>
        </p:nvSpPr>
        <p:spPr>
          <a:xfrm>
            <a:off x="13381106" y="8150036"/>
            <a:ext cx="2780317" cy="148564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F94D4A7-462B-1782-F3A7-77CCBDCD714F}"/>
              </a:ext>
            </a:extLst>
          </p:cNvPr>
          <p:cNvSpPr txBox="1"/>
          <p:nvPr/>
        </p:nvSpPr>
        <p:spPr>
          <a:xfrm>
            <a:off x="13708576" y="9982483"/>
            <a:ext cx="219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6, 7, or 8-glucose rings (</a:t>
            </a:r>
            <a:r>
              <a:rPr lang="el-GR" sz="1800" b="1" dirty="0"/>
              <a:t>α</a:t>
            </a:r>
            <a:r>
              <a:rPr lang="en-US" sz="1800" b="1" dirty="0"/>
              <a:t>, </a:t>
            </a:r>
            <a:r>
              <a:rPr lang="el-GR" sz="1800" b="1" dirty="0"/>
              <a:t>β</a:t>
            </a:r>
            <a:r>
              <a:rPr lang="en-US" sz="1800" b="1" dirty="0"/>
              <a:t>, or </a:t>
            </a:r>
            <a:r>
              <a:rPr lang="el-GR" sz="1800" b="1" dirty="0"/>
              <a:t>γ</a:t>
            </a:r>
            <a:r>
              <a:rPr lang="en-US" sz="1800" b="1" dirty="0"/>
              <a:t> CD), 100% </a:t>
            </a:r>
            <a:r>
              <a:rPr lang="en-US" sz="1800" b="1" dirty="0" err="1"/>
              <a:t>thiolated</a:t>
            </a:r>
            <a:endParaRPr lang="en-US" sz="1800" b="1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8318BDC-63D5-0E58-9EDC-C65184F35511}"/>
              </a:ext>
            </a:extLst>
          </p:cNvPr>
          <p:cNvSpPr/>
          <p:nvPr/>
        </p:nvSpPr>
        <p:spPr>
          <a:xfrm>
            <a:off x="13391124" y="9782097"/>
            <a:ext cx="2780317" cy="148564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0F14579-41F8-B346-644B-739DF72E8C33}"/>
              </a:ext>
            </a:extLst>
          </p:cNvPr>
          <p:cNvSpPr txBox="1"/>
          <p:nvPr/>
        </p:nvSpPr>
        <p:spPr>
          <a:xfrm>
            <a:off x="13586496" y="19723363"/>
            <a:ext cx="5272897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 mg/ml CD-SH and </a:t>
            </a:r>
            <a:r>
              <a:rPr lang="en-US" dirty="0" err="1"/>
              <a:t>DexMA</a:t>
            </a:r>
            <a:r>
              <a:rPr lang="en-US" dirty="0"/>
              <a:t>. Imaged on SEM at 1kx magnification after Ethanol Drying and Critical Point Drying. Alpha on left, Beta on right.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ACAADCE-7755-67E3-8A0B-0B449ED23919}"/>
              </a:ext>
            </a:extLst>
          </p:cNvPr>
          <p:cNvSpPr txBox="1"/>
          <p:nvPr/>
        </p:nvSpPr>
        <p:spPr>
          <a:xfrm>
            <a:off x="19516779" y="19719176"/>
            <a:ext cx="4949855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 mg/ml CD-SH and </a:t>
            </a:r>
            <a:r>
              <a:rPr lang="en-US" dirty="0" err="1"/>
              <a:t>DexMA</a:t>
            </a:r>
            <a:r>
              <a:rPr lang="en-US" dirty="0"/>
              <a:t>. Imaged on SEM at 1kx magnification after Freezing and Lyophilization. Alpha on left, Beta on right.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3C8B837-7B8E-5844-ADFF-980A4F23F9EB}"/>
              </a:ext>
            </a:extLst>
          </p:cNvPr>
          <p:cNvSpPr txBox="1"/>
          <p:nvPr/>
        </p:nvSpPr>
        <p:spPr>
          <a:xfrm>
            <a:off x="13311665" y="30216164"/>
            <a:ext cx="2848987" cy="102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 mg/ml CD-SH and </a:t>
            </a:r>
            <a:r>
              <a:rPr lang="en-US" dirty="0" err="1"/>
              <a:t>DexMA</a:t>
            </a:r>
            <a:r>
              <a:rPr lang="en-US" dirty="0"/>
              <a:t>. Imaged on SEM at 20kx magnification after Ethanol Drying and Critical Point Drying. Alpha on left, Beta on right. Gamma on bottom. 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C5924DA-8BB9-FA9F-9013-8089774A841E}"/>
              </a:ext>
            </a:extLst>
          </p:cNvPr>
          <p:cNvSpPr txBox="1"/>
          <p:nvPr/>
        </p:nvSpPr>
        <p:spPr>
          <a:xfrm>
            <a:off x="21953506" y="30216164"/>
            <a:ext cx="2848987" cy="102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mg/ml CD-SH and </a:t>
            </a:r>
            <a:r>
              <a:rPr lang="en-US" dirty="0" err="1"/>
              <a:t>DexMA</a:t>
            </a:r>
            <a:r>
              <a:rPr lang="en-US" dirty="0"/>
              <a:t>. Imaged on SEM at 20kx magnification after Ethanol Drying and Critical Point Drying. Alpha on left, Beta on right. Gamma on bottom. 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F530405-8796-241D-F19F-86E6F8EFCF38}"/>
              </a:ext>
            </a:extLst>
          </p:cNvPr>
          <p:cNvSpPr txBox="1"/>
          <p:nvPr/>
        </p:nvSpPr>
        <p:spPr>
          <a:xfrm>
            <a:off x="25852583" y="17498017"/>
            <a:ext cx="10757955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 and 100 mg/ml CD-SH and </a:t>
            </a:r>
            <a:r>
              <a:rPr lang="en-US" dirty="0" err="1"/>
              <a:t>DexMA</a:t>
            </a:r>
            <a:r>
              <a:rPr lang="en-US" dirty="0"/>
              <a:t>. Rheology performed immediately after adding base and </a:t>
            </a:r>
            <a:r>
              <a:rPr lang="en-US" dirty="0" err="1"/>
              <a:t>vortexing</a:t>
            </a:r>
            <a:r>
              <a:rPr lang="en-US" dirty="0"/>
              <a:t>. Performed on NATO Lab rheometer. 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A2CCE0E-5651-AD43-606B-44C8EF324351}"/>
              </a:ext>
            </a:extLst>
          </p:cNvPr>
          <p:cNvSpPr/>
          <p:nvPr/>
        </p:nvSpPr>
        <p:spPr>
          <a:xfrm>
            <a:off x="30450971" y="6316309"/>
            <a:ext cx="145143" cy="140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CCA2268-55B4-AFB7-7927-374CA64AF54D}"/>
              </a:ext>
            </a:extLst>
          </p:cNvPr>
          <p:cNvSpPr/>
          <p:nvPr/>
        </p:nvSpPr>
        <p:spPr>
          <a:xfrm>
            <a:off x="25321705" y="12588346"/>
            <a:ext cx="270401" cy="67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Google Shape;100;p13">
            <a:extLst>
              <a:ext uri="{FF2B5EF4-FFF2-40B4-BE49-F238E27FC236}">
                <a16:creationId xmlns:a16="http://schemas.microsoft.com/office/drawing/2014/main" id="{73509D4E-6F71-636A-FCF1-DD50FF363CF3}"/>
              </a:ext>
            </a:extLst>
          </p:cNvPr>
          <p:cNvSpPr txBox="1"/>
          <p:nvPr/>
        </p:nvSpPr>
        <p:spPr>
          <a:xfrm>
            <a:off x="25707588" y="24689805"/>
            <a:ext cx="11521440" cy="1083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469773" indent="-457200" algn="just">
              <a:spcBef>
                <a:spcPts val="864"/>
              </a:spcBef>
              <a:buClr>
                <a:schemeClr val="dk1"/>
              </a:buClr>
              <a:buSzPts val="3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step: Load a CDSH-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DexMA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gel with a fluorescent molecule to visualize and quantify its drug-loading 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425CB7-8AB1-2FE3-483C-374FBB6F1BF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19940" y="1858454"/>
            <a:ext cx="1519951" cy="11468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F0ACCB19AA44AA72EC59C6846E776" ma:contentTypeVersion="9" ma:contentTypeDescription="Create a new document." ma:contentTypeScope="" ma:versionID="ed55b3d1f0838ef0190faf065f78ed28">
  <xsd:schema xmlns:xsd="http://www.w3.org/2001/XMLSchema" xmlns:xs="http://www.w3.org/2001/XMLSchema" xmlns:p="http://schemas.microsoft.com/office/2006/metadata/properties" xmlns:ns3="85d4234f-cdd5-4217-b8f0-d72e6201998d" xmlns:ns4="b6287ed8-80bb-4145-9a4b-bd09aba666f1" targetNamespace="http://schemas.microsoft.com/office/2006/metadata/properties" ma:root="true" ma:fieldsID="e4c832259e14e3511df51a46ad50ff65" ns3:_="" ns4:_="">
    <xsd:import namespace="85d4234f-cdd5-4217-b8f0-d72e6201998d"/>
    <xsd:import namespace="b6287ed8-80bb-4145-9a4b-bd09aba666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4234f-cdd5-4217-b8f0-d72e62019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87ed8-80bb-4145-9a4b-bd09aba666f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d4234f-cdd5-4217-b8f0-d72e6201998d" xsi:nil="true"/>
  </documentManagement>
</p:properties>
</file>

<file path=customXml/itemProps1.xml><?xml version="1.0" encoding="utf-8"?>
<ds:datastoreItem xmlns:ds="http://schemas.openxmlformats.org/officeDocument/2006/customXml" ds:itemID="{DE70E8AC-3B64-4DFC-9FA2-3AF8FED7E967}">
  <ds:schemaRefs>
    <ds:schemaRef ds:uri="85d4234f-cdd5-4217-b8f0-d72e6201998d"/>
    <ds:schemaRef ds:uri="b6287ed8-80bb-4145-9a4b-bd09aba666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771642-B97A-43BE-9E8D-6349FDE26B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BD7E63-F130-43A3-A2DE-CC9F581AC2CE}">
  <ds:schemaRefs>
    <ds:schemaRef ds:uri="85d4234f-cdd5-4217-b8f0-d72e6201998d"/>
    <ds:schemaRef ds:uri="b6287ed8-80bb-4145-9a4b-bd09aba666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1474</Words>
  <Application>Microsoft Office PowerPoint</Application>
  <PresentationFormat>Custom</PresentationFormat>
  <Paragraphs>189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Saniya Yesmin Bubli</dc:creator>
  <cp:lastModifiedBy>Evan Kennedy</cp:lastModifiedBy>
  <cp:revision>5</cp:revision>
  <cp:lastPrinted>2023-11-03T18:44:07Z</cp:lastPrinted>
  <dcterms:modified xsi:type="dcterms:W3CDTF">2025-04-21T06:03:19Z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0x010100EF1F0ACCB19AA44AA72EC59C6846E776</vt:lpwstr>
  </property>
</Properties>
</file>