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81253548-F661-4B9C-B094-ACFFD90620B5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79" autoAdjust="0"/>
    <p:restoredTop sz="94434" autoAdjust="0"/>
  </p:normalViewPr>
  <p:slideViewPr>
    <p:cSldViewPr snapToGrid="0">
      <p:cViewPr>
        <p:scale>
          <a:sx n="33" d="100"/>
          <a:sy n="33" d="100"/>
        </p:scale>
        <p:origin x="-1248" y="180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 ryan" userId="5fb569c4e1ec56e2" providerId="LiveId" clId="{757EB884-A1CB-4A61-9EAA-6D13D84C463E}"/>
    <pc:docChg chg="undo custSel addSld delSld modSld addSection">
      <pc:chgData name="matt ryan" userId="5fb569c4e1ec56e2" providerId="LiveId" clId="{757EB884-A1CB-4A61-9EAA-6D13D84C463E}" dt="2024-08-01T14:41:53.806" v="12935" actId="1076"/>
      <pc:docMkLst>
        <pc:docMk/>
      </pc:docMkLst>
      <pc:sldChg chg="addSp delSp modSp mod">
        <pc:chgData name="matt ryan" userId="5fb569c4e1ec56e2" providerId="LiveId" clId="{757EB884-A1CB-4A61-9EAA-6D13D84C463E}" dt="2024-08-01T14:41:53.806" v="12935" actId="1076"/>
        <pc:sldMkLst>
          <pc:docMk/>
          <pc:sldMk cId="376030445" sldId="256"/>
        </pc:sldMkLst>
      </pc:sldChg>
      <pc:sldChg chg="del">
        <pc:chgData name="matt ryan" userId="5fb569c4e1ec56e2" providerId="LiveId" clId="{757EB884-A1CB-4A61-9EAA-6D13D84C463E}" dt="2024-07-23T20:02:15.940" v="297" actId="47"/>
        <pc:sldMkLst>
          <pc:docMk/>
          <pc:sldMk cId="2687569119" sldId="257"/>
        </pc:sldMkLst>
      </pc:sldChg>
      <pc:sldChg chg="addSp delSp modSp new del mod">
        <pc:chgData name="matt ryan" userId="5fb569c4e1ec56e2" providerId="LiveId" clId="{757EB884-A1CB-4A61-9EAA-6D13D84C463E}" dt="2024-08-01T13:10:18.201" v="9694" actId="47"/>
        <pc:sldMkLst>
          <pc:docMk/>
          <pc:sldMk cId="3316986223" sldId="257"/>
        </pc:sldMkLst>
      </pc:sldChg>
    </pc:docChg>
  </pc:docChgLst>
  <pc:docChgLst>
    <pc:chgData name="matt ryan" userId="5fb569c4e1ec56e2" providerId="LiveId" clId="{69D5E8F6-D6E5-48E0-819E-F482B5F374C2}"/>
    <pc:docChg chg="undo custSel modSld">
      <pc:chgData name="matt ryan" userId="5fb569c4e1ec56e2" providerId="LiveId" clId="{69D5E8F6-D6E5-48E0-819E-F482B5F374C2}" dt="2025-04-07T21:20:51.573" v="2" actId="6549"/>
      <pc:docMkLst>
        <pc:docMk/>
      </pc:docMkLst>
      <pc:sldChg chg="modSp mod">
        <pc:chgData name="matt ryan" userId="5fb569c4e1ec56e2" providerId="LiveId" clId="{69D5E8F6-D6E5-48E0-819E-F482B5F374C2}" dt="2025-04-07T21:20:51.573" v="2" actId="6549"/>
        <pc:sldMkLst>
          <pc:docMk/>
          <pc:sldMk cId="376030445" sldId="256"/>
        </pc:sldMkLst>
        <pc:spChg chg="mod">
          <ac:chgData name="matt ryan" userId="5fb569c4e1ec56e2" providerId="LiveId" clId="{69D5E8F6-D6E5-48E0-819E-F482B5F374C2}" dt="2025-03-06T19:12:58.160" v="1" actId="1076"/>
          <ac:spMkLst>
            <pc:docMk/>
            <pc:sldMk cId="376030445" sldId="256"/>
            <ac:spMk id="2" creationId="{00000000-0000-0000-0000-000000000000}"/>
          </ac:spMkLst>
        </pc:spChg>
        <pc:spChg chg="mod">
          <ac:chgData name="matt ryan" userId="5fb569c4e1ec56e2" providerId="LiveId" clId="{69D5E8F6-D6E5-48E0-819E-F482B5F374C2}" dt="2025-04-07T21:20:51.573" v="2" actId="6549"/>
          <ac:spMkLst>
            <pc:docMk/>
            <pc:sldMk cId="376030445" sldId="256"/>
            <ac:spMk id="8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18" Type="http://schemas.openxmlformats.org/officeDocument/2006/relationships/image" Target="../media/image17.jpg"/><Relationship Id="rId3" Type="http://schemas.openxmlformats.org/officeDocument/2006/relationships/image" Target="../media/image2.png"/><Relationship Id="rId21" Type="http://schemas.openxmlformats.org/officeDocument/2006/relationships/image" Target="../media/image20.jp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24" Type="http://schemas.openxmlformats.org/officeDocument/2006/relationships/image" Target="../media/image23.jpe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23" Type="http://schemas.openxmlformats.org/officeDocument/2006/relationships/image" Target="../media/image22.jpg"/><Relationship Id="rId10" Type="http://schemas.openxmlformats.org/officeDocument/2006/relationships/image" Target="../media/image9.png"/><Relationship Id="rId19" Type="http://schemas.openxmlformats.org/officeDocument/2006/relationships/image" Target="../media/image18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Relationship Id="rId22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2" name="Picture 28" descr="Dextran and hyaluronan methacrylate based hydrogels as matrices for soft  tissue reconstruction - ScienceDirect">
            <a:extLst>
              <a:ext uri="{FF2B5EF4-FFF2-40B4-BE49-F238E27FC236}">
                <a16:creationId xmlns:a16="http://schemas.microsoft.com/office/drawing/2014/main" id="{76EB7A7D-9D2A-C6C3-097C-462303B249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72"/>
          <a:stretch/>
        </p:blipFill>
        <p:spPr bwMode="auto">
          <a:xfrm>
            <a:off x="12852155" y="10056117"/>
            <a:ext cx="7932503" cy="237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71370870-2DCB-3CD9-7A6A-4DD439A3D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8584" y="6159761"/>
            <a:ext cx="9934831" cy="63005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Impact of Microgravity on Vascular Network Formation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Matthew Ryan</a:t>
            </a:r>
            <a: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Haley Royce, Dr. Linqing Li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Chemical Engineering and Bioengineering, University of New Hampshire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69597" y="6116158"/>
            <a:ext cx="10914743" cy="719420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7" y="13777877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Cambria" panose="02040503050406030204" pitchFamily="18" charset="0"/>
              </a:rPr>
              <a:t>RPM Fabrication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58764" y="22851738"/>
            <a:ext cx="10830204" cy="928145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125439" y="4937912"/>
            <a:ext cx="19830435" cy="90286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Cambria" panose="02040503050406030204" pitchFamily="18" charset="0"/>
              </a:rPr>
              <a:t>Dextran Hydrogel Chemistry and Rheology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2571892" y="14419150"/>
            <a:ext cx="10953856" cy="544069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00" dirty="0">
                <a:latin typeface="Cambria" panose="02040503050406030204" pitchFamily="18" charset="0"/>
              </a:rPr>
              <a:t>Due to the elevated temperature and humidity conditions required within the incubators for optimal cell growth, the motors experienced a failure after the initial 24-hour period. </a:t>
            </a:r>
          </a:p>
          <a:p>
            <a:pPr marL="571500" indent="-5715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00" dirty="0">
                <a:latin typeface="Cambria" panose="02040503050406030204" pitchFamily="18" charset="0"/>
              </a:rPr>
              <a:t>As higher temperature and humidity resistant motors are integrated into the RPM assembly, cell studies will be repeated with varying levels of fibronectin concentrations at .1, .25, and .5 mg/mL.</a:t>
            </a:r>
          </a:p>
          <a:p>
            <a:pPr marL="571500" indent="-5715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00" dirty="0">
                <a:latin typeface="Cambria" panose="02040503050406030204" pitchFamily="18" charset="0"/>
              </a:rPr>
              <a:t>Future experimental variables include the application of an alternative ECM coating, collagen, in addition to the incorporation of three-dimensional dextran hydrogels. 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591449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Cambria" panose="02040503050406030204" pitchFamily="18" charset="0"/>
              </a:rPr>
              <a:t>Microgravity Day 1 Results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2125439" y="6116157"/>
            <a:ext cx="19799584" cy="641151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572096" y="13437698"/>
            <a:ext cx="10934095" cy="96284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Cambria" panose="02040503050406030204" pitchFamily="18" charset="0"/>
              </a:rPr>
              <a:t>Conclusions and Future Work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591449" y="19965643"/>
            <a:ext cx="10914743" cy="91315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572096" y="6141487"/>
            <a:ext cx="10914743" cy="716887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2125439" y="25670258"/>
            <a:ext cx="19830435" cy="646293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2125439" y="6346004"/>
            <a:ext cx="9411599" cy="3554813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mbria" panose="02040503050406030204" pitchFamily="18" charset="0"/>
              </a:rPr>
              <a:t>The polysaccharide dextran was methacrylated for photocrosslinking to increase mechanical stiffness.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mbria" panose="02040503050406030204" pitchFamily="18" charset="0"/>
              </a:rPr>
              <a:t>Once methacrylate groups were added via glycidyl methacrylate, samples were lyophilized and resuspended in Medium 199 and Igracure Photoinitiator before UV crosslinking for up to 240 seconds.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mbria" panose="02040503050406030204" pitchFamily="18" charset="0"/>
              </a:rPr>
              <a:t>Higher dextran concentration and longer UV exposure increased shear stiffness.</a:t>
            </a:r>
          </a:p>
        </p:txBody>
      </p:sp>
      <p:sp>
        <p:nvSpPr>
          <p:cNvPr id="149" name="Subtitle 2"/>
          <p:cNvSpPr txBox="1">
            <a:spLocks/>
          </p:cNvSpPr>
          <p:nvPr/>
        </p:nvSpPr>
        <p:spPr>
          <a:xfrm>
            <a:off x="12094588" y="24522965"/>
            <a:ext cx="19894192" cy="93026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Cambria" panose="02040503050406030204" pitchFamily="18" charset="0"/>
              </a:rPr>
              <a:t>Varying Fibronectin Concentrations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2094588" y="14002482"/>
            <a:ext cx="19861286" cy="1023246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85" name="Subtitle 2"/>
          <p:cNvSpPr txBox="1">
            <a:spLocks/>
          </p:cNvSpPr>
          <p:nvPr/>
        </p:nvSpPr>
        <p:spPr>
          <a:xfrm>
            <a:off x="32552335" y="27724610"/>
            <a:ext cx="10914743" cy="440858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fontScale="850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2900" dirty="0">
                <a:latin typeface="Cambria" panose="02040503050406030204" pitchFamily="18" charset="0"/>
                <a:ea typeface="Cambria" panose="02040503050406030204" pitchFamily="18" charset="0"/>
              </a:rPr>
              <a:t>[1] Ingber, D. E. (2002). Mechanical Signaling and the Cellular Response to Extracellular Matrix in Angiogenesis and Cardiovascular Physiology. Circulation Research, 91(10), 877–887.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2900" dirty="0">
                <a:latin typeface="Cambria" panose="02040503050406030204" pitchFamily="18" charset="0"/>
                <a:ea typeface="Cambria" panose="02040503050406030204" pitchFamily="18" charset="0"/>
              </a:rPr>
              <a:t>[2] Space Biology Program | Science Mission Directorate. (n.d.). Science.nasa.gov. https://science.nasa.gov/biological-physical/programs/space-biology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2900" dirty="0">
                <a:latin typeface="Cambria" panose="02040503050406030204" pitchFamily="18" charset="0"/>
                <a:ea typeface="Cambria" panose="02040503050406030204" pitchFamily="18" charset="0"/>
              </a:rPr>
              <a:t>[3] Herranz, R., Anken, R., Boonstra, et al. (2013). Ground-Based Facilities for </a:t>
            </a:r>
            <a:r>
              <a:rPr lang="en-US" sz="2900" dirty="0" err="1">
                <a:latin typeface="Cambria" panose="02040503050406030204" pitchFamily="18" charset="0"/>
                <a:ea typeface="Cambria" panose="02040503050406030204" pitchFamily="18" charset="0"/>
              </a:rPr>
              <a:t>Simlation</a:t>
            </a:r>
            <a:r>
              <a:rPr lang="en-US" sz="2900" dirty="0">
                <a:latin typeface="Cambria" panose="02040503050406030204" pitchFamily="18" charset="0"/>
                <a:ea typeface="Cambria" panose="02040503050406030204" pitchFamily="18" charset="0"/>
              </a:rPr>
              <a:t> of Microgravity: Organism-Specific Recommendations for Their Use, and Recommended Terminology. Astrobiology, 13(1), 1–17.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2900" dirty="0">
                <a:latin typeface="Cambria" panose="02040503050406030204" pitchFamily="18" charset="0"/>
                <a:ea typeface="Cambria" panose="02040503050406030204" pitchFamily="18" charset="0"/>
              </a:rPr>
              <a:t>[4] Bellis, S. L. (2011). Advantages of RGD peptides for directing cell association with biomaterials. Biomaterials, 32(18), 4205–4210.</a:t>
            </a:r>
            <a:endParaRPr lang="en-US" sz="2900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2591449" y="26777743"/>
            <a:ext cx="10914743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58764" y="2149678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Cambria" panose="02040503050406030204" pitchFamily="18" charset="0"/>
              </a:rPr>
              <a:t>Microgravity Validation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7" y="14937627"/>
            <a:ext cx="10914743" cy="625422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3068341" y="19440217"/>
            <a:ext cx="8428481" cy="4539698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Cells do not attach directly to the dextran hydrogel.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Extra cellular matrix proteins shown above support cell adhesion and proliferation.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The hydrogels were coated in RDG, a peptide in fibronectin to improve cell attachment.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Soft and stiff 86kDa 70% DexMA hydrogels were prepared.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Soft gels: UV crosslinked for 60s, DexMA concentration of 30mg/mL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Stiff gels: UV crosslinked for 240s, DexMA concentration of 50mg/mL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These soft/stiff gels were used to determine hydrogel stiffness-dependent cell behavior.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2026224" y="17031164"/>
            <a:ext cx="5933453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</a:rPr>
              <a:t>Day 1 Soft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606862" y="21069858"/>
            <a:ext cx="10914741" cy="523636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300" dirty="0">
                <a:latin typeface="Cambria" panose="02040503050406030204" pitchFamily="18" charset="0"/>
              </a:rPr>
              <a:t>This research was supported by Haley Royce, Dr. Linqing Li, the Department of Chemical Engineering and Bioengineering, NH BioMade as funded by NSF Award #IIA 1757371 administered by NH EPSCoR at UNH, the NH Space Grant Consortium, and NASA Cooperative Agreement 80NSSC20M0051.</a:t>
            </a:r>
          </a:p>
        </p:txBody>
      </p:sp>
      <p:pic>
        <p:nvPicPr>
          <p:cNvPr id="39" name="Picture 38" descr="A close-up of a purple background&#10;&#10;Description automatically generated">
            <a:extLst>
              <a:ext uri="{FF2B5EF4-FFF2-40B4-BE49-F238E27FC236}">
                <a16:creationId xmlns:a16="http://schemas.microsoft.com/office/drawing/2014/main" id="{4C776915-8399-E58D-64BB-C52BCD0EA5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814" y="19299739"/>
            <a:ext cx="4695187" cy="4695187"/>
          </a:xfrm>
          <a:prstGeom prst="rect">
            <a:avLst/>
          </a:prstGeom>
        </p:spPr>
      </p:pic>
      <p:pic>
        <p:nvPicPr>
          <p:cNvPr id="41" name="Picture 40" descr="A purple particles on a black background&#10;&#10;Description automatically generated">
            <a:extLst>
              <a:ext uri="{FF2B5EF4-FFF2-40B4-BE49-F238E27FC236}">
                <a16:creationId xmlns:a16="http://schemas.microsoft.com/office/drawing/2014/main" id="{07F6EC89-F366-426C-94D2-98D7A81324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7578" y="19302323"/>
            <a:ext cx="4695188" cy="4695188"/>
          </a:xfrm>
          <a:prstGeom prst="rect">
            <a:avLst/>
          </a:prstGeom>
        </p:spPr>
      </p:pic>
      <p:pic>
        <p:nvPicPr>
          <p:cNvPr id="45" name="Picture 44" descr="A purple and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1C33C31B-A9C3-2E12-74DE-BE12E0DA58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7578" y="14348041"/>
            <a:ext cx="4695188" cy="469518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6B2ECB8-C01E-C7FC-FEB8-4C013A1A4E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9" t="27578" r="43491" b="38573"/>
          <a:stretch/>
        </p:blipFill>
        <p:spPr bwMode="auto">
          <a:xfrm>
            <a:off x="709252" y="26818626"/>
            <a:ext cx="6504121" cy="398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 descr="A red and green machine with wires on a grid&#10;&#10;Description automatically generated">
            <a:extLst>
              <a:ext uri="{FF2B5EF4-FFF2-40B4-BE49-F238E27FC236}">
                <a16:creationId xmlns:a16="http://schemas.microsoft.com/office/drawing/2014/main" id="{F610F086-084B-2E28-8FB6-B4F8EED7CAF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1" t="5757" r="14367" b="13256"/>
          <a:stretch/>
        </p:blipFill>
        <p:spPr>
          <a:xfrm rot="5400000">
            <a:off x="281306" y="15678171"/>
            <a:ext cx="5342796" cy="4637166"/>
          </a:xfrm>
          <a:prstGeom prst="rect">
            <a:avLst/>
          </a:prstGeom>
        </p:spPr>
      </p:pic>
      <p:pic>
        <p:nvPicPr>
          <p:cNvPr id="49" name="Picture 48" descr="A logo with a globe and text&#10;&#10;Description automatically generated">
            <a:extLst>
              <a:ext uri="{FF2B5EF4-FFF2-40B4-BE49-F238E27FC236}">
                <a16:creationId xmlns:a16="http://schemas.microsoft.com/office/drawing/2014/main" id="{8E8167E6-6EAC-90A0-4736-C64EB7B527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2847" y="24244394"/>
            <a:ext cx="1860820" cy="1860820"/>
          </a:xfrm>
          <a:prstGeom prst="rect">
            <a:avLst/>
          </a:prstGeom>
        </p:spPr>
      </p:pic>
      <p:pic>
        <p:nvPicPr>
          <p:cNvPr id="53" name="Picture 52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CFB5A585-011B-96DA-34FA-0A6DD33EDE3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8284"/>
          <a:stretch/>
        </p:blipFill>
        <p:spPr>
          <a:xfrm>
            <a:off x="33079063" y="24384787"/>
            <a:ext cx="4421166" cy="1801085"/>
          </a:xfrm>
          <a:prstGeom prst="rect">
            <a:avLst/>
          </a:prstGeom>
        </p:spPr>
      </p:pic>
      <p:pic>
        <p:nvPicPr>
          <p:cNvPr id="1032" name="Picture 8" descr="New Hampshire Space Grant Consortium">
            <a:extLst>
              <a:ext uri="{FF2B5EF4-FFF2-40B4-BE49-F238E27FC236}">
                <a16:creationId xmlns:a16="http://schemas.microsoft.com/office/drawing/2014/main" id="{E8C6AF00-EDC2-1587-0347-A3C2344F2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6285" y="24115549"/>
            <a:ext cx="3016438" cy="207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E830EA8A-DB76-EFD8-2B5E-3E070EC38A11}"/>
              </a:ext>
            </a:extLst>
          </p:cNvPr>
          <p:cNvSpPr txBox="1"/>
          <p:nvPr/>
        </p:nvSpPr>
        <p:spPr>
          <a:xfrm>
            <a:off x="5359050" y="15199744"/>
            <a:ext cx="583666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The 3D clinostat, known as a random positioning machine, or RPM, has been previously used to create a microgravity environment for mammalian cell culture.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The device was modeled on SolidWorks and 3D printed with a Bambu X1 Carbon Printer.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The RPM is made of two perpendicular frames that rotate independently of each other. Cell culture dishes are placed in the sample holder in the center of the inner frame. </a:t>
            </a:r>
          </a:p>
        </p:txBody>
      </p:sp>
      <p:pic>
        <p:nvPicPr>
          <p:cNvPr id="1048" name="Picture 24" descr="EPSCoR and IDeA | Research, Economic ...">
            <a:extLst>
              <a:ext uri="{FF2B5EF4-FFF2-40B4-BE49-F238E27FC236}">
                <a16:creationId xmlns:a16="http://schemas.microsoft.com/office/drawing/2014/main" id="{873133C1-252F-76B2-B670-3E11CC635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9543" y="1202370"/>
            <a:ext cx="7002342" cy="276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87605F38-51E7-5981-BAFB-0720A6308858}"/>
              </a:ext>
            </a:extLst>
          </p:cNvPr>
          <p:cNvSpPr txBox="1"/>
          <p:nvPr/>
        </p:nvSpPr>
        <p:spPr>
          <a:xfrm>
            <a:off x="39635867" y="6653673"/>
            <a:ext cx="3704602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Cambria" panose="02040503050406030204" pitchFamily="18" charset="0"/>
              </a:rPr>
              <a:t>Preliminary results show increased stress on actin fibers and cell elongation in the microgravity environment.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Cambria" panose="02040503050406030204" pitchFamily="18" charset="0"/>
              </a:rPr>
              <a:t>The formation of ring-like structures shown in the bottom images suggests physiological changes to counteract the effects of altered mechanical forces.</a:t>
            </a:r>
            <a:endParaRPr lang="en-US" sz="2700" dirty="0"/>
          </a:p>
        </p:txBody>
      </p:sp>
      <p:pic>
        <p:nvPicPr>
          <p:cNvPr id="61" name="Picture 60" descr="A logo of a wildcat&#10;&#10;Description automatically generated">
            <a:extLst>
              <a:ext uri="{FF2B5EF4-FFF2-40B4-BE49-F238E27FC236}">
                <a16:creationId xmlns:a16="http://schemas.microsoft.com/office/drawing/2014/main" id="{EE64203D-3498-6C4F-B08B-B0EF1BF31C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9315" y="1170794"/>
            <a:ext cx="7002342" cy="2563121"/>
          </a:xfrm>
          <a:prstGeom prst="rect">
            <a:avLst/>
          </a:prstGeom>
        </p:spPr>
      </p:pic>
      <p:pic>
        <p:nvPicPr>
          <p:cNvPr id="71" name="Picture 70" descr="A purple cells on a black background&#10;&#10;Description automatically generated">
            <a:extLst>
              <a:ext uri="{FF2B5EF4-FFF2-40B4-BE49-F238E27FC236}">
                <a16:creationId xmlns:a16="http://schemas.microsoft.com/office/drawing/2014/main" id="{1B8615FE-39C1-97CA-DACC-30A15ABA21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1445" y="6360300"/>
            <a:ext cx="3296879" cy="329687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2E87A773-3968-3FBA-9BFF-8B003C5AB2EA}"/>
              </a:ext>
            </a:extLst>
          </p:cNvPr>
          <p:cNvSpPr txBox="1"/>
          <p:nvPr/>
        </p:nvSpPr>
        <p:spPr>
          <a:xfrm>
            <a:off x="32892515" y="6392063"/>
            <a:ext cx="1351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</a:rPr>
              <a:t>.25 FN</a:t>
            </a:r>
          </a:p>
        </p:txBody>
      </p:sp>
      <p:pic>
        <p:nvPicPr>
          <p:cNvPr id="76" name="Picture 75" descr="A close-up of a purple background&#10;&#10;Description automatically generated">
            <a:extLst>
              <a:ext uri="{FF2B5EF4-FFF2-40B4-BE49-F238E27FC236}">
                <a16:creationId xmlns:a16="http://schemas.microsoft.com/office/drawing/2014/main" id="{353951D9-513B-8CEC-1415-C031685B61D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7256" y="6367010"/>
            <a:ext cx="3296879" cy="3296879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F05F6046-3CCD-DA71-ADDA-48E00B3D8BA7}"/>
              </a:ext>
            </a:extLst>
          </p:cNvPr>
          <p:cNvSpPr txBox="1"/>
          <p:nvPr/>
        </p:nvSpPr>
        <p:spPr>
          <a:xfrm>
            <a:off x="36273967" y="6360300"/>
            <a:ext cx="1351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</a:rPr>
              <a:t>.5 FN</a:t>
            </a:r>
          </a:p>
        </p:txBody>
      </p:sp>
      <p:pic>
        <p:nvPicPr>
          <p:cNvPr id="83" name="Picture 82" descr="A purple and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F3B3F022-08E4-C11D-65E3-62EFE91AAC6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4735" y="9791222"/>
            <a:ext cx="3296879" cy="3296879"/>
          </a:xfrm>
          <a:prstGeom prst="rect">
            <a:avLst/>
          </a:prstGeom>
        </p:spPr>
      </p:pic>
      <p:pic>
        <p:nvPicPr>
          <p:cNvPr id="86" name="Picture 85" descr="A close-up of purple cells&#10;&#10;Description automatically generated">
            <a:extLst>
              <a:ext uri="{FF2B5EF4-FFF2-40B4-BE49-F238E27FC236}">
                <a16:creationId xmlns:a16="http://schemas.microsoft.com/office/drawing/2014/main" id="{A30C744B-E190-40EC-241F-5C6BE45A697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9368" y="9791221"/>
            <a:ext cx="3296879" cy="3296879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AF779763-F1A3-5E26-066E-2FDFA7174606}"/>
              </a:ext>
            </a:extLst>
          </p:cNvPr>
          <p:cNvSpPr txBox="1"/>
          <p:nvPr/>
        </p:nvSpPr>
        <p:spPr>
          <a:xfrm>
            <a:off x="32892515" y="9835224"/>
            <a:ext cx="1351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</a:rPr>
              <a:t>.25 FN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370DFF7-CE49-1C4B-9515-6AD9BF4A7CEA}"/>
              </a:ext>
            </a:extLst>
          </p:cNvPr>
          <p:cNvSpPr txBox="1"/>
          <p:nvPr/>
        </p:nvSpPr>
        <p:spPr>
          <a:xfrm>
            <a:off x="36273967" y="9812141"/>
            <a:ext cx="1351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</a:rPr>
              <a:t>.5 FN</a:t>
            </a:r>
          </a:p>
        </p:txBody>
      </p:sp>
      <p:sp>
        <p:nvSpPr>
          <p:cNvPr id="89" name="Subtitle 2">
            <a:extLst>
              <a:ext uri="{FF2B5EF4-FFF2-40B4-BE49-F238E27FC236}">
                <a16:creationId xmlns:a16="http://schemas.microsoft.com/office/drawing/2014/main" id="{F45BD66F-EFBE-E8F3-8C71-B2B4A41BAD71}"/>
              </a:ext>
            </a:extLst>
          </p:cNvPr>
          <p:cNvSpPr txBox="1">
            <a:spLocks/>
          </p:cNvSpPr>
          <p:nvPr/>
        </p:nvSpPr>
        <p:spPr>
          <a:xfrm>
            <a:off x="12075177" y="12867265"/>
            <a:ext cx="19880697" cy="90220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0" dirty="0">
                <a:solidFill>
                  <a:schemeClr val="bg1"/>
                </a:solidFill>
                <a:latin typeface="Cambria" panose="02040503050406030204" pitchFamily="18" charset="0"/>
              </a:rPr>
              <a:t>Qualitative Analysis of Soft and Stiff Dextran Hydrogels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B627219F-4BE9-8F90-449E-03A219DBFB53}"/>
              </a:ext>
            </a:extLst>
          </p:cNvPr>
          <p:cNvSpPr txBox="1"/>
          <p:nvPr/>
        </p:nvSpPr>
        <p:spPr>
          <a:xfrm>
            <a:off x="512514" y="6369982"/>
            <a:ext cx="10643283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500" dirty="0">
                <a:latin typeface="Cambria" panose="02040503050406030204" pitchFamily="18" charset="0"/>
              </a:rPr>
              <a:t>To enhance quality of life for mission staff and long-term space exploration, it is essential to understand the effects of microgravity on molecular biology, the vascular system, and new blood vessel development.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500" dirty="0">
                <a:latin typeface="Cambria" panose="02040503050406030204" pitchFamily="18" charset="0"/>
              </a:rPr>
              <a:t>Health issues arising from gravity differences include difficulty maintaining healthy blood pressure, significant loss of bone and muscle mass, and changes leading to vison problems, dehydration, and kidney stones.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500" dirty="0">
                <a:latin typeface="Cambria" panose="02040503050406030204" pitchFamily="18" charset="0"/>
              </a:rPr>
              <a:t>This project aims to investigate the impact of microgravity on the regulation of endothelial cell behavior.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7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3" name="Picture 42" descr="A purple particles on a black background&#10;&#10;Description automatically generated">
            <a:extLst>
              <a:ext uri="{FF2B5EF4-FFF2-40B4-BE49-F238E27FC236}">
                <a16:creationId xmlns:a16="http://schemas.microsoft.com/office/drawing/2014/main" id="{A19E30DB-0ACA-4263-D908-897D9456442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5557" y="14349011"/>
            <a:ext cx="4695188" cy="4695188"/>
          </a:xfrm>
          <a:prstGeom prst="rect">
            <a:avLst/>
          </a:prstGeom>
        </p:spPr>
      </p:pic>
      <p:sp>
        <p:nvSpPr>
          <p:cNvPr id="107" name="TextBox 106"/>
          <p:cNvSpPr txBox="1"/>
          <p:nvPr/>
        </p:nvSpPr>
        <p:spPr>
          <a:xfrm>
            <a:off x="17959677" y="14677048"/>
            <a:ext cx="6294307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</a:rPr>
              <a:t>Day 1 Stiff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D2419D8-85B1-E167-7FB9-98B9D335C931}"/>
              </a:ext>
            </a:extLst>
          </p:cNvPr>
          <p:cNvSpPr txBox="1"/>
          <p:nvPr/>
        </p:nvSpPr>
        <p:spPr>
          <a:xfrm>
            <a:off x="17959677" y="19478517"/>
            <a:ext cx="5933453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</a:rPr>
              <a:t>Day 3 Stiff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96899A-19AE-DC2E-B587-B17A17180FD2}"/>
              </a:ext>
            </a:extLst>
          </p:cNvPr>
          <p:cNvSpPr txBox="1"/>
          <p:nvPr/>
        </p:nvSpPr>
        <p:spPr>
          <a:xfrm>
            <a:off x="12993368" y="19541564"/>
            <a:ext cx="5933453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</a:rPr>
              <a:t>Day 3 Soft</a:t>
            </a:r>
          </a:p>
        </p:txBody>
      </p:sp>
      <p:pic>
        <p:nvPicPr>
          <p:cNvPr id="112" name="Picture 111" descr="A purple and black background&#10;&#10;Description automatically generated">
            <a:extLst>
              <a:ext uri="{FF2B5EF4-FFF2-40B4-BE49-F238E27FC236}">
                <a16:creationId xmlns:a16="http://schemas.microsoft.com/office/drawing/2014/main" id="{5F4B8DE2-B812-2248-60BF-B5D3CB4C550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5921" y="26034383"/>
            <a:ext cx="4695188" cy="4695188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25565555-CA98-47A6-8C87-8C824385D17C}"/>
              </a:ext>
            </a:extLst>
          </p:cNvPr>
          <p:cNvSpPr txBox="1"/>
          <p:nvPr/>
        </p:nvSpPr>
        <p:spPr>
          <a:xfrm>
            <a:off x="13045518" y="14670704"/>
            <a:ext cx="6294307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</a:rPr>
              <a:t>Day 1 Soft</a:t>
            </a:r>
          </a:p>
        </p:txBody>
      </p:sp>
      <p:pic>
        <p:nvPicPr>
          <p:cNvPr id="1065" name="Picture 41">
            <a:extLst>
              <a:ext uri="{FF2B5EF4-FFF2-40B4-BE49-F238E27FC236}">
                <a16:creationId xmlns:a16="http://schemas.microsoft.com/office/drawing/2014/main" id="{F8822C54-E140-35C7-1478-27201518D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3585" y="14394339"/>
            <a:ext cx="7908605" cy="463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id="{21992C27-6E3C-469C-CD3E-4DDB4F78F9D5}"/>
              </a:ext>
            </a:extLst>
          </p:cNvPr>
          <p:cNvSpPr txBox="1"/>
          <p:nvPr/>
        </p:nvSpPr>
        <p:spPr>
          <a:xfrm>
            <a:off x="17481241" y="26185872"/>
            <a:ext cx="5933453" cy="133882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</a:rPr>
              <a:t>.25 FN, Day 3</a:t>
            </a:r>
          </a:p>
          <a:p>
            <a:endParaRPr lang="en-US" sz="40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116" name="Picture 115" descr="A purple and black background&#10;&#10;Description automatically generated">
            <a:extLst>
              <a:ext uri="{FF2B5EF4-FFF2-40B4-BE49-F238E27FC236}">
                <a16:creationId xmlns:a16="http://schemas.microsoft.com/office/drawing/2014/main" id="{F7C61358-A0A0-C016-9343-C2DA88712EF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5746" y="26059204"/>
            <a:ext cx="4695188" cy="4695188"/>
          </a:xfrm>
          <a:prstGeom prst="rect">
            <a:avLst/>
          </a:prstGeom>
        </p:spPr>
      </p:pic>
      <p:sp>
        <p:nvSpPr>
          <p:cNvPr id="117" name="TextBox 116">
            <a:extLst>
              <a:ext uri="{FF2B5EF4-FFF2-40B4-BE49-F238E27FC236}">
                <a16:creationId xmlns:a16="http://schemas.microsoft.com/office/drawing/2014/main" id="{C8EA0FB6-1172-B552-B659-77F26B671BBD}"/>
              </a:ext>
            </a:extLst>
          </p:cNvPr>
          <p:cNvSpPr txBox="1"/>
          <p:nvPr/>
        </p:nvSpPr>
        <p:spPr>
          <a:xfrm>
            <a:off x="12560454" y="26200865"/>
            <a:ext cx="5933453" cy="133882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</a:rPr>
              <a:t>.25 FN, Day 1</a:t>
            </a:r>
          </a:p>
          <a:p>
            <a:endParaRPr lang="en-US" sz="40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119" name="Picture 118" descr="A purple and black background&#10;&#10;Description automatically generated">
            <a:extLst>
              <a:ext uri="{FF2B5EF4-FFF2-40B4-BE49-F238E27FC236}">
                <a16:creationId xmlns:a16="http://schemas.microsoft.com/office/drawing/2014/main" id="{ABF21B13-D2FC-5B83-2921-8ED9CFF5770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8306" y="26022673"/>
            <a:ext cx="4718609" cy="4718609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199A67C6-15B9-C98F-319C-3BFF4C5F7C54}"/>
              </a:ext>
            </a:extLst>
          </p:cNvPr>
          <p:cNvSpPr txBox="1"/>
          <p:nvPr/>
        </p:nvSpPr>
        <p:spPr>
          <a:xfrm>
            <a:off x="27051467" y="26136848"/>
            <a:ext cx="5933453" cy="133882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</a:rPr>
              <a:t>.5 FN, Day 3 </a:t>
            </a:r>
          </a:p>
          <a:p>
            <a:endParaRPr lang="en-US" sz="40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122" name="Picture 121" descr="A purple and black background&#10;&#10;Description automatically generated">
            <a:extLst>
              <a:ext uri="{FF2B5EF4-FFF2-40B4-BE49-F238E27FC236}">
                <a16:creationId xmlns:a16="http://schemas.microsoft.com/office/drawing/2014/main" id="{C03699DA-4B02-4CC1-E5C5-6B684333C1B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2229" y="26022673"/>
            <a:ext cx="4695188" cy="4695188"/>
          </a:xfrm>
          <a:prstGeom prst="rect">
            <a:avLst/>
          </a:prstGeom>
        </p:spPr>
      </p:pic>
      <p:sp>
        <p:nvSpPr>
          <p:cNvPr id="123" name="TextBox 122">
            <a:extLst>
              <a:ext uri="{FF2B5EF4-FFF2-40B4-BE49-F238E27FC236}">
                <a16:creationId xmlns:a16="http://schemas.microsoft.com/office/drawing/2014/main" id="{77DB4A75-BADC-6035-CD97-7C29E7FC4A57}"/>
              </a:ext>
            </a:extLst>
          </p:cNvPr>
          <p:cNvSpPr txBox="1"/>
          <p:nvPr/>
        </p:nvSpPr>
        <p:spPr>
          <a:xfrm>
            <a:off x="22291416" y="26153810"/>
            <a:ext cx="5933453" cy="133882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</a:rPr>
              <a:t>.5 FN, Day 1 </a:t>
            </a:r>
          </a:p>
          <a:p>
            <a:endParaRPr lang="en-US" sz="40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3FCE696-7D03-4B55-5719-463D31548B3A}"/>
              </a:ext>
            </a:extLst>
          </p:cNvPr>
          <p:cNvSpPr txBox="1"/>
          <p:nvPr/>
        </p:nvSpPr>
        <p:spPr>
          <a:xfrm>
            <a:off x="12201069" y="30881060"/>
            <a:ext cx="1979958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00" dirty="0">
                <a:latin typeface="Cambria" panose="02040503050406030204" pitchFamily="18" charset="0"/>
                <a:ea typeface="Cambria" panose="02040503050406030204" pitchFamily="18" charset="0"/>
              </a:rPr>
              <a:t>HUVEC (endothelial) cells were seeded on 86kDa 70% DexMA 30mg/mL 90s UV crosslinked gels coated with .25 and .5mg/mL fibronectin. This was performed under normal gravity as a control for comparison with the microgravity samples. </a:t>
            </a:r>
          </a:p>
        </p:txBody>
      </p:sp>
      <p:graphicFrame>
        <p:nvGraphicFramePr>
          <p:cNvPr id="127" name="Table 126">
            <a:extLst>
              <a:ext uri="{FF2B5EF4-FFF2-40B4-BE49-F238E27FC236}">
                <a16:creationId xmlns:a16="http://schemas.microsoft.com/office/drawing/2014/main" id="{D322BF6F-5199-5F41-508D-F804CA8B8C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921851"/>
              </p:ext>
            </p:extLst>
          </p:nvPr>
        </p:nvGraphicFramePr>
        <p:xfrm>
          <a:off x="721267" y="31035946"/>
          <a:ext cx="6499749" cy="866140"/>
        </p:xfrm>
        <a:graphic>
          <a:graphicData uri="http://schemas.openxmlformats.org/drawingml/2006/table">
            <a:tbl>
              <a:tblPr/>
              <a:tblGrid>
                <a:gridCol w="2166583">
                  <a:extLst>
                    <a:ext uri="{9D8B030D-6E8A-4147-A177-3AD203B41FA5}">
                      <a16:colId xmlns:a16="http://schemas.microsoft.com/office/drawing/2014/main" val="2396938512"/>
                    </a:ext>
                  </a:extLst>
                </a:gridCol>
                <a:gridCol w="2166583">
                  <a:extLst>
                    <a:ext uri="{9D8B030D-6E8A-4147-A177-3AD203B41FA5}">
                      <a16:colId xmlns:a16="http://schemas.microsoft.com/office/drawing/2014/main" val="717860116"/>
                    </a:ext>
                  </a:extLst>
                </a:gridCol>
                <a:gridCol w="2166583">
                  <a:extLst>
                    <a:ext uri="{9D8B030D-6E8A-4147-A177-3AD203B41FA5}">
                      <a16:colId xmlns:a16="http://schemas.microsoft.com/office/drawing/2014/main" val="913290960"/>
                    </a:ext>
                  </a:extLst>
                </a:gridCol>
              </a:tblGrid>
              <a:tr h="401139"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-0.064137529</a:t>
                      </a:r>
                    </a:p>
                  </a:txBody>
                  <a:tcPr marL="6350" marR="6350" marT="63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0.02590676</a:t>
                      </a:r>
                    </a:p>
                  </a:txBody>
                  <a:tcPr marL="6350" marR="6350" marT="63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-0.037969697</a:t>
                      </a:r>
                    </a:p>
                  </a:txBody>
                  <a:tcPr marL="6350" marR="6350" marT="63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030222"/>
                  </a:ext>
                </a:extLst>
              </a:tr>
              <a:tr h="401139">
                <a:tc>
                  <a:txBody>
                    <a:bodyPr/>
                    <a:lstStyle/>
                    <a:p>
                      <a:pPr algn="l" fontAlgn="b"/>
                      <a:r>
                        <a:rPr lang="en-US" sz="2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</a:t>
                      </a:r>
                    </a:p>
                  </a:txBody>
                  <a:tcPr marL="6350" marR="6350" marT="63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5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y</a:t>
                      </a:r>
                    </a:p>
                  </a:txBody>
                  <a:tcPr marL="6350" marR="6350" marT="63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5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z</a:t>
                      </a:r>
                    </a:p>
                  </a:txBody>
                  <a:tcPr marL="6350" marR="6350" marT="63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99454"/>
                  </a:ext>
                </a:extLst>
              </a:tr>
            </a:tbl>
          </a:graphicData>
        </a:graphic>
      </p:graphicFrame>
      <p:pic>
        <p:nvPicPr>
          <p:cNvPr id="1069" name="Picture 45" descr="Theoretical study on microgravity and hypogravity simulated by random  positioning machine - ScienceDirect">
            <a:extLst>
              <a:ext uri="{FF2B5EF4-FFF2-40B4-BE49-F238E27FC236}">
                <a16:creationId xmlns:a16="http://schemas.microsoft.com/office/drawing/2014/main" id="{B54069CE-0253-3507-A966-656A50557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05" y="26268238"/>
            <a:ext cx="3097451" cy="559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7C94EB01-002F-E103-3877-1EDCDD51294B}"/>
              </a:ext>
            </a:extLst>
          </p:cNvPr>
          <p:cNvSpPr txBox="1"/>
          <p:nvPr/>
        </p:nvSpPr>
        <p:spPr>
          <a:xfrm>
            <a:off x="416907" y="22964092"/>
            <a:ext cx="106486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  <a:ea typeface="Cambria" panose="02040503050406030204" pitchFamily="18" charset="0"/>
              </a:rPr>
              <a:t>A WIT MOTION accelerometer was used to validate the microgravity environment. 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  <a:ea typeface="Cambria" panose="02040503050406030204" pitchFamily="18" charset="0"/>
              </a:rPr>
              <a:t>As the RPM spins in various random, offsetting directions, the device continuously tracks the resulting accelerations, producing the acceleration over time graph below.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mbria" panose="02040503050406030204" pitchFamily="18" charset="0"/>
                <a:ea typeface="Cambria" panose="02040503050406030204" pitchFamily="18" charset="0"/>
              </a:rPr>
              <a:t>Results are shown below indicate that the average acceleration in the x, y, and z axes is effectively zero, confirming the microgravity environment. 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68475</TotalTime>
  <Words>858</Words>
  <Application>Microsoft Office PowerPoint</Application>
  <PresentationFormat>Custom</PresentationFormat>
  <Paragraphs>86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The Impact of Microgravity on Vascular Network Formation Matthew Ryan, Haley Royce, Dr. Linqing Li Department of Chemical Engineering and Bioengineering, University of New Hampshire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matt ryan</cp:lastModifiedBy>
  <cp:revision>151</cp:revision>
  <dcterms:created xsi:type="dcterms:W3CDTF">2016-03-05T16:55:12Z</dcterms:created>
  <dcterms:modified xsi:type="dcterms:W3CDTF">2025-04-07T21:21:30Z</dcterms:modified>
</cp:coreProperties>
</file>