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3"/>
  </p:sldMasterIdLst>
  <p:sldIdLst>
    <p:sldId id="256" r:id="rId4"/>
  </p:sldIdLst>
  <p:sldSz cx="43891200" cy="32918400"/>
  <p:notesSz cx="9144000" cy="6858000"/>
  <p:defaultTextStyle>
    <a:defPPr>
      <a:defRPr lang="en-US"/>
    </a:defPPr>
    <a:lvl1pPr marL="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054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0109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5163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02184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52730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03275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053822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04367" algn="l" defTabSz="4301092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1253548-F661-4B9C-B094-ACFFD90620B5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0368">
          <p15:clr>
            <a:srgbClr val="A4A3A4"/>
          </p15:clr>
        </p15:guide>
        <p15:guide id="2" pos="1382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0957"/>
    <a:srgbClr val="FFC9C9"/>
    <a:srgbClr val="DEC8EE"/>
    <a:srgbClr val="9ED1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279" autoAdjust="0"/>
    <p:restoredTop sz="94434" autoAdjust="0"/>
  </p:normalViewPr>
  <p:slideViewPr>
    <p:cSldViewPr snapToGrid="0">
      <p:cViewPr>
        <p:scale>
          <a:sx n="33" d="100"/>
          <a:sy n="33" d="100"/>
        </p:scale>
        <p:origin x="-1248" y="180"/>
      </p:cViewPr>
      <p:guideLst>
        <p:guide orient="horz" pos="10368"/>
        <p:guide pos="138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Master" Target="slideMasters/slideMaster1.xml"/><Relationship Id="rId7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tt ryan" userId="5fb569c4e1ec56e2" providerId="LiveId" clId="{757EB884-A1CB-4A61-9EAA-6D13D84C463E}"/>
    <pc:docChg chg="undo custSel addSld delSld modSld addSection">
      <pc:chgData name="matt ryan" userId="5fb569c4e1ec56e2" providerId="LiveId" clId="{757EB884-A1CB-4A61-9EAA-6D13D84C463E}" dt="2024-08-01T14:41:53.806" v="12935" actId="1076"/>
      <pc:docMkLst>
        <pc:docMk/>
      </pc:docMkLst>
      <pc:sldChg chg="addSp delSp modSp mod">
        <pc:chgData name="matt ryan" userId="5fb569c4e1ec56e2" providerId="LiveId" clId="{757EB884-A1CB-4A61-9EAA-6D13D84C463E}" dt="2024-08-01T14:41:53.806" v="12935" actId="1076"/>
        <pc:sldMkLst>
          <pc:docMk/>
          <pc:sldMk cId="376030445" sldId="256"/>
        </pc:sldMkLst>
      </pc:sldChg>
      <pc:sldChg chg="del">
        <pc:chgData name="matt ryan" userId="5fb569c4e1ec56e2" providerId="LiveId" clId="{757EB884-A1CB-4A61-9EAA-6D13D84C463E}" dt="2024-07-23T20:02:15.940" v="297" actId="47"/>
        <pc:sldMkLst>
          <pc:docMk/>
          <pc:sldMk cId="2687569119" sldId="257"/>
        </pc:sldMkLst>
      </pc:sldChg>
      <pc:sldChg chg="addSp delSp modSp new del mod">
        <pc:chgData name="matt ryan" userId="5fb569c4e1ec56e2" providerId="LiveId" clId="{757EB884-A1CB-4A61-9EAA-6D13D84C463E}" dt="2024-08-01T13:10:18.201" v="9694" actId="47"/>
        <pc:sldMkLst>
          <pc:docMk/>
          <pc:sldMk cId="3316986223" sldId="257"/>
        </pc:sldMkLst>
      </pc:sldChg>
    </pc:docChg>
  </pc:docChgLst>
  <pc:docChgLst>
    <pc:chgData name="matt ryan" userId="5fb569c4e1ec56e2" providerId="LiveId" clId="{69D5E8F6-D6E5-48E0-819E-F482B5F374C2}"/>
    <pc:docChg chg="undo custSel modSld">
      <pc:chgData name="matt ryan" userId="5fb569c4e1ec56e2" providerId="LiveId" clId="{69D5E8F6-D6E5-48E0-819E-F482B5F374C2}" dt="2025-04-07T21:20:51.573" v="2" actId="6549"/>
      <pc:docMkLst>
        <pc:docMk/>
      </pc:docMkLst>
      <pc:sldChg chg="modSp mod">
        <pc:chgData name="matt ryan" userId="5fb569c4e1ec56e2" providerId="LiveId" clId="{69D5E8F6-D6E5-48E0-819E-F482B5F374C2}" dt="2025-04-07T21:20:51.573" v="2" actId="6549"/>
        <pc:sldMkLst>
          <pc:docMk/>
          <pc:sldMk cId="376030445" sldId="256"/>
        </pc:sldMkLst>
        <pc:spChg chg="mod">
          <ac:chgData name="matt ryan" userId="5fb569c4e1ec56e2" providerId="LiveId" clId="{69D5E8F6-D6E5-48E0-819E-F482B5F374C2}" dt="2025-03-06T19:12:58.160" v="1" actId="1076"/>
          <ac:spMkLst>
            <pc:docMk/>
            <pc:sldMk cId="376030445" sldId="256"/>
            <ac:spMk id="2" creationId="{00000000-0000-0000-0000-000000000000}"/>
          </ac:spMkLst>
        </pc:spChg>
        <pc:spChg chg="mod">
          <ac:chgData name="matt ryan" userId="5fb569c4e1ec56e2" providerId="LiveId" clId="{69D5E8F6-D6E5-48E0-819E-F482B5F374C2}" dt="2025-04-07T21:20:51.573" v="2" actId="6549"/>
          <ac:spMkLst>
            <pc:docMk/>
            <pc:sldMk cId="376030445" sldId="256"/>
            <ac:spMk id="85" creationId="{00000000-0000-0000-0000-000000000000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1840" y="5387343"/>
            <a:ext cx="37307520" cy="11460480"/>
          </a:xfrm>
        </p:spPr>
        <p:txBody>
          <a:bodyPr anchor="b"/>
          <a:lstStyle>
            <a:lvl1pPr algn="ctr"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86400" y="17289783"/>
            <a:ext cx="32918400" cy="7947657"/>
          </a:xfrm>
        </p:spPr>
        <p:txBody>
          <a:bodyPr/>
          <a:lstStyle>
            <a:lvl1pPr marL="0" indent="0" algn="ctr">
              <a:buNone/>
              <a:defRPr sz="11800"/>
            </a:lvl1pPr>
            <a:lvl2pPr marL="2240152" indent="0" algn="ctr">
              <a:buNone/>
              <a:defRPr sz="9800"/>
            </a:lvl2pPr>
            <a:lvl3pPr marL="4480304" indent="0" algn="ctr">
              <a:buNone/>
              <a:defRPr sz="8800"/>
            </a:lvl3pPr>
            <a:lvl4pPr marL="6720456" indent="0" algn="ctr">
              <a:buNone/>
              <a:defRPr sz="7800"/>
            </a:lvl4pPr>
            <a:lvl5pPr marL="8960608" indent="0" algn="ctr">
              <a:buNone/>
              <a:defRPr sz="7800"/>
            </a:lvl5pPr>
            <a:lvl6pPr marL="11200760" indent="0" algn="ctr">
              <a:buNone/>
              <a:defRPr sz="7800"/>
            </a:lvl6pPr>
            <a:lvl7pPr marL="13440912" indent="0" algn="ctr">
              <a:buNone/>
              <a:defRPr sz="7800"/>
            </a:lvl7pPr>
            <a:lvl8pPr marL="15681064" indent="0" algn="ctr">
              <a:buNone/>
              <a:defRPr sz="7800"/>
            </a:lvl8pPr>
            <a:lvl9pPr marL="17921216" indent="0" algn="ctr">
              <a:buNone/>
              <a:defRPr sz="7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231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499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409642" y="1752600"/>
            <a:ext cx="9464040" cy="2789682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7522" y="1752600"/>
            <a:ext cx="27843480" cy="2789682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96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49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94662" y="8206751"/>
            <a:ext cx="37856160" cy="13693137"/>
          </a:xfrm>
        </p:spPr>
        <p:txBody>
          <a:bodyPr anchor="b"/>
          <a:lstStyle>
            <a:lvl1pPr>
              <a:defRPr sz="29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94662" y="22029431"/>
            <a:ext cx="37856160" cy="7200897"/>
          </a:xfrm>
        </p:spPr>
        <p:txBody>
          <a:bodyPr/>
          <a:lstStyle>
            <a:lvl1pPr marL="0" indent="0">
              <a:buNone/>
              <a:defRPr sz="11800">
                <a:solidFill>
                  <a:schemeClr val="tx1"/>
                </a:solidFill>
              </a:defRPr>
            </a:lvl1pPr>
            <a:lvl2pPr marL="2240152" indent="0">
              <a:buNone/>
              <a:defRPr sz="9800">
                <a:solidFill>
                  <a:schemeClr val="tx1">
                    <a:tint val="75000"/>
                  </a:schemeClr>
                </a:solidFill>
              </a:defRPr>
            </a:lvl2pPr>
            <a:lvl3pPr marL="4480304" indent="0">
              <a:buNone/>
              <a:defRPr sz="8800">
                <a:solidFill>
                  <a:schemeClr val="tx1">
                    <a:tint val="75000"/>
                  </a:schemeClr>
                </a:solidFill>
              </a:defRPr>
            </a:lvl3pPr>
            <a:lvl4pPr marL="672045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4pPr>
            <a:lvl5pPr marL="8960608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5pPr>
            <a:lvl6pPr marL="11200760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6pPr>
            <a:lvl7pPr marL="13440912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7pPr>
            <a:lvl8pPr marL="15681064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8pPr>
            <a:lvl9pPr marL="17921216" indent="0">
              <a:buNone/>
              <a:defRPr sz="7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123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75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219920" y="8763000"/>
            <a:ext cx="18653760" cy="208864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890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1752607"/>
            <a:ext cx="37856160" cy="636270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23242" y="8069584"/>
            <a:ext cx="18568032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23242" y="12024360"/>
            <a:ext cx="18568032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19922" y="8069584"/>
            <a:ext cx="18659477" cy="3954777"/>
          </a:xfrm>
        </p:spPr>
        <p:txBody>
          <a:bodyPr anchor="b"/>
          <a:lstStyle>
            <a:lvl1pPr marL="0" indent="0">
              <a:buNone/>
              <a:defRPr sz="11800" b="1"/>
            </a:lvl1pPr>
            <a:lvl2pPr marL="2240152" indent="0">
              <a:buNone/>
              <a:defRPr sz="9800" b="1"/>
            </a:lvl2pPr>
            <a:lvl3pPr marL="4480304" indent="0">
              <a:buNone/>
              <a:defRPr sz="8800" b="1"/>
            </a:lvl3pPr>
            <a:lvl4pPr marL="6720456" indent="0">
              <a:buNone/>
              <a:defRPr sz="7800" b="1"/>
            </a:lvl4pPr>
            <a:lvl5pPr marL="8960608" indent="0">
              <a:buNone/>
              <a:defRPr sz="7800" b="1"/>
            </a:lvl5pPr>
            <a:lvl6pPr marL="11200760" indent="0">
              <a:buNone/>
              <a:defRPr sz="7800" b="1"/>
            </a:lvl6pPr>
            <a:lvl7pPr marL="13440912" indent="0">
              <a:buNone/>
              <a:defRPr sz="7800" b="1"/>
            </a:lvl7pPr>
            <a:lvl8pPr marL="15681064" indent="0">
              <a:buNone/>
              <a:defRPr sz="7800" b="1"/>
            </a:lvl8pPr>
            <a:lvl9pPr marL="17921216" indent="0">
              <a:buNone/>
              <a:defRPr sz="7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19922" y="12024360"/>
            <a:ext cx="18659477" cy="176860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450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4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9455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9477" y="4739648"/>
            <a:ext cx="22219920" cy="23393400"/>
          </a:xfrm>
        </p:spPr>
        <p:txBody>
          <a:bodyPr/>
          <a:lstStyle>
            <a:lvl1pPr>
              <a:defRPr sz="15700"/>
            </a:lvl1pPr>
            <a:lvl2pPr>
              <a:defRPr sz="13700"/>
            </a:lvl2pPr>
            <a:lvl3pPr>
              <a:defRPr sz="11800"/>
            </a:lvl3pPr>
            <a:lvl4pPr>
              <a:defRPr sz="9800"/>
            </a:lvl4pPr>
            <a:lvl5pPr>
              <a:defRPr sz="9800"/>
            </a:lvl5pPr>
            <a:lvl6pPr>
              <a:defRPr sz="9800"/>
            </a:lvl6pPr>
            <a:lvl7pPr>
              <a:defRPr sz="9800"/>
            </a:lvl7pPr>
            <a:lvl8pPr>
              <a:defRPr sz="9800"/>
            </a:lvl8pPr>
            <a:lvl9pPr>
              <a:defRPr sz="9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6188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3237" y="2194560"/>
            <a:ext cx="14156054" cy="7680960"/>
          </a:xfrm>
        </p:spPr>
        <p:txBody>
          <a:bodyPr anchor="b"/>
          <a:lstStyle>
            <a:lvl1pPr>
              <a:defRPr sz="157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659477" y="4739648"/>
            <a:ext cx="22219920" cy="23393400"/>
          </a:xfrm>
        </p:spPr>
        <p:txBody>
          <a:bodyPr anchor="t"/>
          <a:lstStyle>
            <a:lvl1pPr marL="0" indent="0">
              <a:buNone/>
              <a:defRPr sz="15700"/>
            </a:lvl1pPr>
            <a:lvl2pPr marL="2240152" indent="0">
              <a:buNone/>
              <a:defRPr sz="13700"/>
            </a:lvl2pPr>
            <a:lvl3pPr marL="4480304" indent="0">
              <a:buNone/>
              <a:defRPr sz="11800"/>
            </a:lvl3pPr>
            <a:lvl4pPr marL="6720456" indent="0">
              <a:buNone/>
              <a:defRPr sz="9800"/>
            </a:lvl4pPr>
            <a:lvl5pPr marL="8960608" indent="0">
              <a:buNone/>
              <a:defRPr sz="9800"/>
            </a:lvl5pPr>
            <a:lvl6pPr marL="11200760" indent="0">
              <a:buNone/>
              <a:defRPr sz="9800"/>
            </a:lvl6pPr>
            <a:lvl7pPr marL="13440912" indent="0">
              <a:buNone/>
              <a:defRPr sz="9800"/>
            </a:lvl7pPr>
            <a:lvl8pPr marL="15681064" indent="0">
              <a:buNone/>
              <a:defRPr sz="9800"/>
            </a:lvl8pPr>
            <a:lvl9pPr marL="17921216" indent="0">
              <a:buNone/>
              <a:defRPr sz="9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23237" y="9875520"/>
            <a:ext cx="14156054" cy="18295623"/>
          </a:xfrm>
        </p:spPr>
        <p:txBody>
          <a:bodyPr/>
          <a:lstStyle>
            <a:lvl1pPr marL="0" indent="0">
              <a:buNone/>
              <a:defRPr sz="7800"/>
            </a:lvl1pPr>
            <a:lvl2pPr marL="2240152" indent="0">
              <a:buNone/>
              <a:defRPr sz="6900"/>
            </a:lvl2pPr>
            <a:lvl3pPr marL="4480304" indent="0">
              <a:buNone/>
              <a:defRPr sz="5900"/>
            </a:lvl3pPr>
            <a:lvl4pPr marL="6720456" indent="0">
              <a:buNone/>
              <a:defRPr sz="4900"/>
            </a:lvl4pPr>
            <a:lvl5pPr marL="8960608" indent="0">
              <a:buNone/>
              <a:defRPr sz="4900"/>
            </a:lvl5pPr>
            <a:lvl6pPr marL="11200760" indent="0">
              <a:buNone/>
              <a:defRPr sz="4900"/>
            </a:lvl6pPr>
            <a:lvl7pPr marL="13440912" indent="0">
              <a:buNone/>
              <a:defRPr sz="4900"/>
            </a:lvl7pPr>
            <a:lvl8pPr marL="15681064" indent="0">
              <a:buNone/>
              <a:defRPr sz="4900"/>
            </a:lvl8pPr>
            <a:lvl9pPr marL="17921216" indent="0">
              <a:buNone/>
              <a:defRPr sz="4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E81BC7-D5A5-445F-BF4D-797F02B50EB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683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17520" y="1752607"/>
            <a:ext cx="37856160" cy="6362703"/>
          </a:xfrm>
          <a:prstGeom prst="rect">
            <a:avLst/>
          </a:prstGeom>
        </p:spPr>
        <p:txBody>
          <a:bodyPr vert="horz" lIns="106674" tIns="53337" rIns="106674" bIns="5333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0" y="8763000"/>
            <a:ext cx="37856160" cy="20886423"/>
          </a:xfrm>
          <a:prstGeom prst="rect">
            <a:avLst/>
          </a:prstGeom>
        </p:spPr>
        <p:txBody>
          <a:bodyPr vert="horz" lIns="106674" tIns="53337" rIns="106674" bIns="53337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1752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l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E81BC7-D5A5-445F-BF4D-797F02B50EB4}" type="datetimeFigureOut">
              <a:rPr lang="en-US" smtClean="0"/>
              <a:t>3/6/2025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38960" y="30510488"/>
            <a:ext cx="1481328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ct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98160" y="30510488"/>
            <a:ext cx="9875520" cy="1752600"/>
          </a:xfrm>
          <a:prstGeom prst="rect">
            <a:avLst/>
          </a:prstGeom>
        </p:spPr>
        <p:txBody>
          <a:bodyPr vert="horz" lIns="106674" tIns="53337" rIns="106674" bIns="53337" rtlCol="0" anchor="ctr"/>
          <a:lstStyle>
            <a:lvl1pPr algn="r">
              <a:defRPr sz="5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52990-41B8-4C7F-B873-1D5366E1EA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172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4480304" rtl="0" eaLnBrk="1" latinLnBrk="0" hangingPunct="1">
        <a:lnSpc>
          <a:spcPct val="90000"/>
        </a:lnSpc>
        <a:spcBef>
          <a:spcPct val="0"/>
        </a:spcBef>
        <a:buNone/>
        <a:defRPr sz="21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20076" indent="-1120076" algn="l" defTabSz="4480304" rtl="0" eaLnBrk="1" latinLnBrk="0" hangingPunct="1">
        <a:lnSpc>
          <a:spcPct val="90000"/>
        </a:lnSpc>
        <a:spcBef>
          <a:spcPts val="4900"/>
        </a:spcBef>
        <a:buFont typeface="Arial" panose="020B0604020202020204" pitchFamily="34" charset="0"/>
        <a:buChar char="•"/>
        <a:defRPr sz="13700" kern="1200">
          <a:solidFill>
            <a:schemeClr val="tx1"/>
          </a:solidFill>
          <a:latin typeface="+mn-lt"/>
          <a:ea typeface="+mn-ea"/>
          <a:cs typeface="+mn-cs"/>
        </a:defRPr>
      </a:lvl1pPr>
      <a:lvl2pPr marL="336022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11800" kern="1200">
          <a:solidFill>
            <a:schemeClr val="tx1"/>
          </a:solidFill>
          <a:latin typeface="+mn-lt"/>
          <a:ea typeface="+mn-ea"/>
          <a:cs typeface="+mn-cs"/>
        </a:defRPr>
      </a:lvl2pPr>
      <a:lvl3pPr marL="560038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9800" kern="1200">
          <a:solidFill>
            <a:schemeClr val="tx1"/>
          </a:solidFill>
          <a:latin typeface="+mn-lt"/>
          <a:ea typeface="+mn-ea"/>
          <a:cs typeface="+mn-cs"/>
        </a:defRPr>
      </a:lvl3pPr>
      <a:lvl4pPr marL="784053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10080684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2320836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4560988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6801140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9041292" indent="-1120076" algn="l" defTabSz="4480304" rtl="0" eaLnBrk="1" latinLnBrk="0" hangingPunct="1">
        <a:lnSpc>
          <a:spcPct val="90000"/>
        </a:lnSpc>
        <a:spcBef>
          <a:spcPts val="2450"/>
        </a:spcBef>
        <a:buFont typeface="Arial" panose="020B0604020202020204" pitchFamily="34" charset="0"/>
        <a:buChar char="•"/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1pPr>
      <a:lvl2pPr marL="224015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30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3pPr>
      <a:lvl4pPr marL="672045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4pPr>
      <a:lvl5pPr marL="8960608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5pPr>
      <a:lvl6pPr marL="11200760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6pPr>
      <a:lvl7pPr marL="13440912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7pPr>
      <a:lvl8pPr marL="15681064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1216" algn="l" defTabSz="4480304" rtl="0" eaLnBrk="1" latinLnBrk="0" hangingPunct="1">
        <a:defRPr sz="8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18" Type="http://schemas.openxmlformats.org/officeDocument/2006/relationships/image" Target="../media/image17.jpg"/><Relationship Id="rId3" Type="http://schemas.openxmlformats.org/officeDocument/2006/relationships/image" Target="../media/image2.png"/><Relationship Id="rId21" Type="http://schemas.openxmlformats.org/officeDocument/2006/relationships/image" Target="../media/image20.jp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17" Type="http://schemas.openxmlformats.org/officeDocument/2006/relationships/image" Target="../media/image16.jpg"/><Relationship Id="rId2" Type="http://schemas.openxmlformats.org/officeDocument/2006/relationships/image" Target="../media/image1.jpeg"/><Relationship Id="rId16" Type="http://schemas.openxmlformats.org/officeDocument/2006/relationships/image" Target="../media/image15.jpg"/><Relationship Id="rId20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5" Type="http://schemas.openxmlformats.org/officeDocument/2006/relationships/image" Target="../media/image4.jpg"/><Relationship Id="rId15" Type="http://schemas.openxmlformats.org/officeDocument/2006/relationships/image" Target="../media/image14.jpg"/><Relationship Id="rId23" Type="http://schemas.openxmlformats.org/officeDocument/2006/relationships/image" Target="../media/image22.jp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3.jpg"/><Relationship Id="rId9" Type="http://schemas.openxmlformats.org/officeDocument/2006/relationships/image" Target="../media/image8.jpg"/><Relationship Id="rId14" Type="http://schemas.openxmlformats.org/officeDocument/2006/relationships/image" Target="../media/image13.jpg"/><Relationship Id="rId22" Type="http://schemas.openxmlformats.org/officeDocument/2006/relationships/image" Target="../media/image2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2" name="Picture 28" descr="Dextran and hyaluronan methacrylate based hydrogels as matrices for soft  tissue reconstruction - ScienceDirect">
            <a:extLst>
              <a:ext uri="{FF2B5EF4-FFF2-40B4-BE49-F238E27FC236}">
                <a16:creationId xmlns:a16="http://schemas.microsoft.com/office/drawing/2014/main" id="{76EB7A7D-9D2A-C6C3-097C-462303B249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572"/>
          <a:stretch/>
        </p:blipFill>
        <p:spPr bwMode="auto">
          <a:xfrm>
            <a:off x="12852155" y="10056117"/>
            <a:ext cx="7932503" cy="2371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64">
            <a:extLst>
              <a:ext uri="{FF2B5EF4-FFF2-40B4-BE49-F238E27FC236}">
                <a16:creationId xmlns:a16="http://schemas.microsoft.com/office/drawing/2014/main" id="{71370870-2DCB-3CD9-7A6A-4DD439A3D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88584" y="6159761"/>
            <a:ext cx="9934831" cy="630052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9597" y="522514"/>
            <a:ext cx="43136594" cy="3947886"/>
          </a:xfrm>
          <a:solidFill>
            <a:srgbClr val="002060"/>
          </a:solidFill>
          <a:ln w="101600">
            <a:solidFill>
              <a:srgbClr val="00206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The Impact of Microgravity on Vascular Network Formation</a:t>
            </a:r>
            <a:br>
              <a:rPr lang="en-US" sz="84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u="sng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Matthew Ryan</a:t>
            </a:r>
            <a:r>
              <a:rPr lang="en-US" sz="5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, Haley Royce, Dr. Linqing Li</a:t>
            </a:r>
            <a:br>
              <a:rPr lang="en-US" sz="5600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</a:br>
            <a:r>
              <a:rPr lang="en-US" sz="5600" i="1" dirty="0">
                <a:solidFill>
                  <a:schemeClr val="bg1"/>
                </a:solidFill>
                <a:latin typeface="Cambria" panose="02040503050406030204" pitchFamily="18" charset="0"/>
                <a:cs typeface="Arial" panose="020B0604020202020204" pitchFamily="34" charset="0"/>
              </a:rPr>
              <a:t>Department of Chemical Engineering and Bioengineering, University of New Hampshire</a:t>
            </a:r>
            <a:endParaRPr lang="en-US" sz="9300" i="1" dirty="0">
              <a:solidFill>
                <a:schemeClr val="bg1"/>
              </a:solidFill>
              <a:latin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369597" y="6116158"/>
            <a:ext cx="10914743" cy="7194208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369597" y="13777877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bg1"/>
                </a:solidFill>
                <a:latin typeface="Cambria" panose="02040503050406030204" pitchFamily="18" charset="0"/>
              </a:rPr>
              <a:t>RPM Fabrication</a:t>
            </a: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58764" y="22851738"/>
            <a:ext cx="10830204" cy="9281454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700" dirty="0">
              <a:latin typeface="Cambria" panose="02040503050406030204" pitchFamily="18" charset="0"/>
            </a:endParaRPr>
          </a:p>
          <a:p>
            <a:pPr marL="571500" indent="-571500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37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2125439" y="4937912"/>
            <a:ext cx="19830435" cy="902869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bg1"/>
                </a:solidFill>
                <a:latin typeface="Cambria" panose="02040503050406030204" pitchFamily="18" charset="0"/>
              </a:rPr>
              <a:t>Dextran Hydrogel Chemistry and Rheology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32571892" y="14419150"/>
            <a:ext cx="10953856" cy="544069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100" dirty="0">
                <a:latin typeface="Cambria" panose="02040503050406030204" pitchFamily="18" charset="0"/>
              </a:rPr>
              <a:t>Due to the elevated temperature and humidity conditions required within the incubators for optimal cell growth, the motors experienced a failure after the initial 24-hour period. 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100" dirty="0">
                <a:latin typeface="Cambria" panose="02040503050406030204" pitchFamily="18" charset="0"/>
              </a:rPr>
              <a:t>As higher temperature and humidity resistant motors are integrated into the RPM assembly, cell studies will be repeated with varying levels of fibronectin concentrations at .1, .25, and .5 mg/mL.</a:t>
            </a:r>
          </a:p>
          <a:p>
            <a:pPr marL="571500" indent="-571500" algn="l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3100" dirty="0">
                <a:latin typeface="Cambria" panose="02040503050406030204" pitchFamily="18" charset="0"/>
              </a:rPr>
              <a:t>Future experimental variables include the application of an alternative ECM coating, collagen, in addition to the incorporation of three-dimensional dextran hydrogels. </a:t>
            </a:r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369597" y="4927623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bg1"/>
                </a:solidFill>
                <a:latin typeface="Cambria" panose="02040503050406030204" pitchFamily="18" charset="0"/>
              </a:rPr>
              <a:t>Introduction</a:t>
            </a: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2591449" y="4927623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bg1"/>
                </a:solidFill>
                <a:latin typeface="Cambria" panose="02040503050406030204" pitchFamily="18" charset="0"/>
              </a:rPr>
              <a:t>Microgravity Day 1 Results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12125439" y="6116157"/>
            <a:ext cx="19799584" cy="641151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17" name="Subtitle 2"/>
          <p:cNvSpPr txBox="1">
            <a:spLocks/>
          </p:cNvSpPr>
          <p:nvPr/>
        </p:nvSpPr>
        <p:spPr>
          <a:xfrm>
            <a:off x="32572096" y="13437698"/>
            <a:ext cx="10934095" cy="962843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bg1"/>
                </a:solidFill>
                <a:latin typeface="Cambria" panose="02040503050406030204" pitchFamily="18" charset="0"/>
              </a:rPr>
              <a:t>Conclusions and Future Work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32591449" y="19965643"/>
            <a:ext cx="10914743" cy="91315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bg1"/>
                </a:solidFill>
                <a:latin typeface="Cambria" panose="02040503050406030204" pitchFamily="18" charset="0"/>
              </a:rPr>
              <a:t>Acknowledgements</a:t>
            </a:r>
          </a:p>
        </p:txBody>
      </p:sp>
      <p:sp>
        <p:nvSpPr>
          <p:cNvPr id="19" name="Subtitle 2"/>
          <p:cNvSpPr txBox="1">
            <a:spLocks/>
          </p:cNvSpPr>
          <p:nvPr/>
        </p:nvSpPr>
        <p:spPr>
          <a:xfrm>
            <a:off x="32572096" y="6141487"/>
            <a:ext cx="10914743" cy="7168879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33" name="Subtitle 2"/>
          <p:cNvSpPr txBox="1">
            <a:spLocks/>
          </p:cNvSpPr>
          <p:nvPr/>
        </p:nvSpPr>
        <p:spPr>
          <a:xfrm>
            <a:off x="12125439" y="25670258"/>
            <a:ext cx="19830435" cy="6462933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2125439" y="6346004"/>
            <a:ext cx="9411599" cy="3554813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The polysaccharide dextran was methacrylated for photocrosslinking to increase mechanical stiffness.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Once methacrylate groups were added via glycidyl methacrylate, samples were lyophilized and resuspended in Medium 199 and Igracure Photoinitiator before UV crosslinking for up to 240 seconds.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Cambria" panose="02040503050406030204" pitchFamily="18" charset="0"/>
              </a:rPr>
              <a:t>Higher dextran concentration and longer UV exposure increased shear stiffness.</a:t>
            </a:r>
          </a:p>
        </p:txBody>
      </p:sp>
      <p:sp>
        <p:nvSpPr>
          <p:cNvPr id="149" name="Subtitle 2"/>
          <p:cNvSpPr txBox="1">
            <a:spLocks/>
          </p:cNvSpPr>
          <p:nvPr/>
        </p:nvSpPr>
        <p:spPr>
          <a:xfrm>
            <a:off x="12094588" y="24522965"/>
            <a:ext cx="19894192" cy="930266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bg1"/>
                </a:solidFill>
                <a:latin typeface="Cambria" panose="02040503050406030204" pitchFamily="18" charset="0"/>
              </a:rPr>
              <a:t>Varying Fibronectin Concentrations</a:t>
            </a: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12094588" y="14002482"/>
            <a:ext cx="19861286" cy="1023246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85" name="Subtitle 2"/>
          <p:cNvSpPr txBox="1">
            <a:spLocks/>
          </p:cNvSpPr>
          <p:nvPr/>
        </p:nvSpPr>
        <p:spPr>
          <a:xfrm>
            <a:off x="32552335" y="27724610"/>
            <a:ext cx="10914743" cy="4408582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 fontScale="85000" lnSpcReduction="20000"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[1] Ingber, D. E. (2002). Mechanical Signaling and the Cellular Response to Extracellular Matrix in Angiogenesis and Cardiovascular Physiology. Circulation Research, 91(10), 877–887.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[2] Space Biology Program | Science Mission Directorate. (n.d.). Science.nasa.gov. https://science.nasa.gov/biological-physical/programs/space-biology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[3] Herranz, R., Anken, R., Boonstra, et al. (2013). Ground-Based Facilities for </a:t>
            </a:r>
            <a:r>
              <a:rPr lang="en-US" sz="2900" dirty="0" err="1">
                <a:latin typeface="Cambria" panose="02040503050406030204" pitchFamily="18" charset="0"/>
                <a:ea typeface="Cambria" panose="02040503050406030204" pitchFamily="18" charset="0"/>
              </a:rPr>
              <a:t>Simlation</a:t>
            </a: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 of Microgravity: Organism-Specific Recommendations for Their Use, and Recommended Terminology. Astrobiology, 13(1), 1–17. </a:t>
            </a:r>
          </a:p>
          <a:p>
            <a:pPr algn="l">
              <a:lnSpc>
                <a:spcPct val="120000"/>
              </a:lnSpc>
              <a:spcBef>
                <a:spcPts val="0"/>
              </a:spcBef>
            </a:pP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[4] Bellis, S. L. (2011). Advantages of RGD peptides for directing cell association with biomaterials. Biomaterials, 32(18), 4205–4210.</a:t>
            </a:r>
            <a:endParaRPr lang="en-US" sz="2900" dirty="0">
              <a:latin typeface="Cambria" panose="02040503050406030204" pitchFamily="18" charset="0"/>
            </a:endParaRPr>
          </a:p>
          <a:p>
            <a:pPr algn="l"/>
            <a:endParaRPr lang="en-US" sz="3700" dirty="0">
              <a:latin typeface="Cambria" panose="02040503050406030204" pitchFamily="18" charset="0"/>
            </a:endParaRPr>
          </a:p>
        </p:txBody>
      </p:sp>
      <p:sp>
        <p:nvSpPr>
          <p:cNvPr id="93" name="Subtitle 2"/>
          <p:cNvSpPr txBox="1">
            <a:spLocks/>
          </p:cNvSpPr>
          <p:nvPr/>
        </p:nvSpPr>
        <p:spPr>
          <a:xfrm>
            <a:off x="32591449" y="26777743"/>
            <a:ext cx="10914743" cy="633625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bg1"/>
                </a:solidFill>
                <a:latin typeface="Cambria" panose="02040503050406030204" pitchFamily="18" charset="0"/>
              </a:rPr>
              <a:t>References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2984920" y="12216858"/>
            <a:ext cx="5657401" cy="553992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98" name="Subtitle 2"/>
          <p:cNvSpPr txBox="1">
            <a:spLocks/>
          </p:cNvSpPr>
          <p:nvPr/>
        </p:nvSpPr>
        <p:spPr>
          <a:xfrm>
            <a:off x="358764" y="21496783"/>
            <a:ext cx="10914743" cy="913158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bg1"/>
                </a:solidFill>
                <a:latin typeface="Cambria" panose="02040503050406030204" pitchFamily="18" charset="0"/>
              </a:rPr>
              <a:t>Microgravity Validation</a:t>
            </a:r>
          </a:p>
        </p:txBody>
      </p:sp>
      <p:sp>
        <p:nvSpPr>
          <p:cNvPr id="99" name="Subtitle 2"/>
          <p:cNvSpPr txBox="1">
            <a:spLocks/>
          </p:cNvSpPr>
          <p:nvPr/>
        </p:nvSpPr>
        <p:spPr>
          <a:xfrm>
            <a:off x="369597" y="14937627"/>
            <a:ext cx="10914743" cy="6254229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marL="400027" indent="-400027" algn="just"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just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  <a:p>
            <a:pPr algn="l">
              <a:spcBef>
                <a:spcPts val="0"/>
              </a:spcBef>
            </a:pPr>
            <a:endParaRPr lang="en-US" sz="2900" dirty="0">
              <a:latin typeface="Cambria" panose="02040503050406030204" pitchFamily="18" charset="0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23068341" y="19440217"/>
            <a:ext cx="8428481" cy="4539698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Cells do not attach directly to the dextran hydrogel.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Extra cellular matrix proteins shown above support cell adhesion and proliferation.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The hydrogels were coated in RDG, a peptide in fibronectin to improve cell attachment.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Soft and stiff 86kDa 70% DexMA hydrogels were prepared.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Soft gels: UV crosslinked for 60s, DexMA concentration of 30mg/mL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Stiff gels: UV crosslinked for 240s, DexMA concentration of 50mg/mL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Cambria" panose="02040503050406030204" pitchFamily="18" charset="0"/>
              </a:rPr>
              <a:t>These soft/stiff gels were used to determine hydrogel stiffness-dependent cell behavior.</a:t>
            </a:r>
          </a:p>
        </p:txBody>
      </p:sp>
      <p:sp>
        <p:nvSpPr>
          <p:cNvPr id="104" name="TextBox 103"/>
          <p:cNvSpPr txBox="1"/>
          <p:nvPr/>
        </p:nvSpPr>
        <p:spPr>
          <a:xfrm>
            <a:off x="12026224" y="17031164"/>
            <a:ext cx="5933453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Day 1 Soft</a:t>
            </a:r>
          </a:p>
        </p:txBody>
      </p:sp>
      <p:sp>
        <p:nvSpPr>
          <p:cNvPr id="108" name="Subtitle 2"/>
          <p:cNvSpPr txBox="1">
            <a:spLocks/>
          </p:cNvSpPr>
          <p:nvPr/>
        </p:nvSpPr>
        <p:spPr>
          <a:xfrm>
            <a:off x="32606862" y="21069858"/>
            <a:ext cx="10914741" cy="523636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vert="horz" lIns="106674" tIns="53337" rIns="106674" bIns="53337" rtlCol="0" anchor="t">
            <a:norm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sz="3300" dirty="0">
                <a:latin typeface="Cambria" panose="02040503050406030204" pitchFamily="18" charset="0"/>
              </a:rPr>
              <a:t>This research was supported by Haley Royce, Dr. Linqing Li, the Department of Chemical Engineering and Bioengineering, NH BioMade as funded by NSF Award #IIA 1757371 administered by NH EPSCoR at UNH, the NH Space Grant Consortium, and NASA Cooperative Agreement 80NSSC20M0051.</a:t>
            </a:r>
          </a:p>
        </p:txBody>
      </p:sp>
      <p:pic>
        <p:nvPicPr>
          <p:cNvPr id="39" name="Picture 38" descr="A close-up of a purple background&#10;&#10;Description automatically generated">
            <a:extLst>
              <a:ext uri="{FF2B5EF4-FFF2-40B4-BE49-F238E27FC236}">
                <a16:creationId xmlns:a16="http://schemas.microsoft.com/office/drawing/2014/main" id="{4C776915-8399-E58D-64BB-C52BCD0EA5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3814" y="19299739"/>
            <a:ext cx="4695187" cy="4695187"/>
          </a:xfrm>
          <a:prstGeom prst="rect">
            <a:avLst/>
          </a:prstGeom>
        </p:spPr>
      </p:pic>
      <p:pic>
        <p:nvPicPr>
          <p:cNvPr id="41" name="Picture 40" descr="A purple particles on a black background&#10;&#10;Description automatically generated">
            <a:extLst>
              <a:ext uri="{FF2B5EF4-FFF2-40B4-BE49-F238E27FC236}">
                <a16:creationId xmlns:a16="http://schemas.microsoft.com/office/drawing/2014/main" id="{07F6EC89-F366-426C-94D2-98D7A81324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578" y="19302323"/>
            <a:ext cx="4695188" cy="4695188"/>
          </a:xfrm>
          <a:prstGeom prst="rect">
            <a:avLst/>
          </a:prstGeom>
        </p:spPr>
      </p:pic>
      <p:pic>
        <p:nvPicPr>
          <p:cNvPr id="45" name="Picture 44" descr="A purple and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1C33C31B-A9C3-2E12-74DE-BE12E0DA58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7578" y="14348041"/>
            <a:ext cx="4695188" cy="469518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06B2ECB8-C01E-C7FC-FEB8-4C013A1A4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59" t="27578" r="43491" b="38573"/>
          <a:stretch/>
        </p:blipFill>
        <p:spPr bwMode="auto">
          <a:xfrm>
            <a:off x="709252" y="26818626"/>
            <a:ext cx="6504121" cy="3986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5" descr="A red and green machine with wires on a grid&#10;&#10;Description automatically generated">
            <a:extLst>
              <a:ext uri="{FF2B5EF4-FFF2-40B4-BE49-F238E27FC236}">
                <a16:creationId xmlns:a16="http://schemas.microsoft.com/office/drawing/2014/main" id="{F610F086-084B-2E28-8FB6-B4F8EED7CAF9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1" t="5757" r="14367" b="13256"/>
          <a:stretch/>
        </p:blipFill>
        <p:spPr>
          <a:xfrm rot="5400000">
            <a:off x="281306" y="15678171"/>
            <a:ext cx="5342796" cy="4637166"/>
          </a:xfrm>
          <a:prstGeom prst="rect">
            <a:avLst/>
          </a:prstGeom>
        </p:spPr>
      </p:pic>
      <p:pic>
        <p:nvPicPr>
          <p:cNvPr id="49" name="Picture 48" descr="A logo with a globe and text&#10;&#10;Description automatically generated">
            <a:extLst>
              <a:ext uri="{FF2B5EF4-FFF2-40B4-BE49-F238E27FC236}">
                <a16:creationId xmlns:a16="http://schemas.microsoft.com/office/drawing/2014/main" id="{8E8167E6-6EAC-90A0-4736-C64EB7B5278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2847" y="24244394"/>
            <a:ext cx="1860820" cy="1860820"/>
          </a:xfrm>
          <a:prstGeom prst="rect">
            <a:avLst/>
          </a:prstGeom>
        </p:spPr>
      </p:pic>
      <p:pic>
        <p:nvPicPr>
          <p:cNvPr id="53" name="Picture 52" descr="A blue text on a white background&#10;&#10;Description automatically generated">
            <a:extLst>
              <a:ext uri="{FF2B5EF4-FFF2-40B4-BE49-F238E27FC236}">
                <a16:creationId xmlns:a16="http://schemas.microsoft.com/office/drawing/2014/main" id="{CFB5A585-011B-96DA-34FA-0A6DD33EDE3D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8284"/>
          <a:stretch/>
        </p:blipFill>
        <p:spPr>
          <a:xfrm>
            <a:off x="33079063" y="24384787"/>
            <a:ext cx="4421166" cy="1801085"/>
          </a:xfrm>
          <a:prstGeom prst="rect">
            <a:avLst/>
          </a:prstGeom>
        </p:spPr>
      </p:pic>
      <p:pic>
        <p:nvPicPr>
          <p:cNvPr id="1032" name="Picture 8" descr="New Hampshire Space Grant Consortium">
            <a:extLst>
              <a:ext uri="{FF2B5EF4-FFF2-40B4-BE49-F238E27FC236}">
                <a16:creationId xmlns:a16="http://schemas.microsoft.com/office/drawing/2014/main" id="{E8C6AF00-EDC2-1587-0347-A3C2344F22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285" y="24115549"/>
            <a:ext cx="3016438" cy="2070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E830EA8A-DB76-EFD8-2B5E-3E070EC38A11}"/>
              </a:ext>
            </a:extLst>
          </p:cNvPr>
          <p:cNvSpPr txBox="1"/>
          <p:nvPr/>
        </p:nvSpPr>
        <p:spPr>
          <a:xfrm>
            <a:off x="5359050" y="15199744"/>
            <a:ext cx="583666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The 3D clinostat, known as a random positioning machine, or RPM, has been previously used to create a microgravity environment for mammalian cell culture.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The device was modeled on SolidWorks and 3D printed with a Bambu X1 Carbon Printer.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Cambria" panose="02040503050406030204" pitchFamily="18" charset="0"/>
                <a:ea typeface="Cambria" panose="02040503050406030204" pitchFamily="18" charset="0"/>
              </a:rPr>
              <a:t>The RPM is made of two perpendicular frames that rotate independently of each other. Cell culture dishes are placed in the sample holder in the center of the inner frame. </a:t>
            </a:r>
          </a:p>
        </p:txBody>
      </p:sp>
      <p:pic>
        <p:nvPicPr>
          <p:cNvPr id="1048" name="Picture 24" descr="EPSCoR and IDeA | Research, Economic ...">
            <a:extLst>
              <a:ext uri="{FF2B5EF4-FFF2-40B4-BE49-F238E27FC236}">
                <a16:creationId xmlns:a16="http://schemas.microsoft.com/office/drawing/2014/main" id="{873133C1-252F-76B2-B670-3E11CC635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19543" y="1202370"/>
            <a:ext cx="7002342" cy="2765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TextBox 57">
            <a:extLst>
              <a:ext uri="{FF2B5EF4-FFF2-40B4-BE49-F238E27FC236}">
                <a16:creationId xmlns:a16="http://schemas.microsoft.com/office/drawing/2014/main" id="{87605F38-51E7-5981-BAFB-0720A6308858}"/>
              </a:ext>
            </a:extLst>
          </p:cNvPr>
          <p:cNvSpPr txBox="1"/>
          <p:nvPr/>
        </p:nvSpPr>
        <p:spPr>
          <a:xfrm>
            <a:off x="39635867" y="6653673"/>
            <a:ext cx="3704602" cy="63248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Cambria" panose="02040503050406030204" pitchFamily="18" charset="0"/>
              </a:rPr>
              <a:t>Preliminary results show increased stress on actin fibers and cell elongation in the microgravity environment.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dirty="0">
                <a:latin typeface="Cambria" panose="02040503050406030204" pitchFamily="18" charset="0"/>
              </a:rPr>
              <a:t>The formation of ring-like structures shown in the bottom images suggests physiological changes to counteract the effects of altered mechanical forces.</a:t>
            </a:r>
            <a:endParaRPr lang="en-US" sz="2700" dirty="0"/>
          </a:p>
        </p:txBody>
      </p:sp>
      <p:pic>
        <p:nvPicPr>
          <p:cNvPr id="61" name="Picture 60" descr="A logo of a wildcat&#10;&#10;Description automatically generated">
            <a:extLst>
              <a:ext uri="{FF2B5EF4-FFF2-40B4-BE49-F238E27FC236}">
                <a16:creationId xmlns:a16="http://schemas.microsoft.com/office/drawing/2014/main" id="{EE64203D-3498-6C4F-B08B-B0EF1BF31CC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69315" y="1170794"/>
            <a:ext cx="7002342" cy="2563121"/>
          </a:xfrm>
          <a:prstGeom prst="rect">
            <a:avLst/>
          </a:prstGeom>
        </p:spPr>
      </p:pic>
      <p:pic>
        <p:nvPicPr>
          <p:cNvPr id="71" name="Picture 70" descr="A purple cells on a black background&#10;&#10;Description automatically generated">
            <a:extLst>
              <a:ext uri="{FF2B5EF4-FFF2-40B4-BE49-F238E27FC236}">
                <a16:creationId xmlns:a16="http://schemas.microsoft.com/office/drawing/2014/main" id="{1B8615FE-39C1-97CA-DACC-30A15ABA21AB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41445" y="6360300"/>
            <a:ext cx="3296879" cy="329687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2E87A773-3968-3FBA-9BFF-8B003C5AB2EA}"/>
              </a:ext>
            </a:extLst>
          </p:cNvPr>
          <p:cNvSpPr txBox="1"/>
          <p:nvPr/>
        </p:nvSpPr>
        <p:spPr>
          <a:xfrm>
            <a:off x="32892515" y="6392063"/>
            <a:ext cx="1351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.25 FN</a:t>
            </a:r>
          </a:p>
        </p:txBody>
      </p:sp>
      <p:pic>
        <p:nvPicPr>
          <p:cNvPr id="76" name="Picture 75" descr="A close-up of a purple background&#10;&#10;Description automatically generated">
            <a:extLst>
              <a:ext uri="{FF2B5EF4-FFF2-40B4-BE49-F238E27FC236}">
                <a16:creationId xmlns:a16="http://schemas.microsoft.com/office/drawing/2014/main" id="{353951D9-513B-8CEC-1415-C031685B61D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57256" y="6367010"/>
            <a:ext cx="3296879" cy="3296879"/>
          </a:xfrm>
          <a:prstGeom prst="rect">
            <a:avLst/>
          </a:prstGeom>
        </p:spPr>
      </p:pic>
      <p:sp>
        <p:nvSpPr>
          <p:cNvPr id="77" name="TextBox 76">
            <a:extLst>
              <a:ext uri="{FF2B5EF4-FFF2-40B4-BE49-F238E27FC236}">
                <a16:creationId xmlns:a16="http://schemas.microsoft.com/office/drawing/2014/main" id="{F05F6046-3CCD-DA71-ADDA-48E00B3D8BA7}"/>
              </a:ext>
            </a:extLst>
          </p:cNvPr>
          <p:cNvSpPr txBox="1"/>
          <p:nvPr/>
        </p:nvSpPr>
        <p:spPr>
          <a:xfrm>
            <a:off x="36273967" y="6360300"/>
            <a:ext cx="1351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.5 FN</a:t>
            </a:r>
          </a:p>
        </p:txBody>
      </p:sp>
      <p:pic>
        <p:nvPicPr>
          <p:cNvPr id="83" name="Picture 82" descr="A purple and black background&#10;&#10;Description automatically generated with medium confidence">
            <a:extLst>
              <a:ext uri="{FF2B5EF4-FFF2-40B4-BE49-F238E27FC236}">
                <a16:creationId xmlns:a16="http://schemas.microsoft.com/office/drawing/2014/main" id="{F3B3F022-08E4-C11D-65E3-62EFE91AAC62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735" y="9791222"/>
            <a:ext cx="3296879" cy="3296879"/>
          </a:xfrm>
          <a:prstGeom prst="rect">
            <a:avLst/>
          </a:prstGeom>
        </p:spPr>
      </p:pic>
      <p:pic>
        <p:nvPicPr>
          <p:cNvPr id="86" name="Picture 85" descr="A close-up of purple cells&#10;&#10;Description automatically generated">
            <a:extLst>
              <a:ext uri="{FF2B5EF4-FFF2-40B4-BE49-F238E27FC236}">
                <a16:creationId xmlns:a16="http://schemas.microsoft.com/office/drawing/2014/main" id="{A30C744B-E190-40EC-241F-5C6BE45A6973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368" y="9791221"/>
            <a:ext cx="3296879" cy="3296879"/>
          </a:xfrm>
          <a:prstGeom prst="rect">
            <a:avLst/>
          </a:prstGeom>
        </p:spPr>
      </p:pic>
      <p:sp>
        <p:nvSpPr>
          <p:cNvPr id="87" name="TextBox 86">
            <a:extLst>
              <a:ext uri="{FF2B5EF4-FFF2-40B4-BE49-F238E27FC236}">
                <a16:creationId xmlns:a16="http://schemas.microsoft.com/office/drawing/2014/main" id="{AF779763-F1A3-5E26-066E-2FDFA7174606}"/>
              </a:ext>
            </a:extLst>
          </p:cNvPr>
          <p:cNvSpPr txBox="1"/>
          <p:nvPr/>
        </p:nvSpPr>
        <p:spPr>
          <a:xfrm>
            <a:off x="32892515" y="9835224"/>
            <a:ext cx="1351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.25 FN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370DFF7-CE49-1C4B-9515-6AD9BF4A7CEA}"/>
              </a:ext>
            </a:extLst>
          </p:cNvPr>
          <p:cNvSpPr txBox="1"/>
          <p:nvPr/>
        </p:nvSpPr>
        <p:spPr>
          <a:xfrm>
            <a:off x="36273967" y="9812141"/>
            <a:ext cx="13519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bg1"/>
                </a:solidFill>
                <a:latin typeface="Cambria" panose="02040503050406030204" pitchFamily="18" charset="0"/>
              </a:rPr>
              <a:t>.5 FN</a:t>
            </a:r>
          </a:p>
        </p:txBody>
      </p:sp>
      <p:sp>
        <p:nvSpPr>
          <p:cNvPr id="89" name="Subtitle 2">
            <a:extLst>
              <a:ext uri="{FF2B5EF4-FFF2-40B4-BE49-F238E27FC236}">
                <a16:creationId xmlns:a16="http://schemas.microsoft.com/office/drawing/2014/main" id="{F45BD66F-EFBE-E8F3-8C71-B2B4A41BAD71}"/>
              </a:ext>
            </a:extLst>
          </p:cNvPr>
          <p:cNvSpPr txBox="1">
            <a:spLocks/>
          </p:cNvSpPr>
          <p:nvPr/>
        </p:nvSpPr>
        <p:spPr>
          <a:xfrm>
            <a:off x="12075177" y="12867265"/>
            <a:ext cx="19880697" cy="902207"/>
          </a:xfrm>
          <a:prstGeom prst="rect">
            <a:avLst/>
          </a:prstGeom>
          <a:solidFill>
            <a:srgbClr val="002060"/>
          </a:solidFill>
          <a:ln>
            <a:solidFill>
              <a:srgbClr val="002060"/>
            </a:solidFill>
          </a:ln>
        </p:spPr>
        <p:txBody>
          <a:bodyPr vert="horz" lIns="106674" tIns="53337" rIns="106674" bIns="53337" rtlCol="0" anchor="ctr">
            <a:noAutofit/>
          </a:bodyPr>
          <a:lstStyle>
            <a:lvl1pPr marL="0" indent="0" algn="ctr" defTabSz="3840480" rtl="0" eaLnBrk="1" latinLnBrk="0" hangingPunct="1">
              <a:lnSpc>
                <a:spcPct val="90000"/>
              </a:lnSpc>
              <a:spcBef>
                <a:spcPts val="4200"/>
              </a:spcBef>
              <a:buFont typeface="Arial" panose="020B0604020202020204" pitchFamily="34" charset="0"/>
              <a:buNone/>
              <a:defRPr sz="1008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9202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8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38404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7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7607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68096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960120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52144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44168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361920" indent="0" algn="ctr" defTabSz="3840480" rtl="0" eaLnBrk="1" latinLnBrk="0" hangingPunct="1">
              <a:lnSpc>
                <a:spcPct val="90000"/>
              </a:lnSpc>
              <a:spcBef>
                <a:spcPts val="2100"/>
              </a:spcBef>
              <a:buFont typeface="Arial" panose="020B0604020202020204" pitchFamily="34" charset="0"/>
              <a:buNone/>
              <a:defRPr sz="67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5500" dirty="0">
                <a:solidFill>
                  <a:schemeClr val="bg1"/>
                </a:solidFill>
                <a:latin typeface="Cambria" panose="02040503050406030204" pitchFamily="18" charset="0"/>
              </a:rPr>
              <a:t>Qualitative Analysis of Soft and Stiff Dextran Hydrogels</a:t>
            </a: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B627219F-4BE9-8F90-449E-03A219DBFB53}"/>
              </a:ext>
            </a:extLst>
          </p:cNvPr>
          <p:cNvSpPr txBox="1"/>
          <p:nvPr/>
        </p:nvSpPr>
        <p:spPr>
          <a:xfrm>
            <a:off x="512514" y="6369982"/>
            <a:ext cx="10643283" cy="7386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latin typeface="Cambria" panose="02040503050406030204" pitchFamily="18" charset="0"/>
              </a:rPr>
              <a:t>To enhance quality of life for mission staff and long-term space exploration, it is essential to understand the effects of microgravity on molecular biology, the vascular system, and new blood vessel development.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latin typeface="Cambria" panose="02040503050406030204" pitchFamily="18" charset="0"/>
              </a:rPr>
              <a:t>Health issues arising from gravity differences include difficulty maintaining healthy blood pressure, significant loss of bone and muscle mass, and changes leading to vison problems, dehydration, and kidney stones.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500" dirty="0">
                <a:latin typeface="Cambria" panose="02040503050406030204" pitchFamily="18" charset="0"/>
              </a:rPr>
              <a:t>This project aims to investigate the impact of microgravity on the regulation of endothelial cell behavior.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7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43" name="Picture 42" descr="A purple particles on a black background&#10;&#10;Description automatically generated">
            <a:extLst>
              <a:ext uri="{FF2B5EF4-FFF2-40B4-BE49-F238E27FC236}">
                <a16:creationId xmlns:a16="http://schemas.microsoft.com/office/drawing/2014/main" id="{A19E30DB-0ACA-4263-D908-897D9456442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5557" y="14349011"/>
            <a:ext cx="4695188" cy="4695188"/>
          </a:xfrm>
          <a:prstGeom prst="rect">
            <a:avLst/>
          </a:prstGeom>
        </p:spPr>
      </p:pic>
      <p:sp>
        <p:nvSpPr>
          <p:cNvPr id="107" name="TextBox 106"/>
          <p:cNvSpPr txBox="1"/>
          <p:nvPr/>
        </p:nvSpPr>
        <p:spPr>
          <a:xfrm>
            <a:off x="17959677" y="14677048"/>
            <a:ext cx="6294307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Day 1 Stiff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D2419D8-85B1-E167-7FB9-98B9D335C931}"/>
              </a:ext>
            </a:extLst>
          </p:cNvPr>
          <p:cNvSpPr txBox="1"/>
          <p:nvPr/>
        </p:nvSpPr>
        <p:spPr>
          <a:xfrm>
            <a:off x="17959677" y="19478517"/>
            <a:ext cx="5933453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Day 3 Stiff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C96899A-19AE-DC2E-B587-B17A17180FD2}"/>
              </a:ext>
            </a:extLst>
          </p:cNvPr>
          <p:cNvSpPr txBox="1"/>
          <p:nvPr/>
        </p:nvSpPr>
        <p:spPr>
          <a:xfrm>
            <a:off x="12993368" y="19541564"/>
            <a:ext cx="5933453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Day 3 Soft</a:t>
            </a:r>
          </a:p>
        </p:txBody>
      </p:sp>
      <p:pic>
        <p:nvPicPr>
          <p:cNvPr id="112" name="Picture 111" descr="A purple and black background&#10;&#10;Description automatically generated">
            <a:extLst>
              <a:ext uri="{FF2B5EF4-FFF2-40B4-BE49-F238E27FC236}">
                <a16:creationId xmlns:a16="http://schemas.microsoft.com/office/drawing/2014/main" id="{5F4B8DE2-B812-2248-60BF-B5D3CB4C550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5921" y="26034383"/>
            <a:ext cx="4695188" cy="4695188"/>
          </a:xfrm>
          <a:prstGeom prst="rect">
            <a:avLst/>
          </a:prstGeom>
        </p:spPr>
      </p:pic>
      <p:sp>
        <p:nvSpPr>
          <p:cNvPr id="113" name="TextBox 112">
            <a:extLst>
              <a:ext uri="{FF2B5EF4-FFF2-40B4-BE49-F238E27FC236}">
                <a16:creationId xmlns:a16="http://schemas.microsoft.com/office/drawing/2014/main" id="{25565555-CA98-47A6-8C87-8C824385D17C}"/>
              </a:ext>
            </a:extLst>
          </p:cNvPr>
          <p:cNvSpPr txBox="1"/>
          <p:nvPr/>
        </p:nvSpPr>
        <p:spPr>
          <a:xfrm>
            <a:off x="13045518" y="14670704"/>
            <a:ext cx="6294307" cy="723269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Day 1 Soft</a:t>
            </a:r>
          </a:p>
        </p:txBody>
      </p:sp>
      <p:pic>
        <p:nvPicPr>
          <p:cNvPr id="1065" name="Picture 41">
            <a:extLst>
              <a:ext uri="{FF2B5EF4-FFF2-40B4-BE49-F238E27FC236}">
                <a16:creationId xmlns:a16="http://schemas.microsoft.com/office/drawing/2014/main" id="{F8822C54-E140-35C7-1478-27201518D9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3585" y="14394339"/>
            <a:ext cx="7908605" cy="4633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4" name="TextBox 113">
            <a:extLst>
              <a:ext uri="{FF2B5EF4-FFF2-40B4-BE49-F238E27FC236}">
                <a16:creationId xmlns:a16="http://schemas.microsoft.com/office/drawing/2014/main" id="{21992C27-6E3C-469C-CD3E-4DDB4F78F9D5}"/>
              </a:ext>
            </a:extLst>
          </p:cNvPr>
          <p:cNvSpPr txBox="1"/>
          <p:nvPr/>
        </p:nvSpPr>
        <p:spPr>
          <a:xfrm>
            <a:off x="17481241" y="26185872"/>
            <a:ext cx="5933453" cy="1338822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.25 FN, Day 3</a:t>
            </a:r>
          </a:p>
          <a:p>
            <a:endParaRPr lang="en-US" sz="4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16" name="Picture 115" descr="A purple and black background&#10;&#10;Description automatically generated">
            <a:extLst>
              <a:ext uri="{FF2B5EF4-FFF2-40B4-BE49-F238E27FC236}">
                <a16:creationId xmlns:a16="http://schemas.microsoft.com/office/drawing/2014/main" id="{F7C61358-A0A0-C016-9343-C2DA88712EF3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746" y="26059204"/>
            <a:ext cx="4695188" cy="4695188"/>
          </a:xfrm>
          <a:prstGeom prst="rect">
            <a:avLst/>
          </a:prstGeom>
        </p:spPr>
      </p:pic>
      <p:sp>
        <p:nvSpPr>
          <p:cNvPr id="117" name="TextBox 116">
            <a:extLst>
              <a:ext uri="{FF2B5EF4-FFF2-40B4-BE49-F238E27FC236}">
                <a16:creationId xmlns:a16="http://schemas.microsoft.com/office/drawing/2014/main" id="{C8EA0FB6-1172-B552-B659-77F26B671BBD}"/>
              </a:ext>
            </a:extLst>
          </p:cNvPr>
          <p:cNvSpPr txBox="1"/>
          <p:nvPr/>
        </p:nvSpPr>
        <p:spPr>
          <a:xfrm>
            <a:off x="12560454" y="26200865"/>
            <a:ext cx="5933453" cy="1338822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.25 FN, Day 1</a:t>
            </a:r>
          </a:p>
          <a:p>
            <a:endParaRPr lang="en-US" sz="4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19" name="Picture 118" descr="A purple and black background&#10;&#10;Description automatically generated">
            <a:extLst>
              <a:ext uri="{FF2B5EF4-FFF2-40B4-BE49-F238E27FC236}">
                <a16:creationId xmlns:a16="http://schemas.microsoft.com/office/drawing/2014/main" id="{ABF21B13-D2FC-5B83-2921-8ED9CFF5770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306" y="26022673"/>
            <a:ext cx="4718609" cy="4718609"/>
          </a:xfrm>
          <a:prstGeom prst="rect">
            <a:avLst/>
          </a:prstGeom>
        </p:spPr>
      </p:pic>
      <p:sp>
        <p:nvSpPr>
          <p:cNvPr id="120" name="TextBox 119">
            <a:extLst>
              <a:ext uri="{FF2B5EF4-FFF2-40B4-BE49-F238E27FC236}">
                <a16:creationId xmlns:a16="http://schemas.microsoft.com/office/drawing/2014/main" id="{199A67C6-15B9-C98F-319C-3BFF4C5F7C54}"/>
              </a:ext>
            </a:extLst>
          </p:cNvPr>
          <p:cNvSpPr txBox="1"/>
          <p:nvPr/>
        </p:nvSpPr>
        <p:spPr>
          <a:xfrm>
            <a:off x="27051467" y="26136848"/>
            <a:ext cx="5933453" cy="1338822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.5 FN, Day 3 </a:t>
            </a:r>
          </a:p>
          <a:p>
            <a:endParaRPr lang="en-US" sz="4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pic>
        <p:nvPicPr>
          <p:cNvPr id="122" name="Picture 121" descr="A purple and black background&#10;&#10;Description automatically generated">
            <a:extLst>
              <a:ext uri="{FF2B5EF4-FFF2-40B4-BE49-F238E27FC236}">
                <a16:creationId xmlns:a16="http://schemas.microsoft.com/office/drawing/2014/main" id="{C03699DA-4B02-4CC1-E5C5-6B684333C1B4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2229" y="26022673"/>
            <a:ext cx="4695188" cy="4695188"/>
          </a:xfrm>
          <a:prstGeom prst="rect">
            <a:avLst/>
          </a:prstGeom>
        </p:spPr>
      </p:pic>
      <p:sp>
        <p:nvSpPr>
          <p:cNvPr id="123" name="TextBox 122">
            <a:extLst>
              <a:ext uri="{FF2B5EF4-FFF2-40B4-BE49-F238E27FC236}">
                <a16:creationId xmlns:a16="http://schemas.microsoft.com/office/drawing/2014/main" id="{77DB4A75-BADC-6035-CD97-7C29E7FC4A57}"/>
              </a:ext>
            </a:extLst>
          </p:cNvPr>
          <p:cNvSpPr txBox="1"/>
          <p:nvPr/>
        </p:nvSpPr>
        <p:spPr>
          <a:xfrm>
            <a:off x="22291416" y="26153810"/>
            <a:ext cx="5933453" cy="1338822"/>
          </a:xfrm>
          <a:prstGeom prst="rect">
            <a:avLst/>
          </a:prstGeom>
          <a:noFill/>
        </p:spPr>
        <p:txBody>
          <a:bodyPr wrap="square" lIns="106674" tIns="53337" rIns="106674" bIns="53337" rtlCol="0">
            <a:spAutoFit/>
          </a:bodyPr>
          <a:lstStyle/>
          <a:p>
            <a:r>
              <a:rPr lang="en-US" sz="4000" dirty="0">
                <a:solidFill>
                  <a:schemeClr val="bg1"/>
                </a:solidFill>
                <a:latin typeface="Cambria" panose="02040503050406030204" pitchFamily="18" charset="0"/>
              </a:rPr>
              <a:t>.5 FN, Day 1 </a:t>
            </a:r>
          </a:p>
          <a:p>
            <a:endParaRPr lang="en-US" sz="4000" dirty="0">
              <a:solidFill>
                <a:schemeClr val="bg1"/>
              </a:solidFill>
              <a:latin typeface="Cambria" panose="02040503050406030204" pitchFamily="18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03FCE696-7D03-4B55-5719-463D31548B3A}"/>
              </a:ext>
            </a:extLst>
          </p:cNvPr>
          <p:cNvSpPr txBox="1"/>
          <p:nvPr/>
        </p:nvSpPr>
        <p:spPr>
          <a:xfrm>
            <a:off x="12201069" y="30881060"/>
            <a:ext cx="1979958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HUVEC (endothelial) cells were seeded on 86kDa 70% DexMA 30mg/mL 90s UV crosslinked gels coated with .25 and .5mg/mL fibronectin. This was performed under normal gravity as a control for comparison with the microgravity samples. </a:t>
            </a:r>
          </a:p>
        </p:txBody>
      </p:sp>
      <p:graphicFrame>
        <p:nvGraphicFramePr>
          <p:cNvPr id="127" name="Table 126">
            <a:extLst>
              <a:ext uri="{FF2B5EF4-FFF2-40B4-BE49-F238E27FC236}">
                <a16:creationId xmlns:a16="http://schemas.microsoft.com/office/drawing/2014/main" id="{D322BF6F-5199-5F41-508D-F804CA8B8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921851"/>
              </p:ext>
            </p:extLst>
          </p:nvPr>
        </p:nvGraphicFramePr>
        <p:xfrm>
          <a:off x="721267" y="31035946"/>
          <a:ext cx="6499749" cy="866140"/>
        </p:xfrm>
        <a:graphic>
          <a:graphicData uri="http://schemas.openxmlformats.org/drawingml/2006/table">
            <a:tbl>
              <a:tblPr/>
              <a:tblGrid>
                <a:gridCol w="2166583">
                  <a:extLst>
                    <a:ext uri="{9D8B030D-6E8A-4147-A177-3AD203B41FA5}">
                      <a16:colId xmlns:a16="http://schemas.microsoft.com/office/drawing/2014/main" val="2396938512"/>
                    </a:ext>
                  </a:extLst>
                </a:gridCol>
                <a:gridCol w="2166583">
                  <a:extLst>
                    <a:ext uri="{9D8B030D-6E8A-4147-A177-3AD203B41FA5}">
                      <a16:colId xmlns:a16="http://schemas.microsoft.com/office/drawing/2014/main" val="717860116"/>
                    </a:ext>
                  </a:extLst>
                </a:gridCol>
                <a:gridCol w="2166583">
                  <a:extLst>
                    <a:ext uri="{9D8B030D-6E8A-4147-A177-3AD203B41FA5}">
                      <a16:colId xmlns:a16="http://schemas.microsoft.com/office/drawing/2014/main" val="913290960"/>
                    </a:ext>
                  </a:extLst>
                </a:gridCol>
              </a:tblGrid>
              <a:tr h="401139"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-0.064137529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0.02590676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-0.037969697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030222"/>
                  </a:ext>
                </a:extLst>
              </a:tr>
              <a:tr h="401139"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x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y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25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FF00"/>
                          </a:highlight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z</a:t>
                      </a:r>
                    </a:p>
                  </a:txBody>
                  <a:tcPr marL="6350" marR="6350" marT="635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199454"/>
                  </a:ext>
                </a:extLst>
              </a:tr>
            </a:tbl>
          </a:graphicData>
        </a:graphic>
      </p:graphicFrame>
      <p:pic>
        <p:nvPicPr>
          <p:cNvPr id="1069" name="Picture 45" descr="Theoretical study on microgravity and hypogravity simulated by random  positioning machine - ScienceDirect">
            <a:extLst>
              <a:ext uri="{FF2B5EF4-FFF2-40B4-BE49-F238E27FC236}">
                <a16:creationId xmlns:a16="http://schemas.microsoft.com/office/drawing/2014/main" id="{B54069CE-0253-3507-A966-656A50557D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005" y="26268238"/>
            <a:ext cx="3097451" cy="5597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8" name="TextBox 127">
            <a:extLst>
              <a:ext uri="{FF2B5EF4-FFF2-40B4-BE49-F238E27FC236}">
                <a16:creationId xmlns:a16="http://schemas.microsoft.com/office/drawing/2014/main" id="{7C94EB01-002F-E103-3877-1EDCDD51294B}"/>
              </a:ext>
            </a:extLst>
          </p:cNvPr>
          <p:cNvSpPr txBox="1"/>
          <p:nvPr/>
        </p:nvSpPr>
        <p:spPr>
          <a:xfrm>
            <a:off x="416907" y="22964092"/>
            <a:ext cx="106486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A WIT MOTION accelerometer was used to validate the microgravity environment. 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As the RPM spins in various random, offsetting directions, the device continuously tracks the resulting accelerations, producing the acceleration over time graph below.</a:t>
            </a:r>
          </a:p>
          <a:p>
            <a:pPr marL="571500" indent="-571500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900" dirty="0">
                <a:latin typeface="Cambria" panose="02040503050406030204" pitchFamily="18" charset="0"/>
                <a:ea typeface="Cambria" panose="02040503050406030204" pitchFamily="18" charset="0"/>
              </a:rPr>
              <a:t>Results are shown below indicate that the average acceleration in the x, y, and z axes is effectively zero, confirming the microgravity environment. </a:t>
            </a:r>
          </a:p>
        </p:txBody>
      </p:sp>
    </p:spTree>
    <p:extLst>
      <p:ext uri="{BB962C8B-B14F-4D97-AF65-F5344CB8AC3E}">
        <p14:creationId xmlns:p14="http://schemas.microsoft.com/office/powerpoint/2010/main" val="3760304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8B49EBC-8012-49EB-A634-9AC004CF8E85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1966D790-D06C-4361-94B8-8BED25FA40AD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68475</TotalTime>
  <Words>858</Words>
  <Application>Microsoft Office PowerPoint</Application>
  <PresentationFormat>Custom</PresentationFormat>
  <Paragraphs>86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Cambria</vt:lpstr>
      <vt:lpstr>Office Theme</vt:lpstr>
      <vt:lpstr>The Impact of Microgravity on Vascular Network Formation Matthew Ryan, Haley Royce, Dr. Linqing Li Department of Chemical Engineering and Bioengineering, University of New Hampshire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Rhiannon Jacobs</dc:creator>
  <cp:lastModifiedBy>matt ryan</cp:lastModifiedBy>
  <cp:revision>151</cp:revision>
  <dcterms:created xsi:type="dcterms:W3CDTF">2016-03-05T16:55:12Z</dcterms:created>
  <dcterms:modified xsi:type="dcterms:W3CDTF">2025-04-07T21:21:30Z</dcterms:modified>
</cp:coreProperties>
</file>