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438912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CCCC"/>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58" autoAdjust="0"/>
    <p:restoredTop sz="94575" autoAdjust="0"/>
  </p:normalViewPr>
  <p:slideViewPr>
    <p:cSldViewPr>
      <p:cViewPr varScale="1">
        <p:scale>
          <a:sx n="23" d="100"/>
          <a:sy n="23" d="100"/>
        </p:scale>
        <p:origin x="1548" y="68"/>
      </p:cViewPr>
      <p:guideLst>
        <p:guide orient="horz" pos="10368"/>
        <p:guide pos="15552"/>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48"/>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5"/>
            <a:ext cx="30724474"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5"/>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3"/>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8"/>
            <a:ext cx="19392901"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5"/>
            <a:ext cx="14439901"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4"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4" y="6888163"/>
            <a:ext cx="1443990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8"/>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3"/>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79"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79" y="7680325"/>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79"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13" name="Picture 12" descr="A graph showing a number of oysters&#10;&#10;AI-generated content may be incorrect.">
            <a:extLst>
              <a:ext uri="{FF2B5EF4-FFF2-40B4-BE49-F238E27FC236}">
                <a16:creationId xmlns:a16="http://schemas.microsoft.com/office/drawing/2014/main" id="{6666C8CC-18CC-2859-491D-CE4C8048E03D}"/>
              </a:ext>
            </a:extLst>
          </p:cNvPr>
          <p:cNvPicPr>
            <a:picLocks noChangeAspect="1"/>
          </p:cNvPicPr>
          <p:nvPr/>
        </p:nvPicPr>
        <p:blipFill>
          <a:blip r:embed="rId2" cstate="print">
            <a:alphaModFix amt="70000"/>
            <a:extLst>
              <a:ext uri="{BEBA8EAE-BF5A-486C-A8C5-ECC9F3942E4B}">
                <a14:imgProps xmlns:a14="http://schemas.microsoft.com/office/drawing/2010/main">
                  <a14:imgLayer r:embed="rId3">
                    <a14:imgEffect>
                      <a14:brightnessContrast bright="-2000" contrast="72000"/>
                    </a14:imgEffect>
                  </a14:imgLayer>
                </a14:imgProps>
              </a:ext>
              <a:ext uri="{28A0092B-C50C-407E-A947-70E740481C1C}">
                <a14:useLocalDpi xmlns:a14="http://schemas.microsoft.com/office/drawing/2010/main" val="0"/>
              </a:ext>
            </a:extLst>
          </a:blip>
          <a:stretch>
            <a:fillRect/>
          </a:stretch>
        </p:blipFill>
        <p:spPr>
          <a:xfrm>
            <a:off x="13732475" y="17802631"/>
            <a:ext cx="9301340" cy="7060511"/>
          </a:xfrm>
          <a:prstGeom prst="rect">
            <a:avLst/>
          </a:prstGeom>
        </p:spPr>
      </p:pic>
      <p:sp>
        <p:nvSpPr>
          <p:cNvPr id="2050" name="Rectangle 2"/>
          <p:cNvSpPr>
            <a:spLocks noGrp="1" noChangeArrowheads="1"/>
          </p:cNvSpPr>
          <p:nvPr>
            <p:ph type="title" sz="quarter"/>
          </p:nvPr>
        </p:nvSpPr>
        <p:spPr>
          <a:xfrm>
            <a:off x="0" y="1"/>
            <a:ext cx="43891200" cy="5486399"/>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a:bodyPr>
          <a:lstStyle/>
          <a:p>
            <a:pPr indent="-457200" algn="l" eaLnBrk="1" hangingPunct="1">
              <a:spcBef>
                <a:spcPts val="0"/>
              </a:spcBef>
              <a:spcAft>
                <a:spcPts val="0"/>
              </a:spcAft>
            </a:pPr>
            <a:r>
              <a:rPr lang="en-US" sz="8800" b="0" i="0" dirty="0">
                <a:solidFill>
                  <a:schemeClr val="bg1"/>
                </a:solidFill>
                <a:effectLst/>
              </a:rPr>
              <a:t>Real-Time, Wireless Monitoring of Oyster Behavior</a:t>
            </a:r>
            <a:br>
              <a:rPr lang="en-US" sz="8800" dirty="0">
                <a:solidFill>
                  <a:schemeClr val="bg1"/>
                </a:solidFill>
              </a:rPr>
            </a:br>
            <a:r>
              <a:rPr lang="en-US" sz="6600" dirty="0">
                <a:solidFill>
                  <a:schemeClr val="bg1"/>
                </a:solidFill>
              </a:rPr>
              <a:t>Internet-of-Things Integration for Remote Sensing</a:t>
            </a:r>
            <a:br>
              <a:rPr lang="en-US" sz="9600" dirty="0"/>
            </a:br>
            <a:br>
              <a:rPr lang="en-US" sz="4000" dirty="0"/>
            </a:br>
            <a:r>
              <a:rPr lang="en-US" sz="5400" i="1" dirty="0">
                <a:solidFill>
                  <a:srgbClr val="FFFFFF"/>
                </a:solidFill>
              </a:rPr>
              <a:t>Adam Hookway</a:t>
            </a:r>
            <a:br>
              <a:rPr lang="en-US" sz="5400" i="1" dirty="0">
                <a:solidFill>
                  <a:srgbClr val="FFFFFF"/>
                </a:solidFill>
              </a:rPr>
            </a:br>
            <a:r>
              <a:rPr lang="en-US" sz="5400" i="1" dirty="0">
                <a:solidFill>
                  <a:srgbClr val="FFFFFF"/>
                </a:solidFill>
              </a:rPr>
              <a:t>Department of Mechanical Engineering, University of New Hampshire</a:t>
            </a:r>
          </a:p>
        </p:txBody>
      </p:sp>
      <p:sp>
        <p:nvSpPr>
          <p:cNvPr id="2150" name="Text Box 161"/>
          <p:cNvSpPr txBox="1">
            <a:spLocks noChangeArrowheads="1"/>
          </p:cNvSpPr>
          <p:nvPr/>
        </p:nvSpPr>
        <p:spPr bwMode="auto">
          <a:xfrm>
            <a:off x="39852600" y="10275890"/>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2" name="Rectangle 164"/>
          <p:cNvSpPr>
            <a:spLocks noChangeArrowheads="1"/>
          </p:cNvSpPr>
          <p:nvPr/>
        </p:nvSpPr>
        <p:spPr bwMode="auto">
          <a:xfrm>
            <a:off x="14193166" y="6096000"/>
            <a:ext cx="14762834"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The </a:t>
            </a:r>
            <a:r>
              <a:rPr lang="en-US" sz="6000" dirty="0" err="1">
                <a:solidFill>
                  <a:srgbClr val="CCCCCC"/>
                </a:solidFill>
                <a:latin typeface="Times New Roman" panose="02020603050405020304" pitchFamily="18" charset="0"/>
                <a:cs typeface="Times New Roman" panose="02020603050405020304" pitchFamily="18" charset="0"/>
              </a:rPr>
              <a:t>OysterBoss</a:t>
            </a:r>
            <a:r>
              <a:rPr lang="en-US" sz="6000" dirty="0">
                <a:solidFill>
                  <a:srgbClr val="CCCCCC"/>
                </a:solidFill>
                <a:latin typeface="Times New Roman" panose="02020603050405020304" pitchFamily="18" charset="0"/>
                <a:cs typeface="Times New Roman" panose="02020603050405020304" pitchFamily="18" charset="0"/>
              </a:rPr>
              <a:t> System</a:t>
            </a:r>
            <a:endParaRPr lang="en-US" sz="60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154" name="Rectangle 166"/>
          <p:cNvSpPr>
            <a:spLocks noChangeArrowheads="1"/>
          </p:cNvSpPr>
          <p:nvPr/>
        </p:nvSpPr>
        <p:spPr bwMode="auto">
          <a:xfrm>
            <a:off x="501027" y="15664048"/>
            <a:ext cx="12553243"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Internet of Things Integration</a:t>
            </a:r>
            <a:endParaRPr lang="en-US" sz="6000" dirty="0">
              <a:solidFill>
                <a:srgbClr val="999999"/>
              </a:solidFill>
              <a:latin typeface="Times New Roman" panose="02020603050405020304" pitchFamily="18" charset="0"/>
              <a:cs typeface="Times New Roman" panose="02020603050405020304" pitchFamily="18" charset="0"/>
            </a:endParaRPr>
          </a:p>
        </p:txBody>
      </p:sp>
      <p:sp>
        <p:nvSpPr>
          <p:cNvPr id="2155" name="Rectangle 167"/>
          <p:cNvSpPr>
            <a:spLocks noChangeArrowheads="1"/>
          </p:cNvSpPr>
          <p:nvPr/>
        </p:nvSpPr>
        <p:spPr bwMode="auto">
          <a:xfrm>
            <a:off x="802839" y="6096000"/>
            <a:ext cx="12405161"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New Frontiers of Data</a:t>
            </a:r>
            <a:endParaRPr lang="en-US" dirty="0">
              <a:solidFill>
                <a:srgbClr val="999999"/>
              </a:solidFill>
              <a:latin typeface="Times New Roman" panose="02020603050405020304" pitchFamily="18" charset="0"/>
              <a:cs typeface="Times New Roman" panose="02020603050405020304" pitchFamily="18" charset="0"/>
            </a:endParaRPr>
          </a:p>
        </p:txBody>
      </p:sp>
      <p:sp>
        <p:nvSpPr>
          <p:cNvPr id="19" name="Rectangle 165"/>
          <p:cNvSpPr>
            <a:spLocks noChangeArrowheads="1"/>
          </p:cNvSpPr>
          <p:nvPr/>
        </p:nvSpPr>
        <p:spPr bwMode="auto">
          <a:xfrm>
            <a:off x="388054" y="28524204"/>
            <a:ext cx="13064067"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References</a:t>
            </a:r>
            <a:endParaRPr lang="en-US" dirty="0">
              <a:solidFill>
                <a:schemeClr val="accent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0005867" y="28270202"/>
            <a:ext cx="13004800" cy="492443"/>
          </a:xfrm>
          <a:prstGeom prst="rect">
            <a:avLst/>
          </a:prstGeom>
          <a:noFill/>
        </p:spPr>
        <p:txBody>
          <a:bodyPr wrap="square" rtlCol="0">
            <a:spAutoFit/>
          </a:bodyPr>
          <a:lstStyle/>
          <a:p>
            <a:pPr indent="-457200" algn="l">
              <a:spcBef>
                <a:spcPts val="1200"/>
              </a:spcBef>
            </a:pPr>
            <a:r>
              <a:rPr lang="en-US" sz="2600" b="0" dirty="0">
                <a:solidFill>
                  <a:schemeClr val="tx1"/>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99467" y="1143002"/>
            <a:ext cx="12869333" cy="3851371"/>
          </a:xfrm>
          <a:prstGeom prst="rect">
            <a:avLst/>
          </a:prstGeom>
        </p:spPr>
      </p:pic>
      <p:sp>
        <p:nvSpPr>
          <p:cNvPr id="36" name="Rectangle 164"/>
          <p:cNvSpPr>
            <a:spLocks noChangeArrowheads="1"/>
          </p:cNvSpPr>
          <p:nvPr/>
        </p:nvSpPr>
        <p:spPr bwMode="auto">
          <a:xfrm>
            <a:off x="30005867" y="6096000"/>
            <a:ext cx="12869333"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Why Oysters?</a:t>
            </a:r>
            <a:endParaRPr lang="en-US" sz="5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0" name="Text Box 2546"/>
          <p:cNvSpPr txBox="1">
            <a:spLocks noChangeArrowheads="1"/>
          </p:cNvSpPr>
          <p:nvPr/>
        </p:nvSpPr>
        <p:spPr bwMode="auto">
          <a:xfrm>
            <a:off x="802840" y="7819888"/>
            <a:ext cx="12649282" cy="778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algn="l" eaLnBrk="1" hangingPunct="1">
              <a:spcBef>
                <a:spcPts val="1200"/>
              </a:spcBef>
              <a:buFont typeface="Wingdings" charset="0"/>
              <a:buChar char="q"/>
            </a:pPr>
            <a:r>
              <a:rPr lang="en-US" sz="3200" b="0" dirty="0">
                <a:latin typeface="Times New Roman" charset="0"/>
                <a:cs typeface="Times New Roman" charset="0"/>
              </a:rPr>
              <a:t> </a:t>
            </a:r>
            <a:r>
              <a:rPr lang="en-US" sz="4800" b="0" dirty="0">
                <a:latin typeface="Times New Roman" charset="0"/>
                <a:cs typeface="Times New Roman" charset="0"/>
              </a:rPr>
              <a:t>Data collection has always been labor intensive and limited by cost and technology available.</a:t>
            </a:r>
          </a:p>
          <a:p>
            <a:pPr algn="l" eaLnBrk="1" hangingPunct="1">
              <a:spcBef>
                <a:spcPts val="1200"/>
              </a:spcBef>
              <a:buFont typeface="Wingdings" charset="0"/>
              <a:buChar char="q"/>
            </a:pPr>
            <a:r>
              <a:rPr lang="en-US" sz="3200" b="0" dirty="0">
                <a:latin typeface="Times New Roman" charset="0"/>
                <a:cs typeface="Times New Roman" charset="0"/>
              </a:rPr>
              <a:t> </a:t>
            </a:r>
            <a:r>
              <a:rPr lang="en-US" sz="4800" b="0" dirty="0">
                <a:latin typeface="Times New Roman" charset="0"/>
                <a:cs typeface="Times New Roman" charset="0"/>
              </a:rPr>
              <a:t>As technology improves, researchers have had the opportunity to collect more specialized and typically enigmatic data relevant to their field of study.</a:t>
            </a:r>
          </a:p>
          <a:p>
            <a:pPr algn="l" eaLnBrk="1" hangingPunct="1">
              <a:spcBef>
                <a:spcPts val="1200"/>
              </a:spcBef>
              <a:buFont typeface="Wingdings" charset="0"/>
              <a:buChar char="q"/>
            </a:pPr>
            <a:r>
              <a:rPr lang="en-US" sz="3200" b="0" dirty="0">
                <a:latin typeface="Times New Roman" charset="0"/>
                <a:cs typeface="Times New Roman" charset="0"/>
              </a:rPr>
              <a:t> </a:t>
            </a:r>
            <a:r>
              <a:rPr lang="en-US" sz="4800" b="0" dirty="0">
                <a:latin typeface="Times New Roman" charset="0"/>
                <a:cs typeface="Times New Roman" charset="0"/>
              </a:rPr>
              <a:t>Today, many investigators are paying large businesses thousands of dollars for specialized equipment, though expanded functionality and application come at a large cost if available.</a:t>
            </a:r>
          </a:p>
        </p:txBody>
      </p:sp>
      <p:sp>
        <p:nvSpPr>
          <p:cNvPr id="9" name="Rectangle 8"/>
          <p:cNvSpPr/>
          <p:nvPr/>
        </p:nvSpPr>
        <p:spPr>
          <a:xfrm>
            <a:off x="637029" y="17193781"/>
            <a:ext cx="12245788" cy="11172289"/>
          </a:xfrm>
          <a:prstGeom prst="rect">
            <a:avLst/>
          </a:prstGeom>
        </p:spPr>
        <p:txBody>
          <a:bodyPr wrap="square">
            <a:spAutoFit/>
          </a:bodyPr>
          <a:lstStyle/>
          <a:p>
            <a:pPr algn="l"/>
            <a:r>
              <a:rPr lang="en-US" sz="4800" b="0" dirty="0">
                <a:solidFill>
                  <a:srgbClr val="000000"/>
                </a:solidFill>
                <a:latin typeface="Times New Roman" panose="02020603050405020304" pitchFamily="18" charset="0"/>
                <a:cs typeface="Times New Roman" panose="02020603050405020304" pitchFamily="18" charset="0"/>
              </a:rPr>
              <a:t>The Internet of Things is a network of interconnected sensors and collection arrays that allow for users to collect and send data over the internet. This allows for:</a:t>
            </a:r>
          </a:p>
          <a:p>
            <a:pPr algn="l"/>
            <a:endParaRPr lang="en-US" sz="4800" b="0" dirty="0">
              <a:solidFill>
                <a:srgbClr val="000000"/>
              </a:solidFill>
              <a:latin typeface="Times New Roman" panose="02020603050405020304" pitchFamily="18" charset="0"/>
              <a:cs typeface="Times New Roman" panose="02020603050405020304" pitchFamily="18" charset="0"/>
            </a:endParaRPr>
          </a:p>
          <a:p>
            <a:pPr marL="685800" indent="-685800" algn="l">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Live monitoring</a:t>
            </a:r>
          </a:p>
          <a:p>
            <a:pPr marL="685800" indent="-685800" algn="l">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Cloud based data storage</a:t>
            </a:r>
          </a:p>
          <a:p>
            <a:pPr marL="685800" indent="-685800" algn="l">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System reliability</a:t>
            </a:r>
          </a:p>
          <a:p>
            <a:pPr marL="685800" indent="-685800" algn="l">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Data from the comfort of home</a:t>
            </a:r>
          </a:p>
          <a:p>
            <a:pPr marL="685800" indent="-685800" algn="l">
              <a:buFont typeface="Arial" panose="020B0604020202020204" pitchFamily="34" charset="0"/>
              <a:buChar char="•"/>
            </a:pPr>
            <a:endParaRPr lang="en-US" sz="4800" b="0" dirty="0">
              <a:solidFill>
                <a:srgbClr val="000000"/>
              </a:solidFill>
              <a:latin typeface="Times New Roman" panose="02020603050405020304" pitchFamily="18" charset="0"/>
              <a:cs typeface="Times New Roman" panose="02020603050405020304" pitchFamily="18" charset="0"/>
            </a:endParaRPr>
          </a:p>
          <a:p>
            <a:pPr algn="l"/>
            <a:r>
              <a:rPr lang="en-US" sz="4800" b="0" dirty="0">
                <a:solidFill>
                  <a:srgbClr val="000000"/>
                </a:solidFill>
                <a:latin typeface="Times New Roman" panose="02020603050405020304" pitchFamily="18" charset="0"/>
                <a:cs typeface="Times New Roman" panose="02020603050405020304" pitchFamily="18" charset="0"/>
              </a:rPr>
              <a:t>Systems utilizing IOT functionality are more specialized and allow for simpler data harvesting than expensive alternatives. They are so accessible that they can be designed, built, and programed by the researchers themselves.</a:t>
            </a:r>
          </a:p>
        </p:txBody>
      </p:sp>
      <p:sp>
        <p:nvSpPr>
          <p:cNvPr id="21" name="Rectangle 20"/>
          <p:cNvSpPr/>
          <p:nvPr/>
        </p:nvSpPr>
        <p:spPr>
          <a:xfrm>
            <a:off x="802839" y="30252613"/>
            <a:ext cx="13275734" cy="2062103"/>
          </a:xfrm>
          <a:prstGeom prst="rect">
            <a:avLst/>
          </a:prstGeom>
        </p:spPr>
        <p:txBody>
          <a:bodyPr wrap="square">
            <a:spAutoFit/>
          </a:bodyPr>
          <a:lstStyle/>
          <a:p>
            <a:pPr algn="l"/>
            <a:r>
              <a:rPr lang="en-US" sz="3200" b="0" i="1" dirty="0">
                <a:solidFill>
                  <a:srgbClr val="000000"/>
                </a:solidFill>
                <a:latin typeface="Times New Roman" panose="02020603050405020304" pitchFamily="18" charset="0"/>
                <a:cs typeface="Times New Roman" panose="02020603050405020304" pitchFamily="18" charset="0"/>
              </a:rPr>
              <a:t>-Projects. NH Shellfish Farmers Initiative. (2022, March 5). 	https://nhsfi.com/projects/ </a:t>
            </a:r>
          </a:p>
          <a:p>
            <a:pPr algn="l"/>
            <a:r>
              <a:rPr lang="en-US" sz="3200" b="0" i="1" u="none" strike="noStrike" dirty="0">
                <a:solidFill>
                  <a:srgbClr val="000000"/>
                </a:solidFill>
                <a:effectLst/>
                <a:latin typeface="Times New Roman" panose="02020603050405020304" pitchFamily="18" charset="0"/>
                <a:cs typeface="Times New Roman" panose="02020603050405020304" pitchFamily="18" charset="0"/>
              </a:rPr>
              <a:t>-New Hampshire Sea Grant. (2025, April). Oysters. University of New 	Hampshire. https://seagrant.unh.edu/our-work/aquaculture/oysters</a:t>
            </a:r>
            <a:endParaRPr lang="en-US" sz="4800" b="0" i="1" dirty="0">
              <a:solidFill>
                <a:srgbClr val="00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29922904" y="7843656"/>
            <a:ext cx="13275734" cy="7478970"/>
          </a:xfrm>
          <a:prstGeom prst="rect">
            <a:avLst/>
          </a:prstGeom>
        </p:spPr>
        <p:txBody>
          <a:bodyPr wrap="square">
            <a:spAutoFit/>
          </a:bodyPr>
          <a:lstStyle/>
          <a:p>
            <a:pPr algn="l"/>
            <a:r>
              <a:rPr lang="en-US" sz="4800" b="0" dirty="0">
                <a:solidFill>
                  <a:srgbClr val="000000"/>
                </a:solidFill>
                <a:latin typeface="Times New Roman" panose="02020603050405020304" pitchFamily="18" charset="0"/>
                <a:cs typeface="Times New Roman" panose="02020603050405020304" pitchFamily="18" charset="0"/>
              </a:rPr>
              <a:t>Researchers at the University of New Hampshire are currently investigating the feasibility of ecosystem monitoring via behavioral data collected from oysters, clams, and other bivalves. By studying the 							filter-feeding tendencies, the 							researchers of the Quantitative 						Marine Ecology Lab hope to 							better evaluate water quality 							among other environmental 							areas of concern.</a:t>
            </a:r>
          </a:p>
        </p:txBody>
      </p:sp>
      <p:pic>
        <p:nvPicPr>
          <p:cNvPr id="4" name="Picture 3" descr="A screenshot of a computer&#10;&#10;AI-generated content may be incorrect.">
            <a:extLst>
              <a:ext uri="{FF2B5EF4-FFF2-40B4-BE49-F238E27FC236}">
                <a16:creationId xmlns:a16="http://schemas.microsoft.com/office/drawing/2014/main" id="{DB6F2049-36D6-77A3-A6C5-B79836828AB4}"/>
              </a:ext>
            </a:extLst>
          </p:cNvPr>
          <p:cNvPicPr>
            <a:picLocks noChangeAspect="1"/>
          </p:cNvPicPr>
          <p:nvPr/>
        </p:nvPicPr>
        <p:blipFill>
          <a:blip r:embed="rId5" cstate="print">
            <a:extLst>
              <a:ext uri="{28A0092B-C50C-407E-A947-70E740481C1C}">
                <a14:useLocalDpi xmlns:a14="http://schemas.microsoft.com/office/drawing/2010/main" val="0"/>
              </a:ext>
            </a:extLst>
          </a:blip>
          <a:srcRect l="19283" t="52445"/>
          <a:stretch/>
        </p:blipFill>
        <p:spPr>
          <a:xfrm>
            <a:off x="19888199" y="19783831"/>
            <a:ext cx="3526057" cy="2488533"/>
          </a:xfrm>
          <a:prstGeom prst="rect">
            <a:avLst/>
          </a:prstGeom>
        </p:spPr>
      </p:pic>
      <p:pic>
        <p:nvPicPr>
          <p:cNvPr id="6" name="Picture 5" descr="A fish tank with a net and wires&#10;&#10;AI-generated content may be incorrect.">
            <a:extLst>
              <a:ext uri="{FF2B5EF4-FFF2-40B4-BE49-F238E27FC236}">
                <a16:creationId xmlns:a16="http://schemas.microsoft.com/office/drawing/2014/main" id="{1F4DD24D-D220-C0E2-5F33-B9833770CD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20658" y="15687095"/>
            <a:ext cx="6948142" cy="9264190"/>
          </a:xfrm>
          <a:prstGeom prst="rect">
            <a:avLst/>
          </a:prstGeom>
        </p:spPr>
      </p:pic>
      <p:pic>
        <p:nvPicPr>
          <p:cNvPr id="25" name="Picture 24">
            <a:extLst>
              <a:ext uri="{FF2B5EF4-FFF2-40B4-BE49-F238E27FC236}">
                <a16:creationId xmlns:a16="http://schemas.microsoft.com/office/drawing/2014/main" id="{DB3F39B3-CF10-520A-76EA-9D3DE58F54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38360" y="20391463"/>
            <a:ext cx="11449669" cy="8866785"/>
          </a:xfrm>
          <a:prstGeom prst="rect">
            <a:avLst/>
          </a:prstGeom>
        </p:spPr>
      </p:pic>
      <p:sp>
        <p:nvSpPr>
          <p:cNvPr id="26" name="Rectangle 25">
            <a:extLst>
              <a:ext uri="{FF2B5EF4-FFF2-40B4-BE49-F238E27FC236}">
                <a16:creationId xmlns:a16="http://schemas.microsoft.com/office/drawing/2014/main" id="{99F7B97C-B996-4F05-23C5-BA677E3ACD3E}"/>
              </a:ext>
            </a:extLst>
          </p:cNvPr>
          <p:cNvSpPr/>
          <p:nvPr/>
        </p:nvSpPr>
        <p:spPr>
          <a:xfrm>
            <a:off x="31013400" y="25129373"/>
            <a:ext cx="12185238" cy="6740307"/>
          </a:xfrm>
          <a:prstGeom prst="rect">
            <a:avLst/>
          </a:prstGeom>
        </p:spPr>
        <p:txBody>
          <a:bodyPr wrap="square">
            <a:spAutoFit/>
          </a:bodyPr>
          <a:lstStyle/>
          <a:p>
            <a:pPr algn="l"/>
            <a:r>
              <a:rPr lang="en-US" sz="4800" b="0" i="0" u="none" strike="noStrike" dirty="0">
                <a:solidFill>
                  <a:srgbClr val="000000"/>
                </a:solidFill>
                <a:effectLst/>
                <a:latin typeface="Times New Roman" panose="02020603050405020304" pitchFamily="18" charset="0"/>
                <a:cs typeface="Times New Roman" panose="02020603050405020304" pitchFamily="18" charset="0"/>
              </a:rPr>
              <a:t>					Oysters are a focus of 								restoration efforts and 							aquaculture operations in New 				Hampshire, with &gt;50 acres of 					restored reefs and &gt;100 acres 						of oyster farms. Oyster aquaculture has grown rapidly in the last decade, with a 550% increase in the value of oyster farms in New Hampshire from 2014-2024.</a:t>
            </a:r>
            <a:endParaRPr lang="en-US" sz="11500" b="0" dirty="0">
              <a:solidFill>
                <a:srgbClr val="00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673F3BBE-979D-E94F-D8CC-6D9DD24E63F8}"/>
              </a:ext>
            </a:extLst>
          </p:cNvPr>
          <p:cNvSpPr txBox="1"/>
          <p:nvPr/>
        </p:nvSpPr>
        <p:spPr>
          <a:xfrm>
            <a:off x="14159119" y="7797489"/>
            <a:ext cx="15572961" cy="3785652"/>
          </a:xfrm>
          <a:prstGeom prst="rect">
            <a:avLst/>
          </a:prstGeom>
          <a:noFill/>
        </p:spPr>
        <p:txBody>
          <a:bodyPr wrap="square">
            <a:spAutoFit/>
          </a:bodyPr>
          <a:lstStyle/>
          <a:p>
            <a:pPr algn="l"/>
            <a:r>
              <a:rPr lang="en-US" sz="4800" b="0" i="0" u="none" strike="noStrike" dirty="0">
                <a:solidFill>
                  <a:srgbClr val="000000"/>
                </a:solidFill>
                <a:effectLst/>
                <a:latin typeface="Times New Roman" panose="02020603050405020304" pitchFamily="18" charset="0"/>
                <a:cs typeface="Times New Roman" panose="02020603050405020304" pitchFamily="18" charset="0"/>
              </a:rPr>
              <a:t>To directly monitor oyster health, we created a system to measure oyster opening and closing (“gaping”) behavior in real-time using high frequency electronic sensors. This behavior is indicative of feeding, waste disposal, respiration, and responses to predation and other stressors.</a:t>
            </a:r>
            <a:endParaRPr lang="en-US" sz="4400" dirty="0">
              <a:latin typeface="Times New Roman" panose="02020603050405020304" pitchFamily="18" charset="0"/>
              <a:cs typeface="Times New Roman" panose="02020603050405020304" pitchFamily="18" charset="0"/>
            </a:endParaRPr>
          </a:p>
        </p:txBody>
      </p:sp>
      <p:graphicFrame>
        <p:nvGraphicFramePr>
          <p:cNvPr id="32" name="Table 31">
            <a:extLst>
              <a:ext uri="{FF2B5EF4-FFF2-40B4-BE49-F238E27FC236}">
                <a16:creationId xmlns:a16="http://schemas.microsoft.com/office/drawing/2014/main" id="{32C7FCAE-EBB8-366D-A487-B5B793D6469B}"/>
              </a:ext>
            </a:extLst>
          </p:cNvPr>
          <p:cNvGraphicFramePr>
            <a:graphicFrameLocks noGrp="1"/>
          </p:cNvGraphicFramePr>
          <p:nvPr>
            <p:extLst>
              <p:ext uri="{D42A27DB-BD31-4B8C-83A1-F6EECF244321}">
                <p14:modId xmlns:p14="http://schemas.microsoft.com/office/powerpoint/2010/main" val="3798132291"/>
              </p:ext>
            </p:extLst>
          </p:nvPr>
        </p:nvGraphicFramePr>
        <p:xfrm>
          <a:off x="14193166" y="11830328"/>
          <a:ext cx="20477834" cy="8230208"/>
        </p:xfrm>
        <a:graphic>
          <a:graphicData uri="http://schemas.openxmlformats.org/drawingml/2006/table">
            <a:tbl>
              <a:tblPr bandRow="1">
                <a:tableStyleId>{5C22544A-7EE6-4342-B048-85BDC9FD1C3A}</a:tableStyleId>
              </a:tblPr>
              <a:tblGrid>
                <a:gridCol w="9124034">
                  <a:extLst>
                    <a:ext uri="{9D8B030D-6E8A-4147-A177-3AD203B41FA5}">
                      <a16:colId xmlns:a16="http://schemas.microsoft.com/office/drawing/2014/main" val="3756536789"/>
                    </a:ext>
                  </a:extLst>
                </a:gridCol>
                <a:gridCol w="11353800">
                  <a:extLst>
                    <a:ext uri="{9D8B030D-6E8A-4147-A177-3AD203B41FA5}">
                      <a16:colId xmlns:a16="http://schemas.microsoft.com/office/drawing/2014/main" val="709675901"/>
                    </a:ext>
                  </a:extLst>
                </a:gridCol>
              </a:tblGrid>
              <a:tr h="948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srgbClr val="000000"/>
                          </a:solidFill>
                          <a:latin typeface="Times New Roman" panose="02020603050405020304" pitchFamily="18" charset="0"/>
                          <a:cs typeface="Times New Roman" panose="02020603050405020304" pitchFamily="18" charset="0"/>
                        </a:rPr>
                        <a:t>Functions: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srgbClr val="000000"/>
                          </a:solidFill>
                          <a:latin typeface="Times New Roman" panose="02020603050405020304" pitchFamily="18" charset="0"/>
                          <a:cs typeface="Times New Roman" panose="02020603050405020304" pitchFamily="18" charset="0"/>
                        </a:rPr>
                        <a:t>Specialized Deployment:</a:t>
                      </a:r>
                      <a:endParaRPr lang="en-US" sz="5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7770247"/>
                  </a:ext>
                </a:extLst>
              </a:tr>
              <a:tr h="7281641">
                <a:tc>
                  <a:txBody>
                    <a:bodyPr/>
                    <a:lstStyle/>
                    <a:p>
                      <a:pPr marL="685800" indent="-685800" algn="l">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Monitoring bivalve activity.</a:t>
                      </a:r>
                    </a:p>
                    <a:p>
                      <a:pPr marL="685800" indent="-685800" algn="l">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Remote sensing.</a:t>
                      </a:r>
                    </a:p>
                    <a:p>
                      <a:pPr marL="685800" indent="-685800" algn="l">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Real-Time monitoring.</a:t>
                      </a:r>
                    </a:p>
                    <a:p>
                      <a:pPr marL="685800" indent="-685800" algn="l">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Onboard water quality monitoring.</a:t>
                      </a:r>
                    </a:p>
                    <a:p>
                      <a:pPr marL="685800" indent="-685800" algn="l">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Power Independent.</a:t>
                      </a:r>
                      <a:endParaRPr lang="en-US" sz="4800" dirty="0">
                        <a:solidFill>
                          <a:srgbClr val="000000"/>
                        </a:solidFill>
                        <a:latin typeface="Times New Roman" panose="02020603050405020304" pitchFamily="18" charset="0"/>
                        <a:cs typeface="Times New Roman" panose="02020603050405020304" pitchFamily="18" charset="0"/>
                      </a:endParaRPr>
                    </a:p>
                    <a:p>
                      <a:endParaRPr lang="en-US" sz="4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85800" indent="-685800" algn="l">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Designed to monitor oyster farms, sometimes up to 300m offshore. </a:t>
                      </a:r>
                    </a:p>
                    <a:p>
                      <a:pPr marL="685800" indent="-685800" algn="l">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LoRa radio transmitting allows for remote and power scarce deployment. </a:t>
                      </a:r>
                    </a:p>
                    <a:p>
                      <a:pPr marL="685800" indent="-685800" algn="l">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Network-meshing provides reliable and redundant communication.</a:t>
                      </a:r>
                    </a:p>
                    <a:p>
                      <a:pPr marL="685800" indent="-685800" algn="l">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Cellular service using LTE-M and NB IoT provides cheaper installment for single-system locations.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4166363"/>
                  </a:ext>
                </a:extLst>
              </a:tr>
            </a:tbl>
          </a:graphicData>
        </a:graphic>
      </p:graphicFrame>
      <p:sp>
        <p:nvSpPr>
          <p:cNvPr id="33" name="Rectangle 165">
            <a:extLst>
              <a:ext uri="{FF2B5EF4-FFF2-40B4-BE49-F238E27FC236}">
                <a16:creationId xmlns:a16="http://schemas.microsoft.com/office/drawing/2014/main" id="{71E1FABE-19BD-9647-15CB-8CC94B305C02}"/>
              </a:ext>
            </a:extLst>
          </p:cNvPr>
          <p:cNvSpPr>
            <a:spLocks noChangeArrowheads="1"/>
          </p:cNvSpPr>
          <p:nvPr/>
        </p:nvSpPr>
        <p:spPr bwMode="auto">
          <a:xfrm>
            <a:off x="13732475" y="25596183"/>
            <a:ext cx="9301340"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Progress</a:t>
            </a:r>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34" name="Picture 33" descr="A screenshot of a computer&#10;&#10;AI-generated content may be incorrect.">
            <a:extLst>
              <a:ext uri="{FF2B5EF4-FFF2-40B4-BE49-F238E27FC236}">
                <a16:creationId xmlns:a16="http://schemas.microsoft.com/office/drawing/2014/main" id="{0D2FC9C3-4DEC-C621-A321-0D81ABA2A01C}"/>
              </a:ext>
            </a:extLst>
          </p:cNvPr>
          <p:cNvPicPr>
            <a:picLocks noChangeAspect="1"/>
          </p:cNvPicPr>
          <p:nvPr/>
        </p:nvPicPr>
        <p:blipFill>
          <a:blip r:embed="rId5" cstate="print">
            <a:extLst>
              <a:ext uri="{28A0092B-C50C-407E-A947-70E740481C1C}">
                <a14:useLocalDpi xmlns:a14="http://schemas.microsoft.com/office/drawing/2010/main" val="0"/>
              </a:ext>
            </a:extLst>
          </a:blip>
          <a:srcRect l="18933" b="52445"/>
          <a:stretch/>
        </p:blipFill>
        <p:spPr>
          <a:xfrm>
            <a:off x="15210722" y="17902930"/>
            <a:ext cx="3541362" cy="2488533"/>
          </a:xfrm>
          <a:prstGeom prst="rect">
            <a:avLst/>
          </a:prstGeom>
        </p:spPr>
      </p:pic>
      <p:sp>
        <p:nvSpPr>
          <p:cNvPr id="35" name="Rectangle 34">
            <a:extLst>
              <a:ext uri="{FF2B5EF4-FFF2-40B4-BE49-F238E27FC236}">
                <a16:creationId xmlns:a16="http://schemas.microsoft.com/office/drawing/2014/main" id="{2194FFDE-96F4-7ECA-97A3-870FE39D15FB}"/>
              </a:ext>
            </a:extLst>
          </p:cNvPr>
          <p:cNvSpPr/>
          <p:nvPr/>
        </p:nvSpPr>
        <p:spPr>
          <a:xfrm>
            <a:off x="13605088" y="27317178"/>
            <a:ext cx="16904546" cy="4524315"/>
          </a:xfrm>
          <a:prstGeom prst="rect">
            <a:avLst/>
          </a:prstGeom>
        </p:spPr>
        <p:txBody>
          <a:bodyPr wrap="square">
            <a:spAutoFit/>
          </a:bodyPr>
          <a:lstStyle/>
          <a:p>
            <a:pPr algn="l"/>
            <a:r>
              <a:rPr lang="en-US" sz="4800" b="0" dirty="0">
                <a:solidFill>
                  <a:srgbClr val="000000"/>
                </a:solidFill>
                <a:latin typeface="Times New Roman" panose="02020603050405020304" pitchFamily="18" charset="0"/>
                <a:cs typeface="Times New Roman" panose="02020603050405020304" pitchFamily="18" charset="0"/>
              </a:rPr>
              <a:t>Firmware architecture and buoy system</a:t>
            </a:r>
          </a:p>
          <a:p>
            <a:pPr algn="l"/>
            <a:r>
              <a:rPr lang="en-US" sz="4800" b="0" dirty="0">
                <a:solidFill>
                  <a:srgbClr val="000000"/>
                </a:solidFill>
                <a:latin typeface="Times New Roman" panose="02020603050405020304" pitchFamily="18" charset="0"/>
                <a:cs typeface="Times New Roman" panose="02020603050405020304" pitchFamily="18" charset="0"/>
              </a:rPr>
              <a:t>are still under development. Successful </a:t>
            </a:r>
          </a:p>
          <a:p>
            <a:pPr algn="l"/>
            <a:r>
              <a:rPr lang="en-US" sz="4800" b="0" dirty="0">
                <a:solidFill>
                  <a:srgbClr val="000000"/>
                </a:solidFill>
                <a:latin typeface="Times New Roman" panose="02020603050405020304" pitchFamily="18" charset="0"/>
                <a:cs typeface="Times New Roman" panose="02020603050405020304" pitchFamily="18" charset="0"/>
              </a:rPr>
              <a:t>integration of sensors has allowed for </a:t>
            </a:r>
          </a:p>
          <a:p>
            <a:pPr algn="l"/>
            <a:r>
              <a:rPr lang="en-US" sz="4800" b="0" dirty="0">
                <a:solidFill>
                  <a:srgbClr val="000000"/>
                </a:solidFill>
                <a:latin typeface="Times New Roman" panose="02020603050405020304" pitchFamily="18" charset="0"/>
                <a:cs typeface="Times New Roman" panose="02020603050405020304" pitchFamily="18" charset="0"/>
              </a:rPr>
              <a:t>limited indoor data collection. Monitoring functionality has shown to provide practical data being process by UNH Graduate Student Selina Cheng under the direction of Dr. Easton White.</a:t>
            </a:r>
          </a:p>
        </p:txBody>
      </p:sp>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7045</TotalTime>
  <Words>598</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Times New Roman</vt:lpstr>
      <vt:lpstr>Wingdings</vt:lpstr>
      <vt:lpstr>Default Design</vt:lpstr>
      <vt:lpstr>Real-Time, Wireless Monitoring of Oyster Behavior Internet-of-Things Integration for Remote Sensing  Adam Hookway Department of Mechanical Engineering, University of New Hampshire</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Adam Hookway</cp:lastModifiedBy>
  <cp:revision>290</cp:revision>
  <cp:lastPrinted>2014-02-24T14:53:09Z</cp:lastPrinted>
  <dcterms:created xsi:type="dcterms:W3CDTF">2004-07-26T21:45:23Z</dcterms:created>
  <dcterms:modified xsi:type="dcterms:W3CDTF">2025-04-21T03:29:04Z</dcterms:modified>
  <cp:category>science research poster</cp:category>
</cp:coreProperties>
</file>