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64" r:id="rId2"/>
  </p:sldIdLst>
  <p:sldSz cx="43891200" cy="32918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04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474"/>
    <a:srgbClr val="3E3E3E"/>
    <a:srgbClr val="1A395D"/>
    <a:srgbClr val="D8D440"/>
    <a:srgbClr val="8F8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E6D9B-67D2-438A-A192-8C7E171A5C25}" v="4670" dt="2025-04-21T02:10:05.629"/>
    <p1510:client id="{B8BF8945-4825-49A9-A2CC-860FE601C2F4}" v="40" dt="2025-04-21T01:55:16.992"/>
    <p1510:client id="{EE061F3B-4F9D-4C83-BBD4-A95F731FB213}" v="16" dt="2025-04-21T02:10:08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97" autoAdjust="0"/>
  </p:normalViewPr>
  <p:slideViewPr>
    <p:cSldViewPr snapToGrid="0">
      <p:cViewPr varScale="1">
        <p:scale>
          <a:sx n="17" d="100"/>
          <a:sy n="17" d="100"/>
        </p:scale>
        <p:origin x="1522" y="134"/>
      </p:cViewPr>
      <p:guideLst>
        <p:guide orient="horz" pos="11304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Mather" userId="518c32e2-2e94-4ade-ac4c-182d6e125dc6" providerId="ADAL" clId="{4644C347-08D9-4D75-AAAE-5A0EB0ABE659}"/>
    <pc:docChg chg="undo custSel delSld modSld">
      <pc:chgData name="Philip Mather" userId="518c32e2-2e94-4ade-ac4c-182d6e125dc6" providerId="ADAL" clId="{4644C347-08D9-4D75-AAAE-5A0EB0ABE659}" dt="2025-04-21T02:21:00.215" v="40" actId="6549"/>
      <pc:docMkLst>
        <pc:docMk/>
      </pc:docMkLst>
      <pc:sldChg chg="del">
        <pc:chgData name="Philip Mather" userId="518c32e2-2e94-4ade-ac4c-182d6e125dc6" providerId="ADAL" clId="{4644C347-08D9-4D75-AAAE-5A0EB0ABE659}" dt="2025-04-21T02:10:37.420" v="1" actId="47"/>
        <pc:sldMkLst>
          <pc:docMk/>
          <pc:sldMk cId="359865782" sldId="259"/>
        </pc:sldMkLst>
      </pc:sldChg>
      <pc:sldChg chg="modSp mod modNotesTx">
        <pc:chgData name="Philip Mather" userId="518c32e2-2e94-4ade-ac4c-182d6e125dc6" providerId="ADAL" clId="{4644C347-08D9-4D75-AAAE-5A0EB0ABE659}" dt="2025-04-21T02:21:00.215" v="40" actId="6549"/>
        <pc:sldMkLst>
          <pc:docMk/>
          <pc:sldMk cId="1010003609" sldId="264"/>
        </pc:sldMkLst>
        <pc:graphicFrameChg chg="modGraphic">
          <ac:chgData name="Philip Mather" userId="518c32e2-2e94-4ade-ac4c-182d6e125dc6" providerId="ADAL" clId="{4644C347-08D9-4D75-AAAE-5A0EB0ABE659}" dt="2025-04-21T02:12:58.423" v="39"/>
          <ac:graphicFrameMkLst>
            <pc:docMk/>
            <pc:sldMk cId="1010003609" sldId="264"/>
            <ac:graphicFrameMk id="47" creationId="{147A133E-9C53-3B3F-6547-50F83509B609}"/>
          </ac:graphicFrameMkLst>
        </pc:graphicFrameChg>
      </pc:sldChg>
      <pc:sldChg chg="del">
        <pc:chgData name="Philip Mather" userId="518c32e2-2e94-4ade-ac4c-182d6e125dc6" providerId="ADAL" clId="{4644C347-08D9-4D75-AAAE-5A0EB0ABE659}" dt="2025-04-21T02:10:35.819" v="0" actId="47"/>
        <pc:sldMkLst>
          <pc:docMk/>
          <pc:sldMk cId="210228143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B0CE4-C5C8-4DC7-89B9-3EF165919A9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E784-A79A-4A83-9317-85A590608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6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B031C-5B27-B028-CA96-22A9AC93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CA723-6652-9C61-6CF5-B5083C006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3017-A824-BE1B-C510-6227821C1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23B87-1744-DDF8-732D-11964501D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E784-A79A-4A83-9317-85A590608B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1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3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5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3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4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2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4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5000"/>
                <a:lumOff val="75000"/>
              </a:schemeClr>
            </a:gs>
            <a:gs pos="50000">
              <a:schemeClr val="tx2">
                <a:lumMod val="50000"/>
                <a:lumOff val="50000"/>
              </a:schemeClr>
            </a:gs>
            <a:gs pos="100000">
              <a:schemeClr val="tx2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94D4E2-5306-6E93-F646-C51F3EEF6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autiful Blue Sky Wallpapers - Top Free Beautiful Blue Sky Backgrounds ...">
            <a:extLst>
              <a:ext uri="{FF2B5EF4-FFF2-40B4-BE49-F238E27FC236}">
                <a16:creationId xmlns:a16="http://schemas.microsoft.com/office/drawing/2014/main" id="{E9817C0D-E3F3-7A33-ABC2-C1C5EBF8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4" y="8869"/>
            <a:ext cx="43891200" cy="32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A small airplane with lights&#10;&#10;AI-generated content may be incorrect.">
            <a:extLst>
              <a:ext uri="{FF2B5EF4-FFF2-40B4-BE49-F238E27FC236}">
                <a16:creationId xmlns:a16="http://schemas.microsoft.com/office/drawing/2014/main" id="{CC56FB62-5C7A-6D20-25FD-3B46A5656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21876" r="1261" b="18963"/>
          <a:stretch/>
        </p:blipFill>
        <p:spPr>
          <a:xfrm flipH="1">
            <a:off x="11388105" y="7152443"/>
            <a:ext cx="21310898" cy="10450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BAD932-23C3-F21A-BE00-FF1049C39C98}"/>
              </a:ext>
            </a:extLst>
          </p:cNvPr>
          <p:cNvSpPr/>
          <p:nvPr/>
        </p:nvSpPr>
        <p:spPr>
          <a:xfrm>
            <a:off x="502920" y="571500"/>
            <a:ext cx="42880548" cy="40005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ULTRALIGHT PROJECT</a:t>
            </a:r>
          </a:p>
          <a:p>
            <a:pPr algn="ctr"/>
            <a: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Mechanical Engineering, University of New Hampshire, Durham, NH 03824</a:t>
            </a:r>
          </a:p>
          <a:p>
            <a:pPr algn="ctr"/>
            <a: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Marcus Herold, Seth Chartier, Philip Mather, Ethan Tillinghast, Brian Viscido</a:t>
            </a:r>
          </a:p>
          <a:p>
            <a:pPr algn="ctr"/>
            <a: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Faculty Advisor: Dr. Ivaylo Nedyalkov </a:t>
            </a:r>
          </a:p>
        </p:txBody>
      </p:sp>
      <p:pic>
        <p:nvPicPr>
          <p:cNvPr id="21" name="Picture 2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D452F5-A58D-D21B-483C-33223BCA4E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30" y="1408830"/>
            <a:ext cx="8359559" cy="2331031"/>
          </a:xfrm>
          <a:prstGeom prst="rect">
            <a:avLst/>
          </a:prstGeom>
        </p:spPr>
      </p:pic>
      <p:pic>
        <p:nvPicPr>
          <p:cNvPr id="67" name="Picture 66" descr="A white airplane with text&#10;&#10;AI-generated content may be incorrect.">
            <a:extLst>
              <a:ext uri="{FF2B5EF4-FFF2-40B4-BE49-F238E27FC236}">
                <a16:creationId xmlns:a16="http://schemas.microsoft.com/office/drawing/2014/main" id="{C18B5544-1DA2-5C6B-4A3C-EC0F77DF8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283" y="989157"/>
            <a:ext cx="8089872" cy="29578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BFE5BD-5F9E-0BE7-27DE-7A0798290F44}"/>
              </a:ext>
            </a:extLst>
          </p:cNvPr>
          <p:cNvSpPr/>
          <p:nvPr/>
        </p:nvSpPr>
        <p:spPr>
          <a:xfrm>
            <a:off x="11339754" y="21053250"/>
            <a:ext cx="157703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Analysis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82D2D-073D-8D40-B31C-D17F0A8B263A}"/>
              </a:ext>
            </a:extLst>
          </p:cNvPr>
          <p:cNvSpPr/>
          <p:nvPr/>
        </p:nvSpPr>
        <p:spPr>
          <a:xfrm>
            <a:off x="11356809" y="22210762"/>
            <a:ext cx="15770352" cy="10090324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19D3A-0178-7ADB-C211-7DAF50016B0C}"/>
              </a:ext>
            </a:extLst>
          </p:cNvPr>
          <p:cNvSpPr/>
          <p:nvPr/>
        </p:nvSpPr>
        <p:spPr>
          <a:xfrm>
            <a:off x="606286" y="4984373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Our Mission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CFE5E12-5987-C21A-AA84-D98B1F8DA84C}"/>
              </a:ext>
            </a:extLst>
          </p:cNvPr>
          <p:cNvSpPr/>
          <p:nvPr/>
        </p:nvSpPr>
        <p:spPr>
          <a:xfrm>
            <a:off x="606286" y="6179984"/>
            <a:ext cx="10588752" cy="3539429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432DAE-0D74-4CDA-ED51-3B4A91423246}"/>
              </a:ext>
            </a:extLst>
          </p:cNvPr>
          <p:cNvSpPr txBox="1"/>
          <p:nvPr/>
        </p:nvSpPr>
        <p:spPr>
          <a:xfrm>
            <a:off x="606286" y="6154302"/>
            <a:ext cx="10458256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Driven by a commitment to innovation and sustainability, our undergraduate team combined hands-on engineering, modeling and experimentation, becoming the first in the world to successfully design, build, and fly a manned electric ultralight aircraft.	As one of the last major modes of transportation to electrify, aviation is on the verge of transformation — and we aim to be at the forefront of that change.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4E0266-BC3B-B5EA-5819-787F9E355A8E}"/>
              </a:ext>
            </a:extLst>
          </p:cNvPr>
          <p:cNvSpPr/>
          <p:nvPr/>
        </p:nvSpPr>
        <p:spPr>
          <a:xfrm>
            <a:off x="606287" y="10086387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Major Constraints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EB0B38A-D02E-DEE5-DF11-61EFB2797B50}"/>
              </a:ext>
            </a:extLst>
          </p:cNvPr>
          <p:cNvSpPr/>
          <p:nvPr/>
        </p:nvSpPr>
        <p:spPr>
          <a:xfrm>
            <a:off x="606287" y="11243899"/>
            <a:ext cx="10588752" cy="4097808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D56050-5880-F2D1-4507-D831B6B8D092}"/>
              </a:ext>
            </a:extLst>
          </p:cNvPr>
          <p:cNvSpPr txBox="1"/>
          <p:nvPr/>
        </p:nvSpPr>
        <p:spPr>
          <a:xfrm>
            <a:off x="606287" y="11256316"/>
            <a:ext cx="104582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Adhere to all legal requirements.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254 </a:t>
            </a:r>
            <a:r>
              <a:rPr lang="en-US" sz="320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lbs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weight limit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knots maximum stall speed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 knots max speed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Aircraft must take off under its own power.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Aircraft must not experience any structural damage at any point during flight.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critical components rated to 2.5g load with 1.5 FOS.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F46592B-82D4-5845-1874-61E9B86CEE99}"/>
              </a:ext>
            </a:extLst>
          </p:cNvPr>
          <p:cNvSpPr/>
          <p:nvPr/>
        </p:nvSpPr>
        <p:spPr>
          <a:xfrm>
            <a:off x="27387763" y="21053250"/>
            <a:ext cx="15995666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Experimentation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04FC4FC-CDA2-2643-A0CA-913AD81DE0CC}"/>
              </a:ext>
            </a:extLst>
          </p:cNvPr>
          <p:cNvSpPr/>
          <p:nvPr/>
        </p:nvSpPr>
        <p:spPr>
          <a:xfrm>
            <a:off x="27387763" y="22223179"/>
            <a:ext cx="15995666" cy="10077908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CA07FB-46A6-C7CC-D297-3CC643A90BF3}"/>
              </a:ext>
            </a:extLst>
          </p:cNvPr>
          <p:cNvSpPr txBox="1"/>
          <p:nvPr/>
        </p:nvSpPr>
        <p:spPr>
          <a:xfrm>
            <a:off x="35520739" y="28979696"/>
            <a:ext cx="7737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Wing Structural Testing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Wings loaded to 2.0 G’s to simulate worst-case in-flight conditions.</a:t>
            </a:r>
          </a:p>
          <a:p>
            <a:pPr marL="1485900" lvl="2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Observed no failure of Kevlar cords and no yielding or plastic deformation in aluminum spars.</a:t>
            </a:r>
          </a:p>
        </p:txBody>
      </p:sp>
      <p:pic>
        <p:nvPicPr>
          <p:cNvPr id="3" name="Picture 2" descr="A group of people in a workshop&#10;&#10;AI-generated content may be incorrect.">
            <a:extLst>
              <a:ext uri="{FF2B5EF4-FFF2-40B4-BE49-F238E27FC236}">
                <a16:creationId xmlns:a16="http://schemas.microsoft.com/office/drawing/2014/main" id="{57F2B90B-56DE-BA3F-919B-EAC0A6D64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 r="12746" b="14076"/>
          <a:stretch/>
        </p:blipFill>
        <p:spPr>
          <a:xfrm>
            <a:off x="35520739" y="22419646"/>
            <a:ext cx="7620210" cy="6590446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 descr="A car with a drone on the roof&#10;&#10;AI-generated content may be incorrect.">
            <a:extLst>
              <a:ext uri="{FF2B5EF4-FFF2-40B4-BE49-F238E27FC236}">
                <a16:creationId xmlns:a16="http://schemas.microsoft.com/office/drawing/2014/main" id="{D00F5060-453A-E65F-B1E0-9920CA5FA3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3"/>
          <a:stretch/>
        </p:blipFill>
        <p:spPr>
          <a:xfrm>
            <a:off x="27597955" y="26213875"/>
            <a:ext cx="7261860" cy="5861538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CF7DF-85C2-6210-EBAA-F3B716E08A7E}"/>
              </a:ext>
            </a:extLst>
          </p:cNvPr>
          <p:cNvSpPr txBox="1"/>
          <p:nvPr/>
        </p:nvSpPr>
        <p:spPr>
          <a:xfrm>
            <a:off x="27470674" y="22179215"/>
            <a:ext cx="76202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Dynamic Thrust Testing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collected from a calibrated load cell to evaluate performance of various motor-prop configurations.</a:t>
            </a:r>
          </a:p>
          <a:p>
            <a:pPr marL="1485900" lvl="2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range of speeds and power settings were used to characterize thrust output under dynamic operating conditions.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9900C1-8C7B-F065-A405-6535D20BA756}"/>
              </a:ext>
            </a:extLst>
          </p:cNvPr>
          <p:cNvSpPr/>
          <p:nvPr/>
        </p:nvSpPr>
        <p:spPr>
          <a:xfrm>
            <a:off x="588000" y="15590252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Flight Plans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428F34-EC3E-AB26-286F-6B66B5C02921}"/>
              </a:ext>
            </a:extLst>
          </p:cNvPr>
          <p:cNvSpPr/>
          <p:nvPr/>
        </p:nvSpPr>
        <p:spPr>
          <a:xfrm>
            <a:off x="558701" y="16717866"/>
            <a:ext cx="10588752" cy="4044290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AE122-A833-B8B9-90A2-2428EFE1D56A}"/>
              </a:ext>
            </a:extLst>
          </p:cNvPr>
          <p:cNvSpPr txBox="1"/>
          <p:nvPr/>
        </p:nvSpPr>
        <p:spPr>
          <a:xfrm>
            <a:off x="587999" y="16760181"/>
            <a:ext cx="10588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Sky Haven Airport Rochester, NH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Wright-Brother’s style flight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Winds &lt; 10 kts, &lt;5 kts crosswind component, no precipitation, daylight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6650D0-6D75-3720-69BD-8377B6510553}"/>
              </a:ext>
            </a:extLst>
          </p:cNvPr>
          <p:cNvSpPr/>
          <p:nvPr/>
        </p:nvSpPr>
        <p:spPr>
          <a:xfrm>
            <a:off x="514786" y="21053250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Pilot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66CA-411C-2778-5470-5433B920A933}"/>
              </a:ext>
            </a:extLst>
          </p:cNvPr>
          <p:cNvSpPr/>
          <p:nvPr/>
        </p:nvSpPr>
        <p:spPr>
          <a:xfrm>
            <a:off x="514786" y="22210762"/>
            <a:ext cx="10588752" cy="3607019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04F60-5343-DD9F-52C2-327A92307FDE}"/>
              </a:ext>
            </a:extLst>
          </p:cNvPr>
          <p:cNvSpPr txBox="1"/>
          <p:nvPr/>
        </p:nvSpPr>
        <p:spPr>
          <a:xfrm>
            <a:off x="514786" y="22223179"/>
            <a:ext cx="56641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Certified Pilot Zack Yeaton.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 Flight Hours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Instrument Rated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Experience flying many aircraft styles including traditional and taildragger configurations.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5851DF-D232-5318-6659-4F32BFEC614F}"/>
              </a:ext>
            </a:extLst>
          </p:cNvPr>
          <p:cNvSpPr/>
          <p:nvPr/>
        </p:nvSpPr>
        <p:spPr>
          <a:xfrm>
            <a:off x="475790" y="26318511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Acknowledgements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46B304-7A86-0418-97BC-79FB736B9AFD}"/>
              </a:ext>
            </a:extLst>
          </p:cNvPr>
          <p:cNvSpPr/>
          <p:nvPr/>
        </p:nvSpPr>
        <p:spPr>
          <a:xfrm>
            <a:off x="475790" y="27470942"/>
            <a:ext cx="10588752" cy="4762113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CC23E8-F539-A3A5-AB17-547BD69B7C26}"/>
              </a:ext>
            </a:extLst>
          </p:cNvPr>
          <p:cNvSpPr txBox="1"/>
          <p:nvPr/>
        </p:nvSpPr>
        <p:spPr>
          <a:xfrm>
            <a:off x="484606" y="27432412"/>
            <a:ext cx="102582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Ivaylo Nedyalkov</a:t>
            </a:r>
          </a:p>
          <a:p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TSC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workers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Scott Campbell, Noah McAdam, Kevan Carpenter</a:t>
            </a:r>
          </a:p>
          <a:p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CEPS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Dean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Erin Bell</a:t>
            </a:r>
          </a:p>
          <a:p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Chair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Christopher White</a:t>
            </a:r>
          </a:p>
          <a:p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Professionals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Todd Scruton, Jeff Sullivan</a:t>
            </a:r>
          </a:p>
          <a:p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Academic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Provost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Cyndee Gruden</a:t>
            </a:r>
          </a:p>
          <a:p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UNH Legal: Karyl Martin, Debbie Grotheer</a:t>
            </a:r>
          </a:p>
          <a:p>
            <a:endParaRPr lang="en-US" sz="32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 descr="A group of men standing in front of a small airplane&#10;&#10;AI-generated content may be incorrect.">
            <a:extLst>
              <a:ext uri="{FF2B5EF4-FFF2-40B4-BE49-F238E27FC236}">
                <a16:creationId xmlns:a16="http://schemas.microsoft.com/office/drawing/2014/main" id="{5CC14A5E-1F4B-6DD2-2A20-9F884C2BFD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4" t="46969" r="39056" b="24772"/>
          <a:stretch/>
        </p:blipFill>
        <p:spPr>
          <a:xfrm>
            <a:off x="7280471" y="22324779"/>
            <a:ext cx="3532969" cy="332334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951357-44E5-9189-AC9D-BA17928B6DBB}"/>
              </a:ext>
            </a:extLst>
          </p:cNvPr>
          <p:cNvCxnSpPr>
            <a:cxnSpLocks/>
          </p:cNvCxnSpPr>
          <p:nvPr/>
        </p:nvCxnSpPr>
        <p:spPr>
          <a:xfrm>
            <a:off x="11885986" y="12356506"/>
            <a:ext cx="2929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8FD6D2F-85DF-B63F-E75A-83B93AC5DF82}"/>
              </a:ext>
            </a:extLst>
          </p:cNvPr>
          <p:cNvSpPr txBox="1"/>
          <p:nvPr/>
        </p:nvSpPr>
        <p:spPr>
          <a:xfrm>
            <a:off x="11885986" y="11671505"/>
            <a:ext cx="292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Wings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1AC676-8C94-2191-A99D-2C5242E6D354}"/>
              </a:ext>
            </a:extLst>
          </p:cNvPr>
          <p:cNvSpPr txBox="1"/>
          <p:nvPr/>
        </p:nvSpPr>
        <p:spPr>
          <a:xfrm>
            <a:off x="11885986" y="12404558"/>
            <a:ext cx="2929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Epler 1210 profile cut from foam and fiber glassed.  Two aluminum spars for strength.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DF0430-A41B-4E4C-FBE2-82B2D37AF9FA}"/>
              </a:ext>
            </a:extLst>
          </p:cNvPr>
          <p:cNvCxnSpPr>
            <a:cxnSpLocks/>
          </p:cNvCxnSpPr>
          <p:nvPr/>
        </p:nvCxnSpPr>
        <p:spPr>
          <a:xfrm>
            <a:off x="21602449" y="15938681"/>
            <a:ext cx="2929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31CB03E-84FC-2CD1-C935-9BF90EB707B4}"/>
              </a:ext>
            </a:extLst>
          </p:cNvPr>
          <p:cNvSpPr txBox="1"/>
          <p:nvPr/>
        </p:nvSpPr>
        <p:spPr>
          <a:xfrm>
            <a:off x="21602449" y="15329880"/>
            <a:ext cx="292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Landing Gear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CC328C-BF55-9D9A-5080-5025D6AB4350}"/>
              </a:ext>
            </a:extLst>
          </p:cNvPr>
          <p:cNvSpPr txBox="1"/>
          <p:nvPr/>
        </p:nvSpPr>
        <p:spPr>
          <a:xfrm>
            <a:off x="21602449" y="15986733"/>
            <a:ext cx="292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Bungee design allows for smooth landing and adjustable tension.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1DC6187-D609-BA44-73AB-F8669A357230}"/>
              </a:ext>
            </a:extLst>
          </p:cNvPr>
          <p:cNvCxnSpPr>
            <a:cxnSpLocks/>
          </p:cNvCxnSpPr>
          <p:nvPr/>
        </p:nvCxnSpPr>
        <p:spPr>
          <a:xfrm>
            <a:off x="27127161" y="7088965"/>
            <a:ext cx="2929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C2050128-4062-9A8B-4A6F-B90775CD5B2B}"/>
              </a:ext>
            </a:extLst>
          </p:cNvPr>
          <p:cNvSpPr txBox="1"/>
          <p:nvPr/>
        </p:nvSpPr>
        <p:spPr>
          <a:xfrm>
            <a:off x="27127161" y="6480164"/>
            <a:ext cx="292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Post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5E87FB-EDA5-6A6C-A7C6-3273D0D2B25C}"/>
              </a:ext>
            </a:extLst>
          </p:cNvPr>
          <p:cNvSpPr txBox="1"/>
          <p:nvPr/>
        </p:nvSpPr>
        <p:spPr>
          <a:xfrm>
            <a:off x="27127161" y="7137017"/>
            <a:ext cx="2929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pulley design 8x multiplies forces to tension wings.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00BAAC9-AA23-3041-0193-9ADBE7D68FA9}"/>
              </a:ext>
            </a:extLst>
          </p:cNvPr>
          <p:cNvCxnSpPr>
            <a:cxnSpLocks/>
          </p:cNvCxnSpPr>
          <p:nvPr/>
        </p:nvCxnSpPr>
        <p:spPr>
          <a:xfrm>
            <a:off x="20486349" y="7220472"/>
            <a:ext cx="2929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AB94C41-B3A1-A4DC-60D9-0DFA0764163C}"/>
              </a:ext>
            </a:extLst>
          </p:cNvPr>
          <p:cNvSpPr txBox="1"/>
          <p:nvPr/>
        </p:nvSpPr>
        <p:spPr>
          <a:xfrm>
            <a:off x="20486349" y="6611671"/>
            <a:ext cx="292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Kevlar Rigging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3E7449F-B4E4-0E01-DCE1-8BD38F26E329}"/>
              </a:ext>
            </a:extLst>
          </p:cNvPr>
          <p:cNvSpPr txBox="1"/>
          <p:nvPr/>
        </p:nvSpPr>
        <p:spPr>
          <a:xfrm>
            <a:off x="20486349" y="7268524"/>
            <a:ext cx="292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Wings rigged with 400lb Kevlar to transfer load from wing to frame.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90DBB68-AAAD-F9DD-7360-967FC8D78C63}"/>
              </a:ext>
            </a:extLst>
          </p:cNvPr>
          <p:cNvCxnSpPr>
            <a:cxnSpLocks/>
          </p:cNvCxnSpPr>
          <p:nvPr/>
        </p:nvCxnSpPr>
        <p:spPr>
          <a:xfrm>
            <a:off x="17798560" y="14542861"/>
            <a:ext cx="2929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A50D353-28C7-9D97-FF0D-368A1255C9E9}"/>
              </a:ext>
            </a:extLst>
          </p:cNvPr>
          <p:cNvSpPr txBox="1"/>
          <p:nvPr/>
        </p:nvSpPr>
        <p:spPr>
          <a:xfrm>
            <a:off x="17798560" y="13934060"/>
            <a:ext cx="292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Empennage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857DEE6-6A7A-BBF0-EB88-C0716EF52C0B}"/>
              </a:ext>
            </a:extLst>
          </p:cNvPr>
          <p:cNvSpPr txBox="1"/>
          <p:nvPr/>
        </p:nvSpPr>
        <p:spPr>
          <a:xfrm>
            <a:off x="17798560" y="14590913"/>
            <a:ext cx="2929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Constructed from pine wood.  Adhered together with glue, laser cut gussets and wood screws.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B16DC12-ADEB-903C-EC09-E7CCBEDBA83F}"/>
              </a:ext>
            </a:extLst>
          </p:cNvPr>
          <p:cNvCxnSpPr>
            <a:cxnSpLocks/>
          </p:cNvCxnSpPr>
          <p:nvPr/>
        </p:nvCxnSpPr>
        <p:spPr>
          <a:xfrm>
            <a:off x="29817911" y="17627435"/>
            <a:ext cx="2569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1806F98D-E1EB-8F24-224A-F8D034B1A20F}"/>
              </a:ext>
            </a:extLst>
          </p:cNvPr>
          <p:cNvSpPr txBox="1"/>
          <p:nvPr/>
        </p:nvSpPr>
        <p:spPr>
          <a:xfrm>
            <a:off x="29817911" y="17018634"/>
            <a:ext cx="256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System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1C7961-0A25-D7E9-4BD8-6D532EF3D528}"/>
              </a:ext>
            </a:extLst>
          </p:cNvPr>
          <p:cNvSpPr txBox="1"/>
          <p:nvPr/>
        </p:nvSpPr>
        <p:spPr>
          <a:xfrm>
            <a:off x="29817911" y="17675487"/>
            <a:ext cx="2569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20-kW Motor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Nominal Voltage Battery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VESC Speed Controller</a:t>
            </a:r>
          </a:p>
        </p:txBody>
      </p:sp>
      <p:pic>
        <p:nvPicPr>
          <p:cNvPr id="90" name="Picture 89" descr="A plane with gauges and lines&#10;&#10;AI-generated content may be incorrect.">
            <a:extLst>
              <a:ext uri="{FF2B5EF4-FFF2-40B4-BE49-F238E27FC236}">
                <a16:creationId xmlns:a16="http://schemas.microsoft.com/office/drawing/2014/main" id="{D3D73BDD-06F1-6F79-7F01-6FBFB708E2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300" y="26050139"/>
            <a:ext cx="9090646" cy="6182917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2F0CBCBC-9C5C-E75B-B814-15D3439631DF}"/>
              </a:ext>
            </a:extLst>
          </p:cNvPr>
          <p:cNvSpPr txBox="1"/>
          <p:nvPr/>
        </p:nvSpPr>
        <p:spPr>
          <a:xfrm>
            <a:off x="20498962" y="23116633"/>
            <a:ext cx="65667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Analysis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Varying angles of attack analyzed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and out of ground effect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Covered and uncover fuselage</a:t>
            </a:r>
          </a:p>
          <a:p>
            <a:pPr lvl="1"/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</a:t>
            </a:r>
            <a:r>
              <a:rPr lang="en-US" sz="320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lbf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drag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 </a:t>
            </a:r>
            <a:r>
              <a:rPr lang="en-US" sz="320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lbf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lift</a:t>
            </a:r>
          </a:p>
        </p:txBody>
      </p:sp>
      <p:pic>
        <p:nvPicPr>
          <p:cNvPr id="95" name="Picture 94" descr="A computer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C62D847E-383C-14C4-48EE-F34B9C034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t="20798" r="8838" b="12705"/>
          <a:stretch/>
        </p:blipFill>
        <p:spPr>
          <a:xfrm>
            <a:off x="11318465" y="22823937"/>
            <a:ext cx="8010878" cy="52143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5390280-9B3A-7ECC-2547-1475730F3E7F}"/>
              </a:ext>
            </a:extLst>
          </p:cNvPr>
          <p:cNvSpPr/>
          <p:nvPr/>
        </p:nvSpPr>
        <p:spPr>
          <a:xfrm>
            <a:off x="32747706" y="6160009"/>
            <a:ext cx="10588752" cy="8331521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7BFB5742-5439-FBA2-4274-DFFAB3EA0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63423" y="7070907"/>
            <a:ext cx="4233928" cy="261060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8CCA36A-6A08-7EBF-A0F2-B6E9EE4F345D}"/>
              </a:ext>
            </a:extLst>
          </p:cNvPr>
          <p:cNvSpPr txBox="1"/>
          <p:nvPr/>
        </p:nvSpPr>
        <p:spPr>
          <a:xfrm>
            <a:off x="39966420" y="10240282"/>
            <a:ext cx="324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experimental joints required a higher breaking force than SolidWorks predicted.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Inset and outset gussets proved to require comparable breaking forces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CF3FB49-0651-85FD-B998-58CE43226DF0}"/>
              </a:ext>
            </a:extLst>
          </p:cNvPr>
          <p:cNvSpPr txBox="1"/>
          <p:nvPr/>
        </p:nvSpPr>
        <p:spPr>
          <a:xfrm>
            <a:off x="11615545" y="28030087"/>
            <a:ext cx="67264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Impact Load Analysis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 landing gear designed to withstand 2.0 G landing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Energy balance used to calculate impact speed according to the FAA.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DE427-FCCD-93CC-AAF8-2DDB360BA22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6495"/>
          <a:stretch/>
        </p:blipFill>
        <p:spPr>
          <a:xfrm>
            <a:off x="1170820" y="18819953"/>
            <a:ext cx="9459683" cy="188917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4BB4EB-F6FE-B905-7185-DE2C7DE85ECF}"/>
              </a:ext>
            </a:extLst>
          </p:cNvPr>
          <p:cNvCxnSpPr>
            <a:cxnSpLocks/>
          </p:cNvCxnSpPr>
          <p:nvPr/>
        </p:nvCxnSpPr>
        <p:spPr>
          <a:xfrm>
            <a:off x="26777617" y="16911105"/>
            <a:ext cx="20793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40467B2-9074-C1D1-38AB-DA79FC3BE9FE}"/>
              </a:ext>
            </a:extLst>
          </p:cNvPr>
          <p:cNvSpPr txBox="1"/>
          <p:nvPr/>
        </p:nvSpPr>
        <p:spPr>
          <a:xfrm>
            <a:off x="26777618" y="16302304"/>
            <a:ext cx="2092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Fuselage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C0F7B0-FE92-763D-38C5-978A4F74226E}"/>
              </a:ext>
            </a:extLst>
          </p:cNvPr>
          <p:cNvSpPr txBox="1"/>
          <p:nvPr/>
        </p:nvSpPr>
        <p:spPr>
          <a:xfrm>
            <a:off x="26777618" y="16959157"/>
            <a:ext cx="207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¾” cold-rolled steel welded in house.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3CCB5D-18EE-7968-7A67-C7C38DC7E25A}"/>
              </a:ext>
            </a:extLst>
          </p:cNvPr>
          <p:cNvSpPr/>
          <p:nvPr/>
        </p:nvSpPr>
        <p:spPr>
          <a:xfrm>
            <a:off x="32794716" y="4984373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Material Challenges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8ACE1E-93BA-070D-7D56-E4951F34CCFC}"/>
              </a:ext>
            </a:extLst>
          </p:cNvPr>
          <p:cNvSpPr txBox="1"/>
          <p:nvPr/>
        </p:nvSpPr>
        <p:spPr>
          <a:xfrm>
            <a:off x="32747086" y="6234749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60F6A7-FB6A-8ACE-9646-180284B028A7}"/>
              </a:ext>
            </a:extLst>
          </p:cNvPr>
          <p:cNvSpPr txBox="1"/>
          <p:nvPr/>
        </p:nvSpPr>
        <p:spPr>
          <a:xfrm>
            <a:off x="37944755" y="6234749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Computational</a:t>
            </a:r>
          </a:p>
        </p:txBody>
      </p:sp>
      <p:pic>
        <p:nvPicPr>
          <p:cNvPr id="35" name="Picture 34" descr="A blue and green cross with white text&#10;&#10;AI-generated content may be incorrect.">
            <a:extLst>
              <a:ext uri="{FF2B5EF4-FFF2-40B4-BE49-F238E27FC236}">
                <a16:creationId xmlns:a16="http://schemas.microsoft.com/office/drawing/2014/main" id="{E23FF4AC-E03C-BFC7-9495-6731F600B1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4953" r="22870" b="9371"/>
          <a:stretch/>
        </p:blipFill>
        <p:spPr>
          <a:xfrm>
            <a:off x="37535580" y="6998853"/>
            <a:ext cx="5405553" cy="328731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AF184FF-2606-851D-8856-08FDAF0D8BF8}"/>
              </a:ext>
            </a:extLst>
          </p:cNvPr>
          <p:cNvSpPr/>
          <p:nvPr/>
        </p:nvSpPr>
        <p:spPr>
          <a:xfrm>
            <a:off x="32794677" y="16009739"/>
            <a:ext cx="10588752" cy="4797587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6B09E9-D541-8110-C6B8-778245449B28}"/>
              </a:ext>
            </a:extLst>
          </p:cNvPr>
          <p:cNvSpPr/>
          <p:nvPr/>
        </p:nvSpPr>
        <p:spPr>
          <a:xfrm>
            <a:off x="32794677" y="14761916"/>
            <a:ext cx="10588752" cy="9906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0"/>
          </a:gra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latin typeface="Cambria" panose="02040503050406030204" pitchFamily="18" charset="0"/>
                <a:ea typeface="Cambria" panose="02040503050406030204" pitchFamily="18" charset="0"/>
              </a:rPr>
              <a:t>Weight Budget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667F26-E1E4-40D1-08B0-B81582A74047}"/>
              </a:ext>
            </a:extLst>
          </p:cNvPr>
          <p:cNvSpPr txBox="1"/>
          <p:nvPr/>
        </p:nvSpPr>
        <p:spPr>
          <a:xfrm>
            <a:off x="40448424" y="16507160"/>
            <a:ext cx="251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 weight constraint with 2lbs to spare.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19B340CD-4BBD-FDF8-78E5-7F9B0DF8E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465598"/>
              </p:ext>
            </p:extLst>
          </p:nvPr>
        </p:nvGraphicFramePr>
        <p:xfrm>
          <a:off x="33248842" y="16514719"/>
          <a:ext cx="6858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39143882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12011535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Item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Weight (lbs)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466057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Fuselage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518257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Wings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437046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System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61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11854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Empennage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65644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Miscellaneous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3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492275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481203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147A133E-9C53-3B3F-6547-50F83509B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938081"/>
              </p:ext>
            </p:extLst>
          </p:nvPr>
        </p:nvGraphicFramePr>
        <p:xfrm>
          <a:off x="32892069" y="10503406"/>
          <a:ext cx="694944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3410003178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89230425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955692436"/>
                    </a:ext>
                  </a:extLst>
                </a:gridCol>
              </a:tblGrid>
              <a:tr h="390688">
                <a:tc rowSpan="2"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Gusset Type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+mn-lt"/>
                          <a:ea typeface="Cambria" panose="02040503050406030204" pitchFamily="18" charset="0"/>
                        </a:rPr>
                        <a:t>Breaking Force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63506"/>
                  </a:ext>
                </a:extLst>
              </a:tr>
              <a:tr h="661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Analytical (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lbs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Experimental (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lbs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808414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45</a:t>
                      </a:r>
                      <a:r>
                        <a:rPr lang="en-US" sz="30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 Inset</a:t>
                      </a:r>
                      <a:endParaRPr lang="en-US" sz="300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65.0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127.3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46886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45</a:t>
                      </a:r>
                      <a:r>
                        <a:rPr lang="en-US" sz="30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 Outset</a:t>
                      </a:r>
                      <a:endParaRPr lang="en-US" sz="300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57.2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167.7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27738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90</a:t>
                      </a:r>
                      <a:r>
                        <a:rPr lang="en-US" sz="30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 Inset</a:t>
                      </a:r>
                      <a:endParaRPr lang="en-US" sz="300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43.5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220.5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863708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90</a:t>
                      </a:r>
                      <a:r>
                        <a:rPr lang="en-US" sz="30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 Outset</a:t>
                      </a:r>
                      <a:endParaRPr lang="en-US" sz="300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47.5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ea typeface="Cambria" panose="02040503050406030204" pitchFamily="18" charset="0"/>
                        </a:rPr>
                        <a:t>136.6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034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003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560</Words>
  <Application>Microsoft Office PowerPoint</Application>
  <PresentationFormat>Custom</PresentationFormat>
  <Paragraphs>105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Cambria</vt:lpstr>
      <vt:lpstr>Times New Roman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Mather</dc:creator>
  <cp:lastModifiedBy>Philip Mather</cp:lastModifiedBy>
  <cp:revision>2</cp:revision>
  <dcterms:created xsi:type="dcterms:W3CDTF">2025-03-30T18:18:50Z</dcterms:created>
  <dcterms:modified xsi:type="dcterms:W3CDTF">2025-04-21T02:21:10Z</dcterms:modified>
</cp:coreProperties>
</file>