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notesMasterIdLst>
    <p:notesMasterId r:id="rId8"/>
  </p:notesMasterIdLst>
  <p:sldIdLst>
    <p:sldId id="256" r:id="rId7"/>
  </p:sldIdLst>
  <p:sldSz cx="36576000" cy="29260800"/>
  <p:notesSz cx="9144000" cy="6858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6597" autoAdjust="0"/>
  </p:normalViewPr>
  <p:slideViewPr>
    <p:cSldViewPr snapToGrid="0">
      <p:cViewPr>
        <p:scale>
          <a:sx n="16" d="100"/>
          <a:sy n="16" d="100"/>
        </p:scale>
        <p:origin x="1628" y="86"/>
      </p:cViewPr>
      <p:guideLst>
        <p:guide orient="horz" pos="9216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DA318-1712-4ED8-9CE9-C32A4104D6A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857250"/>
            <a:ext cx="2892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FF20-018E-4CA5-BCA3-EC7BF036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Activation energy significance speak more on </a:t>
                </a:r>
              </a:p>
              <a:p>
                <a:endParaRPr lang="en-US" dirty="0"/>
              </a:p>
              <a:p>
                <a:r>
                  <a:rPr lang="en-US" dirty="0"/>
                  <a:t>Extent of reaction equation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1/T vs Log(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𝛽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derived from a linear regression of this Arrhenius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TiO2 synthesis indicating presence of Brookite TiO2 might be important to mention when it comes to the varying activation energy for each extent of reaction</a:t>
                </a:r>
              </a:p>
              <a:p>
                <a:endParaRPr lang="en-US"/>
              </a:p>
              <a:p>
                <a:r>
                  <a:rPr lang="en-US"/>
                  <a:t>Extent of reaction equation</a:t>
                </a:r>
              </a:p>
              <a:p>
                <a:endParaRPr lang="en-US"/>
              </a:p>
              <a:p>
                <a:r>
                  <a:rPr lang="en-US"/>
                  <a:t>Equations to find </a:t>
                </a:r>
                <a:r>
                  <a:rPr lang="en-US" err="1"/>
                  <a:t>Ea</a:t>
                </a:r>
                <a:r>
                  <a:rPr lang="en-US"/>
                  <a:t> and A (on separate lines)</a:t>
                </a:r>
              </a:p>
              <a:p>
                <a:endParaRPr lang="en-US"/>
              </a:p>
              <a:p>
                <a:r>
                  <a:rPr lang="en-US"/>
                  <a:t>Sample calculations for a specific extent of reaction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BFF20-018E-4CA5-BCA3-EC7BF03648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6"/>
            <a:ext cx="27432000" cy="7064584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9"/>
            <a:ext cx="31546800" cy="12171677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6"/>
            <a:ext cx="31546800" cy="640079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3"/>
            <a:ext cx="15473360" cy="351535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3"/>
            <a:ext cx="15549564" cy="3515357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6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6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08293" y="5366149"/>
            <a:ext cx="9637040" cy="92642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27126945" y="5358897"/>
                <a:ext cx="9189197" cy="866431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800"/>
                  </a:spcAft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pre-exponential factor: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1.80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800"/>
                  </a:spcAft>
                </a:pPr>
                <a:endParaRPr lang="en-US" sz="3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Model: Avrami-Erofe’ev equation (n=1.5)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945" y="5358897"/>
                <a:ext cx="9189197" cy="8664311"/>
              </a:xfrm>
              <a:prstGeom prst="rect">
                <a:avLst/>
              </a:prstGeom>
              <a:blipFill>
                <a:blip r:embed="rId3"/>
                <a:stretch>
                  <a:fillRect l="-165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99738DC3-290F-B34B-95DE-538796539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9156" y="5577478"/>
            <a:ext cx="1052752" cy="2023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8645B2-D281-8470-857E-186C099BB6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93" t="9047" r="12910" b="4305"/>
          <a:stretch/>
        </p:blipFill>
        <p:spPr>
          <a:xfrm>
            <a:off x="19218735" y="5919140"/>
            <a:ext cx="7023242" cy="6312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0377A-2FE4-B969-C05F-C1B5B37027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293" t="10118" r="12910" b="5327"/>
          <a:stretch/>
        </p:blipFill>
        <p:spPr>
          <a:xfrm>
            <a:off x="10819509" y="6089829"/>
            <a:ext cx="6877523" cy="6032698"/>
          </a:xfrm>
          <a:prstGeom prst="rect">
            <a:avLst/>
          </a:prstGeom>
        </p:spPr>
      </p:pic>
      <p:pic>
        <p:nvPicPr>
          <p:cNvPr id="25" name="Picture 24" descr="A diagram of a dropper and a glass container with liquid&#10;&#10;Description automatically generated">
            <a:extLst>
              <a:ext uri="{FF2B5EF4-FFF2-40B4-BE49-F238E27FC236}">
                <a16:creationId xmlns:a16="http://schemas.microsoft.com/office/drawing/2014/main" id="{F64C2ED8-0767-204E-85AE-11BB41575C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95" t="6517" r="425" b="7969"/>
          <a:stretch/>
        </p:blipFill>
        <p:spPr>
          <a:xfrm>
            <a:off x="418581" y="17081345"/>
            <a:ext cx="9288379" cy="2008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ubtitle 2"/>
              <p:cNvSpPr txBox="1">
                <a:spLocks/>
              </p:cNvSpPr>
              <p:nvPr/>
            </p:nvSpPr>
            <p:spPr>
              <a:xfrm>
                <a:off x="208293" y="15986727"/>
                <a:ext cx="9633652" cy="645595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</a:pPr>
                <a:endPara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TiO</a:t>
                </a:r>
                <a:r>
                  <a:rPr lang="en-US" sz="3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Support Synthesis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[2,3]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Sol-Gel synthesis using TTIP precursor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</a:t>
                </a:r>
              </a:p>
              <a:p>
                <a:pPr algn="just">
                  <a:spcBef>
                    <a:spcPts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</a:p>
              <a:p>
                <a:pPr algn="just">
                  <a:spcBef>
                    <a:spcPts val="0"/>
                  </a:spcBef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 Thermal Analysis (DTA)</a:t>
                </a:r>
              </a:p>
              <a:p>
                <a:pPr marL="457200" indent="-4572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sample weight: 20 mg</a:t>
                </a:r>
              </a:p>
              <a:p>
                <a:pPr marL="457200" indent="-4572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heating rates: 2.5 – 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ts val="12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scanning range: 25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 −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1000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3" y="15986727"/>
                <a:ext cx="9633652" cy="6455954"/>
              </a:xfrm>
              <a:prstGeom prst="rect">
                <a:avLst/>
              </a:prstGeom>
              <a:blipFill>
                <a:blip r:embed="rId8"/>
                <a:stretch>
                  <a:fillRect l="-1517" t="-65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85252AA-BB6C-7084-F6D2-E7AA26DC0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634" y="7954213"/>
            <a:ext cx="8540172" cy="3072163"/>
          </a:xfrm>
          <a:prstGeom prst="rect">
            <a:avLst/>
          </a:prstGeom>
        </p:spPr>
      </p:pic>
      <p:sp>
        <p:nvSpPr>
          <p:cNvPr id="21" name="Text Box 2546">
            <a:extLst>
              <a:ext uri="{FF2B5EF4-FFF2-40B4-BE49-F238E27FC236}">
                <a16:creationId xmlns:a16="http://schemas.microsoft.com/office/drawing/2014/main" id="{6C9D31C4-29B5-8589-41C8-908A4FFA9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75" y="5397477"/>
            <a:ext cx="9751516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 hangingPunct="1">
              <a:spcBef>
                <a:spcPts val="1200"/>
              </a:spcBef>
            </a:pPr>
            <a:r>
              <a:rPr lang="en-US" sz="32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Titanium Dioxide (TiO</a:t>
            </a:r>
            <a:r>
              <a:rPr lang="en-US" sz="3200" b="0" baseline="-25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</a:t>
            </a:r>
            <a:r>
              <a:rPr lang="en-US" sz="32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 is a robust catalyst:</a:t>
            </a:r>
          </a:p>
          <a:p>
            <a:pPr marL="685800" indent="-685800" algn="l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Cost-effective</a:t>
            </a:r>
          </a:p>
          <a:p>
            <a:pPr marL="685800" indent="-685800" algn="l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chemical stability</a:t>
            </a:r>
          </a:p>
          <a:p>
            <a:pPr marL="685800" indent="-685800" algn="l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Versatile use in photo- and thermal-catalysis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955" y="278196"/>
            <a:ext cx="36073137" cy="3594430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Kinetics of the Anatase - Rutile Transition 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William Steere</a:t>
            </a:r>
            <a:r>
              <a:rPr lang="en-US" sz="4800" dirty="0">
                <a:solidFill>
                  <a:srgbClr val="FFFFFF"/>
                </a:solidFill>
                <a:latin typeface="Times New Roman"/>
                <a:cs typeface="Times New Roman"/>
              </a:rPr>
              <a:t>, Seth </a:t>
            </a:r>
            <a:r>
              <a:rPr lang="en-US" sz="4800" dirty="0" err="1">
                <a:solidFill>
                  <a:srgbClr val="FFFFFF"/>
                </a:solidFill>
                <a:latin typeface="Times New Roman"/>
                <a:cs typeface="Times New Roman"/>
              </a:rPr>
              <a:t>Drahusz</a:t>
            </a:r>
            <a:r>
              <a:rPr lang="en-US" sz="4800" dirty="0">
                <a:solidFill>
                  <a:srgbClr val="FFFFFF"/>
                </a:solidFill>
                <a:latin typeface="Times New Roman"/>
                <a:cs typeface="Times New Roman"/>
              </a:rPr>
              <a:t>, and Dr. Nan Yi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Department of Chemical 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cs typeface="Times New Roman"/>
              </a:rPr>
              <a:t>Engineering </a:t>
            </a:r>
            <a:r>
              <a:rPr lang="en-US"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and Bioengineering</a:t>
            </a:r>
            <a:r>
              <a:rPr lang="en-US" sz="4800" i="1" dirty="0">
                <a:solidFill>
                  <a:schemeClr val="bg1"/>
                </a:solidFill>
                <a:latin typeface="Times New Roman"/>
                <a:cs typeface="Times New Roman"/>
              </a:rPr>
              <a:t>, University of New Hampshire, Durham, NH 03824</a:t>
            </a:r>
            <a:endParaRPr lang="en-US" sz="80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4905" y="14902716"/>
            <a:ext cx="9664490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277312" y="5364348"/>
            <a:ext cx="16368152" cy="690450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105924" y="15357973"/>
            <a:ext cx="9213025" cy="64559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/>
                <a:cs typeface="Times New Roman"/>
              </a:rPr>
              <a:t>Anatase TiO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transitions to Rutile TiO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under </a:t>
            </a:r>
            <a:r>
              <a:rPr lang="en-US" sz="3200">
                <a:latin typeface="Times New Roman"/>
                <a:cs typeface="Times New Roman"/>
              </a:rPr>
              <a:t>elevated temperature conditions</a:t>
            </a:r>
          </a:p>
          <a:p>
            <a:pPr marL="571500" indent="-571500" algn="l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Anatase-Rutile transition is an exothermic process</a:t>
            </a:r>
          </a:p>
          <a:p>
            <a:pPr marL="571500" indent="-571500" algn="l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process follows a nucleation and nuclei growth mechanism</a:t>
            </a:r>
          </a:p>
          <a:p>
            <a:pPr marL="571500" indent="-571500" algn="l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/>
                <a:cs typeface="Times New Roman"/>
              </a:rPr>
              <a:t>Potential error exists in early alpha values, incentivizing additional analysis</a:t>
            </a:r>
          </a:p>
          <a:p>
            <a:pPr marL="571500" indent="-571500" algn="l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>
                <a:latin typeface="Times New Roman"/>
                <a:cs typeface="Times New Roman"/>
              </a:rPr>
              <a:t>The kinetic mechanism </a:t>
            </a:r>
            <a:r>
              <a:rPr lang="en-US" sz="3200" dirty="0">
                <a:latin typeface="Times New Roman"/>
                <a:cs typeface="Times New Roman"/>
              </a:rPr>
              <a:t>provides insight into the applications of TiO</a:t>
            </a:r>
            <a:r>
              <a:rPr lang="en-US" sz="2100" baseline="-25000" dirty="0">
                <a:latin typeface="Times New Roman"/>
                <a:cs typeface="Times New Roman"/>
              </a:rPr>
              <a:t>2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04905" y="4282138"/>
            <a:ext cx="9637040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7126946" y="4282138"/>
            <a:ext cx="9189196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7105924" y="14304667"/>
            <a:ext cx="9213025" cy="77184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7126945" y="22093956"/>
            <a:ext cx="9213025" cy="7717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0274241" y="12504853"/>
            <a:ext cx="16370906" cy="7718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Kinetic Modeling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0276995" y="13490065"/>
            <a:ext cx="16368152" cy="71775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8" y="666272"/>
            <a:ext cx="2030904" cy="2867158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27126945" y="25620572"/>
            <a:ext cx="9213025" cy="34091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Materials 2023, 16, 2731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J. Mol. Catal. A, 2005, 225, 203-212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J. Inorg. Organomet. Polym. 2020, 30, 4829–4846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Ind. Eng. Chem. Res. 2008, 47, 7211–7218</a:t>
            </a: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7126945" y="24568779"/>
            <a:ext cx="9213025" cy="7717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10274241" y="4282138"/>
            <a:ext cx="16371223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Extent of Reaction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859589" y="13490214"/>
            <a:ext cx="494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 relationship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7126946" y="23145749"/>
            <a:ext cx="9213024" cy="11430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 Hamel Center for Undergraduate Research and Darcy Silver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8A543-5219-42B3-6848-E0878FB52D36}"/>
              </a:ext>
            </a:extLst>
          </p:cNvPr>
          <p:cNvSpPr txBox="1"/>
          <p:nvPr/>
        </p:nvSpPr>
        <p:spPr>
          <a:xfrm>
            <a:off x="307997" y="11097093"/>
            <a:ext cx="9561399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transitions are transitions between internal morphologies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en-US" sz="3200" b="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temperature instigates the Anatase-Rutile Transition (ART)</a:t>
            </a:r>
          </a:p>
          <a:p>
            <a:pPr marL="571500" indent="-5715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investigated the kinetics of the ART process  to better understand TiO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catalysts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DE74B32D-05BB-AE04-7932-B44D41320CDB}"/>
              </a:ext>
            </a:extLst>
          </p:cNvPr>
          <p:cNvSpPr txBox="1">
            <a:spLocks/>
          </p:cNvSpPr>
          <p:nvPr/>
        </p:nvSpPr>
        <p:spPr>
          <a:xfrm>
            <a:off x="204905" y="22692527"/>
            <a:ext cx="9633653" cy="8116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67530288-BA52-42B7-DDAA-6514A3D56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93" y="23754069"/>
                <a:ext cx="9633652" cy="5275687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Extent of Reaction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spcAft>
                    <a:spcPts val="4200"/>
                  </a:spcAft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-</a:t>
                </a:r>
                <a:r>
                  <a:rPr lang="en-US" sz="32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relationship</a:t>
                </a:r>
              </a:p>
              <a:p>
                <a:pPr algn="l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Arrhenius Parameters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[4]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spcBef>
                    <a:spcPts val="0"/>
                  </a:spcBef>
                  <a:spcAft>
                    <a:spcPts val="4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sup>
                      <m:e>
                        <m:f>
                          <m:fPr>
                            <m:type m:val="skw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den>
                        </m:f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den>
                        </m:f>
                        <m:nary>
                          <m:nary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𝑅𝑇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𝑑𝑇</m:t>
                            </m:r>
                          </m:e>
                        </m:nary>
                      </m:e>
                    </m:nary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Ozawa-Flynn-Wall (OFW) method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[4]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l"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𝐴𝐸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𝑅𝑔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−2.315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−0.4567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67530288-BA52-42B7-DDAA-6514A3D5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3" y="23754069"/>
                <a:ext cx="9633652" cy="5275687"/>
              </a:xfrm>
              <a:prstGeom prst="rect">
                <a:avLst/>
              </a:prstGeom>
              <a:blipFill>
                <a:blip r:embed="rId12"/>
                <a:stretch>
                  <a:fillRect l="-1517" t="-242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84CCAB4-CE70-3AC4-FD17-0D5F87DFEF94}"/>
              </a:ext>
            </a:extLst>
          </p:cNvPr>
          <p:cNvSpPr/>
          <p:nvPr/>
        </p:nvSpPr>
        <p:spPr>
          <a:xfrm>
            <a:off x="14436205" y="6363268"/>
            <a:ext cx="1641427" cy="156949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CF6764-B644-8CCB-58F4-CC5D11965B6A}"/>
              </a:ext>
            </a:extLst>
          </p:cNvPr>
          <p:cNvCxnSpPr>
            <a:cxnSpLocks/>
            <a:stCxn id="34" idx="0"/>
            <a:endCxn id="44" idx="0"/>
          </p:cNvCxnSpPr>
          <p:nvPr/>
        </p:nvCxnSpPr>
        <p:spPr>
          <a:xfrm>
            <a:off x="15256919" y="6363268"/>
            <a:ext cx="8021719" cy="2516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3B5A98-F756-FB5B-0408-37FF2D9A2D2B}"/>
              </a:ext>
            </a:extLst>
          </p:cNvPr>
          <p:cNvCxnSpPr>
            <a:cxnSpLocks/>
          </p:cNvCxnSpPr>
          <p:nvPr/>
        </p:nvCxnSpPr>
        <p:spPr>
          <a:xfrm>
            <a:off x="14968178" y="7893697"/>
            <a:ext cx="7812511" cy="31252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287CEF91-CDE2-6E36-5DD9-6AA776BB7D8C}"/>
              </a:ext>
            </a:extLst>
          </p:cNvPr>
          <p:cNvSpPr/>
          <p:nvPr/>
        </p:nvSpPr>
        <p:spPr>
          <a:xfrm>
            <a:off x="21041017" y="6614925"/>
            <a:ext cx="4475241" cy="4440948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BB4B28-9F16-E4B5-F1CB-8FDD2C6009E6}"/>
              </a:ext>
            </a:extLst>
          </p:cNvPr>
          <p:cNvSpPr txBox="1"/>
          <p:nvPr/>
        </p:nvSpPr>
        <p:spPr>
          <a:xfrm>
            <a:off x="13370853" y="5380531"/>
            <a:ext cx="930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exothermic transition peak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6DC64F7-BCFE-B606-08ED-34514FE53A2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8927" t="10735" r="12658" b="5146"/>
          <a:stretch/>
        </p:blipFill>
        <p:spPr>
          <a:xfrm>
            <a:off x="10640957" y="14500121"/>
            <a:ext cx="7381808" cy="6062129"/>
          </a:xfrm>
          <a:prstGeom prst="rect">
            <a:avLst/>
          </a:prstGeom>
        </p:spPr>
      </p:pic>
      <p:sp>
        <p:nvSpPr>
          <p:cNvPr id="71" name="Subtitle 2">
            <a:extLst>
              <a:ext uri="{FF2B5EF4-FFF2-40B4-BE49-F238E27FC236}">
                <a16:creationId xmlns:a16="http://schemas.microsoft.com/office/drawing/2014/main" id="{BC2419FF-3633-9596-59C4-CAE3077ACE51}"/>
              </a:ext>
            </a:extLst>
          </p:cNvPr>
          <p:cNvSpPr txBox="1">
            <a:spLocks/>
          </p:cNvSpPr>
          <p:nvPr/>
        </p:nvSpPr>
        <p:spPr>
          <a:xfrm>
            <a:off x="10276995" y="20904039"/>
            <a:ext cx="16371222" cy="7718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 &amp; Pre-exponential Factor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904A4531-DE93-DA03-6C12-95A5733DB130}"/>
              </a:ext>
            </a:extLst>
          </p:cNvPr>
          <p:cNvSpPr txBox="1">
            <a:spLocks/>
          </p:cNvSpPr>
          <p:nvPr/>
        </p:nvSpPr>
        <p:spPr>
          <a:xfrm>
            <a:off x="10274241" y="21912297"/>
            <a:ext cx="16368152" cy="711745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7D0DE5-3C18-8CE4-95AD-0923CD64A2BC}"/>
              </a:ext>
            </a:extLst>
          </p:cNvPr>
          <p:cNvSpPr txBox="1"/>
          <p:nvPr/>
        </p:nvSpPr>
        <p:spPr>
          <a:xfrm>
            <a:off x="19036459" y="13539880"/>
            <a:ext cx="723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Avrami-Erofe’ev mechanism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28F12AE-24FD-FF5E-57FC-8065F748898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8956" t="10252" r="12725" b="5079"/>
          <a:stretch/>
        </p:blipFill>
        <p:spPr>
          <a:xfrm>
            <a:off x="10694287" y="22844946"/>
            <a:ext cx="7200900" cy="59595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8DE3D13-00E1-A8A3-A652-96F09E4C846A}"/>
              </a:ext>
            </a:extLst>
          </p:cNvPr>
          <p:cNvSpPr txBox="1"/>
          <p:nvPr/>
        </p:nvSpPr>
        <p:spPr>
          <a:xfrm>
            <a:off x="10677800" y="22046196"/>
            <a:ext cx="723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OFW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F00D744-2A23-F451-D63B-458A630931EA}"/>
                  </a:ext>
                </a:extLst>
              </p:cNvPr>
              <p:cNvSpPr txBox="1"/>
              <p:nvPr/>
            </p:nvSpPr>
            <p:spPr>
              <a:xfrm>
                <a:off x="18315232" y="21904614"/>
                <a:ext cx="8327161" cy="7235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sz="32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1.987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−0.4567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4.184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Pre-factor A formula: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𝐼𝑛𝑡𝑒𝑟𝑐𝑒𝑝𝑡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1.987×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𝑐𝑎𝑙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2400"/>
                  </a:spcAf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calculation: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=−16495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−1.987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−0.4567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4.184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=300.1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18.82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×1.987×0.639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71767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F00D744-2A23-F451-D63B-458A63093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5232" y="21904614"/>
                <a:ext cx="8327161" cy="7235442"/>
              </a:xfrm>
              <a:prstGeom prst="rect">
                <a:avLst/>
              </a:prstGeom>
              <a:blipFill>
                <a:blip r:embed="rId15"/>
                <a:stretch>
                  <a:fillRect l="-1830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8">
            <a:extLst>
              <a:ext uri="{FF2B5EF4-FFF2-40B4-BE49-F238E27FC236}">
                <a16:creationId xmlns:a16="http://schemas.microsoft.com/office/drawing/2014/main" id="{05A7F2A9-1294-7243-9F9B-B1A403FADEA4}"/>
              </a:ext>
            </a:extLst>
          </p:cNvPr>
          <p:cNvSpPr txBox="1"/>
          <p:nvPr/>
        </p:nvSpPr>
        <p:spPr>
          <a:xfrm>
            <a:off x="27920975" y="7396649"/>
            <a:ext cx="16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Anatase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6">
            <a:extLst>
              <a:ext uri="{FF2B5EF4-FFF2-40B4-BE49-F238E27FC236}">
                <a16:creationId xmlns:a16="http://schemas.microsoft.com/office/drawing/2014/main" id="{EB8A74B9-8043-6048-A51C-2049FCCB03F9}"/>
              </a:ext>
            </a:extLst>
          </p:cNvPr>
          <p:cNvSpPr txBox="1"/>
          <p:nvPr/>
        </p:nvSpPr>
        <p:spPr>
          <a:xfrm>
            <a:off x="33079052" y="9656315"/>
            <a:ext cx="172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Rutile</a:t>
            </a:r>
            <a:endParaRPr lang="en-US" sz="2000" b="1" baseline="-25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Freeform 7">
            <a:extLst>
              <a:ext uri="{FF2B5EF4-FFF2-40B4-BE49-F238E27FC236}">
                <a16:creationId xmlns:a16="http://schemas.microsoft.com/office/drawing/2014/main" id="{4B08D503-C860-4D41-AE98-E9111657A3DD}"/>
              </a:ext>
            </a:extLst>
          </p:cNvPr>
          <p:cNvSpPr>
            <a:spLocks/>
          </p:cNvSpPr>
          <p:nvPr/>
        </p:nvSpPr>
        <p:spPr>
          <a:xfrm>
            <a:off x="27293818" y="6740171"/>
            <a:ext cx="7976900" cy="3774764"/>
          </a:xfrm>
          <a:custGeom>
            <a:avLst/>
            <a:gdLst>
              <a:gd name="connsiteX0" fmla="*/ 0 w 5698435"/>
              <a:gd name="connsiteY0" fmla="*/ 0 h 2743200"/>
              <a:gd name="connsiteX1" fmla="*/ 53009 w 5698435"/>
              <a:gd name="connsiteY1" fmla="*/ 92765 h 2743200"/>
              <a:gd name="connsiteX2" fmla="*/ 106017 w 5698435"/>
              <a:gd name="connsiteY2" fmla="*/ 172278 h 2743200"/>
              <a:gd name="connsiteX3" fmla="*/ 132522 w 5698435"/>
              <a:gd name="connsiteY3" fmla="*/ 251791 h 2743200"/>
              <a:gd name="connsiteX4" fmla="*/ 159026 w 5698435"/>
              <a:gd name="connsiteY4" fmla="*/ 291548 h 2743200"/>
              <a:gd name="connsiteX5" fmla="*/ 185530 w 5698435"/>
              <a:gd name="connsiteY5" fmla="*/ 371061 h 2743200"/>
              <a:gd name="connsiteX6" fmla="*/ 238539 w 5698435"/>
              <a:gd name="connsiteY6" fmla="*/ 450574 h 2743200"/>
              <a:gd name="connsiteX7" fmla="*/ 278296 w 5698435"/>
              <a:gd name="connsiteY7" fmla="*/ 516835 h 2743200"/>
              <a:gd name="connsiteX8" fmla="*/ 318052 w 5698435"/>
              <a:gd name="connsiteY8" fmla="*/ 596348 h 2743200"/>
              <a:gd name="connsiteX9" fmla="*/ 357809 w 5698435"/>
              <a:gd name="connsiteY9" fmla="*/ 675861 h 2743200"/>
              <a:gd name="connsiteX10" fmla="*/ 397565 w 5698435"/>
              <a:gd name="connsiteY10" fmla="*/ 755374 h 2743200"/>
              <a:gd name="connsiteX11" fmla="*/ 424070 w 5698435"/>
              <a:gd name="connsiteY11" fmla="*/ 781878 h 2743200"/>
              <a:gd name="connsiteX12" fmla="*/ 450574 w 5698435"/>
              <a:gd name="connsiteY12" fmla="*/ 821635 h 2743200"/>
              <a:gd name="connsiteX13" fmla="*/ 463826 w 5698435"/>
              <a:gd name="connsiteY13" fmla="*/ 861391 h 2743200"/>
              <a:gd name="connsiteX14" fmla="*/ 503583 w 5698435"/>
              <a:gd name="connsiteY14" fmla="*/ 887895 h 2743200"/>
              <a:gd name="connsiteX15" fmla="*/ 516835 w 5698435"/>
              <a:gd name="connsiteY15" fmla="*/ 927652 h 2743200"/>
              <a:gd name="connsiteX16" fmla="*/ 556591 w 5698435"/>
              <a:gd name="connsiteY16" fmla="*/ 954156 h 2743200"/>
              <a:gd name="connsiteX17" fmla="*/ 583096 w 5698435"/>
              <a:gd name="connsiteY17" fmla="*/ 980661 h 2743200"/>
              <a:gd name="connsiteX18" fmla="*/ 609600 w 5698435"/>
              <a:gd name="connsiteY18" fmla="*/ 1020417 h 2743200"/>
              <a:gd name="connsiteX19" fmla="*/ 689113 w 5698435"/>
              <a:gd name="connsiteY19" fmla="*/ 1073426 h 2743200"/>
              <a:gd name="connsiteX20" fmla="*/ 755374 w 5698435"/>
              <a:gd name="connsiteY20" fmla="*/ 1126435 h 2743200"/>
              <a:gd name="connsiteX21" fmla="*/ 795130 w 5698435"/>
              <a:gd name="connsiteY21" fmla="*/ 1152939 h 2743200"/>
              <a:gd name="connsiteX22" fmla="*/ 821635 w 5698435"/>
              <a:gd name="connsiteY22" fmla="*/ 1179443 h 2743200"/>
              <a:gd name="connsiteX23" fmla="*/ 874644 w 5698435"/>
              <a:gd name="connsiteY23" fmla="*/ 1192695 h 2743200"/>
              <a:gd name="connsiteX24" fmla="*/ 993913 w 5698435"/>
              <a:gd name="connsiteY24" fmla="*/ 1179443 h 2743200"/>
              <a:gd name="connsiteX25" fmla="*/ 1046922 w 5698435"/>
              <a:gd name="connsiteY25" fmla="*/ 1166191 h 2743200"/>
              <a:gd name="connsiteX26" fmla="*/ 1166191 w 5698435"/>
              <a:gd name="connsiteY26" fmla="*/ 1126435 h 2743200"/>
              <a:gd name="connsiteX27" fmla="*/ 1245704 w 5698435"/>
              <a:gd name="connsiteY27" fmla="*/ 1099930 h 2743200"/>
              <a:gd name="connsiteX28" fmla="*/ 1285461 w 5698435"/>
              <a:gd name="connsiteY28" fmla="*/ 1086678 h 2743200"/>
              <a:gd name="connsiteX29" fmla="*/ 1325217 w 5698435"/>
              <a:gd name="connsiteY29" fmla="*/ 1060174 h 2743200"/>
              <a:gd name="connsiteX30" fmla="*/ 1351722 w 5698435"/>
              <a:gd name="connsiteY30" fmla="*/ 1033669 h 2743200"/>
              <a:gd name="connsiteX31" fmla="*/ 1391478 w 5698435"/>
              <a:gd name="connsiteY31" fmla="*/ 1020417 h 2743200"/>
              <a:gd name="connsiteX32" fmla="*/ 1457739 w 5698435"/>
              <a:gd name="connsiteY32" fmla="*/ 967409 h 2743200"/>
              <a:gd name="connsiteX33" fmla="*/ 1484244 w 5698435"/>
              <a:gd name="connsiteY33" fmla="*/ 940904 h 2743200"/>
              <a:gd name="connsiteX34" fmla="*/ 1524000 w 5698435"/>
              <a:gd name="connsiteY34" fmla="*/ 914400 h 2743200"/>
              <a:gd name="connsiteX35" fmla="*/ 1550504 w 5698435"/>
              <a:gd name="connsiteY35" fmla="*/ 887895 h 2743200"/>
              <a:gd name="connsiteX36" fmla="*/ 1590261 w 5698435"/>
              <a:gd name="connsiteY36" fmla="*/ 874643 h 2743200"/>
              <a:gd name="connsiteX37" fmla="*/ 1669774 w 5698435"/>
              <a:gd name="connsiteY37" fmla="*/ 834887 h 2743200"/>
              <a:gd name="connsiteX38" fmla="*/ 1709530 w 5698435"/>
              <a:gd name="connsiteY38" fmla="*/ 808382 h 2743200"/>
              <a:gd name="connsiteX39" fmla="*/ 1749287 w 5698435"/>
              <a:gd name="connsiteY39" fmla="*/ 795130 h 2743200"/>
              <a:gd name="connsiteX40" fmla="*/ 1828800 w 5698435"/>
              <a:gd name="connsiteY40" fmla="*/ 742122 h 2743200"/>
              <a:gd name="connsiteX41" fmla="*/ 1961322 w 5698435"/>
              <a:gd name="connsiteY41" fmla="*/ 636104 h 2743200"/>
              <a:gd name="connsiteX42" fmla="*/ 2133600 w 5698435"/>
              <a:gd name="connsiteY42" fmla="*/ 596348 h 2743200"/>
              <a:gd name="connsiteX43" fmla="*/ 2345635 w 5698435"/>
              <a:gd name="connsiteY43" fmla="*/ 596348 h 2743200"/>
              <a:gd name="connsiteX44" fmla="*/ 2425148 w 5698435"/>
              <a:gd name="connsiteY44" fmla="*/ 622852 h 2743200"/>
              <a:gd name="connsiteX45" fmla="*/ 2464904 w 5698435"/>
              <a:gd name="connsiteY45" fmla="*/ 636104 h 2743200"/>
              <a:gd name="connsiteX46" fmla="*/ 2544417 w 5698435"/>
              <a:gd name="connsiteY46" fmla="*/ 689113 h 2743200"/>
              <a:gd name="connsiteX47" fmla="*/ 2570922 w 5698435"/>
              <a:gd name="connsiteY47" fmla="*/ 715617 h 2743200"/>
              <a:gd name="connsiteX48" fmla="*/ 2610678 w 5698435"/>
              <a:gd name="connsiteY48" fmla="*/ 728869 h 2743200"/>
              <a:gd name="connsiteX49" fmla="*/ 2663687 w 5698435"/>
              <a:gd name="connsiteY49" fmla="*/ 795130 h 2743200"/>
              <a:gd name="connsiteX50" fmla="*/ 2716696 w 5698435"/>
              <a:gd name="connsiteY50" fmla="*/ 848139 h 2743200"/>
              <a:gd name="connsiteX51" fmla="*/ 2743200 w 5698435"/>
              <a:gd name="connsiteY51" fmla="*/ 887895 h 2743200"/>
              <a:gd name="connsiteX52" fmla="*/ 2796209 w 5698435"/>
              <a:gd name="connsiteY52" fmla="*/ 940904 h 2743200"/>
              <a:gd name="connsiteX53" fmla="*/ 2822713 w 5698435"/>
              <a:gd name="connsiteY53" fmla="*/ 967409 h 2743200"/>
              <a:gd name="connsiteX54" fmla="*/ 2835965 w 5698435"/>
              <a:gd name="connsiteY54" fmla="*/ 1007165 h 2743200"/>
              <a:gd name="connsiteX55" fmla="*/ 2888974 w 5698435"/>
              <a:gd name="connsiteY55" fmla="*/ 1060174 h 2743200"/>
              <a:gd name="connsiteX56" fmla="*/ 2928730 w 5698435"/>
              <a:gd name="connsiteY56" fmla="*/ 1126435 h 2743200"/>
              <a:gd name="connsiteX57" fmla="*/ 2941983 w 5698435"/>
              <a:gd name="connsiteY57" fmla="*/ 1166191 h 2743200"/>
              <a:gd name="connsiteX58" fmla="*/ 3021496 w 5698435"/>
              <a:gd name="connsiteY58" fmla="*/ 1272209 h 2743200"/>
              <a:gd name="connsiteX59" fmla="*/ 3074504 w 5698435"/>
              <a:gd name="connsiteY59" fmla="*/ 1338469 h 2743200"/>
              <a:gd name="connsiteX60" fmla="*/ 3087757 w 5698435"/>
              <a:gd name="connsiteY60" fmla="*/ 1378226 h 2743200"/>
              <a:gd name="connsiteX61" fmla="*/ 3140765 w 5698435"/>
              <a:gd name="connsiteY61" fmla="*/ 1444487 h 2743200"/>
              <a:gd name="connsiteX62" fmla="*/ 3154017 w 5698435"/>
              <a:gd name="connsiteY62" fmla="*/ 1484243 h 2743200"/>
              <a:gd name="connsiteX63" fmla="*/ 3180522 w 5698435"/>
              <a:gd name="connsiteY63" fmla="*/ 1510748 h 2743200"/>
              <a:gd name="connsiteX64" fmla="*/ 3207026 w 5698435"/>
              <a:gd name="connsiteY64" fmla="*/ 1550504 h 2743200"/>
              <a:gd name="connsiteX65" fmla="*/ 3220278 w 5698435"/>
              <a:gd name="connsiteY65" fmla="*/ 1590261 h 2743200"/>
              <a:gd name="connsiteX66" fmla="*/ 3246783 w 5698435"/>
              <a:gd name="connsiteY66" fmla="*/ 1616765 h 2743200"/>
              <a:gd name="connsiteX67" fmla="*/ 3313044 w 5698435"/>
              <a:gd name="connsiteY67" fmla="*/ 1696278 h 2743200"/>
              <a:gd name="connsiteX68" fmla="*/ 3352800 w 5698435"/>
              <a:gd name="connsiteY68" fmla="*/ 1775791 h 2743200"/>
              <a:gd name="connsiteX69" fmla="*/ 3392557 w 5698435"/>
              <a:gd name="connsiteY69" fmla="*/ 1815548 h 2743200"/>
              <a:gd name="connsiteX70" fmla="*/ 3445565 w 5698435"/>
              <a:gd name="connsiteY70" fmla="*/ 1895061 h 2743200"/>
              <a:gd name="connsiteX71" fmla="*/ 3472070 w 5698435"/>
              <a:gd name="connsiteY71" fmla="*/ 1934817 h 2743200"/>
              <a:gd name="connsiteX72" fmla="*/ 3498574 w 5698435"/>
              <a:gd name="connsiteY72" fmla="*/ 1961322 h 2743200"/>
              <a:gd name="connsiteX73" fmla="*/ 3525078 w 5698435"/>
              <a:gd name="connsiteY73" fmla="*/ 2001078 h 2743200"/>
              <a:gd name="connsiteX74" fmla="*/ 3578087 w 5698435"/>
              <a:gd name="connsiteY74" fmla="*/ 2054087 h 2743200"/>
              <a:gd name="connsiteX75" fmla="*/ 3617844 w 5698435"/>
              <a:gd name="connsiteY75" fmla="*/ 2093843 h 2743200"/>
              <a:gd name="connsiteX76" fmla="*/ 3670852 w 5698435"/>
              <a:gd name="connsiteY76" fmla="*/ 2173356 h 2743200"/>
              <a:gd name="connsiteX77" fmla="*/ 3737113 w 5698435"/>
              <a:gd name="connsiteY77" fmla="*/ 2239617 h 2743200"/>
              <a:gd name="connsiteX78" fmla="*/ 3763617 w 5698435"/>
              <a:gd name="connsiteY78" fmla="*/ 2266122 h 2743200"/>
              <a:gd name="connsiteX79" fmla="*/ 3829878 w 5698435"/>
              <a:gd name="connsiteY79" fmla="*/ 2345635 h 2743200"/>
              <a:gd name="connsiteX80" fmla="*/ 3869635 w 5698435"/>
              <a:gd name="connsiteY80" fmla="*/ 2411895 h 2743200"/>
              <a:gd name="connsiteX81" fmla="*/ 3896139 w 5698435"/>
              <a:gd name="connsiteY81" fmla="*/ 2451652 h 2743200"/>
              <a:gd name="connsiteX82" fmla="*/ 3988904 w 5698435"/>
              <a:gd name="connsiteY82" fmla="*/ 2531165 h 2743200"/>
              <a:gd name="connsiteX83" fmla="*/ 4055165 w 5698435"/>
              <a:gd name="connsiteY83" fmla="*/ 2570922 h 2743200"/>
              <a:gd name="connsiteX84" fmla="*/ 4161183 w 5698435"/>
              <a:gd name="connsiteY84" fmla="*/ 2650435 h 2743200"/>
              <a:gd name="connsiteX85" fmla="*/ 4320209 w 5698435"/>
              <a:gd name="connsiteY85" fmla="*/ 2703443 h 2743200"/>
              <a:gd name="connsiteX86" fmla="*/ 4399722 w 5698435"/>
              <a:gd name="connsiteY86" fmla="*/ 2729948 h 2743200"/>
              <a:gd name="connsiteX87" fmla="*/ 4439478 w 5698435"/>
              <a:gd name="connsiteY87" fmla="*/ 2743200 h 2743200"/>
              <a:gd name="connsiteX88" fmla="*/ 4810539 w 5698435"/>
              <a:gd name="connsiteY88" fmla="*/ 2716695 h 2743200"/>
              <a:gd name="connsiteX89" fmla="*/ 4890052 w 5698435"/>
              <a:gd name="connsiteY89" fmla="*/ 2690191 h 2743200"/>
              <a:gd name="connsiteX90" fmla="*/ 4929809 w 5698435"/>
              <a:gd name="connsiteY90" fmla="*/ 2676939 h 2743200"/>
              <a:gd name="connsiteX91" fmla="*/ 5168348 w 5698435"/>
              <a:gd name="connsiteY91" fmla="*/ 2597426 h 2743200"/>
              <a:gd name="connsiteX92" fmla="*/ 5287617 w 5698435"/>
              <a:gd name="connsiteY92" fmla="*/ 2557669 h 2743200"/>
              <a:gd name="connsiteX93" fmla="*/ 5327374 w 5698435"/>
              <a:gd name="connsiteY93" fmla="*/ 2544417 h 2743200"/>
              <a:gd name="connsiteX94" fmla="*/ 5393635 w 5698435"/>
              <a:gd name="connsiteY94" fmla="*/ 2531165 h 2743200"/>
              <a:gd name="connsiteX95" fmla="*/ 5446644 w 5698435"/>
              <a:gd name="connsiteY95" fmla="*/ 2517913 h 2743200"/>
              <a:gd name="connsiteX96" fmla="*/ 5526157 w 5698435"/>
              <a:gd name="connsiteY96" fmla="*/ 2491409 h 2743200"/>
              <a:gd name="connsiteX97" fmla="*/ 5552661 w 5698435"/>
              <a:gd name="connsiteY97" fmla="*/ 2464904 h 2743200"/>
              <a:gd name="connsiteX98" fmla="*/ 5698435 w 5698435"/>
              <a:gd name="connsiteY98" fmla="*/ 2451652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698435" h="2743200">
                <a:moveTo>
                  <a:pt x="0" y="0"/>
                </a:moveTo>
                <a:cubicBezTo>
                  <a:pt x="17670" y="30922"/>
                  <a:pt x="34344" y="62434"/>
                  <a:pt x="53009" y="92765"/>
                </a:cubicBezTo>
                <a:cubicBezTo>
                  <a:pt x="69704" y="119894"/>
                  <a:pt x="95944" y="142059"/>
                  <a:pt x="106017" y="172278"/>
                </a:cubicBezTo>
                <a:cubicBezTo>
                  <a:pt x="114852" y="198782"/>
                  <a:pt x="117025" y="228545"/>
                  <a:pt x="132522" y="251791"/>
                </a:cubicBezTo>
                <a:cubicBezTo>
                  <a:pt x="141357" y="265043"/>
                  <a:pt x="152557" y="276994"/>
                  <a:pt x="159026" y="291548"/>
                </a:cubicBezTo>
                <a:cubicBezTo>
                  <a:pt x="170373" y="317078"/>
                  <a:pt x="170033" y="347815"/>
                  <a:pt x="185530" y="371061"/>
                </a:cubicBezTo>
                <a:cubicBezTo>
                  <a:pt x="203200" y="397565"/>
                  <a:pt x="228466" y="420354"/>
                  <a:pt x="238539" y="450574"/>
                </a:cubicBezTo>
                <a:cubicBezTo>
                  <a:pt x="255742" y="502183"/>
                  <a:pt x="241914" y="480453"/>
                  <a:pt x="278296" y="516835"/>
                </a:cubicBezTo>
                <a:cubicBezTo>
                  <a:pt x="311605" y="616762"/>
                  <a:pt x="266673" y="493590"/>
                  <a:pt x="318052" y="596348"/>
                </a:cubicBezTo>
                <a:cubicBezTo>
                  <a:pt x="372914" y="706073"/>
                  <a:pt x="281854" y="561930"/>
                  <a:pt x="357809" y="675861"/>
                </a:cubicBezTo>
                <a:cubicBezTo>
                  <a:pt x="371805" y="717850"/>
                  <a:pt x="368207" y="718676"/>
                  <a:pt x="397565" y="755374"/>
                </a:cubicBezTo>
                <a:cubicBezTo>
                  <a:pt x="405370" y="765130"/>
                  <a:pt x="416265" y="772122"/>
                  <a:pt x="424070" y="781878"/>
                </a:cubicBezTo>
                <a:cubicBezTo>
                  <a:pt x="434020" y="794315"/>
                  <a:pt x="443451" y="807389"/>
                  <a:pt x="450574" y="821635"/>
                </a:cubicBezTo>
                <a:cubicBezTo>
                  <a:pt x="456821" y="834129"/>
                  <a:pt x="455100" y="850483"/>
                  <a:pt x="463826" y="861391"/>
                </a:cubicBezTo>
                <a:cubicBezTo>
                  <a:pt x="473776" y="873828"/>
                  <a:pt x="490331" y="879060"/>
                  <a:pt x="503583" y="887895"/>
                </a:cubicBezTo>
                <a:cubicBezTo>
                  <a:pt x="508000" y="901147"/>
                  <a:pt x="508109" y="916744"/>
                  <a:pt x="516835" y="927652"/>
                </a:cubicBezTo>
                <a:cubicBezTo>
                  <a:pt x="526784" y="940089"/>
                  <a:pt x="544154" y="944207"/>
                  <a:pt x="556591" y="954156"/>
                </a:cubicBezTo>
                <a:cubicBezTo>
                  <a:pt x="566348" y="961961"/>
                  <a:pt x="575291" y="970904"/>
                  <a:pt x="583096" y="980661"/>
                </a:cubicBezTo>
                <a:cubicBezTo>
                  <a:pt x="593045" y="993098"/>
                  <a:pt x="597614" y="1009929"/>
                  <a:pt x="609600" y="1020417"/>
                </a:cubicBezTo>
                <a:cubicBezTo>
                  <a:pt x="633573" y="1041393"/>
                  <a:pt x="689113" y="1073426"/>
                  <a:pt x="689113" y="1073426"/>
                </a:cubicBezTo>
                <a:cubicBezTo>
                  <a:pt x="733791" y="1140443"/>
                  <a:pt x="691364" y="1094429"/>
                  <a:pt x="755374" y="1126435"/>
                </a:cubicBezTo>
                <a:cubicBezTo>
                  <a:pt x="769619" y="1133558"/>
                  <a:pt x="782693" y="1142990"/>
                  <a:pt x="795130" y="1152939"/>
                </a:cubicBezTo>
                <a:cubicBezTo>
                  <a:pt x="804886" y="1160744"/>
                  <a:pt x="810460" y="1173855"/>
                  <a:pt x="821635" y="1179443"/>
                </a:cubicBezTo>
                <a:cubicBezTo>
                  <a:pt x="837926" y="1187588"/>
                  <a:pt x="856974" y="1188278"/>
                  <a:pt x="874644" y="1192695"/>
                </a:cubicBezTo>
                <a:cubicBezTo>
                  <a:pt x="914400" y="1188278"/>
                  <a:pt x="954377" y="1185525"/>
                  <a:pt x="993913" y="1179443"/>
                </a:cubicBezTo>
                <a:cubicBezTo>
                  <a:pt x="1011915" y="1176674"/>
                  <a:pt x="1029477" y="1171425"/>
                  <a:pt x="1046922" y="1166191"/>
                </a:cubicBezTo>
                <a:cubicBezTo>
                  <a:pt x="1046924" y="1166191"/>
                  <a:pt x="1146312" y="1133062"/>
                  <a:pt x="1166191" y="1126435"/>
                </a:cubicBezTo>
                <a:lnTo>
                  <a:pt x="1245704" y="1099930"/>
                </a:lnTo>
                <a:lnTo>
                  <a:pt x="1285461" y="1086678"/>
                </a:lnTo>
                <a:cubicBezTo>
                  <a:pt x="1298713" y="1077843"/>
                  <a:pt x="1312780" y="1070123"/>
                  <a:pt x="1325217" y="1060174"/>
                </a:cubicBezTo>
                <a:cubicBezTo>
                  <a:pt x="1334974" y="1052369"/>
                  <a:pt x="1341008" y="1040097"/>
                  <a:pt x="1351722" y="1033669"/>
                </a:cubicBezTo>
                <a:cubicBezTo>
                  <a:pt x="1363700" y="1026482"/>
                  <a:pt x="1378226" y="1024834"/>
                  <a:pt x="1391478" y="1020417"/>
                </a:cubicBezTo>
                <a:cubicBezTo>
                  <a:pt x="1455480" y="956417"/>
                  <a:pt x="1374145" y="1034285"/>
                  <a:pt x="1457739" y="967409"/>
                </a:cubicBezTo>
                <a:cubicBezTo>
                  <a:pt x="1467496" y="959604"/>
                  <a:pt x="1474487" y="948709"/>
                  <a:pt x="1484244" y="940904"/>
                </a:cubicBezTo>
                <a:cubicBezTo>
                  <a:pt x="1496681" y="930955"/>
                  <a:pt x="1511563" y="924350"/>
                  <a:pt x="1524000" y="914400"/>
                </a:cubicBezTo>
                <a:cubicBezTo>
                  <a:pt x="1533756" y="906595"/>
                  <a:pt x="1539790" y="894323"/>
                  <a:pt x="1550504" y="887895"/>
                </a:cubicBezTo>
                <a:cubicBezTo>
                  <a:pt x="1562482" y="880708"/>
                  <a:pt x="1577009" y="879060"/>
                  <a:pt x="1590261" y="874643"/>
                </a:cubicBezTo>
                <a:cubicBezTo>
                  <a:pt x="1704204" y="798681"/>
                  <a:pt x="1560034" y="889758"/>
                  <a:pt x="1669774" y="834887"/>
                </a:cubicBezTo>
                <a:cubicBezTo>
                  <a:pt x="1684020" y="827764"/>
                  <a:pt x="1695284" y="815505"/>
                  <a:pt x="1709530" y="808382"/>
                </a:cubicBezTo>
                <a:cubicBezTo>
                  <a:pt x="1722024" y="802135"/>
                  <a:pt x="1737076" y="801914"/>
                  <a:pt x="1749287" y="795130"/>
                </a:cubicBezTo>
                <a:cubicBezTo>
                  <a:pt x="1777133" y="779660"/>
                  <a:pt x="1806276" y="764646"/>
                  <a:pt x="1828800" y="742122"/>
                </a:cubicBezTo>
                <a:cubicBezTo>
                  <a:pt x="1864990" y="705932"/>
                  <a:pt x="1911171" y="652821"/>
                  <a:pt x="1961322" y="636104"/>
                </a:cubicBezTo>
                <a:cubicBezTo>
                  <a:pt x="2070468" y="599723"/>
                  <a:pt x="2013178" y="613551"/>
                  <a:pt x="2133600" y="596348"/>
                </a:cubicBezTo>
                <a:cubicBezTo>
                  <a:pt x="2220553" y="567362"/>
                  <a:pt x="2190120" y="571793"/>
                  <a:pt x="2345635" y="596348"/>
                </a:cubicBezTo>
                <a:cubicBezTo>
                  <a:pt x="2373231" y="600705"/>
                  <a:pt x="2398644" y="614017"/>
                  <a:pt x="2425148" y="622852"/>
                </a:cubicBezTo>
                <a:lnTo>
                  <a:pt x="2464904" y="636104"/>
                </a:lnTo>
                <a:cubicBezTo>
                  <a:pt x="2491408" y="653774"/>
                  <a:pt x="2521892" y="666589"/>
                  <a:pt x="2544417" y="689113"/>
                </a:cubicBezTo>
                <a:cubicBezTo>
                  <a:pt x="2553252" y="697948"/>
                  <a:pt x="2560208" y="709189"/>
                  <a:pt x="2570922" y="715617"/>
                </a:cubicBezTo>
                <a:cubicBezTo>
                  <a:pt x="2582900" y="722804"/>
                  <a:pt x="2597426" y="724452"/>
                  <a:pt x="2610678" y="728869"/>
                </a:cubicBezTo>
                <a:cubicBezTo>
                  <a:pt x="2700905" y="819096"/>
                  <a:pt x="2563382" y="678107"/>
                  <a:pt x="2663687" y="795130"/>
                </a:cubicBezTo>
                <a:cubicBezTo>
                  <a:pt x="2679949" y="814103"/>
                  <a:pt x="2702835" y="827347"/>
                  <a:pt x="2716696" y="848139"/>
                </a:cubicBezTo>
                <a:cubicBezTo>
                  <a:pt x="2725531" y="861391"/>
                  <a:pt x="2732835" y="875802"/>
                  <a:pt x="2743200" y="887895"/>
                </a:cubicBezTo>
                <a:cubicBezTo>
                  <a:pt x="2759462" y="906868"/>
                  <a:pt x="2778539" y="923234"/>
                  <a:pt x="2796209" y="940904"/>
                </a:cubicBezTo>
                <a:lnTo>
                  <a:pt x="2822713" y="967409"/>
                </a:lnTo>
                <a:cubicBezTo>
                  <a:pt x="2827130" y="980661"/>
                  <a:pt x="2827846" y="995798"/>
                  <a:pt x="2835965" y="1007165"/>
                </a:cubicBezTo>
                <a:cubicBezTo>
                  <a:pt x="2850489" y="1027499"/>
                  <a:pt x="2888974" y="1060174"/>
                  <a:pt x="2888974" y="1060174"/>
                </a:cubicBezTo>
                <a:cubicBezTo>
                  <a:pt x="2926513" y="1172790"/>
                  <a:pt x="2874160" y="1035486"/>
                  <a:pt x="2928730" y="1126435"/>
                </a:cubicBezTo>
                <a:cubicBezTo>
                  <a:pt x="2935917" y="1138413"/>
                  <a:pt x="2935199" y="1153980"/>
                  <a:pt x="2941983" y="1166191"/>
                </a:cubicBezTo>
                <a:cubicBezTo>
                  <a:pt x="2979447" y="1233625"/>
                  <a:pt x="2981282" y="1231995"/>
                  <a:pt x="3021496" y="1272209"/>
                </a:cubicBezTo>
                <a:cubicBezTo>
                  <a:pt x="3054805" y="1372136"/>
                  <a:pt x="3005999" y="1252838"/>
                  <a:pt x="3074504" y="1338469"/>
                </a:cubicBezTo>
                <a:cubicBezTo>
                  <a:pt x="3083231" y="1349377"/>
                  <a:pt x="3081510" y="1365732"/>
                  <a:pt x="3087757" y="1378226"/>
                </a:cubicBezTo>
                <a:cubicBezTo>
                  <a:pt x="3104474" y="1411660"/>
                  <a:pt x="3116114" y="1419835"/>
                  <a:pt x="3140765" y="1444487"/>
                </a:cubicBezTo>
                <a:cubicBezTo>
                  <a:pt x="3145182" y="1457739"/>
                  <a:pt x="3146830" y="1472265"/>
                  <a:pt x="3154017" y="1484243"/>
                </a:cubicBezTo>
                <a:cubicBezTo>
                  <a:pt x="3160445" y="1494957"/>
                  <a:pt x="3172717" y="1500991"/>
                  <a:pt x="3180522" y="1510748"/>
                </a:cubicBezTo>
                <a:cubicBezTo>
                  <a:pt x="3190471" y="1523185"/>
                  <a:pt x="3198191" y="1537252"/>
                  <a:pt x="3207026" y="1550504"/>
                </a:cubicBezTo>
                <a:cubicBezTo>
                  <a:pt x="3211443" y="1563756"/>
                  <a:pt x="3213091" y="1578283"/>
                  <a:pt x="3220278" y="1590261"/>
                </a:cubicBezTo>
                <a:cubicBezTo>
                  <a:pt x="3226706" y="1600975"/>
                  <a:pt x="3238978" y="1607009"/>
                  <a:pt x="3246783" y="1616765"/>
                </a:cubicBezTo>
                <a:cubicBezTo>
                  <a:pt x="3320586" y="1709018"/>
                  <a:pt x="3218601" y="1601838"/>
                  <a:pt x="3313044" y="1696278"/>
                </a:cubicBezTo>
                <a:cubicBezTo>
                  <a:pt x="3326326" y="1736124"/>
                  <a:pt x="3324256" y="1741538"/>
                  <a:pt x="3352800" y="1775791"/>
                </a:cubicBezTo>
                <a:cubicBezTo>
                  <a:pt x="3364798" y="1790189"/>
                  <a:pt x="3381051" y="1800754"/>
                  <a:pt x="3392557" y="1815548"/>
                </a:cubicBezTo>
                <a:cubicBezTo>
                  <a:pt x="3412113" y="1840692"/>
                  <a:pt x="3427895" y="1868557"/>
                  <a:pt x="3445565" y="1895061"/>
                </a:cubicBezTo>
                <a:cubicBezTo>
                  <a:pt x="3454400" y="1908313"/>
                  <a:pt x="3460808" y="1923555"/>
                  <a:pt x="3472070" y="1934817"/>
                </a:cubicBezTo>
                <a:cubicBezTo>
                  <a:pt x="3480905" y="1943652"/>
                  <a:pt x="3490769" y="1951566"/>
                  <a:pt x="3498574" y="1961322"/>
                </a:cubicBezTo>
                <a:cubicBezTo>
                  <a:pt x="3508523" y="1973759"/>
                  <a:pt x="3514713" y="1988985"/>
                  <a:pt x="3525078" y="2001078"/>
                </a:cubicBezTo>
                <a:cubicBezTo>
                  <a:pt x="3541340" y="2020051"/>
                  <a:pt x="3560417" y="2036417"/>
                  <a:pt x="3578087" y="2054087"/>
                </a:cubicBezTo>
                <a:cubicBezTo>
                  <a:pt x="3591339" y="2067339"/>
                  <a:pt x="3607448" y="2078249"/>
                  <a:pt x="3617844" y="2093843"/>
                </a:cubicBezTo>
                <a:cubicBezTo>
                  <a:pt x="3635513" y="2120347"/>
                  <a:pt x="3648328" y="2150832"/>
                  <a:pt x="3670852" y="2173356"/>
                </a:cubicBezTo>
                <a:lnTo>
                  <a:pt x="3737113" y="2239617"/>
                </a:lnTo>
                <a:cubicBezTo>
                  <a:pt x="3745948" y="2248452"/>
                  <a:pt x="3756686" y="2255726"/>
                  <a:pt x="3763617" y="2266122"/>
                </a:cubicBezTo>
                <a:cubicBezTo>
                  <a:pt x="3800518" y="2321472"/>
                  <a:pt x="3778860" y="2294616"/>
                  <a:pt x="3829878" y="2345635"/>
                </a:cubicBezTo>
                <a:cubicBezTo>
                  <a:pt x="3852893" y="2414679"/>
                  <a:pt x="3828054" y="2359919"/>
                  <a:pt x="3869635" y="2411895"/>
                </a:cubicBezTo>
                <a:cubicBezTo>
                  <a:pt x="3879585" y="2424332"/>
                  <a:pt x="3885774" y="2439559"/>
                  <a:pt x="3896139" y="2451652"/>
                </a:cubicBezTo>
                <a:cubicBezTo>
                  <a:pt x="3965735" y="2532848"/>
                  <a:pt x="3924962" y="2480012"/>
                  <a:pt x="3988904" y="2531165"/>
                </a:cubicBezTo>
                <a:cubicBezTo>
                  <a:pt x="4040879" y="2572744"/>
                  <a:pt x="3986124" y="2547907"/>
                  <a:pt x="4055165" y="2570922"/>
                </a:cubicBezTo>
                <a:cubicBezTo>
                  <a:pt x="4086561" y="2602317"/>
                  <a:pt x="4116232" y="2635452"/>
                  <a:pt x="4161183" y="2650435"/>
                </a:cubicBezTo>
                <a:lnTo>
                  <a:pt x="4320209" y="2703443"/>
                </a:lnTo>
                <a:lnTo>
                  <a:pt x="4399722" y="2729948"/>
                </a:lnTo>
                <a:lnTo>
                  <a:pt x="4439478" y="2743200"/>
                </a:lnTo>
                <a:cubicBezTo>
                  <a:pt x="4499070" y="2740491"/>
                  <a:pt x="4706548" y="2742693"/>
                  <a:pt x="4810539" y="2716695"/>
                </a:cubicBezTo>
                <a:cubicBezTo>
                  <a:pt x="4837643" y="2709919"/>
                  <a:pt x="4863548" y="2699026"/>
                  <a:pt x="4890052" y="2690191"/>
                </a:cubicBezTo>
                <a:lnTo>
                  <a:pt x="4929809" y="2676939"/>
                </a:lnTo>
                <a:lnTo>
                  <a:pt x="5168348" y="2597426"/>
                </a:lnTo>
                <a:lnTo>
                  <a:pt x="5287617" y="2557669"/>
                </a:lnTo>
                <a:cubicBezTo>
                  <a:pt x="5300869" y="2553251"/>
                  <a:pt x="5313676" y="2547157"/>
                  <a:pt x="5327374" y="2544417"/>
                </a:cubicBezTo>
                <a:cubicBezTo>
                  <a:pt x="5349461" y="2540000"/>
                  <a:pt x="5371647" y="2536051"/>
                  <a:pt x="5393635" y="2531165"/>
                </a:cubicBezTo>
                <a:cubicBezTo>
                  <a:pt x="5411415" y="2527214"/>
                  <a:pt x="5429199" y="2523147"/>
                  <a:pt x="5446644" y="2517913"/>
                </a:cubicBezTo>
                <a:cubicBezTo>
                  <a:pt x="5473404" y="2509885"/>
                  <a:pt x="5526157" y="2491409"/>
                  <a:pt x="5526157" y="2491409"/>
                </a:cubicBezTo>
                <a:cubicBezTo>
                  <a:pt x="5534992" y="2482574"/>
                  <a:pt x="5541486" y="2470492"/>
                  <a:pt x="5552661" y="2464904"/>
                </a:cubicBezTo>
                <a:cubicBezTo>
                  <a:pt x="5594163" y="2444153"/>
                  <a:pt x="5657921" y="2451652"/>
                  <a:pt x="5698435" y="2451652"/>
                </a:cubicBezTo>
              </a:path>
            </a:pathLst>
          </a:custGeom>
          <a:noFill/>
          <a:ln w="101600" cap="rnd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0">
                  <a:schemeClr val="tx1"/>
                </a:gs>
                <a:gs pos="43000">
                  <a:schemeClr val="accent4">
                    <a:lumMod val="45000"/>
                    <a:lumOff val="55000"/>
                  </a:schemeClr>
                </a:gs>
                <a:gs pos="68000">
                  <a:schemeClr val="accent1">
                    <a:lumMod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8C754756-F0E9-614D-9AAF-A2E1D8C918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29490" y="8230695"/>
            <a:ext cx="1914003" cy="154827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B383F46-F3F4-E643-3720-F0C739FDB87F}"/>
              </a:ext>
            </a:extLst>
          </p:cNvPr>
          <p:cNvSpPr txBox="1"/>
          <p:nvPr/>
        </p:nvSpPr>
        <p:spPr>
          <a:xfrm>
            <a:off x="31057979" y="5905753"/>
            <a:ext cx="508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activation energy: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E38E9-9E92-F677-470D-7A4BD39B0E6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0706" t="10118" r="12493" b="5326"/>
          <a:stretch/>
        </p:blipFill>
        <p:spPr>
          <a:xfrm>
            <a:off x="18889173" y="14236025"/>
            <a:ext cx="7528446" cy="6345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EE3FF7-121E-17AA-5D96-91B979980EFC}"/>
                  </a:ext>
                </a:extLst>
              </p:cNvPr>
              <p:cNvSpPr txBox="1"/>
              <p:nvPr/>
            </p:nvSpPr>
            <p:spPr>
              <a:xfrm>
                <a:off x="24469966" y="5938310"/>
                <a:ext cx="1935909" cy="104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EE3FF7-121E-17AA-5D96-91B979980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966" y="5938310"/>
                <a:ext cx="1935909" cy="10497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8CE4A-6385-293E-2260-F36C5797D223}"/>
                  </a:ext>
                </a:extLst>
              </p:cNvPr>
              <p:cNvSpPr txBox="1"/>
              <p:nvPr/>
            </p:nvSpPr>
            <p:spPr>
              <a:xfrm>
                <a:off x="31077892" y="6589253"/>
                <a:ext cx="5088912" cy="8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u="none" strike="noStrike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293.2</m:t>
                      </m:r>
                      <m:f>
                        <m:fPr>
                          <m:type m:val="skw"/>
                          <m:ctrlPr>
                            <a:rPr lang="en-US" sz="3200" i="1" u="none" strike="noStrike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u="none" strike="noStrike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sz="3200" b="0" i="1" u="none" strike="noStrike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8CE4A-6385-293E-2260-F36C5797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7892" y="6589253"/>
                <a:ext cx="5088912" cy="833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Circular 39">
            <a:extLst>
              <a:ext uri="{FF2B5EF4-FFF2-40B4-BE49-F238E27FC236}">
                <a16:creationId xmlns:a16="http://schemas.microsoft.com/office/drawing/2014/main" id="{9E4E83B0-2BE3-2834-7D17-B49727E4445B}"/>
              </a:ext>
            </a:extLst>
          </p:cNvPr>
          <p:cNvSpPr/>
          <p:nvPr/>
        </p:nvSpPr>
        <p:spPr>
          <a:xfrm>
            <a:off x="28732225" y="6786639"/>
            <a:ext cx="3411529" cy="2609015"/>
          </a:xfrm>
          <a:prstGeom prst="circularArrow">
            <a:avLst>
              <a:gd name="adj1" fmla="val 9071"/>
              <a:gd name="adj2" fmla="val 990379"/>
              <a:gd name="adj3" fmla="val 20536475"/>
              <a:gd name="adj4" fmla="val 13184269"/>
              <a:gd name="adj5" fmla="val 146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e45023-abac-471c-96fd-140851b2bab5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F63BF0DFB59428B4EC6ED032D3D3D" ma:contentTypeVersion="13" ma:contentTypeDescription="Create a new document." ma:contentTypeScope="" ma:versionID="2cb25ccc61d622280e180b6e2f0be700">
  <xsd:schema xmlns:xsd="http://www.w3.org/2001/XMLSchema" xmlns:xs="http://www.w3.org/2001/XMLSchema" xmlns:p="http://schemas.microsoft.com/office/2006/metadata/properties" xmlns:ns3="d4e45023-abac-471c-96fd-140851b2bab5" xmlns:ns4="b71a18e3-3d97-4a03-a5fc-c049ed475590" targetNamespace="http://schemas.microsoft.com/office/2006/metadata/properties" ma:root="true" ma:fieldsID="d8b362bb52e58247bee1c5617fa46f5f" ns3:_="" ns4:_="">
    <xsd:import namespace="d4e45023-abac-471c-96fd-140851b2bab5"/>
    <xsd:import namespace="b71a18e3-3d97-4a03-a5fc-c049ed4755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45023-abac-471c-96fd-140851b2ba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a18e3-3d97-4a03-a5fc-c049ed4755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4AE322-BEA6-4D21-9120-5A7995478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CCAF106-BDF8-496B-B8A7-0B1890BE98AE}">
  <ds:schemaRefs>
    <ds:schemaRef ds:uri="http://schemas.microsoft.com/office/2006/metadata/properties"/>
    <ds:schemaRef ds:uri="http://purl.org/dc/elements/1.1/"/>
    <ds:schemaRef ds:uri="http://purl.org/dc/dcmitype/"/>
    <ds:schemaRef ds:uri="d4e45023-abac-471c-96fd-140851b2bab5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b71a18e3-3d97-4a03-a5fc-c049ed475590"/>
  </ds:schemaRefs>
</ds:datastoreItem>
</file>

<file path=customXml/itemProps5.xml><?xml version="1.0" encoding="utf-8"?>
<ds:datastoreItem xmlns:ds="http://schemas.openxmlformats.org/officeDocument/2006/customXml" ds:itemID="{7BCBE0CD-7AD8-41C7-9CB5-CD66E4F32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45023-abac-471c-96fd-140851b2bab5"/>
    <ds:schemaRef ds:uri="b71a18e3-3d97-4a03-a5fc-c049ed475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4904</TotalTime>
  <Words>408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Kinetics of the Anatase - Rutile Transition  William Steere, Seth Drahusz, and Dr. Nan Yi Department of Chemical Engineering and Bioengineering,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Will Steere</cp:lastModifiedBy>
  <cp:revision>32</cp:revision>
  <dcterms:created xsi:type="dcterms:W3CDTF">2016-03-05T16:55:12Z</dcterms:created>
  <dcterms:modified xsi:type="dcterms:W3CDTF">2025-04-21T02:00:06Z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0x010100026F63BF0DFB59428B4EC6ED032D3D3D</vt:lpwstr>
  </property>
</Properties>
</file>