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434" autoAdjust="0"/>
  </p:normalViewPr>
  <p:slideViewPr>
    <p:cSldViewPr snapToGrid="0">
      <p:cViewPr>
        <p:scale>
          <a:sx n="39" d="100"/>
          <a:sy n="39" d="100"/>
        </p:scale>
        <p:origin x="213" y="13"/>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4/20/2025</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4/20/2025</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tif"/><Relationship Id="rId18" Type="http://schemas.openxmlformats.org/officeDocument/2006/relationships/image" Target="../media/image17.tiff"/><Relationship Id="rId3" Type="http://schemas.openxmlformats.org/officeDocument/2006/relationships/image" Target="../media/image2.tiff"/><Relationship Id="rId21" Type="http://schemas.openxmlformats.org/officeDocument/2006/relationships/image" Target="../media/image20.tiff"/><Relationship Id="rId7" Type="http://schemas.openxmlformats.org/officeDocument/2006/relationships/image" Target="../media/image6.tif"/><Relationship Id="rId12" Type="http://schemas.openxmlformats.org/officeDocument/2006/relationships/image" Target="../media/image11.png"/><Relationship Id="rId17" Type="http://schemas.openxmlformats.org/officeDocument/2006/relationships/image" Target="../media/image16.tiff"/><Relationship Id="rId2" Type="http://schemas.openxmlformats.org/officeDocument/2006/relationships/image" Target="../media/image1.tif"/><Relationship Id="rId16" Type="http://schemas.openxmlformats.org/officeDocument/2006/relationships/image" Target="../media/image15.tif"/><Relationship Id="rId20" Type="http://schemas.openxmlformats.org/officeDocument/2006/relationships/image" Target="../media/image19.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Relationship Id="rId15" Type="http://schemas.openxmlformats.org/officeDocument/2006/relationships/image" Target="../media/image14.png"/><Relationship Id="rId23" Type="http://schemas.openxmlformats.org/officeDocument/2006/relationships/image" Target="../media/image22.tiff"/><Relationship Id="rId10" Type="http://schemas.openxmlformats.org/officeDocument/2006/relationships/image" Target="../media/image9.tiff"/><Relationship Id="rId19" Type="http://schemas.openxmlformats.org/officeDocument/2006/relationships/image" Target="../media/image18.tiff"/><Relationship Id="rId4" Type="http://schemas.openxmlformats.org/officeDocument/2006/relationships/image" Target="../media/image3.tif"/><Relationship Id="rId9" Type="http://schemas.openxmlformats.org/officeDocument/2006/relationships/image" Target="../media/image8.tif"/><Relationship Id="rId14" Type="http://schemas.openxmlformats.org/officeDocument/2006/relationships/image" Target="../media/image13.png"/><Relationship Id="rId22" Type="http://schemas.openxmlformats.org/officeDocument/2006/relationships/image" Target="../media/image2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descr="A diagram of human organs&#10;&#10;AI-generated content may be incorrect.">
            <a:extLst>
              <a:ext uri="{FF2B5EF4-FFF2-40B4-BE49-F238E27FC236}">
                <a16:creationId xmlns:a16="http://schemas.microsoft.com/office/drawing/2014/main" id="{34D00971-366F-5D98-6A23-E2F5461267B2}"/>
              </a:ext>
            </a:extLst>
          </p:cNvPr>
          <p:cNvPicPr>
            <a:picLocks noChangeAspect="1"/>
          </p:cNvPicPr>
          <p:nvPr/>
        </p:nvPicPr>
        <p:blipFill>
          <a:blip r:embed="rId2">
            <a:extLst>
              <a:ext uri="{28A0092B-C50C-407E-A947-70E740481C1C}">
                <a14:useLocalDpi xmlns:a14="http://schemas.microsoft.com/office/drawing/2010/main" val="0"/>
              </a:ext>
            </a:extLst>
          </a:blip>
          <a:srcRect l="22605" t="8667" r="20004"/>
          <a:stretch/>
        </p:blipFill>
        <p:spPr>
          <a:xfrm>
            <a:off x="689241" y="5751477"/>
            <a:ext cx="3359312" cy="3007206"/>
          </a:xfrm>
          <a:prstGeom prst="rect">
            <a:avLst/>
          </a:prstGeom>
        </p:spPr>
      </p:pic>
      <p:pic>
        <p:nvPicPr>
          <p:cNvPr id="172" name="Picture 171" descr="A blue line graph on a black background&#10;&#10;AI-generated content may be incorrect.">
            <a:extLst>
              <a:ext uri="{FF2B5EF4-FFF2-40B4-BE49-F238E27FC236}">
                <a16:creationId xmlns:a16="http://schemas.microsoft.com/office/drawing/2014/main" id="{4E5A31F1-E936-A299-3E04-127A93159234}"/>
              </a:ext>
            </a:extLst>
          </p:cNvPr>
          <p:cNvPicPr>
            <a:picLocks noChangeAspect="1"/>
          </p:cNvPicPr>
          <p:nvPr/>
        </p:nvPicPr>
        <p:blipFill>
          <a:blip r:embed="rId3" cstate="print">
            <a:extLst>
              <a:ext uri="{28A0092B-C50C-407E-A947-70E740481C1C}">
                <a14:useLocalDpi xmlns:a14="http://schemas.microsoft.com/office/drawing/2010/main" val="0"/>
              </a:ext>
            </a:extLst>
          </a:blip>
          <a:srcRect l="2953" r="2337"/>
          <a:stretch/>
        </p:blipFill>
        <p:spPr>
          <a:xfrm>
            <a:off x="16965525" y="17279437"/>
            <a:ext cx="6469939" cy="3702422"/>
          </a:xfrm>
          <a:prstGeom prst="rect">
            <a:avLst/>
          </a:prstGeom>
        </p:spPr>
      </p:pic>
      <p:pic>
        <p:nvPicPr>
          <p:cNvPr id="169" name="Picture 168" descr="A diagram of a molecule&#10;&#10;AI-generated content may be incorrect.">
            <a:extLst>
              <a:ext uri="{FF2B5EF4-FFF2-40B4-BE49-F238E27FC236}">
                <a16:creationId xmlns:a16="http://schemas.microsoft.com/office/drawing/2014/main" id="{D1548FAF-69FA-EBCC-BCD7-217CB671D873}"/>
              </a:ext>
            </a:extLst>
          </p:cNvPr>
          <p:cNvPicPr>
            <a:picLocks noChangeAspect="1"/>
          </p:cNvPicPr>
          <p:nvPr/>
        </p:nvPicPr>
        <p:blipFill>
          <a:blip r:embed="rId4">
            <a:extLst>
              <a:ext uri="{28A0092B-C50C-407E-A947-70E740481C1C}">
                <a14:useLocalDpi xmlns:a14="http://schemas.microsoft.com/office/drawing/2010/main" val="0"/>
              </a:ext>
            </a:extLst>
          </a:blip>
          <a:srcRect l="5001" t="4300" r="3617" b="43524"/>
          <a:stretch/>
        </p:blipFill>
        <p:spPr>
          <a:xfrm>
            <a:off x="9220749" y="4237187"/>
            <a:ext cx="14579783" cy="4682605"/>
          </a:xfrm>
          <a:prstGeom prst="rect">
            <a:avLst/>
          </a:prstGeom>
        </p:spPr>
      </p:pic>
      <p:pic>
        <p:nvPicPr>
          <p:cNvPr id="81" name="Picture 80" descr="A chemical formula of a molecule&#10;&#10;AI-generated content may be incorrect.">
            <a:extLst>
              <a:ext uri="{FF2B5EF4-FFF2-40B4-BE49-F238E27FC236}">
                <a16:creationId xmlns:a16="http://schemas.microsoft.com/office/drawing/2014/main" id="{758B4178-6C43-7CCE-F626-7FC1C3D46501}"/>
              </a:ext>
            </a:extLst>
          </p:cNvPr>
          <p:cNvPicPr>
            <a:picLocks noChangeAspect="1"/>
          </p:cNvPicPr>
          <p:nvPr/>
        </p:nvPicPr>
        <p:blipFill>
          <a:blip r:embed="rId5">
            <a:extLst>
              <a:ext uri="{28A0092B-C50C-407E-A947-70E740481C1C}">
                <a14:useLocalDpi xmlns:a14="http://schemas.microsoft.com/office/drawing/2010/main" val="0"/>
              </a:ext>
            </a:extLst>
          </a:blip>
          <a:srcRect b="28585"/>
          <a:stretch/>
        </p:blipFill>
        <p:spPr>
          <a:xfrm>
            <a:off x="16761857" y="10068907"/>
            <a:ext cx="7120367" cy="2945357"/>
          </a:xfrm>
          <a:prstGeom prst="rect">
            <a:avLst/>
          </a:prstGeom>
        </p:spPr>
      </p:pic>
      <p:pic>
        <p:nvPicPr>
          <p:cNvPr id="79" name="Picture 78" descr="A structure of a molecule&#10;&#10;AI-generated content may be incorrect.">
            <a:extLst>
              <a:ext uri="{FF2B5EF4-FFF2-40B4-BE49-F238E27FC236}">
                <a16:creationId xmlns:a16="http://schemas.microsoft.com/office/drawing/2014/main" id="{F8C300A4-2432-BE37-0023-BE7FB787F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9726" y="10315166"/>
            <a:ext cx="7589521" cy="3457266"/>
          </a:xfrm>
          <a:prstGeom prst="rect">
            <a:avLst/>
          </a:prstGeom>
        </p:spPr>
      </p:pic>
      <p:pic>
        <p:nvPicPr>
          <p:cNvPr id="127" name="Picture 126" descr="A graph of a number of dots&#10;&#10;AI-generated content may be incorrect.">
            <a:extLst>
              <a:ext uri="{FF2B5EF4-FFF2-40B4-BE49-F238E27FC236}">
                <a16:creationId xmlns:a16="http://schemas.microsoft.com/office/drawing/2014/main" id="{D59A8912-DA39-BCEF-34F4-18D2A955D906}"/>
              </a:ext>
            </a:extLst>
          </p:cNvPr>
          <p:cNvPicPr>
            <a:picLocks noChangeAspect="1"/>
          </p:cNvPicPr>
          <p:nvPr/>
        </p:nvPicPr>
        <p:blipFill>
          <a:blip r:embed="rId7" cstate="print">
            <a:extLst>
              <a:ext uri="{28A0092B-C50C-407E-A947-70E740481C1C}">
                <a14:useLocalDpi xmlns:a14="http://schemas.microsoft.com/office/drawing/2010/main" val="0"/>
              </a:ext>
            </a:extLst>
          </a:blip>
          <a:srcRect l="3486" t="2987" r="2005" b="5029"/>
          <a:stretch/>
        </p:blipFill>
        <p:spPr>
          <a:xfrm>
            <a:off x="24864516" y="4347808"/>
            <a:ext cx="7051401" cy="4414430"/>
          </a:xfrm>
          <a:prstGeom prst="rect">
            <a:avLst/>
          </a:prstGeom>
        </p:spPr>
      </p:pic>
      <p:pic>
        <p:nvPicPr>
          <p:cNvPr id="37" name="Picture 36" descr="A diagram of different types of chemical liquids&#10;&#10;AI-generated content may be incorrect.">
            <a:extLst>
              <a:ext uri="{FF2B5EF4-FFF2-40B4-BE49-F238E27FC236}">
                <a16:creationId xmlns:a16="http://schemas.microsoft.com/office/drawing/2014/main" id="{6751A7EC-44E3-02DD-088F-3F207CFE4F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9945" y="13818760"/>
            <a:ext cx="5458282" cy="6921355"/>
          </a:xfrm>
          <a:prstGeom prst="rect">
            <a:avLst/>
          </a:prstGeom>
        </p:spPr>
      </p:pic>
      <p:sp>
        <p:nvSpPr>
          <p:cNvPr id="99" name="Subtitle 2"/>
          <p:cNvSpPr txBox="1">
            <a:spLocks/>
          </p:cNvSpPr>
          <p:nvPr/>
        </p:nvSpPr>
        <p:spPr>
          <a:xfrm>
            <a:off x="277199" y="9958418"/>
            <a:ext cx="8186057" cy="11463710"/>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pt-BR" sz="1800" b="1" dirty="0">
                <a:latin typeface="Times New Roman" panose="02020603050405020304" pitchFamily="18" charset="0"/>
                <a:cs typeface="Times New Roman" panose="02020603050405020304" pitchFamily="18" charset="0"/>
              </a:rPr>
              <a:t>[Cu</a:t>
            </a:r>
            <a:r>
              <a:rPr lang="pt-BR" sz="1800" b="1" baseline="-25000" dirty="0">
                <a:latin typeface="Times New Roman" panose="02020603050405020304" pitchFamily="18" charset="0"/>
                <a:cs typeface="Times New Roman" panose="02020603050405020304" pitchFamily="18" charset="0"/>
              </a:rPr>
              <a:t>2</a:t>
            </a:r>
            <a:r>
              <a:rPr lang="pt-BR" sz="1800" b="1" dirty="0">
                <a:latin typeface="Times New Roman" panose="02020603050405020304" pitchFamily="18" charset="0"/>
                <a:cs typeface="Times New Roman" panose="02020603050405020304" pitchFamily="18" charset="0"/>
              </a:rPr>
              <a:t>((O</a:t>
            </a:r>
            <a:r>
              <a:rPr lang="pt-BR" sz="1800" b="1" baseline="-25000" dirty="0">
                <a:latin typeface="Times New Roman" panose="02020603050405020304" pitchFamily="18" charset="0"/>
                <a:cs typeface="Times New Roman" panose="02020603050405020304" pitchFamily="18" charset="0"/>
              </a:rPr>
              <a:t>2</a:t>
            </a:r>
            <a:r>
              <a:rPr lang="pt-BR" sz="1800" b="1" dirty="0">
                <a:latin typeface="Times New Roman" panose="02020603050405020304" pitchFamily="18" charset="0"/>
                <a:cs typeface="Times New Roman" panose="02020603050405020304" pitchFamily="18" charset="0"/>
              </a:rPr>
              <a:t>CPhS)</a:t>
            </a:r>
            <a:r>
              <a:rPr lang="pt-BR" sz="1800" b="1" baseline="-25000" dirty="0">
                <a:latin typeface="Times New Roman" panose="02020603050405020304" pitchFamily="18" charset="0"/>
                <a:cs typeface="Times New Roman" panose="02020603050405020304" pitchFamily="18" charset="0"/>
              </a:rPr>
              <a:t>2</a:t>
            </a:r>
            <a:r>
              <a:rPr lang="pt-BR" sz="1800" b="1" dirty="0">
                <a:latin typeface="Times New Roman" panose="02020603050405020304" pitchFamily="18" charset="0"/>
                <a:cs typeface="Times New Roman" panose="02020603050405020304" pitchFamily="18" charset="0"/>
              </a:rPr>
              <a:t> )</a:t>
            </a:r>
            <a:r>
              <a:rPr lang="pt-BR" sz="1800" b="1" baseline="-25000" dirty="0">
                <a:latin typeface="Times New Roman" panose="02020603050405020304" pitchFamily="18" charset="0"/>
                <a:cs typeface="Times New Roman" panose="02020603050405020304" pitchFamily="18" charset="0"/>
              </a:rPr>
              <a:t>2</a:t>
            </a:r>
            <a:r>
              <a:rPr lang="pt-BR" sz="1800" b="1" dirty="0">
                <a:latin typeface="Times New Roman" panose="02020603050405020304" pitchFamily="18" charset="0"/>
                <a:cs typeface="Times New Roman" panose="02020603050405020304" pitchFamily="18" charset="0"/>
              </a:rPr>
              <a:t>(H</a:t>
            </a:r>
            <a:r>
              <a:rPr lang="pt-BR" sz="1800" b="1" baseline="-25000" dirty="0">
                <a:latin typeface="Times New Roman" panose="02020603050405020304" pitchFamily="18" charset="0"/>
                <a:cs typeface="Times New Roman" panose="02020603050405020304" pitchFamily="18" charset="0"/>
              </a:rPr>
              <a:t>2</a:t>
            </a:r>
            <a:r>
              <a:rPr lang="pt-BR" sz="1800" b="1" dirty="0">
                <a:latin typeface="Times New Roman" panose="02020603050405020304" pitchFamily="18" charset="0"/>
                <a:cs typeface="Times New Roman" panose="02020603050405020304" pitchFamily="18" charset="0"/>
              </a:rPr>
              <a:t>O)</a:t>
            </a:r>
            <a:r>
              <a:rPr lang="pt-BR" sz="1800" b="1" baseline="-25000" dirty="0">
                <a:latin typeface="Times New Roman" panose="02020603050405020304" pitchFamily="18" charset="0"/>
                <a:cs typeface="Times New Roman" panose="02020603050405020304" pitchFamily="18" charset="0"/>
              </a:rPr>
              <a:t>2</a:t>
            </a:r>
            <a:r>
              <a:rPr lang="pt-BR" sz="1800" b="1" dirty="0">
                <a:latin typeface="Times New Roman" panose="02020603050405020304" pitchFamily="18" charset="0"/>
                <a:cs typeface="Times New Roman" panose="02020603050405020304" pitchFamily="18" charset="0"/>
              </a:rPr>
              <a:t>]</a:t>
            </a:r>
            <a:r>
              <a:rPr lang="pt-BR" sz="1800" b="1" baseline="-25000" dirty="0">
                <a:latin typeface="Times New Roman" panose="02020603050405020304" pitchFamily="18" charset="0"/>
                <a:cs typeface="Times New Roman" panose="02020603050405020304" pitchFamily="18" charset="0"/>
              </a:rPr>
              <a:t>n</a:t>
            </a:r>
            <a:r>
              <a:rPr lang="pt-BR" sz="1800" b="1" dirty="0">
                <a:latin typeface="Times New Roman" panose="02020603050405020304" pitchFamily="18" charset="0"/>
                <a:cs typeface="Times New Roman" panose="02020603050405020304" pitchFamily="18" charset="0"/>
              </a:rPr>
              <a:t>: </a:t>
            </a:r>
            <a:r>
              <a:rPr lang="pt-BR" sz="1800" dirty="0">
                <a:latin typeface="Times New Roman" panose="02020603050405020304" pitchFamily="18" charset="0"/>
                <a:cs typeface="Times New Roman" panose="02020603050405020304" pitchFamily="18" charset="0"/>
              </a:rPr>
              <a:t>To a scintillation vial (40mL), Copper (II) Chloride (0.212g, 1.2mmol) was added alongside DMF (~8mL) and allowed to dissolve. In a separate scintillating vial (20mL), 4,4dithiobisbenzoic acid (0.356g, 1.2mmol) was dissolved in DMF (~8mL), then poured into the scintillating vial containing dissolved copper chloride and washed with additional DMF (8mL). Hydrochlroic acid (0.1M, 16mL) was added, the vial was capped and shaken for ~15 seconds, a white precipatate began to form. Solution was heated at 80°C for 22h, then purified via vacuum filteration and washed with DMF (3x30mL) and 95% </a:t>
            </a:r>
          </a:p>
          <a:p>
            <a:pPr algn="just">
              <a:spcBef>
                <a:spcPts val="0"/>
              </a:spcBef>
            </a:pPr>
            <a:r>
              <a:rPr lang="pt-BR" sz="1800" dirty="0">
                <a:latin typeface="Times New Roman" panose="02020603050405020304" pitchFamily="18" charset="0"/>
                <a:cs typeface="Times New Roman" panose="02020603050405020304" pitchFamily="18" charset="0"/>
              </a:rPr>
              <a:t>ethanol (3x20mL) to afford royal blue cubic crystals. </a:t>
            </a:r>
            <a:endParaRPr lang="pt-BR" sz="1800" b="1" dirty="0">
              <a:latin typeface="Times New Roman" panose="02020603050405020304" pitchFamily="18" charset="0"/>
              <a:cs typeface="Times New Roman" panose="02020603050405020304" pitchFamily="18" charset="0"/>
            </a:endParaRPr>
          </a:p>
          <a:p>
            <a:pPr algn="just">
              <a:spcBef>
                <a:spcPts val="0"/>
              </a:spcBef>
            </a:pPr>
            <a:endParaRPr lang="pt-BR" sz="1800" b="1" dirty="0">
              <a:latin typeface="Times New Roman" panose="02020603050405020304" pitchFamily="18" charset="0"/>
              <a:cs typeface="Times New Roman" panose="02020603050405020304" pitchFamily="18" charset="0"/>
            </a:endParaRPr>
          </a:p>
          <a:p>
            <a:pPr algn="just">
              <a:spcBef>
                <a:spcPts val="0"/>
              </a:spcBef>
            </a:pPr>
            <a:r>
              <a:rPr lang="pt-BR" sz="1800" b="1" dirty="0">
                <a:latin typeface="Times New Roman" panose="02020603050405020304" pitchFamily="18" charset="0"/>
                <a:cs typeface="Times New Roman" panose="02020603050405020304" pitchFamily="18" charset="0"/>
              </a:rPr>
              <a:t>[ZnMOF): </a:t>
            </a:r>
            <a:r>
              <a:rPr lang="pt-BR" sz="1800" dirty="0">
                <a:latin typeface="Times New Roman" panose="02020603050405020304" pitchFamily="18" charset="0"/>
                <a:cs typeface="Times New Roman" panose="02020603050405020304" pitchFamily="18" charset="0"/>
              </a:rPr>
              <a:t>To a round bottom flask (50mL), Zinc Acetate (0.227g, 1.2mmol), 6,6 dithiodinicotinic acid (0.372g, 1.2mmol), 1,2 bis-(4-pyridyl) ethylene (0.221g, 1.2mmol), and DI water (70mL) were placed under sonication for ~30min, then placed in a teflon chamber and heated to 140°C in an </a:t>
            </a:r>
          </a:p>
          <a:p>
            <a:pPr algn="just">
              <a:spcBef>
                <a:spcPts val="0"/>
              </a:spcBef>
            </a:pPr>
            <a:r>
              <a:rPr lang="pt-BR" sz="1800" dirty="0">
                <a:latin typeface="Times New Roman" panose="02020603050405020304" pitchFamily="18" charset="0"/>
                <a:cs typeface="Times New Roman" panose="02020603050405020304" pitchFamily="18" charset="0"/>
              </a:rPr>
              <a:t>isothermal oven for 3d. Product was purified </a:t>
            </a:r>
          </a:p>
          <a:p>
            <a:pPr algn="just">
              <a:spcBef>
                <a:spcPts val="0"/>
              </a:spcBef>
            </a:pPr>
            <a:r>
              <a:rPr lang="pt-BR" sz="1800" dirty="0">
                <a:latin typeface="Times New Roman" panose="02020603050405020304" pitchFamily="18" charset="0"/>
                <a:cs typeface="Times New Roman" panose="02020603050405020304" pitchFamily="18" charset="0"/>
              </a:rPr>
              <a:t>via vacuum filteration and washed with </a:t>
            </a:r>
          </a:p>
          <a:p>
            <a:pPr algn="just">
              <a:spcBef>
                <a:spcPts val="0"/>
              </a:spcBef>
            </a:pPr>
            <a:r>
              <a:rPr lang="pt-BR" sz="1800" dirty="0">
                <a:latin typeface="Times New Roman" panose="02020603050405020304" pitchFamily="18" charset="0"/>
                <a:cs typeface="Times New Roman" panose="02020603050405020304" pitchFamily="18" charset="0"/>
              </a:rPr>
              <a:t>DI water (3x30mL) and 95% ethanol (3x30mL) to afford </a:t>
            </a:r>
          </a:p>
          <a:p>
            <a:pPr algn="just">
              <a:spcBef>
                <a:spcPts val="0"/>
              </a:spcBef>
            </a:pPr>
            <a:r>
              <a:rPr lang="pt-BR" sz="1800" dirty="0">
                <a:latin typeface="Times New Roman" panose="02020603050405020304" pitchFamily="18" charset="0"/>
                <a:cs typeface="Times New Roman" panose="02020603050405020304" pitchFamily="18" charset="0"/>
              </a:rPr>
              <a:t>brown crystals similar to iron oxide in color. </a:t>
            </a:r>
          </a:p>
          <a:p>
            <a:pPr algn="just">
              <a:spcBef>
                <a:spcPts val="0"/>
              </a:spcBef>
            </a:pPr>
            <a:r>
              <a:rPr lang="pt-BR" sz="1800" dirty="0">
                <a:latin typeface="Times New Roman" panose="02020603050405020304" pitchFamily="18" charset="0"/>
                <a:cs typeface="Times New Roman" panose="02020603050405020304" pitchFamily="18" charset="0"/>
              </a:rPr>
              <a:t> </a:t>
            </a:r>
            <a:endParaRPr lang="en-US" sz="1900" b="1" dirty="0">
              <a:latin typeface="Cambria" panose="02040503050406030204" pitchFamily="18" charset="0"/>
            </a:endParaRPr>
          </a:p>
          <a:p>
            <a:pPr algn="just">
              <a:spcBef>
                <a:spcPts val="0"/>
              </a:spcBef>
            </a:pPr>
            <a:r>
              <a:rPr lang="en-US" sz="1800" b="1" dirty="0">
                <a:latin typeface="Times New Roman" panose="02020603050405020304" pitchFamily="18" charset="0"/>
                <a:cs typeface="Times New Roman" panose="02020603050405020304" pitchFamily="18" charset="0"/>
              </a:rPr>
              <a:t>Methylene Blue Calibration Curve: </a:t>
            </a:r>
            <a:r>
              <a:rPr lang="en-US" sz="1800" dirty="0">
                <a:latin typeface="Times New Roman" panose="02020603050405020304" pitchFamily="18" charset="0"/>
                <a:cs typeface="Times New Roman" panose="02020603050405020304" pitchFamily="18" charset="0"/>
              </a:rPr>
              <a:t>A methylene </a:t>
            </a:r>
          </a:p>
          <a:p>
            <a:pPr algn="just">
              <a:spcBef>
                <a:spcPts val="0"/>
              </a:spcBef>
            </a:pPr>
            <a:r>
              <a:rPr lang="en-US" sz="1800" dirty="0">
                <a:latin typeface="Times New Roman" panose="02020603050405020304" pitchFamily="18" charset="0"/>
                <a:cs typeface="Times New Roman" panose="02020603050405020304" pitchFamily="18" charset="0"/>
              </a:rPr>
              <a:t>blue calibration curve was made in accordance with </a:t>
            </a:r>
          </a:p>
          <a:p>
            <a:pPr algn="just">
              <a:spcBef>
                <a:spcPts val="0"/>
              </a:spcBef>
            </a:pPr>
            <a:r>
              <a:rPr lang="en-US" sz="1800" dirty="0">
                <a:latin typeface="Times New Roman" panose="02020603050405020304" pitchFamily="18" charset="0"/>
                <a:cs typeface="Times New Roman" panose="02020603050405020304" pitchFamily="18" charset="0"/>
              </a:rPr>
              <a:t>the figure on the right. After equal addition of the </a:t>
            </a:r>
          </a:p>
          <a:p>
            <a:pPr algn="just">
              <a:spcBef>
                <a:spcPts val="0"/>
              </a:spcBef>
            </a:pPr>
            <a:r>
              <a:rPr lang="en-US" sz="1800" dirty="0">
                <a:latin typeface="Times New Roman" panose="02020603050405020304" pitchFamily="18" charset="0"/>
                <a:cs typeface="Times New Roman" panose="02020603050405020304" pitchFamily="18" charset="0"/>
              </a:rPr>
              <a:t>activator, precursor (DMPD N,N-dimethyl</a:t>
            </a:r>
          </a:p>
          <a:p>
            <a:pPr algn="just">
              <a:spcBef>
                <a:spcPts val="0"/>
              </a:spcBef>
            </a:pPr>
            <a:r>
              <a:rPr lang="en-US" sz="1800" dirty="0">
                <a:latin typeface="Times New Roman" panose="02020603050405020304" pitchFamily="18" charset="0"/>
                <a:cs typeface="Times New Roman" panose="02020603050405020304" pitchFamily="18" charset="0"/>
              </a:rPr>
              <a:t>-p-phenylenediamine) and corresponding diluted </a:t>
            </a:r>
          </a:p>
          <a:p>
            <a:pPr algn="just">
              <a:spcBef>
                <a:spcPts val="0"/>
              </a:spcBef>
            </a:pPr>
            <a:r>
              <a:rPr lang="en-US" sz="1800" dirty="0" err="1">
                <a:latin typeface="Times New Roman" panose="02020603050405020304" pitchFamily="18" charset="0"/>
                <a:cs typeface="Times New Roman" panose="02020603050405020304" pitchFamily="18" charset="0"/>
              </a:rPr>
              <a:t>NaSH</a:t>
            </a:r>
            <a:r>
              <a:rPr lang="en-US" sz="1800" dirty="0">
                <a:latin typeface="Times New Roman" panose="02020603050405020304" pitchFamily="18" charset="0"/>
                <a:cs typeface="Times New Roman" panose="02020603050405020304" pitchFamily="18" charset="0"/>
              </a:rPr>
              <a:t> stock, scintillating vials were placed on an </a:t>
            </a:r>
          </a:p>
          <a:p>
            <a:pPr algn="just">
              <a:spcBef>
                <a:spcPts val="0"/>
              </a:spcBef>
            </a:pPr>
            <a:r>
              <a:rPr lang="en-US" sz="1800" dirty="0">
                <a:latin typeface="Times New Roman" panose="02020603050405020304" pitchFamily="18" charset="0"/>
                <a:cs typeface="Times New Roman" panose="02020603050405020304" pitchFamily="18" charset="0"/>
              </a:rPr>
              <a:t>orbital shaker for ~20min then placed on </a:t>
            </a:r>
          </a:p>
          <a:p>
            <a:pPr algn="just">
              <a:spcBef>
                <a:spcPts val="0"/>
              </a:spcBef>
            </a:pPr>
            <a:r>
              <a:rPr lang="en-US" sz="1800" dirty="0">
                <a:latin typeface="Times New Roman" panose="02020603050405020304" pitchFamily="18" charset="0"/>
                <a:cs typeface="Times New Roman" panose="02020603050405020304" pitchFamily="18" charset="0"/>
              </a:rPr>
              <a:t>centrifuge for ~30min at 5000rpm. </a:t>
            </a:r>
          </a:p>
          <a:p>
            <a:pPr algn="just">
              <a:spcBef>
                <a:spcPts val="0"/>
              </a:spcBef>
            </a:pPr>
            <a:r>
              <a:rPr lang="en-US" sz="1800" dirty="0">
                <a:latin typeface="Times New Roman" panose="02020603050405020304" pitchFamily="18" charset="0"/>
                <a:cs typeface="Times New Roman" panose="02020603050405020304" pitchFamily="18" charset="0"/>
              </a:rPr>
              <a:t>Finally, UV-Vis absorbance was </a:t>
            </a:r>
          </a:p>
          <a:p>
            <a:pPr algn="just">
              <a:spcBef>
                <a:spcPts val="0"/>
              </a:spcBef>
            </a:pPr>
            <a:r>
              <a:rPr lang="en-US" sz="1800" dirty="0">
                <a:latin typeface="Times New Roman" panose="02020603050405020304" pitchFamily="18" charset="0"/>
                <a:cs typeface="Times New Roman" panose="02020603050405020304" pitchFamily="18" charset="0"/>
              </a:rPr>
              <a:t>taken at 675nm to quantifiably </a:t>
            </a:r>
          </a:p>
          <a:p>
            <a:pPr algn="just">
              <a:spcBef>
                <a:spcPts val="0"/>
              </a:spcBef>
            </a:pPr>
            <a:r>
              <a:rPr lang="en-US" sz="1800" dirty="0">
                <a:latin typeface="Times New Roman" panose="02020603050405020304" pitchFamily="18" charset="0"/>
                <a:cs typeface="Times New Roman" panose="02020603050405020304" pitchFamily="18" charset="0"/>
              </a:rPr>
              <a:t>detect methylene blue </a:t>
            </a:r>
          </a:p>
          <a:p>
            <a:pPr algn="just">
              <a:spcBef>
                <a:spcPts val="0"/>
              </a:spcBef>
            </a:pPr>
            <a:r>
              <a:rPr lang="en-US" sz="1800" dirty="0">
                <a:latin typeface="Times New Roman" panose="02020603050405020304" pitchFamily="18" charset="0"/>
                <a:cs typeface="Times New Roman" panose="02020603050405020304" pitchFamily="18" charset="0"/>
              </a:rPr>
              <a:t>generation and, in turn,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 </a:t>
            </a:r>
          </a:p>
          <a:p>
            <a:pPr algn="just">
              <a:spcBef>
                <a:spcPts val="0"/>
              </a:spcBef>
            </a:pPr>
            <a:r>
              <a:rPr lang="en-US" sz="1800" dirty="0">
                <a:latin typeface="Times New Roman" panose="02020603050405020304" pitchFamily="18" charset="0"/>
                <a:cs typeface="Times New Roman" panose="02020603050405020304" pitchFamily="18" charset="0"/>
              </a:rPr>
              <a:t>formation. This derived </a:t>
            </a:r>
          </a:p>
          <a:p>
            <a:pPr algn="just">
              <a:spcBef>
                <a:spcPts val="0"/>
              </a:spcBef>
            </a:pPr>
            <a:r>
              <a:rPr lang="en-US" sz="1800" dirty="0">
                <a:latin typeface="Times New Roman" panose="02020603050405020304" pitchFamily="18" charset="0"/>
                <a:cs typeface="Times New Roman" panose="02020603050405020304" pitchFamily="18" charset="0"/>
              </a:rPr>
              <a:t>calibration curve can be </a:t>
            </a:r>
          </a:p>
          <a:p>
            <a:pPr algn="just">
              <a:spcBef>
                <a:spcPts val="0"/>
              </a:spcBef>
            </a:pPr>
            <a:r>
              <a:rPr lang="en-US" sz="1800" dirty="0">
                <a:latin typeface="Times New Roman" panose="02020603050405020304" pitchFamily="18" charset="0"/>
                <a:cs typeface="Times New Roman" panose="02020603050405020304" pitchFamily="18" charset="0"/>
              </a:rPr>
              <a:t>used to detect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 </a:t>
            </a:r>
          </a:p>
          <a:p>
            <a:pPr algn="just">
              <a:spcBef>
                <a:spcPts val="0"/>
              </a:spcBef>
            </a:pPr>
            <a:r>
              <a:rPr lang="en-US" sz="1800" dirty="0">
                <a:latin typeface="Times New Roman" panose="02020603050405020304" pitchFamily="18" charset="0"/>
                <a:cs typeface="Times New Roman" panose="02020603050405020304" pitchFamily="18" charset="0"/>
              </a:rPr>
              <a:t>generation from disulfide </a:t>
            </a:r>
          </a:p>
          <a:p>
            <a:pPr algn="just">
              <a:spcBef>
                <a:spcPts val="0"/>
              </a:spcBef>
            </a:pPr>
            <a:r>
              <a:rPr lang="en-US" sz="1800" dirty="0">
                <a:latin typeface="Times New Roman" panose="02020603050405020304" pitchFamily="18" charset="0"/>
                <a:cs typeface="Times New Roman" panose="02020603050405020304" pitchFamily="18" charset="0"/>
              </a:rPr>
              <a:t>containing MOFs when </a:t>
            </a:r>
          </a:p>
          <a:p>
            <a:pPr algn="just">
              <a:spcBef>
                <a:spcPts val="0"/>
              </a:spcBef>
            </a:pPr>
            <a:r>
              <a:rPr lang="en-US" sz="1800" dirty="0">
                <a:latin typeface="Times New Roman" panose="02020603050405020304" pitchFamily="18" charset="0"/>
                <a:cs typeface="Times New Roman" panose="02020603050405020304" pitchFamily="18" charset="0"/>
              </a:rPr>
              <a:t>interacting with thiol</a:t>
            </a:r>
          </a:p>
          <a:p>
            <a:pPr algn="just">
              <a:spcBef>
                <a:spcPts val="0"/>
              </a:spcBef>
            </a:pPr>
            <a:r>
              <a:rPr lang="en-US" sz="1800" dirty="0">
                <a:latin typeface="Times New Roman" panose="02020603050405020304" pitchFamily="18" charset="0"/>
                <a:cs typeface="Times New Roman" panose="02020603050405020304" pitchFamily="18" charset="0"/>
              </a:rPr>
              <a:t>groups present in cysteine or </a:t>
            </a:r>
          </a:p>
          <a:p>
            <a:pPr algn="just">
              <a:spcBef>
                <a:spcPts val="0"/>
              </a:spcBef>
            </a:pPr>
            <a:r>
              <a:rPr lang="en-US" sz="1800" dirty="0">
                <a:latin typeface="Times New Roman" panose="02020603050405020304" pitchFamily="18" charset="0"/>
                <a:cs typeface="Times New Roman" panose="02020603050405020304" pitchFamily="18" charset="0"/>
              </a:rPr>
              <a:t>glutathione.</a:t>
            </a: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100" name="TextBox 99">
            <a:extLst>
              <a:ext uri="{FF2B5EF4-FFF2-40B4-BE49-F238E27FC236}">
                <a16:creationId xmlns:a16="http://schemas.microsoft.com/office/drawing/2014/main" id="{22E399CD-140C-EC98-5809-C8A85D912382}"/>
              </a:ext>
            </a:extLst>
          </p:cNvPr>
          <p:cNvSpPr txBox="1"/>
          <p:nvPr/>
        </p:nvSpPr>
        <p:spPr>
          <a:xfrm>
            <a:off x="24287824" y="4228211"/>
            <a:ext cx="8293923" cy="4754880"/>
          </a:xfrm>
          <a:prstGeom prst="rect">
            <a:avLst/>
          </a:prstGeom>
          <a:noFill/>
          <a:ln>
            <a:solidFill>
              <a:srgbClr val="002060"/>
            </a:solidFill>
          </a:ln>
        </p:spPr>
        <p:txBody>
          <a:bodyPr wrap="square" rtlCol="0">
            <a:spAutoFit/>
          </a:bodyPr>
          <a:lstStyle/>
          <a:p>
            <a:endParaRPr lang="en-US" dirty="0"/>
          </a:p>
        </p:txBody>
      </p:sp>
      <p:sp>
        <p:nvSpPr>
          <p:cNvPr id="73" name="TextBox 72">
            <a:extLst>
              <a:ext uri="{FF2B5EF4-FFF2-40B4-BE49-F238E27FC236}">
                <a16:creationId xmlns:a16="http://schemas.microsoft.com/office/drawing/2014/main" id="{05DFA62B-5EFE-E2A1-D872-6770C703AEC0}"/>
              </a:ext>
            </a:extLst>
          </p:cNvPr>
          <p:cNvSpPr txBox="1"/>
          <p:nvPr/>
        </p:nvSpPr>
        <p:spPr>
          <a:xfrm>
            <a:off x="9235569" y="9983475"/>
            <a:ext cx="7269480" cy="11411712"/>
          </a:xfrm>
          <a:prstGeom prst="rect">
            <a:avLst/>
          </a:prstGeom>
          <a:noFill/>
          <a:ln>
            <a:solidFill>
              <a:schemeClr val="tx1"/>
            </a:solidFill>
          </a:ln>
        </p:spPr>
        <p:txBody>
          <a:bodyPr wrap="square" rtlCol="0">
            <a:spAutoFit/>
          </a:bodyPr>
          <a:lstStyle/>
          <a:p>
            <a:endParaRPr lang="en-US" dirty="0"/>
          </a:p>
        </p:txBody>
      </p:sp>
      <p:pic>
        <p:nvPicPr>
          <p:cNvPr id="86" name="Picture 85" descr="A chemical formula of a molecule&#10;&#10;AI-generated content may be incorrect.">
            <a:extLst>
              <a:ext uri="{FF2B5EF4-FFF2-40B4-BE49-F238E27FC236}">
                <a16:creationId xmlns:a16="http://schemas.microsoft.com/office/drawing/2014/main" id="{97688307-0DC7-0BCC-8FFC-C89FB9E7B056}"/>
              </a:ext>
            </a:extLst>
          </p:cNvPr>
          <p:cNvPicPr>
            <a:picLocks noChangeAspect="1"/>
          </p:cNvPicPr>
          <p:nvPr/>
        </p:nvPicPr>
        <p:blipFill>
          <a:blip r:embed="rId9">
            <a:extLst>
              <a:ext uri="{28A0092B-C50C-407E-A947-70E740481C1C}">
                <a14:useLocalDpi xmlns:a14="http://schemas.microsoft.com/office/drawing/2010/main" val="0"/>
              </a:ext>
            </a:extLst>
          </a:blip>
          <a:srcRect b="18785"/>
          <a:stretch/>
        </p:blipFill>
        <p:spPr>
          <a:xfrm>
            <a:off x="9258456" y="10007796"/>
            <a:ext cx="7214637" cy="3191086"/>
          </a:xfrm>
          <a:prstGeom prst="rect">
            <a:avLst/>
          </a:prstGeom>
        </p:spPr>
      </p:pic>
      <p:pic>
        <p:nvPicPr>
          <p:cNvPr id="64" name="Picture 63" descr="A diagram of a chemical structure&#10;&#10;AI-generated content may be incorrect.">
            <a:extLst>
              <a:ext uri="{FF2B5EF4-FFF2-40B4-BE49-F238E27FC236}">
                <a16:creationId xmlns:a16="http://schemas.microsoft.com/office/drawing/2014/main" id="{9FDBF6CA-72F6-386D-9072-832E4C781D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49881" y="9996654"/>
            <a:ext cx="4731866" cy="2241534"/>
          </a:xfrm>
          <a:prstGeom prst="rect">
            <a:avLst/>
          </a:prstGeom>
        </p:spPr>
      </p:pic>
      <p:sp>
        <p:nvSpPr>
          <p:cNvPr id="12" name="Subtitle 2"/>
          <p:cNvSpPr txBox="1">
            <a:spLocks/>
          </p:cNvSpPr>
          <p:nvPr/>
        </p:nvSpPr>
        <p:spPr>
          <a:xfrm>
            <a:off x="24429073" y="9986665"/>
            <a:ext cx="8186057" cy="3177512"/>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1800" dirty="0">
                <a:latin typeface="Times New Roman" panose="02020603050405020304" pitchFamily="18" charset="0"/>
                <a:cs typeface="Times New Roman" panose="02020603050405020304" pitchFamily="18" charset="0"/>
              </a:rPr>
              <a:t>Due to the inconsistence present in the </a:t>
            </a:r>
          </a:p>
          <a:p>
            <a:pPr algn="just">
              <a:spcBef>
                <a:spcPts val="0"/>
              </a:spcBef>
            </a:pPr>
            <a:r>
              <a:rPr lang="en-US" sz="1800" dirty="0">
                <a:latin typeface="Times New Roman" panose="02020603050405020304" pitchFamily="18" charset="0"/>
                <a:cs typeface="Times New Roman" panose="02020603050405020304" pitchFamily="18" charset="0"/>
              </a:rPr>
              <a:t>calibration curve, it is theorized that </a:t>
            </a:r>
          </a:p>
          <a:p>
            <a:pPr algn="just">
              <a:spcBef>
                <a:spcPts val="0"/>
              </a:spcBef>
            </a:pPr>
            <a:r>
              <a:rPr lang="en-US" sz="1800" dirty="0">
                <a:latin typeface="Times New Roman" panose="02020603050405020304" pitchFamily="18" charset="0"/>
                <a:cs typeface="Times New Roman" panose="02020603050405020304" pitchFamily="18" charset="0"/>
              </a:rPr>
              <a:t>hydrogen sulfide generation occurs </a:t>
            </a:r>
          </a:p>
          <a:p>
            <a:pPr algn="just">
              <a:spcBef>
                <a:spcPts val="0"/>
              </a:spcBef>
            </a:pPr>
            <a:r>
              <a:rPr lang="en-US" sz="1800" dirty="0">
                <a:latin typeface="Times New Roman" panose="02020603050405020304" pitchFamily="18" charset="0"/>
                <a:cs typeface="Times New Roman" panose="02020603050405020304" pitchFamily="18" charset="0"/>
              </a:rPr>
              <a:t>rapidly and escapes from the vial </a:t>
            </a:r>
          </a:p>
          <a:p>
            <a:pPr algn="just">
              <a:spcBef>
                <a:spcPts val="0"/>
              </a:spcBef>
            </a:pPr>
            <a:r>
              <a:rPr lang="en-US" sz="1800" dirty="0">
                <a:latin typeface="Times New Roman" panose="02020603050405020304" pitchFamily="18" charset="0"/>
                <a:cs typeface="Times New Roman" panose="02020603050405020304" pitchFamily="18" charset="0"/>
              </a:rPr>
              <a:t>before interacting to form </a:t>
            </a:r>
          </a:p>
          <a:p>
            <a:pPr algn="just">
              <a:spcBef>
                <a:spcPts val="0"/>
              </a:spcBef>
            </a:pPr>
            <a:r>
              <a:rPr lang="en-US" sz="1800" dirty="0">
                <a:latin typeface="Times New Roman" panose="02020603050405020304" pitchFamily="18" charset="0"/>
                <a:cs typeface="Times New Roman" panose="02020603050405020304" pitchFamily="18" charset="0"/>
              </a:rPr>
              <a:t>methylene blue. If air free calibration </a:t>
            </a:r>
          </a:p>
          <a:p>
            <a:pPr algn="just">
              <a:spcBef>
                <a:spcPts val="0"/>
              </a:spcBef>
            </a:pPr>
            <a:r>
              <a:rPr lang="en-US" sz="1800" dirty="0">
                <a:latin typeface="Times New Roman" panose="02020603050405020304" pitchFamily="18" charset="0"/>
                <a:cs typeface="Times New Roman" panose="02020603050405020304" pitchFamily="18" charset="0"/>
              </a:rPr>
              <a:t>curve is proven inconsistent; fluorescence probes offer great quantization of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 </a:t>
            </a:r>
          </a:p>
          <a:p>
            <a:pPr algn="just">
              <a:spcBef>
                <a:spcPts val="0"/>
              </a:spcBef>
            </a:pPr>
            <a:r>
              <a:rPr lang="en-US" sz="1800" dirty="0">
                <a:latin typeface="Times New Roman" panose="02020603050405020304" pitchFamily="18" charset="0"/>
                <a:cs typeface="Times New Roman" panose="02020603050405020304" pitchFamily="18" charset="0"/>
              </a:rPr>
              <a:t>via fluorescent excitation and emission.</a:t>
            </a:r>
            <a:r>
              <a:rPr lang="en-US" sz="1800" baseline="30000"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 Synthesis and characterization </a:t>
            </a:r>
          </a:p>
          <a:p>
            <a:pPr algn="just">
              <a:spcBef>
                <a:spcPts val="0"/>
              </a:spcBef>
            </a:pPr>
            <a:r>
              <a:rPr lang="en-US" sz="1800" dirty="0">
                <a:latin typeface="Times New Roman" panose="02020603050405020304" pitchFamily="18" charset="0"/>
                <a:cs typeface="Times New Roman" panose="02020603050405020304" pitchFamily="18" charset="0"/>
              </a:rPr>
              <a:t>Of 2-(</a:t>
            </a:r>
            <a:r>
              <a:rPr lang="en-US" sz="1800" dirty="0" err="1">
                <a:latin typeface="Times New Roman" panose="02020603050405020304" pitchFamily="18" charset="0"/>
                <a:cs typeface="Times New Roman" panose="02020603050405020304" pitchFamily="18" charset="0"/>
              </a:rPr>
              <a:t>maleimido</a:t>
            </a:r>
            <a:r>
              <a:rPr lang="en-US" sz="1800" dirty="0">
                <a:latin typeface="Times New Roman" panose="02020603050405020304" pitchFamily="18" charset="0"/>
                <a:cs typeface="Times New Roman" panose="02020603050405020304" pitchFamily="18" charset="0"/>
              </a:rPr>
              <a:t>)ethyl 4-pyrenylbutanoat (MEPB) probe will be conducted, then </a:t>
            </a:r>
          </a:p>
          <a:p>
            <a:pPr algn="just">
              <a:spcBef>
                <a:spcPts val="0"/>
              </a:spcBef>
            </a:pPr>
            <a:r>
              <a:rPr lang="en-US" sz="1800" dirty="0">
                <a:latin typeface="Times New Roman" panose="02020603050405020304" pitchFamily="18" charset="0"/>
                <a:cs typeface="Times New Roman" panose="02020603050405020304" pitchFamily="18" charset="0"/>
              </a:rPr>
              <a:t>used to quantified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 via fluorescent excitation. Although relatively new, this method offers both a higher LOQ and LOD, </a:t>
            </a:r>
            <a:r>
              <a:rPr lang="en-US" sz="1800" baseline="30000" dirty="0">
                <a:latin typeface="Times New Roman" panose="02020603050405020304" pitchFamily="18" charset="0"/>
                <a:cs typeface="Times New Roman" panose="02020603050405020304" pitchFamily="18" charset="0"/>
              </a:rPr>
              <a:t>[4] </a:t>
            </a:r>
            <a:r>
              <a:rPr lang="en-US" sz="1800" dirty="0">
                <a:latin typeface="Times New Roman" panose="02020603050405020304" pitchFamily="18" charset="0"/>
                <a:cs typeface="Times New Roman" panose="02020603050405020304" pitchFamily="18" charset="0"/>
              </a:rPr>
              <a:t>essential for analysis of minute concentrations of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a:t>
            </a:r>
          </a:p>
          <a:p>
            <a:pPr algn="just">
              <a:spcBef>
                <a:spcPts val="0"/>
              </a:spcBef>
            </a:pPr>
            <a:endParaRPr lang="en-US" sz="1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dirty="0">
                <a:solidFill>
                  <a:schemeClr val="bg1"/>
                </a:solidFill>
                <a:latin typeface="Cambria" panose="02040503050406030204" pitchFamily="18" charset="0"/>
                <a:cs typeface="Arial" panose="020B0604020202020204" pitchFamily="34" charset="0"/>
              </a:rPr>
              <a:t>Development and Characterization of Hydrogen Sulfide </a:t>
            </a:r>
            <a:br>
              <a:rPr lang="en-US" sz="5500" dirty="0">
                <a:solidFill>
                  <a:schemeClr val="bg1"/>
                </a:solidFill>
                <a:latin typeface="Cambria" panose="02040503050406030204" pitchFamily="18" charset="0"/>
                <a:cs typeface="Arial" panose="020B0604020202020204" pitchFamily="34" charset="0"/>
              </a:rPr>
            </a:br>
            <a:r>
              <a:rPr lang="en-US" sz="5500" dirty="0">
                <a:solidFill>
                  <a:schemeClr val="bg1"/>
                </a:solidFill>
                <a:latin typeface="Cambria" panose="02040503050406030204" pitchFamily="18" charset="0"/>
                <a:cs typeface="Arial" panose="020B0604020202020204" pitchFamily="34" charset="0"/>
              </a:rPr>
              <a:t>Releasing Frameworks for Therapeutic Remediation</a:t>
            </a:r>
            <a:br>
              <a:rPr lang="en-US" sz="5500" dirty="0">
                <a:solidFill>
                  <a:schemeClr val="bg1"/>
                </a:solidFill>
                <a:latin typeface="Cambria" panose="02040503050406030204" pitchFamily="18" charset="0"/>
                <a:cs typeface="Arial" panose="020B0604020202020204" pitchFamily="34" charset="0"/>
              </a:rPr>
            </a:br>
            <a:r>
              <a:rPr lang="en-US" sz="3800" dirty="0">
                <a:solidFill>
                  <a:schemeClr val="bg1"/>
                </a:solidFill>
                <a:latin typeface="Cambria" panose="02040503050406030204" pitchFamily="18" charset="0"/>
                <a:cs typeface="Arial" panose="020B0604020202020204" pitchFamily="34" charset="0"/>
              </a:rPr>
              <a:t>Connor Foley</a:t>
            </a:r>
            <a:r>
              <a:rPr lang="en-US" sz="3800" baseline="30000" dirty="0">
                <a:solidFill>
                  <a:schemeClr val="bg1"/>
                </a:solidFill>
                <a:latin typeface="Cambria" panose="02040503050406030204" pitchFamily="18" charset="0"/>
                <a:cs typeface="Arial" panose="020B0604020202020204" pitchFamily="34" charset="0"/>
              </a:rPr>
              <a:t>*</a:t>
            </a:r>
            <a:r>
              <a:rPr lang="en-US" sz="3800" dirty="0">
                <a:solidFill>
                  <a:schemeClr val="bg1"/>
                </a:solidFill>
                <a:latin typeface="Cambria" panose="02040503050406030204" pitchFamily="18" charset="0"/>
                <a:cs typeface="Arial" panose="020B0604020202020204" pitchFamily="34" charset="0"/>
              </a:rPr>
              <a:t>, Anthony Traficante, Aylin Aykanat</a:t>
            </a:r>
            <a:br>
              <a:rPr lang="en-US" sz="3800" dirty="0">
                <a:solidFill>
                  <a:schemeClr val="bg1"/>
                </a:solidFill>
                <a:latin typeface="Cambria" panose="02040503050406030204" pitchFamily="18" charset="0"/>
                <a:cs typeface="Arial" panose="020B0604020202020204" pitchFamily="34" charset="0"/>
              </a:rPr>
            </a:br>
            <a:r>
              <a:rPr lang="en-US" sz="3800" i="1" dirty="0">
                <a:solidFill>
                  <a:schemeClr val="bg1"/>
                </a:solidFill>
                <a:latin typeface="Cambria" panose="02040503050406030204" pitchFamily="18" charset="0"/>
                <a:cs typeface="Arial" panose="020B0604020202020204" pitchFamily="34" charset="0"/>
              </a:rPr>
              <a:t>Department of Chemistry, University of New Hampshire, Durham, NH 03824</a:t>
            </a:r>
          </a:p>
        </p:txBody>
      </p:sp>
      <p:sp>
        <p:nvSpPr>
          <p:cNvPr id="6" name="Subtitle 2"/>
          <p:cNvSpPr txBox="1">
            <a:spLocks/>
          </p:cNvSpPr>
          <p:nvPr/>
        </p:nvSpPr>
        <p:spPr>
          <a:xfrm>
            <a:off x="277199" y="4224528"/>
            <a:ext cx="8186057" cy="4754880"/>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1800" dirty="0">
                <a:effectLst/>
                <a:latin typeface="Times New Roman" panose="02020603050405020304" pitchFamily="18" charset="0"/>
                <a:ea typeface="Aptos" panose="020B0004020202020204" pitchFamily="34" charset="0"/>
              </a:rPr>
              <a:t>Hydrogen sulfide, H</a:t>
            </a:r>
            <a:r>
              <a:rPr lang="en-US" sz="1800" baseline="-25000" dirty="0">
                <a:effectLst/>
                <a:latin typeface="Times New Roman" panose="02020603050405020304" pitchFamily="18" charset="0"/>
                <a:ea typeface="Aptos" panose="020B0004020202020204" pitchFamily="34" charset="0"/>
              </a:rPr>
              <a:t>2</a:t>
            </a:r>
            <a:r>
              <a:rPr lang="en-US" sz="1800" dirty="0">
                <a:effectLst/>
                <a:latin typeface="Times New Roman" panose="02020603050405020304" pitchFamily="18" charset="0"/>
                <a:ea typeface="Aptos" panose="020B0004020202020204" pitchFamily="34" charset="0"/>
              </a:rPr>
              <a:t>S, has been discovered as the third biological gasotransmitter, possesses astounding antioxidant and anti-inflammatory properties.</a:t>
            </a:r>
            <a:r>
              <a:rPr lang="en-US" sz="1800" baseline="30000" dirty="0">
                <a:effectLst/>
                <a:latin typeface="Times New Roman" panose="02020603050405020304" pitchFamily="18" charset="0"/>
                <a:ea typeface="Aptos" panose="020B0004020202020204" pitchFamily="34" charset="0"/>
              </a:rPr>
              <a:t>[1][2]</a:t>
            </a:r>
            <a:r>
              <a:rPr lang="en-US" sz="1800" dirty="0">
                <a:effectLst/>
                <a:latin typeface="Times New Roman" panose="02020603050405020304" pitchFamily="18" charset="0"/>
                <a:ea typeface="Aptos" panose="020B0004020202020204" pitchFamily="34" charset="0"/>
              </a:rPr>
              <a:t> Metal organic frameworks (MOFs) consist of porous cells capable of being loaded with chemotherapeutics. Glutathione (GSH) is produced in the 1000-fold</a:t>
            </a:r>
            <a:r>
              <a:rPr lang="en-US" sz="1800" dirty="0">
                <a:latin typeface="Times New Roman" panose="02020603050405020304" pitchFamily="18" charset="0"/>
                <a:ea typeface="Aptos" panose="020B0004020202020204" pitchFamily="34" charset="0"/>
              </a:rPr>
              <a:t> proximate to malignant cancerous cells, MOF’s containing disulfides can interact and break with the free thiol group in  glutathione, acting as a trojan horse for drug delivery.</a:t>
            </a:r>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p:txBody>
      </p:sp>
      <p:sp>
        <p:nvSpPr>
          <p:cNvPr id="7" name="Subtitle 2"/>
          <p:cNvSpPr txBox="1">
            <a:spLocks/>
          </p:cNvSpPr>
          <p:nvPr/>
        </p:nvSpPr>
        <p:spPr>
          <a:xfrm>
            <a:off x="277199" y="9185251"/>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Experimental</a:t>
            </a:r>
          </a:p>
        </p:txBody>
      </p:sp>
      <p:sp>
        <p:nvSpPr>
          <p:cNvPr id="9" name="Subtitle 2"/>
          <p:cNvSpPr txBox="1">
            <a:spLocks/>
          </p:cNvSpPr>
          <p:nvPr/>
        </p:nvSpPr>
        <p:spPr>
          <a:xfrm>
            <a:off x="9235569" y="3291943"/>
            <a:ext cx="14731336" cy="588764"/>
          </a:xfrm>
          <a:prstGeom prst="rect">
            <a:avLst/>
          </a:prstGeom>
          <a:solidFill>
            <a:srgbClr val="002060"/>
          </a:solidFill>
          <a:ln>
            <a:solidFill>
              <a:srgbClr val="002060"/>
            </a:solidFill>
          </a:ln>
        </p:spPr>
        <p:txBody>
          <a:bodyPr vert="horz" lIns="69562" tIns="34781" rIns="69562" bIns="34781"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Experimental Design</a:t>
            </a:r>
          </a:p>
        </p:txBody>
      </p:sp>
      <p:sp>
        <p:nvSpPr>
          <p:cNvPr id="13" name="Subtitle 2"/>
          <p:cNvSpPr txBox="1">
            <a:spLocks/>
          </p:cNvSpPr>
          <p:nvPr/>
        </p:nvSpPr>
        <p:spPr>
          <a:xfrm>
            <a:off x="277199"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Introduction</a:t>
            </a:r>
          </a:p>
        </p:txBody>
      </p:sp>
      <p:sp>
        <p:nvSpPr>
          <p:cNvPr id="15" name="Subtitle 2"/>
          <p:cNvSpPr txBox="1">
            <a:spLocks/>
          </p:cNvSpPr>
          <p:nvPr/>
        </p:nvSpPr>
        <p:spPr>
          <a:xfrm>
            <a:off x="24443588"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Result</a:t>
            </a:r>
          </a:p>
        </p:txBody>
      </p:sp>
      <p:sp>
        <p:nvSpPr>
          <p:cNvPr id="16" name="Subtitle 2"/>
          <p:cNvSpPr txBox="1">
            <a:spLocks/>
          </p:cNvSpPr>
          <p:nvPr/>
        </p:nvSpPr>
        <p:spPr>
          <a:xfrm>
            <a:off x="9225445" y="4228211"/>
            <a:ext cx="14731336" cy="4754880"/>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17" name="Subtitle 2"/>
          <p:cNvSpPr txBox="1">
            <a:spLocks/>
          </p:cNvSpPr>
          <p:nvPr/>
        </p:nvSpPr>
        <p:spPr>
          <a:xfrm>
            <a:off x="24429073" y="9181533"/>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Future Work </a:t>
            </a:r>
          </a:p>
        </p:txBody>
      </p:sp>
      <p:sp>
        <p:nvSpPr>
          <p:cNvPr id="18" name="Subtitle 2"/>
          <p:cNvSpPr txBox="1">
            <a:spLocks/>
          </p:cNvSpPr>
          <p:nvPr/>
        </p:nvSpPr>
        <p:spPr>
          <a:xfrm>
            <a:off x="24429073" y="16644663"/>
            <a:ext cx="8186057" cy="422417"/>
          </a:xfrm>
          <a:prstGeom prst="rect">
            <a:avLst/>
          </a:prstGeom>
          <a:solidFill>
            <a:srgbClr val="002060"/>
          </a:solidFill>
          <a:ln>
            <a:solidFill>
              <a:srgbClr val="002060"/>
            </a:solidFill>
          </a:ln>
        </p:spPr>
        <p:txBody>
          <a:bodyPr vert="horz" lIns="69562" tIns="34781" rIns="69562" bIns="34781"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Acknowledgements</a:t>
            </a:r>
          </a:p>
        </p:txBody>
      </p:sp>
      <p:sp>
        <p:nvSpPr>
          <p:cNvPr id="30" name="Subtitle 2"/>
          <p:cNvSpPr txBox="1">
            <a:spLocks/>
          </p:cNvSpPr>
          <p:nvPr/>
        </p:nvSpPr>
        <p:spPr>
          <a:xfrm>
            <a:off x="9220749" y="9179397"/>
            <a:ext cx="7269480" cy="610907"/>
          </a:xfrm>
          <a:prstGeom prst="rect">
            <a:avLst/>
          </a:prstGeom>
          <a:solidFill>
            <a:srgbClr val="002060"/>
          </a:solidFill>
          <a:ln>
            <a:solidFill>
              <a:srgbClr val="002060"/>
            </a:solidFill>
          </a:ln>
        </p:spPr>
        <p:txBody>
          <a:bodyPr vert="horz" lIns="69562" tIns="34781" rIns="69562" bIns="34781"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 [Cu</a:t>
            </a:r>
            <a:r>
              <a:rPr lang="en-US" sz="3600" baseline="-25000" dirty="0">
                <a:solidFill>
                  <a:schemeClr val="bg1"/>
                </a:solidFill>
                <a:latin typeface="Cambria" panose="02040503050406030204" pitchFamily="18" charset="0"/>
              </a:rPr>
              <a:t>2</a:t>
            </a:r>
            <a:r>
              <a:rPr lang="en-US" sz="3600" dirty="0">
                <a:solidFill>
                  <a:schemeClr val="bg1"/>
                </a:solidFill>
                <a:latin typeface="Cambria" panose="02040503050406030204" pitchFamily="18" charset="0"/>
              </a:rPr>
              <a:t>((O</a:t>
            </a:r>
            <a:r>
              <a:rPr lang="en-US" sz="3600" baseline="-25000" dirty="0">
                <a:solidFill>
                  <a:schemeClr val="bg1"/>
                </a:solidFill>
                <a:latin typeface="Cambria" panose="02040503050406030204" pitchFamily="18" charset="0"/>
              </a:rPr>
              <a:t>2</a:t>
            </a:r>
            <a:r>
              <a:rPr lang="en-US" sz="3600" dirty="0">
                <a:solidFill>
                  <a:schemeClr val="bg1"/>
                </a:solidFill>
                <a:latin typeface="Cambria" panose="02040503050406030204" pitchFamily="18" charset="0"/>
              </a:rPr>
              <a:t>CPHS)</a:t>
            </a:r>
            <a:r>
              <a:rPr lang="en-US" sz="3600" baseline="-25000" dirty="0">
                <a:solidFill>
                  <a:schemeClr val="bg1"/>
                </a:solidFill>
                <a:latin typeface="Cambria" panose="02040503050406030204" pitchFamily="18" charset="0"/>
              </a:rPr>
              <a:t>2</a:t>
            </a:r>
            <a:r>
              <a:rPr lang="en-US" sz="3600" dirty="0">
                <a:solidFill>
                  <a:schemeClr val="bg1"/>
                </a:solidFill>
                <a:latin typeface="Cambria" panose="02040503050406030204" pitchFamily="18" charset="0"/>
              </a:rPr>
              <a:t>)</a:t>
            </a:r>
            <a:r>
              <a:rPr lang="en-US" sz="3600" baseline="-25000" dirty="0">
                <a:solidFill>
                  <a:schemeClr val="bg1"/>
                </a:solidFill>
                <a:latin typeface="Cambria" panose="02040503050406030204" pitchFamily="18" charset="0"/>
              </a:rPr>
              <a:t>2</a:t>
            </a:r>
            <a:r>
              <a:rPr lang="en-US" sz="3600" dirty="0">
                <a:solidFill>
                  <a:schemeClr val="bg1"/>
                </a:solidFill>
                <a:latin typeface="Cambria" panose="02040503050406030204" pitchFamily="18" charset="0"/>
              </a:rPr>
              <a:t>(H</a:t>
            </a:r>
            <a:r>
              <a:rPr lang="en-US" sz="3600" baseline="-25000" dirty="0">
                <a:solidFill>
                  <a:schemeClr val="bg1"/>
                </a:solidFill>
                <a:latin typeface="Cambria" panose="02040503050406030204" pitchFamily="18" charset="0"/>
              </a:rPr>
              <a:t>2</a:t>
            </a:r>
            <a:r>
              <a:rPr lang="en-US" sz="3600" dirty="0">
                <a:solidFill>
                  <a:schemeClr val="bg1"/>
                </a:solidFill>
                <a:latin typeface="Cambria" panose="02040503050406030204" pitchFamily="18" charset="0"/>
              </a:rPr>
              <a:t>O)</a:t>
            </a:r>
            <a:r>
              <a:rPr lang="en-US" sz="3600" baseline="-25000" dirty="0">
                <a:solidFill>
                  <a:schemeClr val="bg1"/>
                </a:solidFill>
                <a:latin typeface="Cambria" panose="02040503050406030204" pitchFamily="18" charset="0"/>
              </a:rPr>
              <a:t>2</a:t>
            </a:r>
            <a:r>
              <a:rPr lang="en-US" sz="3600" dirty="0">
                <a:solidFill>
                  <a:schemeClr val="bg1"/>
                </a:solidFill>
                <a:latin typeface="Cambria" panose="02040503050406030204" pitchFamily="18" charset="0"/>
              </a:rPr>
              <a:t>]</a:t>
            </a:r>
            <a:r>
              <a:rPr lang="en-US" sz="3600" baseline="-25000" dirty="0">
                <a:solidFill>
                  <a:schemeClr val="bg1"/>
                </a:solidFill>
                <a:latin typeface="Cambria" panose="02040503050406030204" pitchFamily="18" charset="0"/>
              </a:rPr>
              <a:t>n</a:t>
            </a:r>
            <a:endParaRPr lang="en-US" sz="3600" dirty="0">
              <a:solidFill>
                <a:schemeClr val="bg1"/>
              </a:solidFill>
              <a:latin typeface="Cambria" panose="02040503050406030204" pitchFamily="18" charset="0"/>
            </a:endParaRPr>
          </a:p>
        </p:txBody>
      </p:sp>
      <p:sp>
        <p:nvSpPr>
          <p:cNvPr id="62" name="TextBox 61"/>
          <p:cNvSpPr txBox="1"/>
          <p:nvPr/>
        </p:nvSpPr>
        <p:spPr>
          <a:xfrm>
            <a:off x="9235569" y="8616016"/>
            <a:ext cx="14721840" cy="347240"/>
          </a:xfrm>
          <a:prstGeom prst="rect">
            <a:avLst/>
          </a:prstGeom>
          <a:noFill/>
        </p:spPr>
        <p:txBody>
          <a:bodyPr wrap="square" lIns="69562" tIns="34781" rIns="69562" bIns="34781" rtlCol="0">
            <a:spAutoFit/>
          </a:bodyPr>
          <a:lstStyle/>
          <a:p>
            <a:pPr algn="ctr"/>
            <a:r>
              <a:rPr lang="en-US" sz="1800" dirty="0">
                <a:latin typeface="Times New Roman" panose="02020603050405020304" pitchFamily="18" charset="0"/>
                <a:cs typeface="Times New Roman" panose="02020603050405020304" pitchFamily="18" charset="0"/>
              </a:rPr>
              <a:t>Fig,4 Mechanism of Disulfide Cleavage to produce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a:t>
            </a:r>
          </a:p>
        </p:txBody>
      </p:sp>
      <p:sp>
        <p:nvSpPr>
          <p:cNvPr id="31" name="Subtitle 2"/>
          <p:cNvSpPr txBox="1">
            <a:spLocks/>
          </p:cNvSpPr>
          <p:nvPr/>
        </p:nvSpPr>
        <p:spPr>
          <a:xfrm>
            <a:off x="16680169" y="9983475"/>
            <a:ext cx="7269480" cy="11410910"/>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pic>
        <p:nvPicPr>
          <p:cNvPr id="161" name="Picture 16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sp>
        <p:nvSpPr>
          <p:cNvPr id="85" name="Subtitle 2"/>
          <p:cNvSpPr txBox="1">
            <a:spLocks/>
          </p:cNvSpPr>
          <p:nvPr/>
        </p:nvSpPr>
        <p:spPr>
          <a:xfrm>
            <a:off x="24429072" y="19323015"/>
            <a:ext cx="8186057" cy="2071370"/>
          </a:xfrm>
          <a:prstGeom prst="rect">
            <a:avLst/>
          </a:prstGeom>
          <a:noFill/>
          <a:ln>
            <a:solidFill>
              <a:srgbClr val="002060"/>
            </a:solidFill>
          </a:ln>
        </p:spPr>
        <p:txBody>
          <a:bodyPr vert="horz" lIns="69562" tIns="34781" rIns="69562" bIns="34781" rtlCol="0" anchor="t">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1800" dirty="0">
                <a:latin typeface="Times New Roman" panose="02020603050405020304" pitchFamily="18" charset="0"/>
                <a:cs typeface="Times New Roman" panose="02020603050405020304" pitchFamily="18" charset="0"/>
              </a:rPr>
              <a:t>[1] Mandel, R. M.; Lotlikar, P. S.; </a:t>
            </a:r>
            <a:r>
              <a:rPr lang="en-US" sz="1800" dirty="0" err="1">
                <a:latin typeface="Times New Roman" panose="02020603050405020304" pitchFamily="18" charset="0"/>
                <a:cs typeface="Times New Roman" panose="02020603050405020304" pitchFamily="18" charset="0"/>
              </a:rPr>
              <a:t>Runčevski</a:t>
            </a:r>
            <a:r>
              <a:rPr lang="en-US" sz="1800" dirty="0">
                <a:latin typeface="Times New Roman" panose="02020603050405020304" pitchFamily="18" charset="0"/>
                <a:cs typeface="Times New Roman" panose="02020603050405020304" pitchFamily="18" charset="0"/>
              </a:rPr>
              <a:t>, T.; Lee, J.-H.; Woods, J. J.; Pitt, T. A.; Wilson, J.  J.; Milner, P. J. Transdermal Hydrogen Sulfide Delivery Enabled by Open-Metal-Site Metal–Organic Frameworks. Journal of the American Chemical Society 2024, 146 (28), 18927–18937.</a:t>
            </a:r>
          </a:p>
          <a:p>
            <a:pPr algn="l">
              <a:spcBef>
                <a:spcPts val="0"/>
              </a:spcBef>
            </a:pPr>
            <a:r>
              <a:rPr lang="en-US" sz="1800" dirty="0">
                <a:latin typeface="Times New Roman" panose="02020603050405020304" pitchFamily="18" charset="0"/>
                <a:cs typeface="Times New Roman" panose="02020603050405020304" pitchFamily="18" charset="0"/>
              </a:rPr>
              <a:t>[2] Cirino, G.; Szabo, C.; </a:t>
            </a:r>
            <a:r>
              <a:rPr lang="en-US" sz="1800" dirty="0" err="1">
                <a:latin typeface="Times New Roman" panose="02020603050405020304" pitchFamily="18" charset="0"/>
                <a:cs typeface="Times New Roman" panose="02020603050405020304" pitchFamily="18" charset="0"/>
              </a:rPr>
              <a:t>Papapetropoulos</a:t>
            </a:r>
            <a:r>
              <a:rPr lang="en-US" sz="1800" dirty="0">
                <a:latin typeface="Times New Roman" panose="02020603050405020304" pitchFamily="18" charset="0"/>
                <a:cs typeface="Times New Roman" panose="02020603050405020304" pitchFamily="18" charset="0"/>
              </a:rPr>
              <a:t>, A. Physiological Roles of Hydrogen Sulfide in  Mammalian Cells, Tissues and Organs. Physiological Reviews 2022, 103 (1)..</a:t>
            </a:r>
          </a:p>
          <a:p>
            <a:pPr algn="l">
              <a:spcBef>
                <a:spcPts val="0"/>
              </a:spcBef>
            </a:pPr>
            <a:r>
              <a:rPr lang="en-US" sz="1800" dirty="0">
                <a:latin typeface="Times New Roman" panose="02020603050405020304" pitchFamily="18" charset="0"/>
                <a:cs typeface="Times New Roman" panose="02020603050405020304" pitchFamily="18" charset="0"/>
              </a:rPr>
              <a:t>[3] (1)Pose, M.; Dillon, K. M.; </a:t>
            </a:r>
            <a:r>
              <a:rPr lang="en-US" sz="1800" dirty="0" err="1">
                <a:latin typeface="Times New Roman" panose="02020603050405020304" pitchFamily="18" charset="0"/>
                <a:cs typeface="Times New Roman" panose="02020603050405020304" pitchFamily="18" charset="0"/>
              </a:rPr>
              <a:t>Denicola</a:t>
            </a:r>
            <a:r>
              <a:rPr lang="en-US" sz="1800" dirty="0">
                <a:latin typeface="Times New Roman" panose="02020603050405020304" pitchFamily="18" charset="0"/>
                <a:cs typeface="Times New Roman" panose="02020603050405020304" pitchFamily="18" charset="0"/>
              </a:rPr>
              <a:t>, A.; Alvarez, B.; Matson, J. B.; Möller, M. N.; </a:t>
            </a:r>
            <a:r>
              <a:rPr lang="en-US" sz="1800" dirty="0" err="1">
                <a:latin typeface="Times New Roman" panose="02020603050405020304" pitchFamily="18" charset="0"/>
                <a:cs typeface="Times New Roman" panose="02020603050405020304" pitchFamily="18" charset="0"/>
              </a:rPr>
              <a:t>Cuevasanta</a:t>
            </a:r>
            <a:r>
              <a:rPr lang="en-US" sz="1800" dirty="0">
                <a:latin typeface="Times New Roman" panose="02020603050405020304" pitchFamily="18" charset="0"/>
                <a:cs typeface="Times New Roman" panose="02020603050405020304" pitchFamily="18" charset="0"/>
              </a:rPr>
              <a:t>, E. Fluorescent Detection of Hydrogen Sulfide (H2S) through the Formation of Pyrene Excimers Enhances H2S Quantification in Biochemical Systems. Journal of Biological Chemistry 2022, 298 (10), 102402–102402.</a:t>
            </a:r>
          </a:p>
          <a:p>
            <a:pPr algn="l">
              <a:spcBef>
                <a:spcPts val="0"/>
              </a:spcBef>
            </a:pPr>
            <a:r>
              <a:rPr lang="en-US" sz="1800" dirty="0">
                <a:latin typeface="Times New Roman" panose="02020603050405020304" pitchFamily="18" charset="0"/>
                <a:cs typeface="Times New Roman" panose="02020603050405020304" pitchFamily="18" charset="0"/>
              </a:rPr>
              <a:t>[4] Pose, M.; Dillon, K. M.; </a:t>
            </a:r>
            <a:r>
              <a:rPr lang="en-US" sz="1800" dirty="0" err="1">
                <a:latin typeface="Times New Roman" panose="02020603050405020304" pitchFamily="18" charset="0"/>
                <a:cs typeface="Times New Roman" panose="02020603050405020304" pitchFamily="18" charset="0"/>
              </a:rPr>
              <a:t>Denicola</a:t>
            </a:r>
            <a:r>
              <a:rPr lang="en-US" sz="1800" dirty="0">
                <a:latin typeface="Times New Roman" panose="02020603050405020304" pitchFamily="18" charset="0"/>
                <a:cs typeface="Times New Roman" panose="02020603050405020304" pitchFamily="18" charset="0"/>
              </a:rPr>
              <a:t>, A.; Alvarez, B.; Matson, J. B.; Möller, M. N.;  </a:t>
            </a:r>
          </a:p>
          <a:p>
            <a:pPr algn="l">
              <a:spcBef>
                <a:spcPts val="0"/>
              </a:spcBef>
            </a:pPr>
            <a:r>
              <a:rPr lang="en-US" sz="1800" dirty="0" err="1">
                <a:latin typeface="Times New Roman" panose="02020603050405020304" pitchFamily="18" charset="0"/>
                <a:cs typeface="Times New Roman" panose="02020603050405020304" pitchFamily="18" charset="0"/>
              </a:rPr>
              <a:t>Cuevasanta</a:t>
            </a:r>
            <a:r>
              <a:rPr lang="en-US" sz="1800" dirty="0">
                <a:latin typeface="Times New Roman" panose="02020603050405020304" pitchFamily="18" charset="0"/>
                <a:cs typeface="Times New Roman" panose="02020603050405020304" pitchFamily="18" charset="0"/>
              </a:rPr>
              <a:t>, E. Fluorescent Detection of Hydrogen Sulfide (H2S) through the Formation of Pyrene Excimers Enhances H2S Quantification in Biochemical Systems. Journal of Biological Chemistry 2022, 298 (10), 102402–102402. </a:t>
            </a:r>
          </a:p>
          <a:p>
            <a:pPr algn="l">
              <a:spcBef>
                <a:spcPts val="0"/>
              </a:spcBef>
            </a:pPr>
            <a:r>
              <a:rPr lang="en-US" sz="1800" dirty="0">
                <a:latin typeface="Times New Roman" panose="02020603050405020304" pitchFamily="18" charset="0"/>
                <a:cs typeface="Times New Roman" panose="02020603050405020304" pitchFamily="18" charset="0"/>
              </a:rPr>
              <a:t>‌</a:t>
            </a:r>
          </a:p>
          <a:p>
            <a:pPr algn="l"/>
            <a:endParaRPr lang="en-US" sz="2400" dirty="0">
              <a:latin typeface="Cambria" panose="02040503050406030204" pitchFamily="18" charset="0"/>
            </a:endParaRPr>
          </a:p>
        </p:txBody>
      </p:sp>
      <p:sp>
        <p:nvSpPr>
          <p:cNvPr id="93" name="Subtitle 2"/>
          <p:cNvSpPr txBox="1">
            <a:spLocks/>
          </p:cNvSpPr>
          <p:nvPr/>
        </p:nvSpPr>
        <p:spPr>
          <a:xfrm>
            <a:off x="24414252" y="18624935"/>
            <a:ext cx="8186057" cy="422417"/>
          </a:xfrm>
          <a:prstGeom prst="rect">
            <a:avLst/>
          </a:prstGeom>
          <a:solidFill>
            <a:srgbClr val="002060"/>
          </a:solidFill>
          <a:ln>
            <a:solidFill>
              <a:srgbClr val="002060"/>
            </a:solidFill>
          </a:ln>
        </p:spPr>
        <p:txBody>
          <a:bodyPr vert="horz" lIns="69562" tIns="34781" rIns="69562" bIns="34781"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References</a:t>
            </a:r>
          </a:p>
        </p:txBody>
      </p:sp>
      <p:sp>
        <p:nvSpPr>
          <p:cNvPr id="108" name="Subtitle 2"/>
          <p:cNvSpPr txBox="1">
            <a:spLocks/>
          </p:cNvSpPr>
          <p:nvPr/>
        </p:nvSpPr>
        <p:spPr>
          <a:xfrm>
            <a:off x="24443586" y="17342742"/>
            <a:ext cx="8186057" cy="1059495"/>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1800" dirty="0">
                <a:latin typeface="Times New Roman" panose="02020603050405020304" pitchFamily="18" charset="0"/>
                <a:cs typeface="Times New Roman" panose="02020603050405020304" pitchFamily="18" charset="0"/>
              </a:rPr>
              <a:t>I would like to give special thanks to the FEM group, Aylin Aykanat,, Anthony Traficante, Elise Hanley, Pat Strobel, Forde </a:t>
            </a:r>
            <a:r>
              <a:rPr lang="en-US" sz="1800" dirty="0" err="1">
                <a:latin typeface="Times New Roman" panose="02020603050405020304" pitchFamily="18" charset="0"/>
                <a:cs typeface="Times New Roman" panose="02020603050405020304" pitchFamily="18" charset="0"/>
              </a:rPr>
              <a:t>Kates</a:t>
            </a:r>
            <a:r>
              <a:rPr lang="en-US" sz="1800" dirty="0">
                <a:latin typeface="Times New Roman" panose="02020603050405020304" pitchFamily="18" charset="0"/>
                <a:cs typeface="Times New Roman" panose="02020603050405020304" pitchFamily="18" charset="0"/>
              </a:rPr>
              <a:t>, Lucas Laventure, Evan Kennedy, Eddie </a:t>
            </a:r>
            <a:r>
              <a:rPr lang="en-US" sz="1800" dirty="0" err="1">
                <a:latin typeface="Times New Roman" panose="02020603050405020304" pitchFamily="18" charset="0"/>
                <a:cs typeface="Times New Roman" panose="02020603050405020304" pitchFamily="18" charset="0"/>
              </a:rPr>
              <a:t>Gaffny</a:t>
            </a:r>
            <a:r>
              <a:rPr lang="en-US" sz="1800" dirty="0">
                <a:latin typeface="Times New Roman" panose="02020603050405020304" pitchFamily="18" charset="0"/>
                <a:cs typeface="Times New Roman" panose="02020603050405020304" pitchFamily="18" charset="0"/>
              </a:rPr>
              <a:t> Rebecca </a:t>
            </a:r>
            <a:r>
              <a:rPr lang="en-US" sz="1800" dirty="0" err="1">
                <a:latin typeface="Times New Roman" panose="02020603050405020304" pitchFamily="18" charset="0"/>
                <a:cs typeface="Times New Roman" panose="02020603050405020304" pitchFamily="18" charset="0"/>
              </a:rPr>
              <a:t>Lahousse</a:t>
            </a:r>
            <a:r>
              <a:rPr lang="en-US" sz="1800" dirty="0">
                <a:latin typeface="Times New Roman" panose="02020603050405020304" pitchFamily="18" charset="0"/>
                <a:cs typeface="Times New Roman" panose="02020603050405020304" pitchFamily="18" charset="0"/>
              </a:rPr>
              <a:t>, and my friends and family for their continuous support.</a:t>
            </a:r>
          </a:p>
          <a:p>
            <a:pPr algn="l">
              <a:spcBef>
                <a:spcPts val="0"/>
              </a:spcBef>
            </a:pPr>
            <a:endParaRPr lang="en-US" sz="2400" dirty="0">
              <a:latin typeface="Cambria" panose="02040503050406030204" pitchFamily="18" charset="0"/>
            </a:endParaRPr>
          </a:p>
          <a:p>
            <a:pPr algn="l"/>
            <a:endParaRPr lang="en-US" sz="2400" dirty="0">
              <a:latin typeface="Cambria" panose="02040503050406030204" pitchFamily="18" charset="0"/>
            </a:endParaRPr>
          </a:p>
        </p:txBody>
      </p:sp>
      <p:sp>
        <p:nvSpPr>
          <p:cNvPr id="8" name="TextBox 7">
            <a:extLst>
              <a:ext uri="{FF2B5EF4-FFF2-40B4-BE49-F238E27FC236}">
                <a16:creationId xmlns:a16="http://schemas.microsoft.com/office/drawing/2014/main" id="{0AD6152D-355D-C999-1B84-0BD042ABDED9}"/>
              </a:ext>
            </a:extLst>
          </p:cNvPr>
          <p:cNvSpPr txBox="1"/>
          <p:nvPr/>
        </p:nvSpPr>
        <p:spPr>
          <a:xfrm>
            <a:off x="9235569" y="17099280"/>
            <a:ext cx="7127965" cy="369332"/>
          </a:xfrm>
          <a:prstGeom prst="rect">
            <a:avLst/>
          </a:prstGeom>
          <a:noFill/>
        </p:spPr>
        <p:txBody>
          <a:bodyPr wrap="square" rtlCol="0">
            <a:spAutoFit/>
          </a:bodyPr>
          <a:lstStyle/>
          <a:p>
            <a:pPr algn="ctr"/>
            <a:r>
              <a:rPr lang="pt-BR" sz="1800" dirty="0">
                <a:latin typeface="Times New Roman" panose="02020603050405020304" pitchFamily="18" charset="0"/>
                <a:cs typeface="Times New Roman" panose="02020603050405020304" pitchFamily="18" charset="0"/>
              </a:rPr>
              <a:t>Fig. 6, PXRD of [Cu</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CPhS)</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(H</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a:t>
            </a:r>
            <a:r>
              <a:rPr lang="pt-BR" sz="1800" baseline="-25000" dirty="0">
                <a:latin typeface="Times New Roman" panose="02020603050405020304" pitchFamily="18" charset="0"/>
                <a:cs typeface="Times New Roman" panose="02020603050405020304" pitchFamily="18" charset="0"/>
              </a:rPr>
              <a:t>n</a:t>
            </a:r>
            <a:endParaRPr lang="en-US" sz="1800" dirty="0"/>
          </a:p>
        </p:txBody>
      </p:sp>
      <p:sp>
        <p:nvSpPr>
          <p:cNvPr id="10" name="TextBox 9">
            <a:extLst>
              <a:ext uri="{FF2B5EF4-FFF2-40B4-BE49-F238E27FC236}">
                <a16:creationId xmlns:a16="http://schemas.microsoft.com/office/drawing/2014/main" id="{C4D1A083-BEC0-0B44-4F24-479FE83778AE}"/>
              </a:ext>
            </a:extLst>
          </p:cNvPr>
          <p:cNvSpPr txBox="1"/>
          <p:nvPr/>
        </p:nvSpPr>
        <p:spPr>
          <a:xfrm>
            <a:off x="9235569" y="21031200"/>
            <a:ext cx="7115943"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7, IR of </a:t>
            </a:r>
            <a:r>
              <a:rPr lang="pt-BR" sz="1800" dirty="0">
                <a:latin typeface="Times New Roman" panose="02020603050405020304" pitchFamily="18" charset="0"/>
                <a:cs typeface="Times New Roman" panose="02020603050405020304" pitchFamily="18" charset="0"/>
              </a:rPr>
              <a:t>[Cu</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CPhS)</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(H</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a:t>
            </a:r>
            <a:r>
              <a:rPr lang="pt-BR" sz="1800" baseline="-25000" dirty="0">
                <a:latin typeface="Times New Roman" panose="02020603050405020304" pitchFamily="18" charset="0"/>
                <a:cs typeface="Times New Roman" panose="02020603050405020304" pitchFamily="18" charset="0"/>
              </a:rPr>
              <a:t>n</a:t>
            </a:r>
            <a:endParaRPr lang="en-US" sz="1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792BD2E-8D8D-77EA-310B-290B51B212AB}"/>
              </a:ext>
            </a:extLst>
          </p:cNvPr>
          <p:cNvSpPr txBox="1"/>
          <p:nvPr/>
        </p:nvSpPr>
        <p:spPr>
          <a:xfrm>
            <a:off x="3415097" y="20990662"/>
            <a:ext cx="4754880"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3, Methylene Blue Calibration Curve Assay</a:t>
            </a:r>
          </a:p>
        </p:txBody>
      </p:sp>
      <p:sp>
        <p:nvSpPr>
          <p:cNvPr id="23" name="Subtitle 2">
            <a:extLst>
              <a:ext uri="{FF2B5EF4-FFF2-40B4-BE49-F238E27FC236}">
                <a16:creationId xmlns:a16="http://schemas.microsoft.com/office/drawing/2014/main" id="{99EE16ED-5CCB-56E3-7B0D-7AA3C4B9487D}"/>
              </a:ext>
            </a:extLst>
          </p:cNvPr>
          <p:cNvSpPr txBox="1">
            <a:spLocks/>
          </p:cNvSpPr>
          <p:nvPr/>
        </p:nvSpPr>
        <p:spPr>
          <a:xfrm>
            <a:off x="24414252" y="13514593"/>
            <a:ext cx="8186057" cy="422417"/>
          </a:xfrm>
          <a:prstGeom prst="rect">
            <a:avLst/>
          </a:prstGeom>
          <a:solidFill>
            <a:srgbClr val="002060"/>
          </a:solidFill>
          <a:ln>
            <a:solidFill>
              <a:srgbClr val="002060"/>
            </a:solidFill>
          </a:ln>
        </p:spPr>
        <p:txBody>
          <a:bodyPr vert="horz" lIns="69562" tIns="34781" rIns="69562" bIns="34781"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dirty="0">
                <a:solidFill>
                  <a:schemeClr val="bg1"/>
                </a:solidFill>
                <a:latin typeface="Cambria" panose="02040503050406030204" pitchFamily="18" charset="0"/>
              </a:rPr>
              <a:t>Conclusion</a:t>
            </a:r>
            <a:endParaRPr lang="en-US" sz="3800" dirty="0">
              <a:solidFill>
                <a:schemeClr val="bg1"/>
              </a:solidFill>
              <a:latin typeface="Cambria" panose="02040503050406030204" pitchFamily="18" charset="0"/>
            </a:endParaRPr>
          </a:p>
        </p:txBody>
      </p:sp>
      <p:sp>
        <p:nvSpPr>
          <p:cNvPr id="24" name="TextBox 23">
            <a:extLst>
              <a:ext uri="{FF2B5EF4-FFF2-40B4-BE49-F238E27FC236}">
                <a16:creationId xmlns:a16="http://schemas.microsoft.com/office/drawing/2014/main" id="{41237703-C983-2745-C958-EAAFBF090BAC}"/>
              </a:ext>
            </a:extLst>
          </p:cNvPr>
          <p:cNvSpPr txBox="1"/>
          <p:nvPr/>
        </p:nvSpPr>
        <p:spPr>
          <a:xfrm>
            <a:off x="24443586" y="12841925"/>
            <a:ext cx="8138160"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12, Detection Scheme of </a:t>
            </a:r>
            <a:r>
              <a:rPr lang="en-US" sz="1800" baseline="-250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 via MEPB Excimer</a:t>
            </a:r>
          </a:p>
        </p:txBody>
      </p:sp>
      <p:sp>
        <p:nvSpPr>
          <p:cNvPr id="35" name="Subtitle 2">
            <a:extLst>
              <a:ext uri="{FF2B5EF4-FFF2-40B4-BE49-F238E27FC236}">
                <a16:creationId xmlns:a16="http://schemas.microsoft.com/office/drawing/2014/main" id="{A3A86C7C-E661-0298-533E-95DC38B72B80}"/>
              </a:ext>
            </a:extLst>
          </p:cNvPr>
          <p:cNvSpPr txBox="1">
            <a:spLocks/>
          </p:cNvSpPr>
          <p:nvPr/>
        </p:nvSpPr>
        <p:spPr>
          <a:xfrm>
            <a:off x="24443586" y="14212672"/>
            <a:ext cx="8186057" cy="2156328"/>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1800" dirty="0">
                <a:latin typeface="Times New Roman" panose="02020603050405020304" pitchFamily="18" charset="0"/>
                <a:cs typeface="Times New Roman" panose="02020603050405020304" pitchFamily="18" charset="0"/>
              </a:rPr>
              <a:t>After successful synthesis and characterization of several disulfide containing MOF’s and obtaining a methylene blue calibration curve with a sustainable R</a:t>
            </a:r>
            <a:r>
              <a:rPr lang="en-US" sz="1800" baseline="30000" dirty="0">
                <a:latin typeface="Times New Roman" panose="02020603050405020304" pitchFamily="18" charset="0"/>
                <a:cs typeface="Times New Roman" panose="02020603050405020304" pitchFamily="18" charset="0"/>
              </a:rPr>
              <a:t>2 </a:t>
            </a:r>
            <a:r>
              <a:rPr lang="en-US" sz="1800" dirty="0">
                <a:latin typeface="Times New Roman" panose="02020603050405020304" pitchFamily="18" charset="0"/>
                <a:cs typeface="Times New Roman" panose="02020603050405020304" pitchFamily="18" charset="0"/>
              </a:rPr>
              <a:t>= 0.9833, further refinement of the assay is needed to obtain a higher linear correlation factor &gt;0.99.  It is hypothesized that atmospheric oxygen may interfere with the calibration curve assay and an air free assay may prove more successful. Testing of disulfide containing MOFs, such as Zn(MOF) with GSH and cysteine have displayed values indicative of disulfide cleave and MOF degradation. </a:t>
            </a:r>
          </a:p>
          <a:p>
            <a:pPr algn="l"/>
            <a:endParaRPr lang="en-US" sz="2400" dirty="0">
              <a:latin typeface="Cambria" panose="02040503050406030204" pitchFamily="18" charset="0"/>
            </a:endParaRPr>
          </a:p>
        </p:txBody>
      </p:sp>
      <p:sp>
        <p:nvSpPr>
          <p:cNvPr id="38" name="TextBox 37">
            <a:extLst>
              <a:ext uri="{FF2B5EF4-FFF2-40B4-BE49-F238E27FC236}">
                <a16:creationId xmlns:a16="http://schemas.microsoft.com/office/drawing/2014/main" id="{040C0326-DC7F-AA9B-40FD-AB1DC6385DB9}"/>
              </a:ext>
            </a:extLst>
          </p:cNvPr>
          <p:cNvSpPr txBox="1"/>
          <p:nvPr/>
        </p:nvSpPr>
        <p:spPr>
          <a:xfrm>
            <a:off x="16365581" y="17099280"/>
            <a:ext cx="7601324"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9, PXRD of </a:t>
            </a:r>
            <a:r>
              <a:rPr lang="pt-BR" sz="1800" dirty="0">
                <a:latin typeface="Times New Roman" panose="02020603050405020304" pitchFamily="18" charset="0"/>
                <a:cs typeface="Times New Roman" panose="02020603050405020304" pitchFamily="18" charset="0"/>
              </a:rPr>
              <a:t>[Zn</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(ddca)</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 (dpe)]</a:t>
            </a:r>
            <a:r>
              <a:rPr lang="pt-BR" sz="1800" baseline="-25000" dirty="0">
                <a:latin typeface="Times New Roman" panose="02020603050405020304" pitchFamily="18" charset="0"/>
                <a:cs typeface="Times New Roman" panose="02020603050405020304" pitchFamily="18" charset="0"/>
              </a:rPr>
              <a:t>n</a:t>
            </a:r>
            <a:r>
              <a:rPr lang="pt-BR" sz="1800" dirty="0">
                <a:latin typeface="Times New Roman" panose="02020603050405020304" pitchFamily="18" charset="0"/>
                <a:cs typeface="Times New Roman" panose="02020603050405020304" pitchFamily="18" charset="0"/>
              </a:rPr>
              <a:t>·nH</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endParaRPr lang="en-US" sz="1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CF185E0-3EFE-B06C-3ADA-7AF8A121F5DB}"/>
              </a:ext>
            </a:extLst>
          </p:cNvPr>
          <p:cNvSpPr txBox="1"/>
          <p:nvPr/>
        </p:nvSpPr>
        <p:spPr>
          <a:xfrm>
            <a:off x="16687301" y="21067776"/>
            <a:ext cx="7262347"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10, IR of </a:t>
            </a:r>
            <a:r>
              <a:rPr lang="pt-BR" sz="1800" dirty="0">
                <a:latin typeface="Times New Roman" panose="02020603050405020304" pitchFamily="18" charset="0"/>
                <a:cs typeface="Times New Roman" panose="02020603050405020304" pitchFamily="18" charset="0"/>
              </a:rPr>
              <a:t>[Zn</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(ddca)</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 (dpe)]</a:t>
            </a:r>
            <a:r>
              <a:rPr lang="pt-BR" sz="1800" baseline="-25000" dirty="0">
                <a:latin typeface="Times New Roman" panose="02020603050405020304" pitchFamily="18" charset="0"/>
                <a:cs typeface="Times New Roman" panose="02020603050405020304" pitchFamily="18" charset="0"/>
              </a:rPr>
              <a:t>n</a:t>
            </a:r>
            <a:r>
              <a:rPr lang="pt-BR" sz="1800" dirty="0">
                <a:latin typeface="Times New Roman" panose="02020603050405020304" pitchFamily="18" charset="0"/>
                <a:cs typeface="Times New Roman" panose="02020603050405020304" pitchFamily="18" charset="0"/>
              </a:rPr>
              <a:t>·nH</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p>
          <a:p>
            <a:pPr algn="ctr"/>
            <a:endParaRPr lang="en-US" sz="1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25EBA55-3B62-0912-D152-CCA17F2EE325}"/>
              </a:ext>
            </a:extLst>
          </p:cNvPr>
          <p:cNvSpPr txBox="1"/>
          <p:nvPr/>
        </p:nvSpPr>
        <p:spPr>
          <a:xfrm>
            <a:off x="24443587" y="8613648"/>
            <a:ext cx="8138160"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11, Calibration Curve of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 Detection via Methylene Blue Formation</a:t>
            </a:r>
          </a:p>
        </p:txBody>
      </p:sp>
      <p:sp>
        <p:nvSpPr>
          <p:cNvPr id="49" name="TextBox 48">
            <a:extLst>
              <a:ext uri="{FF2B5EF4-FFF2-40B4-BE49-F238E27FC236}">
                <a16:creationId xmlns:a16="http://schemas.microsoft.com/office/drawing/2014/main" id="{62833033-48F7-8488-387C-6F654FB640C9}"/>
              </a:ext>
            </a:extLst>
          </p:cNvPr>
          <p:cNvSpPr txBox="1"/>
          <p:nvPr/>
        </p:nvSpPr>
        <p:spPr>
          <a:xfrm>
            <a:off x="9306214" y="13258800"/>
            <a:ext cx="7040880"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5, Synthetic Scheme of [Cu</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((O</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CPHS)</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O)</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a:t>
            </a:r>
            <a:r>
              <a:rPr lang="en-US" sz="1800" baseline="-25000" dirty="0">
                <a:latin typeface="Times New Roman" panose="02020603050405020304" pitchFamily="18" charset="0"/>
                <a:cs typeface="Times New Roman" panose="02020603050405020304" pitchFamily="18" charset="0"/>
              </a:rPr>
              <a:t>n</a:t>
            </a:r>
            <a:endParaRPr lang="en-US" sz="1800" dirty="0">
              <a:latin typeface="Times New Roman" panose="02020603050405020304" pitchFamily="18" charset="0"/>
              <a:cs typeface="Times New Roman" panose="02020603050405020304" pitchFamily="18" charset="0"/>
            </a:endParaRPr>
          </a:p>
        </p:txBody>
      </p:sp>
      <p:pic>
        <p:nvPicPr>
          <p:cNvPr id="5" name="Picture 4" descr="A diagram of a chemical reaction&#10;&#10;AI-generated content may be incorrect.">
            <a:extLst>
              <a:ext uri="{FF2B5EF4-FFF2-40B4-BE49-F238E27FC236}">
                <a16:creationId xmlns:a16="http://schemas.microsoft.com/office/drawing/2014/main" id="{319999BA-4FEA-54B8-D4B1-7725AFAB49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0100" y="13198881"/>
            <a:ext cx="3728127" cy="738129"/>
          </a:xfrm>
          <a:prstGeom prst="rect">
            <a:avLst/>
          </a:prstGeom>
          <a:ln w="9525">
            <a:noFill/>
          </a:ln>
        </p:spPr>
      </p:pic>
      <p:sp>
        <p:nvSpPr>
          <p:cNvPr id="53" name="TextBox 52">
            <a:extLst>
              <a:ext uri="{FF2B5EF4-FFF2-40B4-BE49-F238E27FC236}">
                <a16:creationId xmlns:a16="http://schemas.microsoft.com/office/drawing/2014/main" id="{DA2F1691-4750-83BE-3E8F-8E41EABC82D3}"/>
              </a:ext>
            </a:extLst>
          </p:cNvPr>
          <p:cNvSpPr txBox="1"/>
          <p:nvPr/>
        </p:nvSpPr>
        <p:spPr>
          <a:xfrm>
            <a:off x="16454273" y="13258800"/>
            <a:ext cx="7589520"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Fig. 8, Synthetic Scheme of </a:t>
            </a:r>
            <a:r>
              <a:rPr lang="pt-BR" sz="1800" dirty="0">
                <a:latin typeface="Times New Roman" panose="02020603050405020304" pitchFamily="18" charset="0"/>
                <a:cs typeface="Times New Roman" panose="02020603050405020304" pitchFamily="18" charset="0"/>
              </a:rPr>
              <a:t>[Zn</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(ddca)</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 (dpe)]</a:t>
            </a:r>
            <a:r>
              <a:rPr lang="pt-BR" sz="1800" baseline="-25000" dirty="0">
                <a:latin typeface="Times New Roman" panose="02020603050405020304" pitchFamily="18" charset="0"/>
                <a:cs typeface="Times New Roman" panose="02020603050405020304" pitchFamily="18" charset="0"/>
              </a:rPr>
              <a:t>n</a:t>
            </a:r>
            <a:r>
              <a:rPr lang="pt-BR" sz="1800" dirty="0">
                <a:latin typeface="Times New Roman" panose="02020603050405020304" pitchFamily="18" charset="0"/>
                <a:cs typeface="Times New Roman" panose="02020603050405020304" pitchFamily="18" charset="0"/>
              </a:rPr>
              <a:t>·nH</a:t>
            </a:r>
            <a:r>
              <a:rPr lang="pt-BR" sz="1800" baseline="-25000" dirty="0">
                <a:latin typeface="Times New Roman" panose="02020603050405020304" pitchFamily="18" charset="0"/>
                <a:cs typeface="Times New Roman" panose="02020603050405020304" pitchFamily="18" charset="0"/>
              </a:rPr>
              <a:t>2</a:t>
            </a:r>
            <a:r>
              <a:rPr lang="pt-BR" sz="1800" dirty="0">
                <a:latin typeface="Times New Roman" panose="02020603050405020304" pitchFamily="18" charset="0"/>
                <a:cs typeface="Times New Roman" panose="02020603050405020304" pitchFamily="18" charset="0"/>
              </a:rPr>
              <a:t>O</a:t>
            </a:r>
          </a:p>
        </p:txBody>
      </p:sp>
      <p:sp>
        <p:nvSpPr>
          <p:cNvPr id="42" name="TextBox 41">
            <a:extLst>
              <a:ext uri="{FF2B5EF4-FFF2-40B4-BE49-F238E27FC236}">
                <a16:creationId xmlns:a16="http://schemas.microsoft.com/office/drawing/2014/main" id="{6AD56E50-C41A-9C48-EAEA-F99C773266F1}"/>
              </a:ext>
            </a:extLst>
          </p:cNvPr>
          <p:cNvSpPr txBox="1"/>
          <p:nvPr/>
        </p:nvSpPr>
        <p:spPr>
          <a:xfrm>
            <a:off x="4744200" y="8604504"/>
            <a:ext cx="3300761"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Fig.2, UV-Vis of Methylene Blue</a:t>
            </a:r>
          </a:p>
        </p:txBody>
      </p:sp>
      <p:pic>
        <p:nvPicPr>
          <p:cNvPr id="56" name="Picture 55" descr="A chemical structure with black lines&#10;&#10;AI-generated content may be incorrect.">
            <a:extLst>
              <a:ext uri="{FF2B5EF4-FFF2-40B4-BE49-F238E27FC236}">
                <a16:creationId xmlns:a16="http://schemas.microsoft.com/office/drawing/2014/main" id="{DFF68B3D-9AFE-9270-2665-3B05EEABEA4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434785" y="6097143"/>
            <a:ext cx="2897088" cy="1168334"/>
          </a:xfrm>
          <a:prstGeom prst="rect">
            <a:avLst/>
          </a:prstGeom>
        </p:spPr>
      </p:pic>
      <p:pic>
        <p:nvPicPr>
          <p:cNvPr id="69" name="Picture 68" descr="A molecule model with red and grey balls&#10;&#10;AI-generated content may be incorrect.">
            <a:extLst>
              <a:ext uri="{FF2B5EF4-FFF2-40B4-BE49-F238E27FC236}">
                <a16:creationId xmlns:a16="http://schemas.microsoft.com/office/drawing/2014/main" id="{F13518E1-912D-4B3D-AB99-E65D2303AE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20278" y="696116"/>
            <a:ext cx="2559966" cy="1933476"/>
          </a:xfrm>
          <a:prstGeom prst="rect">
            <a:avLst/>
          </a:prstGeom>
        </p:spPr>
      </p:pic>
      <p:sp>
        <p:nvSpPr>
          <p:cNvPr id="74" name="Subtitle 2">
            <a:extLst>
              <a:ext uri="{FF2B5EF4-FFF2-40B4-BE49-F238E27FC236}">
                <a16:creationId xmlns:a16="http://schemas.microsoft.com/office/drawing/2014/main" id="{48E1E5BC-ADAD-395A-4D1A-165109BAA3A3}"/>
              </a:ext>
            </a:extLst>
          </p:cNvPr>
          <p:cNvSpPr txBox="1">
            <a:spLocks/>
          </p:cNvSpPr>
          <p:nvPr/>
        </p:nvSpPr>
        <p:spPr>
          <a:xfrm>
            <a:off x="16687301" y="9179396"/>
            <a:ext cx="7269480" cy="610907"/>
          </a:xfrm>
          <a:prstGeom prst="rect">
            <a:avLst/>
          </a:prstGeom>
          <a:solidFill>
            <a:srgbClr val="002060"/>
          </a:solidFill>
          <a:ln>
            <a:solidFill>
              <a:srgbClr val="002060"/>
            </a:solidFill>
          </a:ln>
        </p:spPr>
        <p:txBody>
          <a:bodyPr vert="horz" lIns="69562" tIns="34781" rIns="69562" bIns="34781"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pt-BR" sz="3600" dirty="0">
                <a:solidFill>
                  <a:schemeClr val="bg1"/>
                </a:solidFill>
                <a:latin typeface="Cambria" panose="02040503050406030204" pitchFamily="18" charset="0"/>
              </a:rPr>
              <a:t>[Zn</a:t>
            </a:r>
            <a:r>
              <a:rPr lang="pt-BR" sz="3600" baseline="-25000" dirty="0">
                <a:solidFill>
                  <a:schemeClr val="bg1"/>
                </a:solidFill>
                <a:latin typeface="Cambria" panose="02040503050406030204" pitchFamily="18" charset="0"/>
              </a:rPr>
              <a:t>2</a:t>
            </a:r>
            <a:r>
              <a:rPr lang="pt-BR" sz="3600" dirty="0">
                <a:solidFill>
                  <a:schemeClr val="bg1"/>
                </a:solidFill>
                <a:latin typeface="Cambria" panose="02040503050406030204" pitchFamily="18" charset="0"/>
              </a:rPr>
              <a:t>(ddca)</a:t>
            </a:r>
            <a:r>
              <a:rPr lang="pt-BR" sz="3600" baseline="-25000" dirty="0">
                <a:solidFill>
                  <a:schemeClr val="bg1"/>
                </a:solidFill>
                <a:latin typeface="Cambria" panose="02040503050406030204" pitchFamily="18" charset="0"/>
              </a:rPr>
              <a:t>2</a:t>
            </a:r>
            <a:r>
              <a:rPr lang="pt-BR" sz="3600" dirty="0">
                <a:solidFill>
                  <a:schemeClr val="bg1"/>
                </a:solidFill>
                <a:latin typeface="Cambria" panose="02040503050406030204" pitchFamily="18" charset="0"/>
              </a:rPr>
              <a:t> (dpe)]</a:t>
            </a:r>
            <a:r>
              <a:rPr lang="pt-BR" sz="3600" baseline="-25000" dirty="0">
                <a:solidFill>
                  <a:schemeClr val="bg1"/>
                </a:solidFill>
                <a:latin typeface="Cambria" panose="02040503050406030204" pitchFamily="18" charset="0"/>
              </a:rPr>
              <a:t>n</a:t>
            </a:r>
            <a:r>
              <a:rPr lang="pt-BR" sz="3600" dirty="0">
                <a:solidFill>
                  <a:schemeClr val="bg1"/>
                </a:solidFill>
                <a:latin typeface="Cambria" panose="02040503050406030204" pitchFamily="18" charset="0"/>
              </a:rPr>
              <a:t>·nH</a:t>
            </a:r>
            <a:r>
              <a:rPr lang="pt-BR" sz="3600" baseline="-25000" dirty="0">
                <a:solidFill>
                  <a:schemeClr val="bg1"/>
                </a:solidFill>
                <a:latin typeface="Cambria" panose="02040503050406030204" pitchFamily="18" charset="0"/>
              </a:rPr>
              <a:t>2</a:t>
            </a:r>
            <a:r>
              <a:rPr lang="pt-BR" sz="3600" dirty="0">
                <a:solidFill>
                  <a:schemeClr val="bg1"/>
                </a:solidFill>
                <a:latin typeface="Cambria" panose="02040503050406030204" pitchFamily="18" charset="0"/>
              </a:rPr>
              <a:t>O</a:t>
            </a:r>
            <a:endParaRPr lang="en-US" sz="3600" dirty="0">
              <a:solidFill>
                <a:schemeClr val="bg1"/>
              </a:solidFill>
              <a:latin typeface="Cambria" panose="02040503050406030204" pitchFamily="18" charset="0"/>
            </a:endParaRPr>
          </a:p>
        </p:txBody>
      </p:sp>
      <p:pic>
        <p:nvPicPr>
          <p:cNvPr id="88" name="Picture 87" descr="A computer generated image of a diamond shaped pattern&#10;&#10;AI-generated content may be incorrect.">
            <a:extLst>
              <a:ext uri="{FF2B5EF4-FFF2-40B4-BE49-F238E27FC236}">
                <a16:creationId xmlns:a16="http://schemas.microsoft.com/office/drawing/2014/main" id="{600F09DB-5955-59CF-6A33-D2EF2818DC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768664" y="10272664"/>
            <a:ext cx="5799119" cy="2641681"/>
          </a:xfrm>
          <a:prstGeom prst="rect">
            <a:avLst/>
          </a:prstGeom>
        </p:spPr>
      </p:pic>
      <p:pic>
        <p:nvPicPr>
          <p:cNvPr id="90" name="Picture 89" descr="A black and white sign with black text&#10;&#10;AI-generated content may be incorrect.">
            <a:extLst>
              <a:ext uri="{FF2B5EF4-FFF2-40B4-BE49-F238E27FC236}">
                <a16:creationId xmlns:a16="http://schemas.microsoft.com/office/drawing/2014/main" id="{97C9007A-8E5B-E819-8037-8E2677B29C1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20363" y="12893040"/>
            <a:ext cx="1210056" cy="448056"/>
          </a:xfrm>
          <a:prstGeom prst="rect">
            <a:avLst/>
          </a:prstGeom>
        </p:spPr>
      </p:pic>
      <p:pic>
        <p:nvPicPr>
          <p:cNvPr id="92" name="Picture 91" descr="A black and white sign with letters and numbers&#10;&#10;AI-generated content may be incorrect.">
            <a:extLst>
              <a:ext uri="{FF2B5EF4-FFF2-40B4-BE49-F238E27FC236}">
                <a16:creationId xmlns:a16="http://schemas.microsoft.com/office/drawing/2014/main" id="{6DEC36EF-DF01-1C13-A105-FD25AFA7CFB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045718" y="12893040"/>
            <a:ext cx="829056" cy="475488"/>
          </a:xfrm>
          <a:prstGeom prst="rect">
            <a:avLst/>
          </a:prstGeom>
        </p:spPr>
      </p:pic>
      <p:pic>
        <p:nvPicPr>
          <p:cNvPr id="109" name="Picture 108" descr="A graph of a graph of a graph&#10;&#10;AI-generated content may be incorrect.">
            <a:extLst>
              <a:ext uri="{FF2B5EF4-FFF2-40B4-BE49-F238E27FC236}">
                <a16:creationId xmlns:a16="http://schemas.microsoft.com/office/drawing/2014/main" id="{8BFBF214-26ED-76A5-DEF0-200287EB468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955951" y="13370967"/>
            <a:ext cx="6479513" cy="3721608"/>
          </a:xfrm>
          <a:prstGeom prst="rect">
            <a:avLst/>
          </a:prstGeom>
        </p:spPr>
      </p:pic>
      <p:pic>
        <p:nvPicPr>
          <p:cNvPr id="111" name="Picture 110">
            <a:extLst>
              <a:ext uri="{FF2B5EF4-FFF2-40B4-BE49-F238E27FC236}">
                <a16:creationId xmlns:a16="http://schemas.microsoft.com/office/drawing/2014/main" id="{EC19B7D0-38BF-7803-E45E-15A7F0F8690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91886" y="13347097"/>
            <a:ext cx="6469535" cy="3719983"/>
          </a:xfrm>
          <a:prstGeom prst="rect">
            <a:avLst/>
          </a:prstGeom>
        </p:spPr>
      </p:pic>
      <p:pic>
        <p:nvPicPr>
          <p:cNvPr id="118" name="Picture 117" descr="A blue line on a black background&#10;&#10;AI-generated content may be incorrect.">
            <a:extLst>
              <a:ext uri="{FF2B5EF4-FFF2-40B4-BE49-F238E27FC236}">
                <a16:creationId xmlns:a16="http://schemas.microsoft.com/office/drawing/2014/main" id="{8597D342-EDB5-B5DF-BC59-B5AF7333E55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76889" y="5574576"/>
            <a:ext cx="4286367" cy="3084124"/>
          </a:xfrm>
          <a:prstGeom prst="rect">
            <a:avLst/>
          </a:prstGeom>
        </p:spPr>
      </p:pic>
      <p:sp>
        <p:nvSpPr>
          <p:cNvPr id="119" name="TextBox 118">
            <a:extLst>
              <a:ext uri="{FF2B5EF4-FFF2-40B4-BE49-F238E27FC236}">
                <a16:creationId xmlns:a16="http://schemas.microsoft.com/office/drawing/2014/main" id="{877E06A7-0F90-5D65-3C86-EE5531AF5BFC}"/>
              </a:ext>
            </a:extLst>
          </p:cNvPr>
          <p:cNvSpPr txBox="1"/>
          <p:nvPr/>
        </p:nvSpPr>
        <p:spPr>
          <a:xfrm>
            <a:off x="6698761" y="5827821"/>
            <a:ext cx="1346200" cy="369332"/>
          </a:xfrm>
          <a:prstGeom prst="rect">
            <a:avLst/>
          </a:prstGeom>
          <a:noFill/>
        </p:spPr>
        <p:txBody>
          <a:bodyPr wrap="square" rtlCol="0">
            <a:spAutoFit/>
          </a:bodyPr>
          <a:lstStyle/>
          <a:p>
            <a:pPr algn="ctr"/>
            <a:r>
              <a:rPr lang="en-US" sz="1800" dirty="0">
                <a:solidFill>
                  <a:srgbClr val="FF0000"/>
                </a:solidFill>
                <a:latin typeface="Times New Roman" panose="02020603050405020304" pitchFamily="18" charset="0"/>
                <a:cs typeface="Times New Roman" panose="02020603050405020304" pitchFamily="18" charset="0"/>
              </a:rPr>
              <a:t>664nm</a:t>
            </a:r>
          </a:p>
        </p:txBody>
      </p:sp>
      <p:sp>
        <p:nvSpPr>
          <p:cNvPr id="120" name="TextBox 119">
            <a:extLst>
              <a:ext uri="{FF2B5EF4-FFF2-40B4-BE49-F238E27FC236}">
                <a16:creationId xmlns:a16="http://schemas.microsoft.com/office/drawing/2014/main" id="{90015851-024B-BA1F-02BC-F5B6251B15AC}"/>
              </a:ext>
            </a:extLst>
          </p:cNvPr>
          <p:cNvSpPr txBox="1"/>
          <p:nvPr/>
        </p:nvSpPr>
        <p:spPr>
          <a:xfrm>
            <a:off x="6262728" y="6493755"/>
            <a:ext cx="1109133" cy="369332"/>
          </a:xfrm>
          <a:prstGeom prst="rect">
            <a:avLst/>
          </a:prstGeom>
          <a:noFill/>
        </p:spPr>
        <p:txBody>
          <a:bodyPr wrap="square" rtlCol="0">
            <a:spAutoFit/>
          </a:bodyPr>
          <a:lstStyle/>
          <a:p>
            <a:pPr algn="ctr"/>
            <a:r>
              <a:rPr lang="en-US" sz="1800" dirty="0">
                <a:solidFill>
                  <a:srgbClr val="FF0000"/>
                </a:solidFill>
                <a:latin typeface="Times New Roman" panose="02020603050405020304" pitchFamily="18" charset="0"/>
                <a:cs typeface="Times New Roman" panose="02020603050405020304" pitchFamily="18" charset="0"/>
              </a:rPr>
              <a:t>613nm</a:t>
            </a:r>
          </a:p>
        </p:txBody>
      </p:sp>
      <p:sp>
        <p:nvSpPr>
          <p:cNvPr id="121" name="TextBox 120">
            <a:extLst>
              <a:ext uri="{FF2B5EF4-FFF2-40B4-BE49-F238E27FC236}">
                <a16:creationId xmlns:a16="http://schemas.microsoft.com/office/drawing/2014/main" id="{30F1F694-F604-FCE1-6400-34C873B27341}"/>
              </a:ext>
            </a:extLst>
          </p:cNvPr>
          <p:cNvSpPr txBox="1"/>
          <p:nvPr/>
        </p:nvSpPr>
        <p:spPr>
          <a:xfrm>
            <a:off x="4239100" y="6601968"/>
            <a:ext cx="1642533" cy="369332"/>
          </a:xfrm>
          <a:prstGeom prst="rect">
            <a:avLst/>
          </a:prstGeom>
          <a:noFill/>
        </p:spPr>
        <p:txBody>
          <a:bodyPr wrap="square" rtlCol="0">
            <a:spAutoFit/>
          </a:bodyPr>
          <a:lstStyle/>
          <a:p>
            <a:pPr algn="ctr"/>
            <a:r>
              <a:rPr lang="en-US" sz="1800" dirty="0">
                <a:solidFill>
                  <a:srgbClr val="FF0000"/>
                </a:solidFill>
                <a:latin typeface="Times New Roman" panose="02020603050405020304" pitchFamily="18" charset="0"/>
                <a:cs typeface="Times New Roman" panose="02020603050405020304" pitchFamily="18" charset="0"/>
              </a:rPr>
              <a:t>291nm</a:t>
            </a:r>
          </a:p>
        </p:txBody>
      </p:sp>
      <p:pic>
        <p:nvPicPr>
          <p:cNvPr id="123" name="Picture 122" descr="A chemical structure with black lines&#10;&#10;AI-generated content may be incorrect.">
            <a:extLst>
              <a:ext uri="{FF2B5EF4-FFF2-40B4-BE49-F238E27FC236}">
                <a16:creationId xmlns:a16="http://schemas.microsoft.com/office/drawing/2014/main" id="{1BDAA38A-0BB2-A44C-B871-014B180DE6D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81804" y="5880844"/>
            <a:ext cx="1859280" cy="749808"/>
          </a:xfrm>
          <a:prstGeom prst="rect">
            <a:avLst/>
          </a:prstGeom>
        </p:spPr>
      </p:pic>
      <p:pic>
        <p:nvPicPr>
          <p:cNvPr id="141" name="Picture 140" descr="A blue line on a black background&#10;&#10;AI-generated content may be incorrect.">
            <a:extLst>
              <a:ext uri="{FF2B5EF4-FFF2-40B4-BE49-F238E27FC236}">
                <a16:creationId xmlns:a16="http://schemas.microsoft.com/office/drawing/2014/main" id="{9FB9DC3B-03E4-59DA-B127-B7C5CC551DE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457239" y="17260251"/>
            <a:ext cx="6997034" cy="3721608"/>
          </a:xfrm>
          <a:prstGeom prst="rect">
            <a:avLst/>
          </a:prstGeom>
        </p:spPr>
      </p:pic>
      <p:pic>
        <p:nvPicPr>
          <p:cNvPr id="156" name="Picture 155">
            <a:extLst>
              <a:ext uri="{FF2B5EF4-FFF2-40B4-BE49-F238E27FC236}">
                <a16:creationId xmlns:a16="http://schemas.microsoft.com/office/drawing/2014/main" id="{73CBBA36-1E0B-7011-9877-DB00D0089F5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238060" y="4246235"/>
            <a:ext cx="2777371" cy="1541309"/>
          </a:xfrm>
          <a:prstGeom prst="rect">
            <a:avLst/>
          </a:prstGeom>
        </p:spPr>
      </p:pic>
      <p:sp>
        <p:nvSpPr>
          <p:cNvPr id="166" name="TextBox 165">
            <a:extLst>
              <a:ext uri="{FF2B5EF4-FFF2-40B4-BE49-F238E27FC236}">
                <a16:creationId xmlns:a16="http://schemas.microsoft.com/office/drawing/2014/main" id="{73EF0F29-4DF7-13C5-1FD4-C53EDF1A5DB9}"/>
              </a:ext>
            </a:extLst>
          </p:cNvPr>
          <p:cNvSpPr txBox="1"/>
          <p:nvPr/>
        </p:nvSpPr>
        <p:spPr>
          <a:xfrm>
            <a:off x="10010905" y="19068612"/>
            <a:ext cx="2615082" cy="369332"/>
          </a:xfrm>
          <a:prstGeom prst="rect">
            <a:avLst/>
          </a:prstGeom>
          <a:noFill/>
        </p:spPr>
        <p:txBody>
          <a:bodyPr wrap="square" rtlCol="0">
            <a:spAutoFit/>
          </a:bodyPr>
          <a:lstStyle/>
          <a:p>
            <a:r>
              <a:rPr lang="pt-BR" sz="1800" dirty="0">
                <a:solidFill>
                  <a:srgbClr val="4472C4"/>
                </a:solidFill>
                <a:latin typeface="Times New Roman" panose="02020603050405020304" pitchFamily="18" charset="0"/>
                <a:cs typeface="Times New Roman" panose="02020603050405020304" pitchFamily="18" charset="0"/>
              </a:rPr>
              <a:t>[Cu</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((O</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CPhS)</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(H</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O)</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a:t>
            </a:r>
            <a:r>
              <a:rPr lang="pt-BR" sz="1800" baseline="-25000" dirty="0">
                <a:solidFill>
                  <a:srgbClr val="4472C4"/>
                </a:solidFill>
                <a:latin typeface="Times New Roman" panose="02020603050405020304" pitchFamily="18" charset="0"/>
                <a:cs typeface="Times New Roman" panose="02020603050405020304" pitchFamily="18" charset="0"/>
              </a:rPr>
              <a:t>n</a:t>
            </a:r>
            <a:endParaRPr lang="en-US" sz="1800" dirty="0">
              <a:solidFill>
                <a:srgbClr val="4472C4"/>
              </a:solidFill>
              <a:latin typeface="Times New Roman" panose="02020603050405020304" pitchFamily="18" charset="0"/>
              <a:cs typeface="Times New Roman" panose="02020603050405020304" pitchFamily="18" charset="0"/>
            </a:endParaRPr>
          </a:p>
        </p:txBody>
      </p:sp>
      <p:sp>
        <p:nvSpPr>
          <p:cNvPr id="167" name="TextBox 166">
            <a:extLst>
              <a:ext uri="{FF2B5EF4-FFF2-40B4-BE49-F238E27FC236}">
                <a16:creationId xmlns:a16="http://schemas.microsoft.com/office/drawing/2014/main" id="{64FF2CB4-4E6D-570F-1811-BCFE1284338B}"/>
              </a:ext>
            </a:extLst>
          </p:cNvPr>
          <p:cNvSpPr txBox="1"/>
          <p:nvPr/>
        </p:nvSpPr>
        <p:spPr>
          <a:xfrm>
            <a:off x="10059230" y="17764188"/>
            <a:ext cx="2696952" cy="369332"/>
          </a:xfrm>
          <a:prstGeom prst="rect">
            <a:avLst/>
          </a:prstGeom>
          <a:noFill/>
        </p:spPr>
        <p:txBody>
          <a:bodyPr wrap="square" rtlCol="0">
            <a:spAutoFit/>
          </a:bodyPr>
          <a:lstStyle/>
          <a:p>
            <a:r>
              <a:rPr lang="en-US" sz="1800" dirty="0">
                <a:solidFill>
                  <a:srgbClr val="002060"/>
                </a:solidFill>
                <a:latin typeface="Times New Roman" panose="02020603050405020304" pitchFamily="18" charset="0"/>
                <a:cs typeface="Times New Roman" panose="02020603050405020304" pitchFamily="18" charset="0"/>
              </a:rPr>
              <a:t>4,4 dithiobisbenzoic acid</a:t>
            </a:r>
          </a:p>
        </p:txBody>
      </p:sp>
      <p:sp>
        <p:nvSpPr>
          <p:cNvPr id="170" name="TextBox 169">
            <a:extLst>
              <a:ext uri="{FF2B5EF4-FFF2-40B4-BE49-F238E27FC236}">
                <a16:creationId xmlns:a16="http://schemas.microsoft.com/office/drawing/2014/main" id="{06E1328A-7464-856E-E1C1-96D0BFF59B06}"/>
              </a:ext>
            </a:extLst>
          </p:cNvPr>
          <p:cNvSpPr txBox="1"/>
          <p:nvPr/>
        </p:nvSpPr>
        <p:spPr>
          <a:xfrm>
            <a:off x="17260968" y="19164138"/>
            <a:ext cx="2934739" cy="369332"/>
          </a:xfrm>
          <a:prstGeom prst="rect">
            <a:avLst/>
          </a:prstGeom>
          <a:noFill/>
        </p:spPr>
        <p:txBody>
          <a:bodyPr wrap="square" rtlCol="0">
            <a:spAutoFit/>
          </a:bodyPr>
          <a:lstStyle/>
          <a:p>
            <a:pPr algn="ctr"/>
            <a:r>
              <a:rPr lang="pt-BR" sz="1800" dirty="0">
                <a:solidFill>
                  <a:srgbClr val="4472C4"/>
                </a:solidFill>
                <a:latin typeface="Times New Roman" panose="02020603050405020304" pitchFamily="18" charset="0"/>
                <a:cs typeface="Times New Roman" panose="02020603050405020304" pitchFamily="18" charset="0"/>
              </a:rPr>
              <a:t>[Zn</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(ddca)</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 (dpe)]</a:t>
            </a:r>
            <a:r>
              <a:rPr lang="pt-BR" sz="1800" baseline="-25000" dirty="0">
                <a:solidFill>
                  <a:srgbClr val="4472C4"/>
                </a:solidFill>
                <a:latin typeface="Times New Roman" panose="02020603050405020304" pitchFamily="18" charset="0"/>
                <a:cs typeface="Times New Roman" panose="02020603050405020304" pitchFamily="18" charset="0"/>
              </a:rPr>
              <a:t>n</a:t>
            </a:r>
            <a:r>
              <a:rPr lang="pt-BR" sz="1800" dirty="0">
                <a:solidFill>
                  <a:srgbClr val="4472C4"/>
                </a:solidFill>
                <a:latin typeface="Times New Roman" panose="02020603050405020304" pitchFamily="18" charset="0"/>
                <a:cs typeface="Times New Roman" panose="02020603050405020304" pitchFamily="18" charset="0"/>
              </a:rPr>
              <a:t>·nH</a:t>
            </a:r>
            <a:r>
              <a:rPr lang="pt-BR" sz="1800" baseline="-25000" dirty="0">
                <a:solidFill>
                  <a:srgbClr val="4472C4"/>
                </a:solidFill>
                <a:latin typeface="Times New Roman" panose="02020603050405020304" pitchFamily="18" charset="0"/>
                <a:cs typeface="Times New Roman" panose="02020603050405020304" pitchFamily="18" charset="0"/>
              </a:rPr>
              <a:t>2</a:t>
            </a:r>
            <a:r>
              <a:rPr lang="pt-BR" sz="1800" dirty="0">
                <a:solidFill>
                  <a:srgbClr val="4472C4"/>
                </a:solidFill>
                <a:latin typeface="Times New Roman" panose="02020603050405020304" pitchFamily="18" charset="0"/>
                <a:cs typeface="Times New Roman" panose="02020603050405020304" pitchFamily="18" charset="0"/>
              </a:rPr>
              <a:t>O</a:t>
            </a:r>
          </a:p>
        </p:txBody>
      </p:sp>
      <p:sp>
        <p:nvSpPr>
          <p:cNvPr id="173" name="TextBox 172">
            <a:extLst>
              <a:ext uri="{FF2B5EF4-FFF2-40B4-BE49-F238E27FC236}">
                <a16:creationId xmlns:a16="http://schemas.microsoft.com/office/drawing/2014/main" id="{C7DB06B7-E38F-6DCE-6D30-B670C2395D93}"/>
              </a:ext>
            </a:extLst>
          </p:cNvPr>
          <p:cNvSpPr txBox="1"/>
          <p:nvPr/>
        </p:nvSpPr>
        <p:spPr>
          <a:xfrm>
            <a:off x="17468959" y="17638808"/>
            <a:ext cx="2518756" cy="369332"/>
          </a:xfrm>
          <a:prstGeom prst="rect">
            <a:avLst/>
          </a:prstGeom>
          <a:noFill/>
        </p:spPr>
        <p:txBody>
          <a:bodyPr wrap="square" rtlCol="0">
            <a:spAutoFit/>
          </a:bodyPr>
          <a:lstStyle/>
          <a:p>
            <a:r>
              <a:rPr lang="en-US" sz="1800" dirty="0">
                <a:solidFill>
                  <a:srgbClr val="002060"/>
                </a:solidFill>
                <a:latin typeface="Times New Roman" panose="02020603050405020304" pitchFamily="18" charset="0"/>
                <a:cs typeface="Times New Roman" panose="02020603050405020304" pitchFamily="18" charset="0"/>
              </a:rPr>
              <a:t>6,6 dithiodinicotinic acid</a:t>
            </a:r>
          </a:p>
        </p:txBody>
      </p:sp>
      <p:sp>
        <p:nvSpPr>
          <p:cNvPr id="176" name="TextBox 175">
            <a:extLst>
              <a:ext uri="{FF2B5EF4-FFF2-40B4-BE49-F238E27FC236}">
                <a16:creationId xmlns:a16="http://schemas.microsoft.com/office/drawing/2014/main" id="{0868C3C9-E3EE-5307-5BE4-C2CA8A98F02E}"/>
              </a:ext>
            </a:extLst>
          </p:cNvPr>
          <p:cNvSpPr txBox="1"/>
          <p:nvPr/>
        </p:nvSpPr>
        <p:spPr>
          <a:xfrm>
            <a:off x="336653" y="8604504"/>
            <a:ext cx="4345151"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Fig.1, Beneficial and Noxious Effects of 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URC Poster 2025 (2)</Template>
  <TotalTime>3448</TotalTime>
  <Words>1220</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Cambria</vt:lpstr>
      <vt:lpstr>Times New Roman</vt:lpstr>
      <vt:lpstr>Office Theme</vt:lpstr>
      <vt:lpstr>Custom Design</vt:lpstr>
      <vt:lpstr>Development and Characterization of Hydrogen Sulfide  Releasing Frameworks for Therapeutic Remediation Connor Foley*, Anthony Traficante, Aylin Aykanat Department of Chemistry, University of New Hampshire, Durham, NH 03824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Connor Foley</dc:creator>
  <cp:lastModifiedBy>Connor Foley</cp:lastModifiedBy>
  <cp:revision>5</cp:revision>
  <dcterms:created xsi:type="dcterms:W3CDTF">2025-04-10T22:22:04Z</dcterms:created>
  <dcterms:modified xsi:type="dcterms:W3CDTF">2025-04-21T01:24:34Z</dcterms:modified>
</cp:coreProperties>
</file>