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3"/>
  </p:sldMasterIdLst>
  <p:sldIdLst>
    <p:sldId id="256" r:id="rId4"/>
  </p:sldIdLst>
  <p:sldSz cx="40233600" cy="32918400"/>
  <p:notesSz cx="9144000" cy="6858000"/>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26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91"/>
    <a:srgbClr val="2E0957"/>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434" autoAdjust="0"/>
  </p:normalViewPr>
  <p:slideViewPr>
    <p:cSldViewPr snapToGrid="0">
      <p:cViewPr>
        <p:scale>
          <a:sx n="19" d="100"/>
          <a:sy n="19" d="100"/>
        </p:scale>
        <p:origin x="756" y="-384"/>
      </p:cViewPr>
      <p:guideLst>
        <p:guide orient="horz" pos="10368"/>
        <p:guide pos="126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5387342"/>
            <a:ext cx="34198560" cy="11460480"/>
          </a:xfrm>
        </p:spPr>
        <p:txBody>
          <a:bodyPr anchor="b"/>
          <a:lstStyle>
            <a:lvl1pPr algn="ctr">
              <a:defRPr sz="26400"/>
            </a:lvl1pPr>
          </a:lstStyle>
          <a:p>
            <a:r>
              <a:rPr lang="en-US"/>
              <a:t>Click to edit Master title style</a:t>
            </a:r>
            <a:endParaRPr lang="en-US" dirty="0"/>
          </a:p>
        </p:txBody>
      </p:sp>
      <p:sp>
        <p:nvSpPr>
          <p:cNvPr id="3" name="Subtitle 2"/>
          <p:cNvSpPr>
            <a:spLocks noGrp="1"/>
          </p:cNvSpPr>
          <p:nvPr>
            <p:ph type="subTitle" idx="1"/>
          </p:nvPr>
        </p:nvSpPr>
        <p:spPr>
          <a:xfrm>
            <a:off x="5029200" y="17289782"/>
            <a:ext cx="30175200" cy="7947658"/>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492903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27544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1752600"/>
            <a:ext cx="867537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766062" y="1752600"/>
            <a:ext cx="2552319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2356922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E81BC7-D5A5-445F-BF4D-797F02B50EB4}"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73041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8206749"/>
            <a:ext cx="34701480" cy="13693138"/>
          </a:xfrm>
        </p:spPr>
        <p:txBody>
          <a:bodyPr anchor="b"/>
          <a:lstStyle>
            <a:lvl1pPr>
              <a:defRPr sz="26400"/>
            </a:lvl1pPr>
          </a:lstStyle>
          <a:p>
            <a:r>
              <a:rPr lang="en-US"/>
              <a:t>Click to edit Master title style</a:t>
            </a:r>
            <a:endParaRPr lang="en-US" dirty="0"/>
          </a:p>
        </p:txBody>
      </p:sp>
      <p:sp>
        <p:nvSpPr>
          <p:cNvPr id="3" name="Text Placeholder 2"/>
          <p:cNvSpPr>
            <a:spLocks noGrp="1"/>
          </p:cNvSpPr>
          <p:nvPr>
            <p:ph type="body" idx="1"/>
          </p:nvPr>
        </p:nvSpPr>
        <p:spPr>
          <a:xfrm>
            <a:off x="2745107" y="22029429"/>
            <a:ext cx="34701480" cy="7200898"/>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81674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766060" y="8763000"/>
            <a:ext cx="170992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0368260" y="8763000"/>
            <a:ext cx="170992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E81BC7-D5A5-445F-BF4D-797F02B50EB4}"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060956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1752607"/>
            <a:ext cx="347014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771305" y="8069582"/>
            <a:ext cx="17020696" cy="395477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4" name="Content Placeholder 3"/>
          <p:cNvSpPr>
            <a:spLocks noGrp="1"/>
          </p:cNvSpPr>
          <p:nvPr>
            <p:ph sz="half" idx="2"/>
          </p:nvPr>
        </p:nvSpPr>
        <p:spPr>
          <a:xfrm>
            <a:off x="2771305" y="12024360"/>
            <a:ext cx="1702069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0368262" y="8069582"/>
            <a:ext cx="17104520" cy="395477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6" name="Content Placeholder 5"/>
          <p:cNvSpPr>
            <a:spLocks noGrp="1"/>
          </p:cNvSpPr>
          <p:nvPr>
            <p:ph sz="quarter" idx="4"/>
          </p:nvPr>
        </p:nvSpPr>
        <p:spPr>
          <a:xfrm>
            <a:off x="20368262" y="12024360"/>
            <a:ext cx="17104520"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E81BC7-D5A5-445F-BF4D-797F02B50EB4}" type="datetimeFigureOut">
              <a:rPr lang="en-US" smtClean="0"/>
              <a:t>4/18/2025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011396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E81BC7-D5A5-445F-BF4D-797F02B50EB4}" type="datetimeFigureOut">
              <a:rPr lang="en-US" smtClean="0"/>
              <a:t>4/18/2025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546020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823129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194560"/>
            <a:ext cx="12976383" cy="7680960"/>
          </a:xfrm>
        </p:spPr>
        <p:txBody>
          <a:bodyPr anchor="b"/>
          <a:lstStyle>
            <a:lvl1pPr>
              <a:defRPr sz="14080"/>
            </a:lvl1pPr>
          </a:lstStyle>
          <a:p>
            <a:r>
              <a:rPr lang="en-US"/>
              <a:t>Click to edit Master title style</a:t>
            </a:r>
            <a:endParaRPr lang="en-US" dirty="0"/>
          </a:p>
        </p:txBody>
      </p:sp>
      <p:sp>
        <p:nvSpPr>
          <p:cNvPr id="3" name="Content Placeholder 2"/>
          <p:cNvSpPr>
            <a:spLocks noGrp="1"/>
          </p:cNvSpPr>
          <p:nvPr>
            <p:ph idx="1"/>
          </p:nvPr>
        </p:nvSpPr>
        <p:spPr>
          <a:xfrm>
            <a:off x="17104520" y="4739647"/>
            <a:ext cx="20368260" cy="23393400"/>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771301" y="9875520"/>
            <a:ext cx="12976383" cy="18295622"/>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735416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194560"/>
            <a:ext cx="12976383" cy="7680960"/>
          </a:xfrm>
        </p:spPr>
        <p:txBody>
          <a:bodyPr anchor="b"/>
          <a:lstStyle>
            <a:lvl1pPr>
              <a:defRPr sz="1408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04520" y="4739647"/>
            <a:ext cx="20368260" cy="23393400"/>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endParaRPr lang="en-US" dirty="0"/>
          </a:p>
        </p:txBody>
      </p:sp>
      <p:sp>
        <p:nvSpPr>
          <p:cNvPr id="4" name="Text Placeholder 3"/>
          <p:cNvSpPr>
            <a:spLocks noGrp="1"/>
          </p:cNvSpPr>
          <p:nvPr>
            <p:ph type="body" sz="half" idx="2"/>
          </p:nvPr>
        </p:nvSpPr>
        <p:spPr>
          <a:xfrm>
            <a:off x="2771301" y="9875520"/>
            <a:ext cx="12976383" cy="18295622"/>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2191128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1752607"/>
            <a:ext cx="347014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766060" y="8763000"/>
            <a:ext cx="347014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66060" y="30510487"/>
            <a:ext cx="9052560" cy="1752600"/>
          </a:xfrm>
          <a:prstGeom prst="rect">
            <a:avLst/>
          </a:prstGeom>
        </p:spPr>
        <p:txBody>
          <a:bodyPr vert="horz" lIns="91440" tIns="45720" rIns="91440" bIns="45720" rtlCol="0" anchor="ctr"/>
          <a:lstStyle>
            <a:lvl1pPr algn="l">
              <a:defRPr sz="5280">
                <a:solidFill>
                  <a:schemeClr val="tx1">
                    <a:tint val="75000"/>
                  </a:schemeClr>
                </a:solidFill>
              </a:defRPr>
            </a:lvl1pPr>
          </a:lstStyle>
          <a:p>
            <a:fld id="{08E81BC7-D5A5-445F-BF4D-797F02B50EB4}" type="datetimeFigureOut">
              <a:rPr lang="en-US" smtClean="0"/>
              <a:t>4/18/2025</a:t>
            </a:fld>
            <a:endParaRPr lang="en-US"/>
          </a:p>
        </p:txBody>
      </p:sp>
      <p:sp>
        <p:nvSpPr>
          <p:cNvPr id="5" name="Footer Placeholder 4"/>
          <p:cNvSpPr>
            <a:spLocks noGrp="1"/>
          </p:cNvSpPr>
          <p:nvPr>
            <p:ph type="ftr" sz="quarter" idx="3"/>
          </p:nvPr>
        </p:nvSpPr>
        <p:spPr>
          <a:xfrm>
            <a:off x="13327380" y="30510487"/>
            <a:ext cx="13578840" cy="1752600"/>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414980" y="30510487"/>
            <a:ext cx="9052560" cy="1752600"/>
          </a:xfrm>
          <a:prstGeom prst="rect">
            <a:avLst/>
          </a:prstGeom>
        </p:spPr>
        <p:txBody>
          <a:bodyPr vert="horz" lIns="91440" tIns="45720" rIns="91440" bIns="45720" rtlCol="0" anchor="ctr"/>
          <a:lstStyle>
            <a:lvl1pPr algn="r">
              <a:defRPr sz="528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26958805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530" y="580958"/>
            <a:ext cx="39541878" cy="3618896"/>
          </a:xfrm>
          <a:solidFill>
            <a:srgbClr val="003591"/>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7700" dirty="0">
                <a:solidFill>
                  <a:schemeClr val="bg1"/>
                </a:solidFill>
                <a:latin typeface="Cambria" panose="02040503050406030204" pitchFamily="18" charset="0"/>
                <a:cs typeface="Arial" panose="020B0604020202020204" pitchFamily="34" charset="0"/>
              </a:rPr>
              <a:t>Setup and Installation of an 8T Magnet and 1.5K Cryostat System </a:t>
            </a:r>
            <a:br>
              <a:rPr lang="en-US" sz="7700" dirty="0">
                <a:solidFill>
                  <a:schemeClr val="bg1"/>
                </a:solidFill>
                <a:latin typeface="Cambria" panose="02040503050406030204" pitchFamily="18" charset="0"/>
                <a:cs typeface="Arial" panose="020B0604020202020204" pitchFamily="34" charset="0"/>
              </a:rPr>
            </a:br>
            <a:r>
              <a:rPr lang="en-US" sz="7700" dirty="0">
                <a:solidFill>
                  <a:schemeClr val="bg1"/>
                </a:solidFill>
                <a:latin typeface="Cambria" panose="02040503050406030204" pitchFamily="18" charset="0"/>
                <a:cs typeface="Arial" panose="020B0604020202020204" pitchFamily="34" charset="0"/>
              </a:rPr>
              <a:t>for Dynamic Nuclear Polarization</a:t>
            </a:r>
            <a:br>
              <a:rPr lang="en-US" sz="7700" dirty="0">
                <a:solidFill>
                  <a:schemeClr val="bg1"/>
                </a:solidFill>
                <a:latin typeface="Cambria" panose="02040503050406030204" pitchFamily="18" charset="0"/>
                <a:cs typeface="Arial" panose="020B0604020202020204" pitchFamily="34" charset="0"/>
              </a:rPr>
            </a:br>
            <a:r>
              <a:rPr lang="en-US" sz="5130" u="sng" dirty="0">
                <a:solidFill>
                  <a:schemeClr val="bg1"/>
                </a:solidFill>
                <a:latin typeface="Cambria" panose="02040503050406030204" pitchFamily="18" charset="0"/>
                <a:cs typeface="Arial" panose="020B0604020202020204" pitchFamily="34" charset="0"/>
              </a:rPr>
              <a:t>Author: </a:t>
            </a:r>
            <a:r>
              <a:rPr lang="en-US" sz="5134" u="sng" dirty="0">
                <a:solidFill>
                  <a:schemeClr val="bg1"/>
                </a:solidFill>
                <a:latin typeface="Cambria" panose="02040503050406030204" pitchFamily="18" charset="0"/>
                <a:cs typeface="Arial" panose="020B0604020202020204" pitchFamily="34" charset="0"/>
              </a:rPr>
              <a:t>Matthew Breton</a:t>
            </a:r>
            <a:r>
              <a:rPr lang="en-US" sz="5134" dirty="0">
                <a:solidFill>
                  <a:schemeClr val="bg1"/>
                </a:solidFill>
                <a:latin typeface="Cambria" panose="02040503050406030204" pitchFamily="18" charset="0"/>
                <a:cs typeface="Arial" panose="020B0604020202020204" pitchFamily="34" charset="0"/>
              </a:rPr>
              <a:t>  </a:t>
            </a:r>
            <a:r>
              <a:rPr lang="en-US" sz="5134" u="sng" dirty="0">
                <a:solidFill>
                  <a:schemeClr val="bg1"/>
                </a:solidFill>
                <a:latin typeface="Cambria" panose="02040503050406030204" pitchFamily="18" charset="0"/>
                <a:cs typeface="Arial" panose="020B0604020202020204" pitchFamily="34" charset="0"/>
              </a:rPr>
              <a:t>Advisor: Nathaly Santiesteban</a:t>
            </a:r>
            <a:br>
              <a:rPr lang="en-US" sz="5134" dirty="0">
                <a:solidFill>
                  <a:schemeClr val="bg1"/>
                </a:solidFill>
                <a:latin typeface="Cambria" panose="02040503050406030204" pitchFamily="18" charset="0"/>
                <a:cs typeface="Arial" panose="020B0604020202020204" pitchFamily="34" charset="0"/>
              </a:rPr>
            </a:br>
            <a:r>
              <a:rPr lang="en-US" sz="5134" i="1" dirty="0">
                <a:solidFill>
                  <a:schemeClr val="bg1"/>
                </a:solidFill>
                <a:latin typeface="Cambria" panose="02040503050406030204" pitchFamily="18" charset="0"/>
                <a:cs typeface="Arial" panose="020B0604020202020204" pitchFamily="34" charset="0"/>
              </a:rPr>
              <a:t>Department of Physics and Astronomy, University of New Hampshire</a:t>
            </a:r>
            <a:endParaRPr lang="en-US" sz="8525" i="1" dirty="0">
              <a:solidFill>
                <a:schemeClr val="bg1"/>
              </a:solidFill>
              <a:latin typeface="Cambria" panose="02040503050406030204" pitchFamily="18" charset="0"/>
              <a:cs typeface="Arial" panose="020B0604020202020204" pitchFamily="34" charset="0"/>
            </a:endParaRPr>
          </a:p>
        </p:txBody>
      </p:sp>
      <p:sp>
        <p:nvSpPr>
          <p:cNvPr id="6" name="Subtitle 2"/>
          <p:cNvSpPr txBox="1">
            <a:spLocks/>
          </p:cNvSpPr>
          <p:nvPr/>
        </p:nvSpPr>
        <p:spPr>
          <a:xfrm>
            <a:off x="345027" y="6042715"/>
            <a:ext cx="10005181" cy="4546038"/>
          </a:xfrm>
          <a:prstGeom prst="rect">
            <a:avLst/>
          </a:prstGeom>
          <a:noFill/>
          <a:ln w="9525">
            <a:solidFill>
              <a:srgbClr val="003591"/>
            </a:solidFill>
          </a:ln>
        </p:spPr>
        <p:txBody>
          <a:bodyPr vert="horz" lIns="97785" tIns="48892" rIns="97785" bIns="48892"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r>
              <a:rPr lang="en-US" sz="3200" b="0" i="0" u="none" strike="noStrike" dirty="0">
                <a:solidFill>
                  <a:srgbClr val="000000"/>
                </a:solidFill>
                <a:effectLst/>
                <a:latin typeface="Cambria" panose="02040503050406030204" pitchFamily="18" charset="0"/>
                <a:ea typeface="Cambria" panose="02040503050406030204" pitchFamily="18" charset="0"/>
              </a:rPr>
              <a:t>Magnets and cryostats, when combined, can be utilized in experimental nuclear physics to polarize target materials.  The cryostat was originally used at the Thomas Jefferson National Accelerator Facility (J-Lab) in Newport News, Virginia, but it was not working when it was brought to UNH.  This system, along with an extended interaction oscillator (EIO) microwave generator and a target stick, will allow us to enhance the polarization of target material with a technique called Dynamic Nuclear Polarization (DNP).</a:t>
            </a:r>
            <a:endParaRPr lang="en-US" sz="3392" dirty="0">
              <a:latin typeface="Cambria" panose="02040503050406030204" pitchFamily="18" charset="0"/>
            </a:endParaRPr>
          </a:p>
          <a:p>
            <a:endParaRPr lang="en-US" sz="3392" dirty="0">
              <a:latin typeface="Cambria" panose="02040503050406030204" pitchFamily="18" charset="0"/>
            </a:endParaRPr>
          </a:p>
          <a:p>
            <a:endParaRPr lang="en-US" sz="3392" dirty="0">
              <a:latin typeface="Cambria" panose="02040503050406030204" pitchFamily="18" charset="0"/>
            </a:endParaRPr>
          </a:p>
          <a:p>
            <a:endParaRPr lang="en-US" sz="3392" dirty="0">
              <a:latin typeface="Cambria" panose="02040503050406030204" pitchFamily="18" charset="0"/>
            </a:endParaRPr>
          </a:p>
          <a:p>
            <a:endParaRPr lang="en-US" sz="3392" dirty="0">
              <a:latin typeface="Cambria" panose="02040503050406030204" pitchFamily="18" charset="0"/>
            </a:endParaRPr>
          </a:p>
          <a:p>
            <a:endParaRPr lang="en-US" sz="3392" dirty="0">
              <a:latin typeface="Cambria" panose="02040503050406030204" pitchFamily="18" charset="0"/>
            </a:endParaRPr>
          </a:p>
        </p:txBody>
      </p:sp>
      <p:sp>
        <p:nvSpPr>
          <p:cNvPr id="7" name="Subtitle 2"/>
          <p:cNvSpPr txBox="1">
            <a:spLocks/>
          </p:cNvSpPr>
          <p:nvPr/>
        </p:nvSpPr>
        <p:spPr>
          <a:xfrm>
            <a:off x="352922" y="11095708"/>
            <a:ext cx="10005181" cy="837062"/>
          </a:xfrm>
          <a:prstGeom prst="rect">
            <a:avLst/>
          </a:prstGeom>
          <a:solidFill>
            <a:srgbClr val="003591"/>
          </a:solidFill>
          <a:ln>
            <a:solidFill>
              <a:srgbClr val="002060"/>
            </a:solidFill>
          </a:ln>
        </p:spPr>
        <p:txBody>
          <a:bodyPr vert="horz" lIns="97785" tIns="48892" rIns="97785" bIns="48892"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775" dirty="0">
                <a:solidFill>
                  <a:schemeClr val="bg1"/>
                </a:solidFill>
                <a:latin typeface="Cambria" panose="02040503050406030204" pitchFamily="18" charset="0"/>
              </a:rPr>
              <a:t> </a:t>
            </a:r>
            <a:r>
              <a:rPr lang="en-US" sz="5317" dirty="0">
                <a:solidFill>
                  <a:schemeClr val="bg1"/>
                </a:solidFill>
                <a:latin typeface="Cambria" panose="02040503050406030204" pitchFamily="18" charset="0"/>
              </a:rPr>
              <a:t>Methodology</a:t>
            </a:r>
          </a:p>
        </p:txBody>
      </p:sp>
      <p:sp>
        <p:nvSpPr>
          <p:cNvPr id="9" name="Subtitle 2"/>
          <p:cNvSpPr txBox="1">
            <a:spLocks/>
          </p:cNvSpPr>
          <p:nvPr/>
        </p:nvSpPr>
        <p:spPr>
          <a:xfrm>
            <a:off x="11137848" y="4647681"/>
            <a:ext cx="18004967" cy="837062"/>
          </a:xfrm>
          <a:prstGeom prst="rect">
            <a:avLst/>
          </a:prstGeom>
          <a:solidFill>
            <a:srgbClr val="003591"/>
          </a:solidFill>
          <a:ln>
            <a:solidFill>
              <a:srgbClr val="002060"/>
            </a:solidFill>
          </a:ln>
        </p:spPr>
        <p:txBody>
          <a:bodyPr vert="horz" lIns="97785" tIns="48892" rIns="97785" bIns="48892"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320" dirty="0">
                <a:solidFill>
                  <a:schemeClr val="bg1"/>
                </a:solidFill>
                <a:latin typeface="Cambria" panose="02040503050406030204" pitchFamily="18" charset="0"/>
              </a:rPr>
              <a:t>Cryostat</a:t>
            </a:r>
          </a:p>
        </p:txBody>
      </p:sp>
      <p:sp>
        <p:nvSpPr>
          <p:cNvPr id="12" name="Subtitle 2"/>
          <p:cNvSpPr txBox="1">
            <a:spLocks/>
          </p:cNvSpPr>
          <p:nvPr/>
        </p:nvSpPr>
        <p:spPr>
          <a:xfrm>
            <a:off x="29785189" y="23566444"/>
            <a:ext cx="10005181" cy="4557401"/>
          </a:xfrm>
          <a:prstGeom prst="rect">
            <a:avLst/>
          </a:prstGeom>
          <a:noFill/>
          <a:ln>
            <a:solidFill>
              <a:srgbClr val="003591"/>
            </a:solidFill>
          </a:ln>
        </p:spPr>
        <p:txBody>
          <a:bodyPr vert="horz" lIns="97785" tIns="48892" rIns="97785" bIns="48892"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200" dirty="0">
                <a:latin typeface="Cambria" panose="02040503050406030204" pitchFamily="18" charset="0"/>
              </a:rPr>
              <a:t>To get to a point where we can test the cryostat, there are a few tasks that still need to be done:</a:t>
            </a:r>
          </a:p>
          <a:p>
            <a:pPr marL="457200" indent="-457200" algn="l">
              <a:spcBef>
                <a:spcPts val="0"/>
              </a:spcBef>
              <a:buFont typeface="Arial" panose="020B0604020202020204" pitchFamily="34" charset="0"/>
              <a:buChar char="•"/>
            </a:pPr>
            <a:r>
              <a:rPr lang="en-US" sz="3200" dirty="0">
                <a:latin typeface="Cambria" panose="02040503050406030204" pitchFamily="18" charset="0"/>
              </a:rPr>
              <a:t>Design heater control</a:t>
            </a:r>
          </a:p>
          <a:p>
            <a:pPr marL="457200" indent="-457200" algn="l">
              <a:spcBef>
                <a:spcPts val="0"/>
              </a:spcBef>
              <a:buFont typeface="Arial" panose="020B0604020202020204" pitchFamily="34" charset="0"/>
              <a:buChar char="•"/>
            </a:pPr>
            <a:r>
              <a:rPr lang="en-US" sz="3200" dirty="0">
                <a:latin typeface="Cambria" panose="02040503050406030204" pitchFamily="18" charset="0"/>
              </a:rPr>
              <a:t>Put the magnet back in the shell</a:t>
            </a:r>
          </a:p>
          <a:p>
            <a:pPr marL="457200" indent="-457200" algn="l">
              <a:spcBef>
                <a:spcPts val="0"/>
              </a:spcBef>
              <a:buFont typeface="Arial" panose="020B0604020202020204" pitchFamily="34" charset="0"/>
              <a:buChar char="•"/>
            </a:pPr>
            <a:r>
              <a:rPr lang="en-US" sz="3200" dirty="0">
                <a:latin typeface="Cambria" panose="02040503050406030204" pitchFamily="18" charset="0"/>
              </a:rPr>
              <a:t>Connect EIO and NMR systems</a:t>
            </a:r>
          </a:p>
          <a:p>
            <a:pPr marL="457200" indent="-457200" algn="l">
              <a:spcBef>
                <a:spcPts val="0"/>
              </a:spcBef>
              <a:buFont typeface="Arial" panose="020B0604020202020204" pitchFamily="34" charset="0"/>
              <a:buChar char="•"/>
            </a:pPr>
            <a:endParaRPr lang="en-US" sz="3200" dirty="0">
              <a:latin typeface="Cambria" panose="02040503050406030204" pitchFamily="18" charset="0"/>
            </a:endParaRPr>
          </a:p>
          <a:p>
            <a:pPr algn="l">
              <a:spcBef>
                <a:spcPts val="0"/>
              </a:spcBef>
            </a:pPr>
            <a:r>
              <a:rPr lang="en-US" sz="3200" dirty="0">
                <a:latin typeface="Cambria" panose="02040503050406030204" pitchFamily="18" charset="0"/>
              </a:rPr>
              <a:t>Once our system is operational, the goal is to use it in the medical industry, polarizing carbon that will be passed through a patient’s body, and studied after it exits.</a:t>
            </a:r>
          </a:p>
        </p:txBody>
      </p:sp>
      <p:sp>
        <p:nvSpPr>
          <p:cNvPr id="13" name="Subtitle 2"/>
          <p:cNvSpPr txBox="1">
            <a:spLocks/>
          </p:cNvSpPr>
          <p:nvPr/>
        </p:nvSpPr>
        <p:spPr>
          <a:xfrm>
            <a:off x="346530" y="4698698"/>
            <a:ext cx="10005181" cy="837062"/>
          </a:xfrm>
          <a:prstGeom prst="rect">
            <a:avLst/>
          </a:prstGeom>
          <a:solidFill>
            <a:srgbClr val="003591"/>
          </a:solidFill>
          <a:ln>
            <a:solidFill>
              <a:srgbClr val="002060"/>
            </a:solidFill>
          </a:ln>
        </p:spPr>
        <p:txBody>
          <a:bodyPr vert="horz" lIns="97785" tIns="48892" rIns="97785" bIns="48892"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317" dirty="0">
                <a:solidFill>
                  <a:schemeClr val="bg1"/>
                </a:solidFill>
                <a:latin typeface="Cambria" panose="02040503050406030204" pitchFamily="18" charset="0"/>
              </a:rPr>
              <a:t>Introduction</a:t>
            </a:r>
          </a:p>
        </p:txBody>
      </p:sp>
      <p:sp>
        <p:nvSpPr>
          <p:cNvPr id="15" name="Subtitle 2"/>
          <p:cNvSpPr txBox="1">
            <a:spLocks/>
          </p:cNvSpPr>
          <p:nvPr/>
        </p:nvSpPr>
        <p:spPr>
          <a:xfrm>
            <a:off x="29875498" y="4655819"/>
            <a:ext cx="10005181" cy="837062"/>
          </a:xfrm>
          <a:prstGeom prst="rect">
            <a:avLst/>
          </a:prstGeom>
          <a:solidFill>
            <a:srgbClr val="003591"/>
          </a:solidFill>
          <a:ln>
            <a:solidFill>
              <a:srgbClr val="002060"/>
            </a:solidFill>
          </a:ln>
        </p:spPr>
        <p:txBody>
          <a:bodyPr vert="horz" lIns="97785" tIns="48892" rIns="97785" bIns="48892"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317" dirty="0">
                <a:solidFill>
                  <a:schemeClr val="bg1"/>
                </a:solidFill>
                <a:latin typeface="Cambria" panose="02040503050406030204" pitchFamily="18" charset="0"/>
              </a:rPr>
              <a:t>Progress</a:t>
            </a:r>
          </a:p>
        </p:txBody>
      </p:sp>
      <p:sp>
        <p:nvSpPr>
          <p:cNvPr id="16" name="Subtitle 2"/>
          <p:cNvSpPr txBox="1">
            <a:spLocks/>
          </p:cNvSpPr>
          <p:nvPr/>
        </p:nvSpPr>
        <p:spPr>
          <a:xfrm>
            <a:off x="11137847" y="6035513"/>
            <a:ext cx="18004968" cy="16558539"/>
          </a:xfrm>
          <a:prstGeom prst="rect">
            <a:avLst/>
          </a:prstGeom>
          <a:ln>
            <a:solidFill>
              <a:srgbClr val="003591"/>
            </a:solidFill>
          </a:ln>
        </p:spPr>
        <p:txBody>
          <a:bodyPr vert="horz" lIns="97785" tIns="48892" rIns="97785" bIns="48892"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392" dirty="0">
              <a:latin typeface="Cambria" panose="02040503050406030204" pitchFamily="18" charset="0"/>
            </a:endParaRPr>
          </a:p>
        </p:txBody>
      </p:sp>
      <p:sp>
        <p:nvSpPr>
          <p:cNvPr id="17" name="Subtitle 2"/>
          <p:cNvSpPr txBox="1">
            <a:spLocks/>
          </p:cNvSpPr>
          <p:nvPr/>
        </p:nvSpPr>
        <p:spPr>
          <a:xfrm>
            <a:off x="29785190" y="22184932"/>
            <a:ext cx="10005181" cy="837062"/>
          </a:xfrm>
          <a:prstGeom prst="rect">
            <a:avLst/>
          </a:prstGeom>
          <a:solidFill>
            <a:srgbClr val="003591"/>
          </a:solidFill>
          <a:ln>
            <a:solidFill>
              <a:srgbClr val="002060"/>
            </a:solidFill>
          </a:ln>
        </p:spPr>
        <p:txBody>
          <a:bodyPr vert="horz" lIns="97785" tIns="48892" rIns="97785" bIns="48892"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317" dirty="0">
                <a:solidFill>
                  <a:schemeClr val="bg1"/>
                </a:solidFill>
                <a:latin typeface="Cambria" panose="02040503050406030204" pitchFamily="18" charset="0"/>
              </a:rPr>
              <a:t>Further Work &amp; Conclusion</a:t>
            </a:r>
          </a:p>
        </p:txBody>
      </p:sp>
      <p:sp>
        <p:nvSpPr>
          <p:cNvPr id="18" name="Subtitle 2"/>
          <p:cNvSpPr txBox="1">
            <a:spLocks/>
          </p:cNvSpPr>
          <p:nvPr/>
        </p:nvSpPr>
        <p:spPr>
          <a:xfrm>
            <a:off x="29785189" y="28687031"/>
            <a:ext cx="10005181" cy="810439"/>
          </a:xfrm>
          <a:prstGeom prst="rect">
            <a:avLst/>
          </a:prstGeom>
          <a:solidFill>
            <a:srgbClr val="003591"/>
          </a:solidFill>
          <a:ln>
            <a:solidFill>
              <a:srgbClr val="002060"/>
            </a:solidFill>
          </a:ln>
        </p:spPr>
        <p:txBody>
          <a:bodyPr vert="horz" lIns="97785" tIns="48892" rIns="97785" bIns="48892"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320" dirty="0">
                <a:solidFill>
                  <a:schemeClr val="bg1"/>
                </a:solidFill>
                <a:latin typeface="Cambria" panose="02040503050406030204" pitchFamily="18" charset="0"/>
              </a:rPr>
              <a:t>Acknowledgements</a:t>
            </a:r>
          </a:p>
        </p:txBody>
      </p:sp>
      <p:sp>
        <p:nvSpPr>
          <p:cNvPr id="19" name="Subtitle 2"/>
          <p:cNvSpPr txBox="1">
            <a:spLocks/>
          </p:cNvSpPr>
          <p:nvPr/>
        </p:nvSpPr>
        <p:spPr>
          <a:xfrm>
            <a:off x="29924135" y="6068521"/>
            <a:ext cx="10005181" cy="5957416"/>
          </a:xfrm>
          <a:prstGeom prst="rect">
            <a:avLst/>
          </a:prstGeom>
          <a:noFill/>
          <a:ln>
            <a:solidFill>
              <a:srgbClr val="003591"/>
            </a:solidFill>
          </a:ln>
        </p:spPr>
        <p:txBody>
          <a:bodyPr vert="horz" lIns="97785" tIns="48892" rIns="97785" bIns="48892"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200" dirty="0">
                <a:latin typeface="Cambria" panose="02040503050406030204" pitchFamily="18" charset="0"/>
              </a:rPr>
              <a:t>A lot of progress has been made so far.  We first pulled the magnet out of its shell, and catalogued all the connections, taking note of what needed to be replaced.  After that, we began to replace these connections and replace the heater element at the bottom with our own design.  </a:t>
            </a:r>
          </a:p>
          <a:p>
            <a:pPr algn="l">
              <a:spcBef>
                <a:spcPts val="0"/>
              </a:spcBef>
            </a:pPr>
            <a:r>
              <a:rPr lang="en-US" sz="3200" dirty="0">
                <a:latin typeface="Cambria" panose="02040503050406030204" pitchFamily="18" charset="0"/>
              </a:rPr>
              <a:t>Our next step was designing our Data Acquisition system (DAQ) using LabVIEW.  This involves learning how to communicate with all the instruments involved with measuring temperature, monitoring liquid levels, controlling power, and controlling the heater.  This is still a work in progress, as we have run into connectivity issues with older instruments.</a:t>
            </a:r>
          </a:p>
        </p:txBody>
      </p:sp>
      <p:cxnSp>
        <p:nvCxnSpPr>
          <p:cNvPr id="50" name="Straight Connector 49"/>
          <p:cNvCxnSpPr>
            <a:cxnSpLocks/>
          </p:cNvCxnSpPr>
          <p:nvPr/>
        </p:nvCxnSpPr>
        <p:spPr>
          <a:xfrm>
            <a:off x="20011828" y="6313649"/>
            <a:ext cx="0" cy="12149211"/>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sp>
        <p:nvSpPr>
          <p:cNvPr id="60" name="TextBox 59"/>
          <p:cNvSpPr txBox="1"/>
          <p:nvPr/>
        </p:nvSpPr>
        <p:spPr>
          <a:xfrm>
            <a:off x="12798128" y="6266195"/>
            <a:ext cx="5438999" cy="663061"/>
          </a:xfrm>
          <a:prstGeom prst="rect">
            <a:avLst/>
          </a:prstGeom>
          <a:noFill/>
        </p:spPr>
        <p:txBody>
          <a:bodyPr wrap="square" lIns="97785" tIns="48892" rIns="97785" bIns="48892" rtlCol="0">
            <a:spAutoFit/>
          </a:bodyPr>
          <a:lstStyle/>
          <a:p>
            <a:pPr algn="ctr"/>
            <a:r>
              <a:rPr lang="en-US" sz="3667" dirty="0">
                <a:latin typeface="Cambria" panose="02040503050406030204" pitchFamily="18" charset="0"/>
              </a:rPr>
              <a:t>Diagram of Cryostat</a:t>
            </a:r>
          </a:p>
        </p:txBody>
      </p:sp>
      <p:sp>
        <p:nvSpPr>
          <p:cNvPr id="85" name="Subtitle 2"/>
          <p:cNvSpPr txBox="1">
            <a:spLocks/>
          </p:cNvSpPr>
          <p:nvPr/>
        </p:nvSpPr>
        <p:spPr>
          <a:xfrm>
            <a:off x="345024" y="29448033"/>
            <a:ext cx="10005181" cy="2538587"/>
          </a:xfrm>
          <a:prstGeom prst="rect">
            <a:avLst/>
          </a:prstGeom>
          <a:noFill/>
          <a:ln>
            <a:solidFill>
              <a:srgbClr val="003591"/>
            </a:solidFill>
          </a:ln>
        </p:spPr>
        <p:txBody>
          <a:bodyPr vert="horz" lIns="97785" tIns="48892" rIns="97785" bIns="48892"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457200" indent="-457200" algn="l">
              <a:spcBef>
                <a:spcPts val="0"/>
              </a:spcBef>
              <a:buFont typeface="Arial" panose="020B0604020202020204" pitchFamily="34" charset="0"/>
              <a:buChar char="•"/>
            </a:pPr>
            <a:r>
              <a:rPr lang="en-US" sz="3392" i="1" dirty="0" err="1">
                <a:latin typeface="Cambria" panose="02040503050406030204" pitchFamily="18" charset="0"/>
              </a:rPr>
              <a:t>HDice</a:t>
            </a:r>
            <a:r>
              <a:rPr lang="en-US" sz="3392" dirty="0">
                <a:latin typeface="Cambria" panose="02040503050406030204" pitchFamily="18" charset="0"/>
              </a:rPr>
              <a:t> collaboration</a:t>
            </a:r>
          </a:p>
          <a:p>
            <a:pPr marL="457200" indent="-457200" algn="l">
              <a:spcBef>
                <a:spcPts val="0"/>
              </a:spcBef>
              <a:buFont typeface="Arial" panose="020B0604020202020204" pitchFamily="34" charset="0"/>
              <a:buChar char="•"/>
            </a:pPr>
            <a:r>
              <a:rPr lang="en-US" sz="3392" dirty="0">
                <a:latin typeface="Cambria" panose="02040503050406030204" pitchFamily="18" charset="0"/>
              </a:rPr>
              <a:t>D.G. Crabb, W. Meyer, </a:t>
            </a:r>
            <a:r>
              <a:rPr lang="en-US" sz="3200" i="1" dirty="0">
                <a:latin typeface="Cambria" panose="02040503050406030204" pitchFamily="18" charset="0"/>
                <a:ea typeface="Cambria" panose="02040503050406030204" pitchFamily="18" charset="0"/>
              </a:rPr>
              <a:t>SOLID POLARIZED TARGETS FOR NUCLEAR AND PARTICLE PHYSICS EXPERIMENTS, Annual Review of Nuclear and Particle Sciences, 1997.</a:t>
            </a:r>
          </a:p>
          <a:p>
            <a:pPr algn="l">
              <a:spcBef>
                <a:spcPts val="0"/>
              </a:spcBef>
            </a:pPr>
            <a:endParaRPr lang="en-US" sz="3392" dirty="0">
              <a:latin typeface="Cambria" panose="02040503050406030204" pitchFamily="18" charset="0"/>
            </a:endParaRPr>
          </a:p>
          <a:p>
            <a:pPr algn="l"/>
            <a:endParaRPr lang="en-US" sz="3392" dirty="0">
              <a:latin typeface="Cambria" panose="02040503050406030204" pitchFamily="18" charset="0"/>
            </a:endParaRPr>
          </a:p>
        </p:txBody>
      </p:sp>
      <p:sp>
        <p:nvSpPr>
          <p:cNvPr id="93" name="Subtitle 2"/>
          <p:cNvSpPr txBox="1">
            <a:spLocks/>
          </p:cNvSpPr>
          <p:nvPr/>
        </p:nvSpPr>
        <p:spPr>
          <a:xfrm>
            <a:off x="345024" y="28112127"/>
            <a:ext cx="10005181" cy="837062"/>
          </a:xfrm>
          <a:prstGeom prst="rect">
            <a:avLst/>
          </a:prstGeom>
          <a:solidFill>
            <a:srgbClr val="003591"/>
          </a:solidFill>
          <a:ln>
            <a:solidFill>
              <a:srgbClr val="002060"/>
            </a:solidFill>
          </a:ln>
        </p:spPr>
        <p:txBody>
          <a:bodyPr vert="horz" lIns="97785" tIns="48892" rIns="97785" bIns="48892"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320" dirty="0">
                <a:solidFill>
                  <a:schemeClr val="bg1"/>
                </a:solidFill>
                <a:latin typeface="Cambria" panose="02040503050406030204" pitchFamily="18" charset="0"/>
              </a:rPr>
              <a:t>References</a:t>
            </a:r>
          </a:p>
        </p:txBody>
      </p:sp>
      <p:sp>
        <p:nvSpPr>
          <p:cNvPr id="4" name="TextBox 3"/>
          <p:cNvSpPr txBox="1"/>
          <p:nvPr/>
        </p:nvSpPr>
        <p:spPr>
          <a:xfrm>
            <a:off x="30100388" y="22231371"/>
            <a:ext cx="5185951" cy="507762"/>
          </a:xfrm>
          <a:prstGeom prst="rect">
            <a:avLst/>
          </a:prstGeom>
          <a:noFill/>
        </p:spPr>
        <p:txBody>
          <a:bodyPr wrap="square" lIns="97785" tIns="48892" rIns="97785" bIns="48892" rtlCol="0">
            <a:spAutoFit/>
          </a:bodyPr>
          <a:lstStyle/>
          <a:p>
            <a:endParaRPr lang="en-US" sz="2658" dirty="0">
              <a:latin typeface="Cambria" panose="02040503050406030204" pitchFamily="18" charset="0"/>
            </a:endParaRPr>
          </a:p>
        </p:txBody>
      </p:sp>
      <p:sp>
        <p:nvSpPr>
          <p:cNvPr id="97" name="TextBox 96"/>
          <p:cNvSpPr txBox="1"/>
          <p:nvPr/>
        </p:nvSpPr>
        <p:spPr>
          <a:xfrm>
            <a:off x="21437202" y="6266195"/>
            <a:ext cx="6220327" cy="663061"/>
          </a:xfrm>
          <a:prstGeom prst="rect">
            <a:avLst/>
          </a:prstGeom>
          <a:noFill/>
        </p:spPr>
        <p:txBody>
          <a:bodyPr wrap="square" lIns="97785" tIns="48892" rIns="97785" bIns="48892" rtlCol="0">
            <a:spAutoFit/>
          </a:bodyPr>
          <a:lstStyle/>
          <a:p>
            <a:pPr algn="ctr"/>
            <a:r>
              <a:rPr lang="en-US" sz="3667" dirty="0">
                <a:latin typeface="Cambria" panose="02040503050406030204" pitchFamily="18" charset="0"/>
              </a:rPr>
              <a:t>Cryostat Outside of Shell</a:t>
            </a:r>
          </a:p>
        </p:txBody>
      </p:sp>
      <mc:AlternateContent xmlns:mc="http://schemas.openxmlformats.org/markup-compatibility/2006" xmlns:a14="http://schemas.microsoft.com/office/drawing/2010/main">
        <mc:Choice Requires="a14">
          <p:sp>
            <p:nvSpPr>
              <p:cNvPr id="99" name="Subtitle 2"/>
              <p:cNvSpPr txBox="1">
                <a:spLocks/>
              </p:cNvSpPr>
              <p:nvPr/>
            </p:nvSpPr>
            <p:spPr>
              <a:xfrm>
                <a:off x="354499" y="12270938"/>
                <a:ext cx="10005181" cy="10039492"/>
              </a:xfrm>
              <a:prstGeom prst="rect">
                <a:avLst/>
              </a:prstGeom>
              <a:ln w="9525">
                <a:solidFill>
                  <a:srgbClr val="003591"/>
                </a:solidFill>
              </a:ln>
              <a:effectLst>
                <a:softEdge rad="0"/>
              </a:effectLst>
            </p:spPr>
            <p:style>
              <a:lnRef idx="2">
                <a:schemeClr val="dk1"/>
              </a:lnRef>
              <a:fillRef idx="1">
                <a:schemeClr val="lt1"/>
              </a:fillRef>
              <a:effectRef idx="0">
                <a:schemeClr val="dk1"/>
              </a:effectRef>
              <a:fontRef idx="minor">
                <a:schemeClr val="dk1"/>
              </a:fontRef>
            </p:style>
            <p:txBody>
              <a:bodyPr vert="horz" lIns="97785" tIns="48892" rIns="97785" bIns="48892"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r>
                  <a:rPr lang="en-US" sz="3200" dirty="0">
                    <a:latin typeface="Cambria" panose="02040503050406030204" pitchFamily="18" charset="0"/>
                  </a:rPr>
                  <a:t>Dynamic Nuclear Polarization takes advantage of the pairing of an electron to a nucleus, along with the high magnetic moment of the electron, to achieve very high rates of polarization in a sample.  The dipole-dipole interaction between the electron and the nucleus then causes hyperfine splitting, which, when combined with a microwave source, allows the polarization of the electrons to be passed to the nucleus.  </a:t>
                </a:r>
              </a:p>
              <a:p>
                <a:pPr algn="just">
                  <a:spcBef>
                    <a:spcPts val="0"/>
                  </a:spcBef>
                </a:pPr>
                <a:endParaRPr lang="en-US" sz="3200" dirty="0">
                  <a:latin typeface="Cambria" panose="02040503050406030204" pitchFamily="18" charset="0"/>
                </a:endParaRPr>
              </a:p>
              <a:p>
                <a:pPr algn="just">
                  <a:spcBef>
                    <a:spcPts val="0"/>
                  </a:spcBef>
                </a:pPr>
                <a:r>
                  <a:rPr lang="en-US" sz="3200" dirty="0">
                    <a:latin typeface="Cambria" panose="02040503050406030204" pitchFamily="18" charset="0"/>
                  </a:rPr>
                  <a:t>The Boltzmann Distribution gives us the population of each possible spin state for the electron, modeled by this equation:</a:t>
                </a:r>
              </a:p>
              <a:p>
                <a:pPr algn="just">
                  <a:spcBef>
                    <a:spcPts val="0"/>
                  </a:spcBef>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𝑁</m:t>
                          </m:r>
                        </m:e>
                        <m:sub>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𝑁</m:t>
                          </m:r>
                        </m:e>
                        <m:sub>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sub>
                      </m:sSub>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exp</m:t>
                          </m:r>
                        </m:fName>
                        <m:e>
                          <m:d>
                            <m:dPr>
                              <m:ctrlPr>
                                <a:rPr lang="en-US" sz="3200" b="0" i="1" smtClean="0">
                                  <a:latin typeface="Cambria Math" panose="02040503050406030204" pitchFamily="18" charset="0"/>
                                </a:rPr>
                              </m:ctrlPr>
                            </m:dPr>
                            <m:e>
                              <m:f>
                                <m:fPr>
                                  <m:ctrlPr>
                                    <a:rPr lang="en-US" sz="3200" b="0" i="1" smtClean="0">
                                      <a:latin typeface="Cambria Math" panose="02040503050406030204" pitchFamily="18" charset="0"/>
                                    </a:rPr>
                                  </m:ctrlPr>
                                </m:fPr>
                                <m:num>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𝑔</m:t>
                                      </m:r>
                                    </m:e>
                                    <m:sub>
                                      <m:r>
                                        <a:rPr lang="en-US" sz="3200" b="0" i="1" smtClean="0">
                                          <a:latin typeface="Cambria Math" panose="02040503050406030204" pitchFamily="18" charset="0"/>
                                        </a:rPr>
                                        <m:t>𝑖</m:t>
                                      </m:r>
                                    </m:sub>
                                  </m:sSub>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𝜇</m:t>
                                      </m:r>
                                    </m:e>
                                    <m:sub>
                                      <m:r>
                                        <a:rPr lang="en-US" sz="3200" b="0" i="1" smtClean="0">
                                          <a:latin typeface="Cambria Math" panose="02040503050406030204" pitchFamily="18" charset="0"/>
                                        </a:rPr>
                                        <m:t>𝑖</m:t>
                                      </m:r>
                                    </m:sub>
                                  </m:sSub>
                                  <m:r>
                                    <a:rPr lang="en-US" sz="3200" b="0" i="1" smtClean="0">
                                      <a:latin typeface="Cambria Math" panose="02040503050406030204" pitchFamily="18" charset="0"/>
                                    </a:rPr>
                                    <m:t>𝐵</m:t>
                                  </m:r>
                                </m:num>
                                <m:den>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2</m:t>
                                      </m:r>
                                      <m:r>
                                        <a:rPr lang="en-US" sz="3200" b="0" i="1" smtClean="0">
                                          <a:latin typeface="Cambria Math" panose="02040503050406030204" pitchFamily="18" charset="0"/>
                                        </a:rPr>
                                        <m:t>𝑘</m:t>
                                      </m:r>
                                    </m:e>
                                    <m:sub>
                                      <m:r>
                                        <a:rPr lang="en-US" sz="3200" b="0" i="1" smtClean="0">
                                          <a:latin typeface="Cambria Math" panose="02040503050406030204" pitchFamily="18" charset="0"/>
                                        </a:rPr>
                                        <m:t>𝐵</m:t>
                                      </m:r>
                                    </m:sub>
                                  </m:sSub>
                                  <m:r>
                                    <a:rPr lang="en-US" sz="3200" b="0" i="1" smtClean="0">
                                      <a:latin typeface="Cambria Math" panose="02040503050406030204" pitchFamily="18" charset="0"/>
                                    </a:rPr>
                                    <m:t>𝑇</m:t>
                                  </m:r>
                                </m:den>
                              </m:f>
                            </m:e>
                          </m:d>
                        </m:e>
                      </m:func>
                    </m:oMath>
                  </m:oMathPara>
                </a14:m>
                <a:endParaRPr lang="en-US" sz="3200" dirty="0">
                  <a:latin typeface="Cambria" panose="02040503050406030204" pitchFamily="18" charset="0"/>
                </a:endParaRPr>
              </a:p>
              <a:p>
                <a:pPr algn="just">
                  <a:spcBef>
                    <a:spcPts val="0"/>
                  </a:spcBef>
                </a:pPr>
                <a:endParaRPr lang="en-US" sz="3200" dirty="0">
                  <a:latin typeface="Cambria" panose="02040503050406030204" pitchFamily="18" charset="0"/>
                </a:endParaRPr>
              </a:p>
              <a:p>
                <a:pPr algn="just">
                  <a:spcBef>
                    <a:spcPts val="0"/>
                  </a:spcBef>
                </a:pPr>
                <a:r>
                  <a:rPr lang="en-US" sz="3200" dirty="0">
                    <a:latin typeface="Cambria" panose="02040503050406030204" pitchFamily="18" charset="0"/>
                  </a:rPr>
                  <a:t>From here, Thermal Equilibrium Polarization for a spin-1/2 particle can be found as follows:</a:t>
                </a:r>
              </a:p>
              <a:p>
                <a:pPr algn="just">
                  <a:spcBef>
                    <a:spcPts val="0"/>
                  </a:spcBef>
                </a:pPr>
                <a:endParaRPr lang="en-US" sz="3200" dirty="0">
                  <a:latin typeface="Cambria" panose="02040503050406030204" pitchFamily="18" charset="0"/>
                </a:endParaRPr>
              </a:p>
              <a:p>
                <a:pPr algn="just">
                  <a:spcBef>
                    <a:spcPts val="0"/>
                  </a:spcBef>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𝑃</m:t>
                          </m:r>
                        </m:e>
                        <m:sub>
                          <m:r>
                            <a:rPr lang="en-US" sz="3200" b="0" i="1" smtClean="0">
                              <a:latin typeface="Cambria Math" panose="02040503050406030204" pitchFamily="18" charset="0"/>
                            </a:rPr>
                            <m:t>𝑇𝐸</m:t>
                          </m:r>
                        </m:sub>
                      </m:sSub>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sSub>
                            <m:sSubPr>
                              <m:ctrlPr>
                                <a:rPr lang="en-US" sz="3200" b="0" i="1" smtClean="0">
                                  <a:latin typeface="Cambria Math" panose="02040503050406030204" pitchFamily="18" charset="0"/>
                                </a:rPr>
                              </m:ctrlPr>
                            </m:sSubPr>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𝑁</m:t>
                                  </m:r>
                                </m:e>
                                <m:sub>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sub>
                              </m:sSub>
                              <m:r>
                                <a:rPr lang="en-US" sz="3200" b="0" i="1" smtClean="0">
                                  <a:latin typeface="Cambria Math" panose="02040503050406030204" pitchFamily="18" charset="0"/>
                                </a:rPr>
                                <m:t>−</m:t>
                              </m:r>
                              <m:r>
                                <a:rPr lang="en-US" sz="3200" b="0" i="1" smtClean="0">
                                  <a:latin typeface="Cambria Math" panose="02040503050406030204" pitchFamily="18" charset="0"/>
                                </a:rPr>
                                <m:t>𝑁</m:t>
                              </m:r>
                            </m:e>
                            <m:sub>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sub>
                          </m:sSub>
                        </m:num>
                        <m:den>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𝑁</m:t>
                              </m:r>
                            </m:e>
                            <m:sub>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𝑁</m:t>
                              </m:r>
                            </m:e>
                            <m:sub>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sub>
                          </m:sSub>
                        </m:den>
                      </m:f>
                      <m:r>
                        <a:rPr lang="en-US" sz="3200" b="0" i="1" smtClean="0">
                          <a:latin typeface="Cambria Math" panose="02040503050406030204" pitchFamily="18" charset="0"/>
                        </a:rPr>
                        <m:t>=</m:t>
                      </m:r>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tanh</m:t>
                          </m:r>
                        </m:fName>
                        <m:e>
                          <m:d>
                            <m:dPr>
                              <m:ctrlPr>
                                <a:rPr lang="en-US" sz="3200" b="0" i="1" smtClean="0">
                                  <a:latin typeface="Cambria Math" panose="02040503050406030204" pitchFamily="18" charset="0"/>
                                </a:rPr>
                              </m:ctrlPr>
                            </m:dPr>
                            <m:e>
                              <m:f>
                                <m:fPr>
                                  <m:ctrlPr>
                                    <a:rPr lang="en-US" sz="3200" b="0" i="1" smtClean="0">
                                      <a:latin typeface="Cambria Math" panose="02040503050406030204" pitchFamily="18" charset="0"/>
                                    </a:rPr>
                                  </m:ctrlPr>
                                </m:fPr>
                                <m:num>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𝑔</m:t>
                                      </m:r>
                                    </m:e>
                                    <m:sub>
                                      <m:r>
                                        <a:rPr lang="en-US" sz="3200" b="0" i="1" smtClean="0">
                                          <a:latin typeface="Cambria Math" panose="02040503050406030204" pitchFamily="18" charset="0"/>
                                        </a:rPr>
                                        <m:t>𝑖</m:t>
                                      </m:r>
                                    </m:sub>
                                  </m:sSub>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𝜇</m:t>
                                      </m:r>
                                    </m:e>
                                    <m:sub>
                                      <m:r>
                                        <a:rPr lang="en-US" sz="3200" b="0" i="1" smtClean="0">
                                          <a:latin typeface="Cambria Math" panose="02040503050406030204" pitchFamily="18" charset="0"/>
                                        </a:rPr>
                                        <m:t>𝑖</m:t>
                                      </m:r>
                                    </m:sub>
                                  </m:sSub>
                                  <m:r>
                                    <a:rPr lang="en-US" sz="3200" b="0" i="1" smtClean="0">
                                      <a:latin typeface="Cambria Math" panose="02040503050406030204" pitchFamily="18" charset="0"/>
                                    </a:rPr>
                                    <m:t>𝐵</m:t>
                                  </m:r>
                                </m:num>
                                <m:den>
                                  <m:r>
                                    <a:rPr lang="en-US" sz="3200" b="0" i="1" smtClean="0">
                                      <a:latin typeface="Cambria Math" panose="02040503050406030204" pitchFamily="18" charset="0"/>
                                    </a:rPr>
                                    <m:t>2</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𝑘</m:t>
                                      </m:r>
                                    </m:e>
                                    <m:sub>
                                      <m:r>
                                        <a:rPr lang="en-US" sz="3200" b="0" i="1" smtClean="0">
                                          <a:latin typeface="Cambria Math" panose="02040503050406030204" pitchFamily="18" charset="0"/>
                                        </a:rPr>
                                        <m:t>𝐵</m:t>
                                      </m:r>
                                    </m:sub>
                                  </m:sSub>
                                  <m:r>
                                    <a:rPr lang="en-US" sz="3200" b="0" i="1" smtClean="0">
                                      <a:latin typeface="Cambria Math" panose="02040503050406030204" pitchFamily="18" charset="0"/>
                                    </a:rPr>
                                    <m:t>𝑇</m:t>
                                  </m:r>
                                </m:den>
                              </m:f>
                            </m:e>
                          </m:d>
                        </m:e>
                      </m:func>
                      <m:r>
                        <a:rPr lang="en-US" sz="3200" b="0" i="1" smtClean="0">
                          <a:latin typeface="Cambria Math" panose="02040503050406030204" pitchFamily="18" charset="0"/>
                        </a:rPr>
                        <m:t> </m:t>
                      </m:r>
                    </m:oMath>
                  </m:oMathPara>
                </a14:m>
                <a:endParaRPr lang="en-US" sz="3200" dirty="0">
                  <a:latin typeface="Cambria" panose="02040503050406030204" pitchFamily="18" charset="0"/>
                </a:endParaRPr>
              </a:p>
              <a:p>
                <a:pPr algn="just">
                  <a:spcBef>
                    <a:spcPts val="0"/>
                  </a:spcBef>
                </a:pPr>
                <a:endParaRPr lang="en-US" sz="3200" dirty="0">
                  <a:latin typeface="Cambria" panose="02040503050406030204" pitchFamily="18" charset="0"/>
                </a:endParaRPr>
              </a:p>
              <a:p>
                <a:pPr algn="just">
                  <a:spcBef>
                    <a:spcPts val="0"/>
                  </a:spcBef>
                </a:pPr>
                <a:endParaRPr lang="en-US" sz="3200" dirty="0">
                  <a:latin typeface="Cambria" panose="02040503050406030204" pitchFamily="18" charset="0"/>
                </a:endParaRPr>
              </a:p>
              <a:p>
                <a:pPr algn="just">
                  <a:spcBef>
                    <a:spcPts val="0"/>
                  </a:spcBef>
                </a:pPr>
                <a:endParaRPr lang="en-US" sz="3200" dirty="0">
                  <a:latin typeface="Cambria" panose="02040503050406030204" pitchFamily="18" charset="0"/>
                </a:endParaRPr>
              </a:p>
              <a:p>
                <a:pPr marL="366715" indent="-366715" algn="just">
                  <a:spcBef>
                    <a:spcPts val="0"/>
                  </a:spcBef>
                  <a:buFont typeface="Arial" panose="020B0604020202020204" pitchFamily="34" charset="0"/>
                  <a:buChar char="•"/>
                </a:pPr>
                <a:endParaRPr lang="en-US" sz="3200" dirty="0">
                  <a:latin typeface="Cambria" panose="02040503050406030204" pitchFamily="18" charset="0"/>
                </a:endParaRPr>
              </a:p>
              <a:p>
                <a:pPr algn="just">
                  <a:spcBef>
                    <a:spcPts val="0"/>
                  </a:spcBef>
                </a:pPr>
                <a:endParaRPr lang="en-US" sz="3200" dirty="0">
                  <a:latin typeface="Cambria" panose="02040503050406030204" pitchFamily="18" charset="0"/>
                </a:endParaRPr>
              </a:p>
              <a:p>
                <a:pPr marL="366715" indent="-366715" algn="just">
                  <a:spcBef>
                    <a:spcPts val="0"/>
                  </a:spcBef>
                  <a:buFont typeface="Arial" panose="020B0604020202020204" pitchFamily="34" charset="0"/>
                  <a:buChar char="•"/>
                </a:pPr>
                <a:endParaRPr lang="en-US" sz="3200" dirty="0">
                  <a:latin typeface="Cambria" panose="02040503050406030204" pitchFamily="18" charset="0"/>
                </a:endParaRPr>
              </a:p>
              <a:p>
                <a:pPr marL="366715" indent="-366715" algn="just">
                  <a:spcBef>
                    <a:spcPts val="0"/>
                  </a:spcBef>
                  <a:buFont typeface="Arial" panose="020B0604020202020204" pitchFamily="34" charset="0"/>
                  <a:buChar char="•"/>
                </a:pPr>
                <a:endParaRPr lang="en-US" sz="3200" dirty="0">
                  <a:latin typeface="Cambria" panose="02040503050406030204" pitchFamily="18" charset="0"/>
                </a:endParaRPr>
              </a:p>
              <a:p>
                <a:pPr marL="366715" indent="-366715" algn="just">
                  <a:spcBef>
                    <a:spcPts val="0"/>
                  </a:spcBef>
                  <a:buFont typeface="Arial" panose="020B0604020202020204" pitchFamily="34" charset="0"/>
                  <a:buChar char="•"/>
                </a:pPr>
                <a:endParaRPr lang="en-US" sz="3200" dirty="0">
                  <a:latin typeface="Cambria" panose="02040503050406030204" pitchFamily="18" charset="0"/>
                </a:endParaRPr>
              </a:p>
              <a:p>
                <a:pPr algn="l">
                  <a:spcBef>
                    <a:spcPts val="0"/>
                  </a:spcBef>
                </a:pPr>
                <a:endParaRPr lang="en-US" sz="3200" dirty="0">
                  <a:latin typeface="Cambria" panose="02040503050406030204" pitchFamily="18" charset="0"/>
                </a:endParaRPr>
              </a:p>
              <a:p>
                <a:pPr algn="just">
                  <a:spcBef>
                    <a:spcPts val="0"/>
                  </a:spcBef>
                </a:pPr>
                <a:endParaRPr lang="en-US" sz="3200" dirty="0">
                  <a:latin typeface="Cambria" panose="02040503050406030204" pitchFamily="18" charset="0"/>
                </a:endParaRPr>
              </a:p>
              <a:p>
                <a:pPr algn="l">
                  <a:spcBef>
                    <a:spcPts val="0"/>
                  </a:spcBef>
                </a:pPr>
                <a:endParaRPr lang="en-US" sz="3200" dirty="0">
                  <a:latin typeface="Cambria" panose="02040503050406030204" pitchFamily="18" charset="0"/>
                </a:endParaRPr>
              </a:p>
              <a:p>
                <a:pPr algn="l">
                  <a:spcBef>
                    <a:spcPts val="0"/>
                  </a:spcBef>
                </a:pPr>
                <a:endParaRPr lang="en-US" sz="3200" dirty="0">
                  <a:latin typeface="Cambria" panose="02040503050406030204" pitchFamily="18" charset="0"/>
                </a:endParaRPr>
              </a:p>
              <a:p>
                <a:pPr algn="l">
                  <a:spcBef>
                    <a:spcPts val="0"/>
                  </a:spcBef>
                </a:pPr>
                <a:endParaRPr lang="en-US" sz="3200" dirty="0">
                  <a:latin typeface="Cambria" panose="02040503050406030204" pitchFamily="18" charset="0"/>
                </a:endParaRPr>
              </a:p>
            </p:txBody>
          </p:sp>
        </mc:Choice>
        <mc:Fallback xmlns="">
          <p:sp>
            <p:nvSpPr>
              <p:cNvPr id="99" name="Subtitle 2"/>
              <p:cNvSpPr txBox="1">
                <a:spLocks noRot="1" noChangeAspect="1" noMove="1" noResize="1" noEditPoints="1" noAdjustHandles="1" noChangeArrowheads="1" noChangeShapeType="1" noTextEdit="1"/>
              </p:cNvSpPr>
              <p:nvPr/>
            </p:nvSpPr>
            <p:spPr>
              <a:xfrm>
                <a:off x="354499" y="12270938"/>
                <a:ext cx="10005181" cy="10039492"/>
              </a:xfrm>
              <a:prstGeom prst="rect">
                <a:avLst/>
              </a:prstGeom>
              <a:blipFill>
                <a:blip r:embed="rId2"/>
                <a:stretch>
                  <a:fillRect l="-1400" t="-1213" r="-1461"/>
                </a:stretch>
              </a:blipFill>
              <a:ln w="9525">
                <a:solidFill>
                  <a:srgbClr val="003591"/>
                </a:solidFill>
              </a:ln>
              <a:effectLst>
                <a:softEdge rad="0"/>
              </a:effectLst>
            </p:spPr>
            <p:txBody>
              <a:bodyPr/>
              <a:lstStyle/>
              <a:p>
                <a:r>
                  <a:rPr lang="en-US">
                    <a:noFill/>
                  </a:rPr>
                  <a:t> </a:t>
                </a:r>
              </a:p>
            </p:txBody>
          </p:sp>
        </mc:Fallback>
      </mc:AlternateContent>
      <p:sp>
        <p:nvSpPr>
          <p:cNvPr id="100" name="TextBox 99"/>
          <p:cNvSpPr txBox="1"/>
          <p:nvPr/>
        </p:nvSpPr>
        <p:spPr>
          <a:xfrm>
            <a:off x="12967859" y="15673106"/>
            <a:ext cx="5438999" cy="663061"/>
          </a:xfrm>
          <a:prstGeom prst="rect">
            <a:avLst/>
          </a:prstGeom>
          <a:noFill/>
        </p:spPr>
        <p:txBody>
          <a:bodyPr wrap="square" lIns="97785" tIns="48892" rIns="97785" bIns="48892" rtlCol="0">
            <a:spAutoFit/>
          </a:bodyPr>
          <a:lstStyle/>
          <a:p>
            <a:r>
              <a:rPr lang="en-US" sz="3667" dirty="0">
                <a:latin typeface="Cambria" panose="02040503050406030204" pitchFamily="18" charset="0"/>
              </a:rPr>
              <a:t>Chart #1 Sub-Title Here</a:t>
            </a:r>
          </a:p>
        </p:txBody>
      </p:sp>
      <p:sp>
        <p:nvSpPr>
          <p:cNvPr id="103" name="TextBox 102"/>
          <p:cNvSpPr txBox="1"/>
          <p:nvPr/>
        </p:nvSpPr>
        <p:spPr>
          <a:xfrm>
            <a:off x="21940253" y="15631094"/>
            <a:ext cx="5006577" cy="663061"/>
          </a:xfrm>
          <a:prstGeom prst="rect">
            <a:avLst/>
          </a:prstGeom>
          <a:noFill/>
        </p:spPr>
        <p:txBody>
          <a:bodyPr wrap="square" lIns="97785" tIns="48892" rIns="97785" bIns="48892" rtlCol="0">
            <a:spAutoFit/>
          </a:bodyPr>
          <a:lstStyle/>
          <a:p>
            <a:r>
              <a:rPr lang="en-US" sz="3667" dirty="0">
                <a:latin typeface="Cambria" panose="02040503050406030204" pitchFamily="18" charset="0"/>
              </a:rPr>
              <a:t>Chart #2 Sub-Title Here</a:t>
            </a:r>
          </a:p>
        </p:txBody>
      </p:sp>
      <p:sp>
        <p:nvSpPr>
          <p:cNvPr id="108" name="Subtitle 2"/>
          <p:cNvSpPr txBox="1">
            <a:spLocks/>
          </p:cNvSpPr>
          <p:nvPr/>
        </p:nvSpPr>
        <p:spPr>
          <a:xfrm>
            <a:off x="29785190" y="29766121"/>
            <a:ext cx="10005181" cy="1659909"/>
          </a:xfrm>
          <a:prstGeom prst="rect">
            <a:avLst/>
          </a:prstGeom>
          <a:noFill/>
          <a:ln>
            <a:solidFill>
              <a:srgbClr val="003591"/>
            </a:solidFill>
          </a:ln>
        </p:spPr>
        <p:txBody>
          <a:bodyPr vert="horz" lIns="97785" tIns="48892" rIns="97785" bIns="48892"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392" dirty="0">
                <a:latin typeface="Cambria" panose="02040503050406030204" pitchFamily="18" charset="0"/>
              </a:rPr>
              <a:t>Thank you to Dr. Nathaly Santiesteban, Dr. David Ruth, Olaiya </a:t>
            </a:r>
            <a:r>
              <a:rPr lang="en-US" sz="3392" dirty="0" err="1">
                <a:latin typeface="Cambria" panose="02040503050406030204" pitchFamily="18" charset="0"/>
              </a:rPr>
              <a:t>Olokunboyo</a:t>
            </a:r>
            <a:r>
              <a:rPr lang="en-US" sz="3392" dirty="0">
                <a:latin typeface="Cambria" panose="02040503050406030204" pitchFamily="18" charset="0"/>
              </a:rPr>
              <a:t>, Alexandra Antar, and Evan Menard, and the rest of UNH nuclear physics. </a:t>
            </a:r>
          </a:p>
          <a:p>
            <a:pPr algn="l">
              <a:spcBef>
                <a:spcPts val="0"/>
              </a:spcBef>
            </a:pPr>
            <a:endParaRPr lang="en-US" sz="3392" dirty="0">
              <a:latin typeface="Cambria" panose="02040503050406030204" pitchFamily="18" charset="0"/>
            </a:endParaRPr>
          </a:p>
          <a:p>
            <a:pPr algn="l"/>
            <a:endParaRPr lang="en-US" sz="3392" dirty="0">
              <a:latin typeface="Cambria" panose="02040503050406030204" pitchFamily="18" charset="0"/>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388" y="1216429"/>
            <a:ext cx="1774009" cy="2347953"/>
          </a:xfrm>
          <a:prstGeom prst="rect">
            <a:avLst/>
          </a:prstGeom>
        </p:spPr>
      </p:pic>
      <p:pic>
        <p:nvPicPr>
          <p:cNvPr id="24" name="Picture 23">
            <a:extLst>
              <a:ext uri="{FF2B5EF4-FFF2-40B4-BE49-F238E27FC236}">
                <a16:creationId xmlns:a16="http://schemas.microsoft.com/office/drawing/2014/main" id="{92B58CFB-C435-95F0-55A2-5EE195D37DA3}"/>
              </a:ext>
            </a:extLst>
          </p:cNvPr>
          <p:cNvPicPr>
            <a:picLocks noChangeAspect="1"/>
          </p:cNvPicPr>
          <p:nvPr/>
        </p:nvPicPr>
        <p:blipFill>
          <a:blip r:embed="rId4"/>
          <a:stretch>
            <a:fillRect/>
          </a:stretch>
        </p:blipFill>
        <p:spPr>
          <a:xfrm rot="16200000">
            <a:off x="9988678" y="8346794"/>
            <a:ext cx="11057895" cy="8531177"/>
          </a:xfrm>
          <a:prstGeom prst="rect">
            <a:avLst/>
          </a:prstGeom>
        </p:spPr>
      </p:pic>
      <p:pic>
        <p:nvPicPr>
          <p:cNvPr id="14" name="Picture 13">
            <a:extLst>
              <a:ext uri="{FF2B5EF4-FFF2-40B4-BE49-F238E27FC236}">
                <a16:creationId xmlns:a16="http://schemas.microsoft.com/office/drawing/2014/main" id="{F7589FBB-C668-FDFB-3644-EB2E9ADD84B6}"/>
              </a:ext>
            </a:extLst>
          </p:cNvPr>
          <p:cNvPicPr>
            <a:picLocks noChangeAspect="1"/>
          </p:cNvPicPr>
          <p:nvPr/>
        </p:nvPicPr>
        <p:blipFill>
          <a:blip r:embed="rId5"/>
          <a:srcRect l="18239" t="9621" r="14811" b="5526"/>
          <a:stretch/>
        </p:blipFill>
        <p:spPr>
          <a:xfrm>
            <a:off x="21052485" y="7118315"/>
            <a:ext cx="6989761" cy="11811706"/>
          </a:xfrm>
          <a:prstGeom prst="rect">
            <a:avLst/>
          </a:prstGeom>
        </p:spPr>
      </p:pic>
      <p:pic>
        <p:nvPicPr>
          <p:cNvPr id="23" name="Picture 22">
            <a:extLst>
              <a:ext uri="{FF2B5EF4-FFF2-40B4-BE49-F238E27FC236}">
                <a16:creationId xmlns:a16="http://schemas.microsoft.com/office/drawing/2014/main" id="{41124432-2C68-96B9-33AD-ED1A56CB41FF}"/>
              </a:ext>
            </a:extLst>
          </p:cNvPr>
          <p:cNvPicPr>
            <a:picLocks noChangeAspect="1"/>
          </p:cNvPicPr>
          <p:nvPr/>
        </p:nvPicPr>
        <p:blipFill>
          <a:blip r:embed="rId6"/>
          <a:srcRect l="18922" t="29454" r="27072" b="31673"/>
          <a:stretch/>
        </p:blipFill>
        <p:spPr>
          <a:xfrm>
            <a:off x="12378452" y="24744548"/>
            <a:ext cx="5617293" cy="5391117"/>
          </a:xfrm>
          <a:prstGeom prst="rect">
            <a:avLst/>
          </a:prstGeom>
        </p:spPr>
      </p:pic>
      <p:sp>
        <p:nvSpPr>
          <p:cNvPr id="11" name="Subtitle 2">
            <a:extLst>
              <a:ext uri="{FF2B5EF4-FFF2-40B4-BE49-F238E27FC236}">
                <a16:creationId xmlns:a16="http://schemas.microsoft.com/office/drawing/2014/main" id="{FEAD9148-7ED9-DFF0-DE5B-470DF87DA848}"/>
              </a:ext>
            </a:extLst>
          </p:cNvPr>
          <p:cNvSpPr txBox="1">
            <a:spLocks/>
          </p:cNvSpPr>
          <p:nvPr/>
        </p:nvSpPr>
        <p:spPr>
          <a:xfrm>
            <a:off x="11137847" y="23043004"/>
            <a:ext cx="18004967" cy="837062"/>
          </a:xfrm>
          <a:prstGeom prst="rect">
            <a:avLst/>
          </a:prstGeom>
          <a:solidFill>
            <a:srgbClr val="003591"/>
          </a:solidFill>
          <a:ln>
            <a:solidFill>
              <a:srgbClr val="002060"/>
            </a:solidFill>
          </a:ln>
        </p:spPr>
        <p:txBody>
          <a:bodyPr vert="horz" lIns="97785" tIns="48892" rIns="97785" bIns="48892"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320" dirty="0">
                <a:solidFill>
                  <a:schemeClr val="bg1"/>
                </a:solidFill>
                <a:latin typeface="Cambria" panose="02040503050406030204" pitchFamily="18" charset="0"/>
              </a:rPr>
              <a:t>Heater Element</a:t>
            </a:r>
          </a:p>
        </p:txBody>
      </p:sp>
      <p:sp>
        <p:nvSpPr>
          <p:cNvPr id="20" name="Subtitle 2">
            <a:extLst>
              <a:ext uri="{FF2B5EF4-FFF2-40B4-BE49-F238E27FC236}">
                <a16:creationId xmlns:a16="http://schemas.microsoft.com/office/drawing/2014/main" id="{B114078A-65D6-35BE-0A03-9B7C67DC9D4B}"/>
              </a:ext>
            </a:extLst>
          </p:cNvPr>
          <p:cNvSpPr txBox="1">
            <a:spLocks/>
          </p:cNvSpPr>
          <p:nvPr/>
        </p:nvSpPr>
        <p:spPr>
          <a:xfrm>
            <a:off x="11137846" y="24307222"/>
            <a:ext cx="18004968" cy="8030220"/>
          </a:xfrm>
          <a:prstGeom prst="rect">
            <a:avLst/>
          </a:prstGeom>
          <a:ln>
            <a:solidFill>
              <a:srgbClr val="003591"/>
            </a:solidFill>
          </a:ln>
        </p:spPr>
        <p:txBody>
          <a:bodyPr vert="horz" lIns="97785" tIns="48892" rIns="97785" bIns="48892"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392" dirty="0">
              <a:latin typeface="Cambria" panose="02040503050406030204" pitchFamily="18" charset="0"/>
            </a:endParaRPr>
          </a:p>
        </p:txBody>
      </p:sp>
      <p:sp>
        <p:nvSpPr>
          <p:cNvPr id="21" name="TextBox 20">
            <a:extLst>
              <a:ext uri="{FF2B5EF4-FFF2-40B4-BE49-F238E27FC236}">
                <a16:creationId xmlns:a16="http://schemas.microsoft.com/office/drawing/2014/main" id="{88E1BC49-75E0-A594-F936-68F41EBBECEC}"/>
              </a:ext>
            </a:extLst>
          </p:cNvPr>
          <p:cNvSpPr txBox="1"/>
          <p:nvPr/>
        </p:nvSpPr>
        <p:spPr>
          <a:xfrm>
            <a:off x="12985460" y="19238849"/>
            <a:ext cx="14309739" cy="523220"/>
          </a:xfrm>
          <a:prstGeom prst="rect">
            <a:avLst/>
          </a:prstGeom>
          <a:noFill/>
        </p:spPr>
        <p:txBody>
          <a:bodyPr wrap="square" rtlCol="0">
            <a:spAutoFit/>
          </a:bodyPr>
          <a:lstStyle/>
          <a:p>
            <a:pPr algn="ctr"/>
            <a:r>
              <a:rPr lang="en-US" sz="2800" dirty="0">
                <a:latin typeface="Cambria" panose="02040503050406030204" pitchFamily="18" charset="0"/>
                <a:ea typeface="Cambria" panose="02040503050406030204" pitchFamily="18" charset="0"/>
              </a:rPr>
              <a:t>Diagram (left) and Image (right) of the cryostat</a:t>
            </a:r>
          </a:p>
        </p:txBody>
      </p:sp>
      <p:sp>
        <p:nvSpPr>
          <p:cNvPr id="26" name="TextBox 25">
            <a:extLst>
              <a:ext uri="{FF2B5EF4-FFF2-40B4-BE49-F238E27FC236}">
                <a16:creationId xmlns:a16="http://schemas.microsoft.com/office/drawing/2014/main" id="{43695B6B-54A9-0D10-78B2-C173F5E5F3C7}"/>
              </a:ext>
            </a:extLst>
          </p:cNvPr>
          <p:cNvSpPr txBox="1"/>
          <p:nvPr/>
        </p:nvSpPr>
        <p:spPr>
          <a:xfrm>
            <a:off x="14601697" y="30572991"/>
            <a:ext cx="11077263" cy="523220"/>
          </a:xfrm>
          <a:prstGeom prst="rect">
            <a:avLst/>
          </a:prstGeom>
          <a:noFill/>
        </p:spPr>
        <p:txBody>
          <a:bodyPr wrap="none" rtlCol="0">
            <a:spAutoFit/>
          </a:bodyPr>
          <a:lstStyle/>
          <a:p>
            <a:pPr algn="ctr"/>
            <a:r>
              <a:rPr lang="en-US" sz="2800" dirty="0">
                <a:latin typeface="Cambria" panose="02040503050406030204" pitchFamily="18" charset="0"/>
                <a:ea typeface="Cambria" panose="02040503050406030204" pitchFamily="18" charset="0"/>
              </a:rPr>
              <a:t>Photo of Heater Element and graph of Calibration under liquid nitrogen</a:t>
            </a:r>
          </a:p>
        </p:txBody>
      </p:sp>
      <p:pic>
        <p:nvPicPr>
          <p:cNvPr id="28" name="Picture 27">
            <a:extLst>
              <a:ext uri="{FF2B5EF4-FFF2-40B4-BE49-F238E27FC236}">
                <a16:creationId xmlns:a16="http://schemas.microsoft.com/office/drawing/2014/main" id="{01E404E1-00A1-468A-E01D-7F4747AB90FB}"/>
              </a:ext>
            </a:extLst>
          </p:cNvPr>
          <p:cNvPicPr>
            <a:picLocks noChangeAspect="1"/>
          </p:cNvPicPr>
          <p:nvPr/>
        </p:nvPicPr>
        <p:blipFill>
          <a:blip r:embed="rId7"/>
          <a:stretch>
            <a:fillRect/>
          </a:stretch>
        </p:blipFill>
        <p:spPr>
          <a:xfrm>
            <a:off x="19340938" y="24498909"/>
            <a:ext cx="8701308" cy="6218417"/>
          </a:xfrm>
          <a:prstGeom prst="rect">
            <a:avLst/>
          </a:prstGeom>
        </p:spPr>
      </p:pic>
      <p:sp>
        <p:nvSpPr>
          <p:cNvPr id="3" name="TextBox 2">
            <a:extLst>
              <a:ext uri="{FF2B5EF4-FFF2-40B4-BE49-F238E27FC236}">
                <a16:creationId xmlns:a16="http://schemas.microsoft.com/office/drawing/2014/main" id="{DC6FA072-6E6F-14BF-C4FE-6D7CC60DF349}"/>
              </a:ext>
            </a:extLst>
          </p:cNvPr>
          <p:cNvSpPr txBox="1"/>
          <p:nvPr/>
        </p:nvSpPr>
        <p:spPr>
          <a:xfrm>
            <a:off x="11361772" y="19947003"/>
            <a:ext cx="17557114"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The magnet has a superconducting solenoid that can create a magnetic field of over 8T when cooled to 4.2 K.    </a:t>
            </a: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The </a:t>
            </a:r>
            <a:r>
              <a:rPr lang="en-US" sz="3200" dirty="0" err="1">
                <a:latin typeface="Cambria" panose="02040503050406030204" pitchFamily="18" charset="0"/>
                <a:ea typeface="Cambria" panose="02040503050406030204" pitchFamily="18" charset="0"/>
              </a:rPr>
              <a:t>LHe</a:t>
            </a:r>
            <a:r>
              <a:rPr lang="en-US" sz="3200" dirty="0">
                <a:latin typeface="Cambria" panose="02040503050406030204" pitchFamily="18" charset="0"/>
                <a:ea typeface="Cambria" panose="02040503050406030204" pitchFamily="18" charset="0"/>
              </a:rPr>
              <a:t> bath and lambda point refrigerator allow the target space to reach temperatures of 4.2 K and below.</a:t>
            </a: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Isolation vacuum and nitrogen vacuum keep the inside of the cryostat insulated.</a:t>
            </a:r>
          </a:p>
        </p:txBody>
      </p:sp>
      <p:sp>
        <p:nvSpPr>
          <p:cNvPr id="5" name="TextBox 4">
            <a:extLst>
              <a:ext uri="{FF2B5EF4-FFF2-40B4-BE49-F238E27FC236}">
                <a16:creationId xmlns:a16="http://schemas.microsoft.com/office/drawing/2014/main" id="{DF7D6450-0ABE-3996-D36E-E88074C3174B}"/>
              </a:ext>
            </a:extLst>
          </p:cNvPr>
          <p:cNvSpPr txBox="1"/>
          <p:nvPr/>
        </p:nvSpPr>
        <p:spPr>
          <a:xfrm>
            <a:off x="11504857" y="31136175"/>
            <a:ext cx="17414029"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The heater element allows us to control the temperature of the target space by heating up the helium vapor as it enters.</a:t>
            </a:r>
          </a:p>
        </p:txBody>
      </p:sp>
      <p:sp>
        <p:nvSpPr>
          <p:cNvPr id="8" name="Subtitle 2">
            <a:extLst>
              <a:ext uri="{FF2B5EF4-FFF2-40B4-BE49-F238E27FC236}">
                <a16:creationId xmlns:a16="http://schemas.microsoft.com/office/drawing/2014/main" id="{A9C99C4B-D9C7-F0B6-C161-02A612EC1523}"/>
              </a:ext>
            </a:extLst>
          </p:cNvPr>
          <p:cNvSpPr txBox="1">
            <a:spLocks/>
          </p:cNvSpPr>
          <p:nvPr/>
        </p:nvSpPr>
        <p:spPr>
          <a:xfrm>
            <a:off x="345026" y="23074996"/>
            <a:ext cx="10005181" cy="837062"/>
          </a:xfrm>
          <a:prstGeom prst="rect">
            <a:avLst/>
          </a:prstGeom>
          <a:solidFill>
            <a:srgbClr val="003591"/>
          </a:solidFill>
          <a:ln>
            <a:solidFill>
              <a:srgbClr val="002060"/>
            </a:solidFill>
          </a:ln>
        </p:spPr>
        <p:txBody>
          <a:bodyPr vert="horz" lIns="97785" tIns="48892" rIns="97785" bIns="48892"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317" dirty="0">
                <a:solidFill>
                  <a:schemeClr val="bg1"/>
                </a:solidFill>
                <a:latin typeface="Cambria" panose="02040503050406030204" pitchFamily="18" charset="0"/>
              </a:rPr>
              <a:t>Application</a:t>
            </a:r>
          </a:p>
        </p:txBody>
      </p:sp>
      <p:sp>
        <p:nvSpPr>
          <p:cNvPr id="10" name="Subtitle 2">
            <a:extLst>
              <a:ext uri="{FF2B5EF4-FFF2-40B4-BE49-F238E27FC236}">
                <a16:creationId xmlns:a16="http://schemas.microsoft.com/office/drawing/2014/main" id="{82B2AB32-05F5-0BBC-9AFD-DC2012937E98}"/>
              </a:ext>
            </a:extLst>
          </p:cNvPr>
          <p:cNvSpPr txBox="1">
            <a:spLocks/>
          </p:cNvSpPr>
          <p:nvPr/>
        </p:nvSpPr>
        <p:spPr>
          <a:xfrm>
            <a:off x="345025" y="24393613"/>
            <a:ext cx="10005181" cy="2982969"/>
          </a:xfrm>
          <a:prstGeom prst="rect">
            <a:avLst/>
          </a:prstGeom>
          <a:ln w="9525">
            <a:solidFill>
              <a:srgbClr val="003591"/>
            </a:solidFill>
          </a:ln>
          <a:effectLst>
            <a:softEdge rad="0"/>
          </a:effectLst>
        </p:spPr>
        <p:style>
          <a:lnRef idx="2">
            <a:schemeClr val="dk1"/>
          </a:lnRef>
          <a:fillRef idx="1">
            <a:schemeClr val="lt1"/>
          </a:fillRef>
          <a:effectRef idx="0">
            <a:schemeClr val="dk1"/>
          </a:effectRef>
          <a:fontRef idx="minor">
            <a:schemeClr val="dk1"/>
          </a:fontRef>
        </p:style>
        <p:txBody>
          <a:bodyPr vert="horz" lIns="97785" tIns="48892" rIns="97785" bIns="48892"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r>
              <a:rPr lang="en-US" sz="3200" dirty="0">
                <a:latin typeface="Cambria" panose="02040503050406030204" pitchFamily="18" charset="0"/>
              </a:rPr>
              <a:t>With the previous equations, we can now calculate the polarization we can reach.  The magnet is able to reach magnetic fields of 8 T and temperatures of 4.2 K.  With these numbers, we can reach electron polarization of 98.8%.  If we were instead trying to directly polarize the proton, we would only have a polarization of 0.389%.  </a:t>
            </a:r>
          </a:p>
        </p:txBody>
      </p:sp>
      <p:pic>
        <p:nvPicPr>
          <p:cNvPr id="27" name="Picture 26">
            <a:extLst>
              <a:ext uri="{FF2B5EF4-FFF2-40B4-BE49-F238E27FC236}">
                <a16:creationId xmlns:a16="http://schemas.microsoft.com/office/drawing/2014/main" id="{B9A20DD3-EAA6-FFDF-7522-A56C0D1FB055}"/>
              </a:ext>
            </a:extLst>
          </p:cNvPr>
          <p:cNvPicPr>
            <a:picLocks noChangeAspect="1"/>
          </p:cNvPicPr>
          <p:nvPr/>
        </p:nvPicPr>
        <p:blipFill>
          <a:blip r:embed="rId8"/>
          <a:stretch>
            <a:fillRect/>
          </a:stretch>
        </p:blipFill>
        <p:spPr>
          <a:xfrm>
            <a:off x="30800374" y="12388254"/>
            <a:ext cx="8155427" cy="8343052"/>
          </a:xfrm>
          <a:prstGeom prst="rect">
            <a:avLst/>
          </a:prstGeom>
        </p:spPr>
      </p:pic>
      <p:sp>
        <p:nvSpPr>
          <p:cNvPr id="29" name="TextBox 28">
            <a:extLst>
              <a:ext uri="{FF2B5EF4-FFF2-40B4-BE49-F238E27FC236}">
                <a16:creationId xmlns:a16="http://schemas.microsoft.com/office/drawing/2014/main" id="{17C00513-5F4C-85AC-C9B3-A168E3E64B0D}"/>
              </a:ext>
            </a:extLst>
          </p:cNvPr>
          <p:cNvSpPr txBox="1"/>
          <p:nvPr/>
        </p:nvSpPr>
        <p:spPr>
          <a:xfrm>
            <a:off x="31096662" y="20776991"/>
            <a:ext cx="7562850" cy="954107"/>
          </a:xfrm>
          <a:prstGeom prst="rect">
            <a:avLst/>
          </a:prstGeom>
          <a:noFill/>
        </p:spPr>
        <p:txBody>
          <a:bodyPr wrap="square" rtlCol="0">
            <a:spAutoFit/>
          </a:bodyPr>
          <a:lstStyle/>
          <a:p>
            <a:pPr algn="ctr"/>
            <a:r>
              <a:rPr lang="en-US" sz="2800" dirty="0">
                <a:latin typeface="Cambria" panose="02040503050406030204" pitchFamily="18" charset="0"/>
                <a:ea typeface="Cambria" panose="02040503050406030204" pitchFamily="18" charset="0"/>
              </a:rPr>
              <a:t>Current front panel design in LabVIEW featuring heater control</a:t>
            </a:r>
          </a:p>
        </p:txBody>
      </p:sp>
    </p:spTree>
    <p:extLst>
      <p:ext uri="{BB962C8B-B14F-4D97-AF65-F5344CB8AC3E}">
        <p14:creationId xmlns:p14="http://schemas.microsoft.com/office/powerpoint/2010/main" val="376030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966D790-D06C-4361-94B8-8BED25FA40AD}">
  <ds:schemaRefs>
    <ds:schemaRef ds:uri="ESRI.ArcGIS.Mapping.OfficeIntegration.PowerPointInfo"/>
  </ds:schemaRefs>
</ds:datastoreItem>
</file>

<file path=customXml/itemProps2.xml><?xml version="1.0" encoding="utf-8"?>
<ds:datastoreItem xmlns:ds="http://schemas.openxmlformats.org/officeDocument/2006/customXml" ds:itemID="{E8B49EBC-8012-49EB-A634-9AC004CF8E8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5171</TotalTime>
  <Words>703</Words>
  <Application>Microsoft Office PowerPoint</Application>
  <PresentationFormat>Custom</PresentationFormat>
  <Paragraphs>56</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Cambria</vt:lpstr>
      <vt:lpstr>Cambria Math</vt:lpstr>
      <vt:lpstr>Office Theme</vt:lpstr>
      <vt:lpstr>Setup and Installation of an 8T Magnet and 1.5K Cryostat System  for Dynamic Nuclear Polarization Author: Matthew Breton  Advisor: Nathaly Santiesteban Department of Physics and Astronomy, University of New Hampshire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Matthew Breton</cp:lastModifiedBy>
  <cp:revision>171</cp:revision>
  <dcterms:created xsi:type="dcterms:W3CDTF">2016-03-05T16:55:12Z</dcterms:created>
  <dcterms:modified xsi:type="dcterms:W3CDTF">2025-04-18T20:15:44Z</dcterms:modified>
</cp:coreProperties>
</file>