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61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8A5E6A-9C4E-1D48-8B80-BA524A4B9681}" v="8" dt="2025-04-18T22:02:24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7" autoAdjust="0"/>
    <p:restoredTop sz="94434" autoAdjust="0"/>
  </p:normalViewPr>
  <p:slideViewPr>
    <p:cSldViewPr snapToGrid="0">
      <p:cViewPr>
        <p:scale>
          <a:sx n="81" d="100"/>
          <a:sy n="81" d="100"/>
        </p:scale>
        <p:origin x="200" y="-256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 Varki" userId="2555bc4a-a2cc-47b2-aadc-5f69a40bc591" providerId="ADAL" clId="{FB8A5E6A-9C4E-1D48-8B80-BA524A4B9681}"/>
    <pc:docChg chg="undo custSel delSld modSld">
      <pc:chgData name="Ria Varki" userId="2555bc4a-a2cc-47b2-aadc-5f69a40bc591" providerId="ADAL" clId="{FB8A5E6A-9C4E-1D48-8B80-BA524A4B9681}" dt="2025-04-18T22:04:25.986" v="58" actId="14100"/>
      <pc:docMkLst>
        <pc:docMk/>
      </pc:docMkLst>
      <pc:sldChg chg="del">
        <pc:chgData name="Ria Varki" userId="2555bc4a-a2cc-47b2-aadc-5f69a40bc591" providerId="ADAL" clId="{FB8A5E6A-9C4E-1D48-8B80-BA524A4B9681}" dt="2025-04-18T21:53:57.044" v="0" actId="2696"/>
        <pc:sldMkLst>
          <pc:docMk/>
          <pc:sldMk cId="376030445" sldId="256"/>
        </pc:sldMkLst>
      </pc:sldChg>
      <pc:sldChg chg="del">
        <pc:chgData name="Ria Varki" userId="2555bc4a-a2cc-47b2-aadc-5f69a40bc591" providerId="ADAL" clId="{FB8A5E6A-9C4E-1D48-8B80-BA524A4B9681}" dt="2025-04-18T21:54:48.307" v="3" actId="2696"/>
        <pc:sldMkLst>
          <pc:docMk/>
          <pc:sldMk cId="2687569119" sldId="257"/>
        </pc:sldMkLst>
      </pc:sldChg>
      <pc:sldChg chg="del">
        <pc:chgData name="Ria Varki" userId="2555bc4a-a2cc-47b2-aadc-5f69a40bc591" providerId="ADAL" clId="{FB8A5E6A-9C4E-1D48-8B80-BA524A4B9681}" dt="2025-04-18T21:54:19.851" v="1" actId="2696"/>
        <pc:sldMkLst>
          <pc:docMk/>
          <pc:sldMk cId="1629999344" sldId="258"/>
        </pc:sldMkLst>
      </pc:sldChg>
      <pc:sldChg chg="del">
        <pc:chgData name="Ria Varki" userId="2555bc4a-a2cc-47b2-aadc-5f69a40bc591" providerId="ADAL" clId="{FB8A5E6A-9C4E-1D48-8B80-BA524A4B9681}" dt="2025-04-18T21:55:09.570" v="4" actId="2696"/>
        <pc:sldMkLst>
          <pc:docMk/>
          <pc:sldMk cId="1892511506" sldId="259"/>
        </pc:sldMkLst>
      </pc:sldChg>
      <pc:sldChg chg="del">
        <pc:chgData name="Ria Varki" userId="2555bc4a-a2cc-47b2-aadc-5f69a40bc591" providerId="ADAL" clId="{FB8A5E6A-9C4E-1D48-8B80-BA524A4B9681}" dt="2025-04-18T21:54:33.192" v="2" actId="2696"/>
        <pc:sldMkLst>
          <pc:docMk/>
          <pc:sldMk cId="2283077713" sldId="260"/>
        </pc:sldMkLst>
      </pc:sldChg>
      <pc:sldChg chg="addSp modSp mod">
        <pc:chgData name="Ria Varki" userId="2555bc4a-a2cc-47b2-aadc-5f69a40bc591" providerId="ADAL" clId="{FB8A5E6A-9C4E-1D48-8B80-BA524A4B9681}" dt="2025-04-18T22:04:25.986" v="58" actId="14100"/>
        <pc:sldMkLst>
          <pc:docMk/>
          <pc:sldMk cId="389052625" sldId="261"/>
        </pc:sldMkLst>
        <pc:spChg chg="mod">
          <ac:chgData name="Ria Varki" userId="2555bc4a-a2cc-47b2-aadc-5f69a40bc591" providerId="ADAL" clId="{FB8A5E6A-9C4E-1D48-8B80-BA524A4B9681}" dt="2025-04-18T22:02:56.388" v="43" actId="1076"/>
          <ac:spMkLst>
            <pc:docMk/>
            <pc:sldMk cId="389052625" sldId="261"/>
            <ac:spMk id="10" creationId="{A3FD46BC-0069-0ED9-192F-03F67899D779}"/>
          </ac:spMkLst>
        </pc:spChg>
        <pc:spChg chg="mod">
          <ac:chgData name="Ria Varki" userId="2555bc4a-a2cc-47b2-aadc-5f69a40bc591" providerId="ADAL" clId="{FB8A5E6A-9C4E-1D48-8B80-BA524A4B9681}" dt="2025-04-18T22:00:11.031" v="10" actId="255"/>
          <ac:spMkLst>
            <pc:docMk/>
            <pc:sldMk cId="389052625" sldId="261"/>
            <ac:spMk id="17" creationId="{E4C6B757-3118-F061-41DB-8371B576231A}"/>
          </ac:spMkLst>
        </pc:spChg>
        <pc:spChg chg="mod">
          <ac:chgData name="Ria Varki" userId="2555bc4a-a2cc-47b2-aadc-5f69a40bc591" providerId="ADAL" clId="{FB8A5E6A-9C4E-1D48-8B80-BA524A4B9681}" dt="2025-04-18T22:04:25.986" v="58" actId="14100"/>
          <ac:spMkLst>
            <pc:docMk/>
            <pc:sldMk cId="389052625" sldId="261"/>
            <ac:spMk id="24" creationId="{A7E5BA47-90E9-4271-3C6A-840768B19658}"/>
          </ac:spMkLst>
        </pc:spChg>
        <pc:spChg chg="mod">
          <ac:chgData name="Ria Varki" userId="2555bc4a-a2cc-47b2-aadc-5f69a40bc591" providerId="ADAL" clId="{FB8A5E6A-9C4E-1D48-8B80-BA524A4B9681}" dt="2025-04-18T21:59:28.640" v="5" actId="1076"/>
          <ac:spMkLst>
            <pc:docMk/>
            <pc:sldMk cId="389052625" sldId="261"/>
            <ac:spMk id="44" creationId="{0DA1AD16-20B6-A72F-0E3E-385244A3ADCE}"/>
          </ac:spMkLst>
        </pc:spChg>
        <pc:spChg chg="mod">
          <ac:chgData name="Ria Varki" userId="2555bc4a-a2cc-47b2-aadc-5f69a40bc591" providerId="ADAL" clId="{FB8A5E6A-9C4E-1D48-8B80-BA524A4B9681}" dt="2025-04-18T22:03:10.287" v="45" actId="14100"/>
          <ac:spMkLst>
            <pc:docMk/>
            <pc:sldMk cId="389052625" sldId="261"/>
            <ac:spMk id="45" creationId="{4B30296B-ABAC-D4BA-84F4-34031E6D0BCF}"/>
          </ac:spMkLst>
        </pc:spChg>
        <pc:spChg chg="mod">
          <ac:chgData name="Ria Varki" userId="2555bc4a-a2cc-47b2-aadc-5f69a40bc591" providerId="ADAL" clId="{FB8A5E6A-9C4E-1D48-8B80-BA524A4B9681}" dt="2025-04-18T22:02:48.058" v="42" actId="1076"/>
          <ac:spMkLst>
            <pc:docMk/>
            <pc:sldMk cId="389052625" sldId="261"/>
            <ac:spMk id="95" creationId="{F0F591B0-DEBC-1372-490E-59109B45061A}"/>
          </ac:spMkLst>
        </pc:spChg>
        <pc:spChg chg="mod">
          <ac:chgData name="Ria Varki" userId="2555bc4a-a2cc-47b2-aadc-5f69a40bc591" providerId="ADAL" clId="{FB8A5E6A-9C4E-1D48-8B80-BA524A4B9681}" dt="2025-04-18T21:59:43.628" v="9" actId="27636"/>
          <ac:spMkLst>
            <pc:docMk/>
            <pc:sldMk cId="389052625" sldId="261"/>
            <ac:spMk id="121" creationId="{EB7E8D6E-DC5F-0BB6-CF49-933CAAF9E1A2}"/>
          </ac:spMkLst>
        </pc:spChg>
        <pc:spChg chg="mod">
          <ac:chgData name="Ria Varki" userId="2555bc4a-a2cc-47b2-aadc-5f69a40bc591" providerId="ADAL" clId="{FB8A5E6A-9C4E-1D48-8B80-BA524A4B9681}" dt="2025-04-18T22:02:22.882" v="38" actId="1076"/>
          <ac:spMkLst>
            <pc:docMk/>
            <pc:sldMk cId="389052625" sldId="261"/>
            <ac:spMk id="124" creationId="{95AC6106-26D2-53E1-5C57-2441EDE528D9}"/>
          </ac:spMkLst>
        </pc:spChg>
        <pc:picChg chg="mod">
          <ac:chgData name="Ria Varki" userId="2555bc4a-a2cc-47b2-aadc-5f69a40bc591" providerId="ADAL" clId="{FB8A5E6A-9C4E-1D48-8B80-BA524A4B9681}" dt="2025-04-18T22:02:24.574" v="40" actId="1076"/>
          <ac:picMkLst>
            <pc:docMk/>
            <pc:sldMk cId="389052625" sldId="261"/>
            <ac:picMk id="1028" creationId="{3E98052C-6026-D955-D9DF-F9338DB85604}"/>
          </ac:picMkLst>
        </pc:picChg>
        <pc:cxnChg chg="add mod">
          <ac:chgData name="Ria Varki" userId="2555bc4a-a2cc-47b2-aadc-5f69a40bc591" providerId="ADAL" clId="{FB8A5E6A-9C4E-1D48-8B80-BA524A4B9681}" dt="2025-04-18T22:01:33.093" v="19" actId="692"/>
          <ac:cxnSpMkLst>
            <pc:docMk/>
            <pc:sldMk cId="389052625" sldId="261"/>
            <ac:cxnSpMk id="5" creationId="{78D18670-E3F7-15B7-2373-789EC144C6F2}"/>
          </ac:cxnSpMkLst>
        </pc:cxnChg>
        <pc:cxnChg chg="add mod">
          <ac:chgData name="Ria Varki" userId="2555bc4a-a2cc-47b2-aadc-5f69a40bc591" providerId="ADAL" clId="{FB8A5E6A-9C4E-1D48-8B80-BA524A4B9681}" dt="2025-04-18T22:02:19.364" v="37" actId="1076"/>
          <ac:cxnSpMkLst>
            <pc:docMk/>
            <pc:sldMk cId="389052625" sldId="261"/>
            <ac:cxnSpMk id="8" creationId="{A312C06E-3FDC-BA74-F2B3-73BC4E120D32}"/>
          </ac:cxnSpMkLst>
        </pc:cxnChg>
        <pc:cxnChg chg="add mod">
          <ac:chgData name="Ria Varki" userId="2555bc4a-a2cc-47b2-aadc-5f69a40bc591" providerId="ADAL" clId="{FB8A5E6A-9C4E-1D48-8B80-BA524A4B9681}" dt="2025-04-18T22:02:28.625" v="41" actId="14100"/>
          <ac:cxnSpMkLst>
            <pc:docMk/>
            <pc:sldMk cId="389052625" sldId="261"/>
            <ac:cxnSpMk id="29" creationId="{AEFA2E53-DEE6-AD94-AEC6-5E39276B2FE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biorxiv.org/content/10.1101/2022.12.24.521857v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biorxiv.org/content/10.1101/2024.07.05.602231v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AC06-F59F-BCB9-1ACA-6C967043A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5665-263F-DCED-BEEE-C9DD471F8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4190468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Assessing the Histone Methyltransferase Activity of the SET Domain</a:t>
            </a:r>
            <a:br>
              <a:rPr lang="en-US" sz="7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 AP2VIIa-7 in </a:t>
            </a:r>
            <a:r>
              <a:rPr lang="en-US" sz="7200" b="1" i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Toxoplasma gondii</a:t>
            </a:r>
            <a:br>
              <a:rPr lang="en-US" sz="67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6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Ria Varki</a:t>
            </a:r>
            <a:r>
              <a:rPr lang="en-US" sz="61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Kendall Reidenbach, and Dr. Vicki Jeffers</a:t>
            </a:r>
            <a:br>
              <a:rPr lang="en-US" sz="61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61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Department of Molecular, Cellular and Biomedical Sciences</a:t>
            </a:r>
            <a:r>
              <a:rPr lang="en-US" sz="6100" i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University of New Hampshire, Durham, NH 03824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495A5F0-7681-5AE9-74A8-D8E05410CF70}"/>
              </a:ext>
            </a:extLst>
          </p:cNvPr>
          <p:cNvSpPr txBox="1">
            <a:spLocks/>
          </p:cNvSpPr>
          <p:nvPr/>
        </p:nvSpPr>
        <p:spPr>
          <a:xfrm>
            <a:off x="412412" y="5009912"/>
            <a:ext cx="10416833" cy="8346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i="1" dirty="0">
                <a:solidFill>
                  <a:schemeClr val="bg1"/>
                </a:solidFill>
                <a:latin typeface="Aptos" panose="020B0004020202020204" pitchFamily="34" charset="0"/>
              </a:rPr>
              <a:t>Toxoplasma gondii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4C6B757-3118-F061-41DB-8371B576231A}"/>
              </a:ext>
            </a:extLst>
          </p:cNvPr>
          <p:cNvSpPr txBox="1">
            <a:spLocks/>
          </p:cNvSpPr>
          <p:nvPr/>
        </p:nvSpPr>
        <p:spPr>
          <a:xfrm>
            <a:off x="26502017" y="20206219"/>
            <a:ext cx="16976772" cy="90914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Aptos" panose="020B0004020202020204" pitchFamily="34" charset="0"/>
              </a:rPr>
              <a:t>Summary and Future Directions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CA4A68-A7DB-2086-898F-66675CEA87B4}"/>
              </a:ext>
            </a:extLst>
          </p:cNvPr>
          <p:cNvSpPr txBox="1">
            <a:spLocks/>
          </p:cNvSpPr>
          <p:nvPr/>
        </p:nvSpPr>
        <p:spPr>
          <a:xfrm>
            <a:off x="11474944" y="11441342"/>
            <a:ext cx="14263356" cy="16891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Aptos" panose="020B0004020202020204" pitchFamily="34" charset="0"/>
              </a:rPr>
              <a:t>SET Domains in Other Apicomplexans Repress Sexual Stage Genes During Asexual Proliferation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70A6726-9E13-158A-2041-EFC8E7AA0DB6}"/>
              </a:ext>
            </a:extLst>
          </p:cNvPr>
          <p:cNvSpPr txBox="1">
            <a:spLocks/>
          </p:cNvSpPr>
          <p:nvPr/>
        </p:nvSpPr>
        <p:spPr>
          <a:xfrm>
            <a:off x="26470519" y="27321297"/>
            <a:ext cx="16919001" cy="7421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Aptos" panose="020B0004020202020204" pitchFamily="34" charset="0"/>
              </a:rPr>
              <a:t>Acknowledgments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B474611D-C7B3-6731-2678-A3C6DCBEB801}"/>
              </a:ext>
            </a:extLst>
          </p:cNvPr>
          <p:cNvSpPr txBox="1">
            <a:spLocks/>
          </p:cNvSpPr>
          <p:nvPr/>
        </p:nvSpPr>
        <p:spPr>
          <a:xfrm>
            <a:off x="26385347" y="5039108"/>
            <a:ext cx="17093442" cy="12231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Aptos" panose="020B0004020202020204" pitchFamily="34" charset="0"/>
              </a:rPr>
              <a:t>Determining APIIVa-7 SET Domain Methyltransferase Activity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F03DCB-7A0F-B916-8EE6-20DCEB8581B9}"/>
              </a:ext>
            </a:extLst>
          </p:cNvPr>
          <p:cNvSpPr txBox="1"/>
          <p:nvPr/>
        </p:nvSpPr>
        <p:spPr>
          <a:xfrm>
            <a:off x="6365531" y="11904359"/>
            <a:ext cx="4312893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Figure 1. Stained </a:t>
            </a:r>
            <a:r>
              <a:rPr lang="en-US" sz="2400" i="1" dirty="0">
                <a:latin typeface="Aptos" panose="020B0004020202020204" pitchFamily="34" charset="0"/>
              </a:rPr>
              <a:t>T. gondii</a:t>
            </a:r>
            <a:r>
              <a:rPr lang="en-US" sz="2400" dirty="0">
                <a:latin typeface="Aptos" panose="020B0004020202020204" pitchFamily="34" charset="0"/>
              </a:rPr>
              <a:t> tachyzoites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5FA5ADB4-5C88-402B-E76F-383A9EC5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7" y="1144422"/>
            <a:ext cx="2146849" cy="2841418"/>
          </a:xfrm>
          <a:prstGeom prst="rect">
            <a:avLst/>
          </a:prstGeom>
        </p:spPr>
      </p:pic>
      <p:sp>
        <p:nvSpPr>
          <p:cNvPr id="93" name="Subtitle 2">
            <a:extLst>
              <a:ext uri="{FF2B5EF4-FFF2-40B4-BE49-F238E27FC236}">
                <a16:creationId xmlns:a16="http://schemas.microsoft.com/office/drawing/2014/main" id="{11324763-CDF7-F489-35A1-589EB04EAE17}"/>
              </a:ext>
            </a:extLst>
          </p:cNvPr>
          <p:cNvSpPr txBox="1">
            <a:spLocks/>
          </p:cNvSpPr>
          <p:nvPr/>
        </p:nvSpPr>
        <p:spPr>
          <a:xfrm>
            <a:off x="26470519" y="30098497"/>
            <a:ext cx="16919001" cy="7421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Aptos" panose="020B0004020202020204" pitchFamily="34" charset="0"/>
              </a:rPr>
              <a:t>References</a:t>
            </a:r>
          </a:p>
        </p:txBody>
      </p:sp>
      <p:sp>
        <p:nvSpPr>
          <p:cNvPr id="98" name="Subtitle 2">
            <a:extLst>
              <a:ext uri="{FF2B5EF4-FFF2-40B4-BE49-F238E27FC236}">
                <a16:creationId xmlns:a16="http://schemas.microsoft.com/office/drawing/2014/main" id="{D1D50AF1-AA00-5DE9-FF4E-65A8DAC77871}"/>
              </a:ext>
            </a:extLst>
          </p:cNvPr>
          <p:cNvSpPr txBox="1">
            <a:spLocks/>
          </p:cNvSpPr>
          <p:nvPr/>
        </p:nvSpPr>
        <p:spPr>
          <a:xfrm>
            <a:off x="412412" y="14531907"/>
            <a:ext cx="10416833" cy="158917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100" dirty="0">
                <a:solidFill>
                  <a:schemeClr val="bg1"/>
                </a:solidFill>
                <a:latin typeface="Aptos" panose="020B0004020202020204" pitchFamily="34" charset="0"/>
              </a:rPr>
              <a:t>Histone Modifications help </a:t>
            </a:r>
            <a:r>
              <a:rPr lang="en-US" sz="5100" i="1" dirty="0">
                <a:solidFill>
                  <a:schemeClr val="bg1"/>
                </a:solidFill>
                <a:latin typeface="Aptos" panose="020B0004020202020204" pitchFamily="34" charset="0"/>
              </a:rPr>
              <a:t>T. gondii </a:t>
            </a:r>
            <a:r>
              <a:rPr lang="en-US" sz="5100" dirty="0">
                <a:solidFill>
                  <a:schemeClr val="bg1"/>
                </a:solidFill>
                <a:latin typeface="Aptos" panose="020B0004020202020204" pitchFamily="34" charset="0"/>
              </a:rPr>
              <a:t>switch between life cycle stages</a:t>
            </a:r>
          </a:p>
        </p:txBody>
      </p:sp>
      <p:pic>
        <p:nvPicPr>
          <p:cNvPr id="1026" name="Picture 2" descr="Toxoplasma gondii - Wikipedia">
            <a:extLst>
              <a:ext uri="{FF2B5EF4-FFF2-40B4-BE49-F238E27FC236}">
                <a16:creationId xmlns:a16="http://schemas.microsoft.com/office/drawing/2014/main" id="{281EAEA5-D9DB-FDD9-D692-F6DF7519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31" y="7442335"/>
            <a:ext cx="4312893" cy="43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98052C-6026-D955-D9DF-F9338DB8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35" y="16514526"/>
            <a:ext cx="11620592" cy="74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3EDFA8C8-23D7-F607-0217-E81FC5FAB387}"/>
              </a:ext>
            </a:extLst>
          </p:cNvPr>
          <p:cNvSpPr txBox="1">
            <a:spLocks/>
          </p:cNvSpPr>
          <p:nvPr/>
        </p:nvSpPr>
        <p:spPr>
          <a:xfrm>
            <a:off x="11476290" y="5027574"/>
            <a:ext cx="14262011" cy="171489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850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ptos" panose="020B0004020202020204" pitchFamily="34" charset="0"/>
              </a:rPr>
              <a:t>Bromodomain Complex: BDP1 Knockdown Results in Upregulation of Sexual Stage Genes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5BA47-90E9-4271-3C6A-840768B19658}"/>
              </a:ext>
            </a:extLst>
          </p:cNvPr>
          <p:cNvSpPr txBox="1"/>
          <p:nvPr/>
        </p:nvSpPr>
        <p:spPr>
          <a:xfrm>
            <a:off x="606591" y="6146896"/>
            <a:ext cx="5909761" cy="753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ts val="38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An apicomplexan parasite that infects approximately a third of the world's population</a:t>
            </a:r>
          </a:p>
          <a:p>
            <a:pPr marL="571500" indent="-571500" algn="l">
              <a:lnSpc>
                <a:spcPts val="38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Pregnant and immunocompromised populations are at high risk for disease complications</a:t>
            </a:r>
          </a:p>
          <a:p>
            <a:pPr marL="571500" indent="-571500" algn="l">
              <a:lnSpc>
                <a:spcPts val="38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No cure for chronic infections</a:t>
            </a:r>
          </a:p>
          <a:p>
            <a:pPr marL="571500" indent="-571500" algn="l">
              <a:lnSpc>
                <a:spcPts val="38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Regulation of gene expression helps </a:t>
            </a:r>
            <a:r>
              <a:rPr lang="en-US" sz="3200" i="1" dirty="0">
                <a:latin typeface="Aptos" panose="020B0004020202020204" pitchFamily="34" charset="0"/>
              </a:rPr>
              <a:t>T. gondii </a:t>
            </a:r>
            <a:r>
              <a:rPr lang="en-US" sz="3200" dirty="0">
                <a:latin typeface="Aptos" panose="020B0004020202020204" pitchFamily="34" charset="0"/>
              </a:rPr>
              <a:t>maintain infection in the host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53C765-E4CC-78C8-3B66-1CF929EB36F9}"/>
              </a:ext>
            </a:extLst>
          </p:cNvPr>
          <p:cNvSpPr txBox="1"/>
          <p:nvPr/>
        </p:nvSpPr>
        <p:spPr>
          <a:xfrm>
            <a:off x="606592" y="25310292"/>
            <a:ext cx="5553448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840"/>
              </a:lnSpc>
              <a:spcBef>
                <a:spcPts val="0"/>
              </a:spcBef>
            </a:pPr>
            <a:r>
              <a:rPr lang="en-US" sz="3200" b="1" dirty="0">
                <a:latin typeface="Aptos" panose="020B0004020202020204" pitchFamily="34" charset="0"/>
              </a:rPr>
              <a:t>Histone Modifications:</a:t>
            </a:r>
          </a:p>
          <a:p>
            <a:pPr marL="571500" indent="-571500" algn="l">
              <a:lnSpc>
                <a:spcPts val="38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Post-translation modifications to histone proteins</a:t>
            </a:r>
          </a:p>
          <a:p>
            <a:pPr algn="l">
              <a:lnSpc>
                <a:spcPts val="384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ptos" panose="020B0004020202020204" pitchFamily="34" charset="0"/>
                <a:cs typeface="Calibri" panose="020F0502020204030204" pitchFamily="34" charset="0"/>
                <a:sym typeface="Wingdings" pitchFamily="2" charset="2"/>
              </a:rPr>
              <a:t>            </a:t>
            </a: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 Examples:</a:t>
            </a:r>
            <a:r>
              <a:rPr lang="en-US" sz="3200" dirty="0">
                <a:latin typeface="Aptos" panose="020B0004020202020204" pitchFamily="34" charset="0"/>
              </a:rPr>
              <a:t>         </a:t>
            </a:r>
          </a:p>
          <a:p>
            <a:pPr algn="l">
              <a:lnSpc>
                <a:spcPts val="384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ptos" panose="020B0004020202020204" pitchFamily="34" charset="0"/>
              </a:rPr>
              <a:t>            acetylation, methylation</a:t>
            </a:r>
          </a:p>
          <a:p>
            <a:pPr marL="571500" indent="-571500" algn="l">
              <a:lnSpc>
                <a:spcPts val="384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Alters chromatin structure affecting gene expression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C74489-06EA-EBBF-8246-735C32F6D689}"/>
              </a:ext>
            </a:extLst>
          </p:cNvPr>
          <p:cNvSpPr txBox="1"/>
          <p:nvPr/>
        </p:nvSpPr>
        <p:spPr>
          <a:xfrm>
            <a:off x="11458205" y="6920746"/>
            <a:ext cx="10800587" cy="507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ts val="384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BDP1 is essential to </a:t>
            </a:r>
            <a:r>
              <a:rPr lang="en-US" sz="3200" i="1" dirty="0">
                <a:latin typeface="Aptos" panose="020B0004020202020204" pitchFamily="34" charset="0"/>
                <a:sym typeface="Wingdings" pitchFamily="2" charset="2"/>
              </a:rPr>
              <a:t>T. gondii</a:t>
            </a:r>
          </a:p>
          <a:p>
            <a:pPr algn="l">
              <a:lnSpc>
                <a:spcPts val="384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Loss of TgBDP1 results in massive gene  </a:t>
            </a:r>
          </a:p>
          <a:p>
            <a:pPr algn="l">
              <a:lnSpc>
                <a:spcPts val="384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dysregulation </a:t>
            </a:r>
          </a:p>
          <a:p>
            <a:pPr algn="l">
              <a:lnSpc>
                <a:spcPts val="384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 Upregulation of several sexual stage genes</a:t>
            </a:r>
          </a:p>
          <a:p>
            <a:pPr marL="571500" indent="-571500">
              <a:lnSpc>
                <a:spcPts val="38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AP2VIIa-7 is not essential for asexual proliferation</a:t>
            </a:r>
          </a:p>
          <a:p>
            <a:pPr>
              <a:lnSpc>
                <a:spcPts val="3840"/>
              </a:lnSpc>
              <a:spcAft>
                <a:spcPts val="1200"/>
              </a:spcAft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  Contains SET, PHD zinc finger, and AP2 domain</a:t>
            </a:r>
          </a:p>
          <a:p>
            <a:pPr>
              <a:lnSpc>
                <a:spcPts val="3840"/>
              </a:lnSpc>
              <a:spcAft>
                <a:spcPts val="1200"/>
              </a:spcAft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 Loss of AP2VIIa-7 results in decreased proliferation</a:t>
            </a:r>
          </a:p>
          <a:p>
            <a:pPr marL="571500" indent="-5715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CE8E4A-D648-BDE5-7829-A232A3EF5F92}"/>
              </a:ext>
            </a:extLst>
          </p:cNvPr>
          <p:cNvSpPr txBox="1"/>
          <p:nvPr/>
        </p:nvSpPr>
        <p:spPr>
          <a:xfrm>
            <a:off x="11393548" y="23541595"/>
            <a:ext cx="14044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Aptos" panose="020B0004020202020204" pitchFamily="34" charset="0"/>
              </a:rPr>
              <a:t>AP2VIIa-7 methylates H3K18 and regulates sexual stage gene expression.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A1AD16-20B6-A72F-0E3E-385244A3ADCE}"/>
              </a:ext>
            </a:extLst>
          </p:cNvPr>
          <p:cNvSpPr txBox="1"/>
          <p:nvPr/>
        </p:nvSpPr>
        <p:spPr>
          <a:xfrm>
            <a:off x="11458205" y="32154550"/>
            <a:ext cx="14981719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Figure 6. Hypothesized</a:t>
            </a:r>
            <a:r>
              <a:rPr lang="en-US" sz="2400" dirty="0">
                <a:effectLst/>
                <a:latin typeface="Aptos" panose="020B0004020202020204" pitchFamily="34" charset="0"/>
              </a:rPr>
              <a:t> role for AP2VIIa-7 in suppression of sexual differentiation in </a:t>
            </a:r>
            <a:r>
              <a:rPr lang="en-US" sz="2400" i="1" dirty="0">
                <a:effectLst/>
                <a:latin typeface="Aptos" panose="020B0004020202020204" pitchFamily="34" charset="0"/>
              </a:rPr>
              <a:t>T. gondii</a:t>
            </a:r>
            <a:r>
              <a:rPr lang="en-US" sz="2400" dirty="0">
                <a:effectLst/>
                <a:latin typeface="Aptos" panose="020B0004020202020204" pitchFamily="34" charset="0"/>
              </a:rPr>
              <a:t>. Adapted from (5). </a:t>
            </a: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30296B-ABAC-D4BA-84F4-34031E6D0BCF}"/>
              </a:ext>
            </a:extLst>
          </p:cNvPr>
          <p:cNvSpPr txBox="1"/>
          <p:nvPr/>
        </p:nvSpPr>
        <p:spPr>
          <a:xfrm>
            <a:off x="853643" y="24076235"/>
            <a:ext cx="10036247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Figure 2. </a:t>
            </a:r>
            <a:r>
              <a:rPr lang="en-US" sz="2400" dirty="0">
                <a:effectLst/>
                <a:latin typeface="Aptos" panose="020B0004020202020204" pitchFamily="34" charset="0"/>
              </a:rPr>
              <a:t>The life cycle of </a:t>
            </a:r>
            <a:r>
              <a:rPr lang="en-US" sz="2400" i="1" dirty="0">
                <a:effectLst/>
                <a:latin typeface="Aptos" panose="020B0004020202020204" pitchFamily="34" charset="0"/>
              </a:rPr>
              <a:t>T. gondii </a:t>
            </a:r>
            <a:r>
              <a:rPr lang="en-US" sz="2400" dirty="0">
                <a:effectLst/>
                <a:latin typeface="Aptos" panose="020B0004020202020204" pitchFamily="34" charset="0"/>
              </a:rPr>
              <a:t>and known routes of transmission to humans. </a:t>
            </a:r>
            <a:r>
              <a:rPr lang="en-US" sz="2400" dirty="0">
                <a:latin typeface="Aptos" panose="020B0004020202020204" pitchFamily="34" charset="0"/>
              </a:rPr>
              <a:t>Taken from (2)</a:t>
            </a:r>
            <a:r>
              <a:rPr lang="en-US" sz="2400" dirty="0">
                <a:effectLst/>
                <a:latin typeface="Aptos" panose="020B0004020202020204" pitchFamily="34" charset="0"/>
              </a:rPr>
              <a:t> </a:t>
            </a: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C610E6-4BD4-0180-7B67-37F05B592D53}"/>
              </a:ext>
            </a:extLst>
          </p:cNvPr>
          <p:cNvSpPr txBox="1"/>
          <p:nvPr/>
        </p:nvSpPr>
        <p:spPr>
          <a:xfrm>
            <a:off x="26385346" y="6423438"/>
            <a:ext cx="170041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Aptos" panose="020B0004020202020204" pitchFamily="34" charset="0"/>
              </a:rPr>
              <a:t>Aim </a:t>
            </a:r>
            <a:r>
              <a:rPr lang="en-US" sz="3600" b="1" dirty="0">
                <a:latin typeface="Aptos" panose="020B0004020202020204" pitchFamily="34" charset="0"/>
              </a:rPr>
              <a:t>1.</a:t>
            </a:r>
            <a:r>
              <a:rPr lang="en-US" sz="3600" b="1" dirty="0">
                <a:effectLst/>
                <a:latin typeface="Aptos" panose="020B0004020202020204" pitchFamily="34" charset="0"/>
              </a:rPr>
              <a:t> </a:t>
            </a:r>
            <a:r>
              <a:rPr lang="en-US" sz="3600" dirty="0">
                <a:effectLst/>
                <a:latin typeface="Aptos" panose="020B0004020202020204" pitchFamily="34" charset="0"/>
              </a:rPr>
              <a:t>Evaluate the histone methyltransferase activity of the AP2VIIa-7 SET domain. </a:t>
            </a:r>
          </a:p>
          <a:p>
            <a:endParaRPr lang="en-US" sz="1000" dirty="0">
              <a:effectLst/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ptos" panose="020B0004020202020204" pitchFamily="34" charset="0"/>
              </a:rPr>
              <a:t>Put AP2VIIa-7 SET domain into BL21 </a:t>
            </a:r>
            <a:r>
              <a:rPr lang="en-US" sz="3200" i="1" dirty="0">
                <a:effectLst/>
                <a:latin typeface="Aptos" panose="020B0004020202020204" pitchFamily="34" charset="0"/>
              </a:rPr>
              <a:t>E. </a:t>
            </a:r>
            <a:r>
              <a:rPr lang="en-US" sz="3200" i="1" dirty="0">
                <a:latin typeface="Aptos" panose="020B0004020202020204" pitchFamily="34" charset="0"/>
              </a:rPr>
              <a:t>coli </a:t>
            </a:r>
            <a:r>
              <a:rPr lang="en-US" sz="3200" dirty="0">
                <a:effectLst/>
                <a:latin typeface="Aptos" panose="020B0004020202020204" pitchFamily="34" charset="0"/>
              </a:rPr>
              <a:t>cells</a:t>
            </a:r>
            <a:endParaRPr lang="en-US" sz="1000" dirty="0">
              <a:effectLst/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Express protein, and confirm with SDS-PAGE gels</a:t>
            </a:r>
            <a:endParaRPr lang="en-US" sz="1000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 </a:t>
            </a:r>
            <a:r>
              <a:rPr lang="en-US" sz="3200" dirty="0">
                <a:latin typeface="Aptos" panose="020B0004020202020204" pitchFamily="34" charset="0"/>
                <a:cs typeface="Calibri" panose="020F0502020204030204" pitchFamily="34" charset="0"/>
              </a:rPr>
              <a:t>Proteins are separated by size</a:t>
            </a:r>
            <a:endParaRPr lang="en-US" sz="10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ptos" panose="020B0004020202020204" pitchFamily="34" charset="0"/>
              </a:rPr>
              <a:t>Isolate protein and check purification on an SDS-PAGE gel</a:t>
            </a:r>
          </a:p>
          <a:p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 Band at 55kDa</a:t>
            </a:r>
            <a:endParaRPr lang="en-US" sz="32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Use Methyltransferase Assay to confirm methylation</a:t>
            </a:r>
            <a:endParaRPr lang="en-US" sz="3200" i="1" dirty="0">
              <a:latin typeface="Aptos" panose="020B0004020202020204" pitchFamily="34" charset="0"/>
            </a:endParaRPr>
          </a:p>
        </p:txBody>
      </p:sp>
      <p:pic>
        <p:nvPicPr>
          <p:cNvPr id="55" name="Google Shape;72;p13">
            <a:extLst>
              <a:ext uri="{FF2B5EF4-FFF2-40B4-BE49-F238E27FC236}">
                <a16:creationId xmlns:a16="http://schemas.microsoft.com/office/drawing/2014/main" id="{DC7225B1-94BE-9270-506A-0DE1D99B32C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70475" y="1205412"/>
            <a:ext cx="5145681" cy="176100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C43A685-5DA4-DB48-655F-72EC403F0099}"/>
              </a:ext>
            </a:extLst>
          </p:cNvPr>
          <p:cNvSpPr txBox="1"/>
          <p:nvPr/>
        </p:nvSpPr>
        <p:spPr>
          <a:xfrm>
            <a:off x="26470519" y="14210383"/>
            <a:ext cx="168602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ptos" panose="020B0004020202020204" pitchFamily="34" charset="0"/>
              </a:rPr>
              <a:t>Aim 2. </a:t>
            </a:r>
            <a:r>
              <a:rPr lang="en-US" sz="3600" dirty="0">
                <a:effectLst/>
                <a:latin typeface="Aptos" panose="020B0004020202020204" pitchFamily="34" charset="0"/>
              </a:rPr>
              <a:t>Determine how the loss of AP2VIIa-7 impacts histone methylation in </a:t>
            </a:r>
            <a:r>
              <a:rPr lang="en-US" sz="3600" i="1" dirty="0">
                <a:effectLst/>
                <a:latin typeface="Aptos" panose="020B0004020202020204" pitchFamily="34" charset="0"/>
              </a:rPr>
              <a:t>T. gondii</a:t>
            </a:r>
            <a:r>
              <a:rPr lang="en-US" sz="3600" dirty="0">
                <a:effectLst/>
                <a:latin typeface="Aptos" panose="020B0004020202020204" pitchFamily="34" charset="0"/>
              </a:rPr>
              <a:t>. </a:t>
            </a:r>
            <a:endParaRPr lang="en-US" sz="1000" dirty="0">
              <a:effectLst/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  <a:cs typeface="Calibri" panose="020F0502020204030204" pitchFamily="34" charset="0"/>
              </a:rPr>
              <a:t>Extracting nuclear lysate from parasites</a:t>
            </a:r>
            <a:endParaRPr lang="en-US" sz="10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  <a:cs typeface="Calibri" panose="020F0502020204030204" pitchFamily="34" charset="0"/>
              </a:rPr>
              <a:t>Performing Western Blots</a:t>
            </a:r>
          </a:p>
          <a:p>
            <a:r>
              <a:rPr lang="en-US" sz="3200" dirty="0">
                <a:latin typeface="Aptos" panose="020B0004020202020204" pitchFamily="34" charset="0"/>
                <a:cs typeface="Calibri" panose="020F0502020204030204" pitchFamily="34" charset="0"/>
                <a:sym typeface="Wingdings" pitchFamily="2" charset="2"/>
              </a:rPr>
              <a:t>             </a:t>
            </a:r>
            <a:r>
              <a:rPr lang="en-US" sz="3200" dirty="0">
                <a:latin typeface="Aptos" panose="020B0004020202020204" pitchFamily="34" charset="0"/>
                <a:cs typeface="Calibri" panose="020F0502020204030204" pitchFamily="34" charset="0"/>
              </a:rPr>
              <a:t>Proteins are separated by size and visualized with antibodies</a:t>
            </a:r>
            <a:endParaRPr lang="en-US" sz="3200" dirty="0">
              <a:latin typeface="Aptos" panose="020B0004020202020204" pitchFamily="34" charset="0"/>
            </a:endParaRPr>
          </a:p>
        </p:txBody>
      </p:sp>
      <p:pic>
        <p:nvPicPr>
          <p:cNvPr id="80" name="Picture 79" descr="A piece of paper with a black border&#10;&#10;AI-generated content may be incorrect.">
            <a:extLst>
              <a:ext uri="{FF2B5EF4-FFF2-40B4-BE49-F238E27FC236}">
                <a16:creationId xmlns:a16="http://schemas.microsoft.com/office/drawing/2014/main" id="{2AFBA760-0826-5D0E-27EE-27F30DD0D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67355" r="41040" b="28571"/>
          <a:stretch/>
        </p:blipFill>
        <p:spPr>
          <a:xfrm>
            <a:off x="31387857" y="17519894"/>
            <a:ext cx="8274974" cy="140038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2C68AB6-C5AF-B8AA-B92C-23F46D72A020}"/>
              </a:ext>
            </a:extLst>
          </p:cNvPr>
          <p:cNvSpPr txBox="1"/>
          <p:nvPr/>
        </p:nvSpPr>
        <p:spPr>
          <a:xfrm>
            <a:off x="34414279" y="18974538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ptos" panose="020B0004020202020204" pitchFamily="34" charset="0"/>
              </a:rPr>
              <a:t>H3K18me1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F43F5E-B617-57D4-58B9-4D542D7BD253}"/>
              </a:ext>
            </a:extLst>
          </p:cNvPr>
          <p:cNvSpPr txBox="1"/>
          <p:nvPr/>
        </p:nvSpPr>
        <p:spPr>
          <a:xfrm flipH="1">
            <a:off x="32625977" y="10493875"/>
            <a:ext cx="1774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Ladder</a:t>
            </a:r>
          </a:p>
        </p:txBody>
      </p:sp>
      <p:pic>
        <p:nvPicPr>
          <p:cNvPr id="117" name="Picture 116" descr="A diagram of a diagram of a stage&#10;&#10;AI-generated content may be incorrect.">
            <a:extLst>
              <a:ext uri="{FF2B5EF4-FFF2-40B4-BE49-F238E27FC236}">
                <a16:creationId xmlns:a16="http://schemas.microsoft.com/office/drawing/2014/main" id="{BFCA611B-A7DD-A8E1-4CD8-E0F77F645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/>
          <a:stretch/>
        </p:blipFill>
        <p:spPr>
          <a:xfrm>
            <a:off x="12250955" y="13385934"/>
            <a:ext cx="6114006" cy="628957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0F591B0-DEBC-1372-490E-59109B45061A}"/>
              </a:ext>
            </a:extLst>
          </p:cNvPr>
          <p:cNvSpPr txBox="1"/>
          <p:nvPr/>
        </p:nvSpPr>
        <p:spPr>
          <a:xfrm>
            <a:off x="29460001" y="18216183"/>
            <a:ext cx="241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tos" panose="020B0004020202020204" pitchFamily="34" charset="0"/>
              </a:rPr>
              <a:t>17 kDa</a:t>
            </a:r>
          </a:p>
        </p:txBody>
      </p:sp>
      <p:pic>
        <p:nvPicPr>
          <p:cNvPr id="119" name="Picture 118" descr="A diagram of a diagram of a stage&#10;&#10;AI-generated content may be incorrect.">
            <a:extLst>
              <a:ext uri="{FF2B5EF4-FFF2-40B4-BE49-F238E27FC236}">
                <a16:creationId xmlns:a16="http://schemas.microsoft.com/office/drawing/2014/main" id="{5D8BF2BD-4533-CDEF-5B26-DF2D02B3A5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988" y="13299140"/>
            <a:ext cx="5765224" cy="6232674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6479BF4A-2294-745C-0CD0-08CDFA7764B6}"/>
              </a:ext>
            </a:extLst>
          </p:cNvPr>
          <p:cNvSpPr txBox="1"/>
          <p:nvPr/>
        </p:nvSpPr>
        <p:spPr>
          <a:xfrm>
            <a:off x="11508742" y="20359677"/>
            <a:ext cx="140753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ptos" panose="020B0004020202020204" pitchFamily="34" charset="0"/>
              </a:rPr>
              <a:t>H3K18</a:t>
            </a:r>
            <a:r>
              <a:rPr lang="en-US" sz="3200" dirty="0">
                <a:latin typeface="Aptos" panose="020B0004020202020204" pitchFamily="34" charset="0"/>
              </a:rPr>
              <a:t> – a</a:t>
            </a:r>
            <a:r>
              <a:rPr lang="en-US" sz="3200" dirty="0">
                <a:effectLst/>
                <a:latin typeface="Aptos" panose="020B0004020202020204" pitchFamily="34" charset="0"/>
              </a:rPr>
              <a:t>ssociated with sexual gene repression in other apicomplexans </a:t>
            </a:r>
            <a:endParaRPr lang="en-US" sz="3200" b="1" i="1" dirty="0">
              <a:effectLst/>
              <a:latin typeface="Aptos" panose="020B00040202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effectLst/>
                <a:latin typeface="Aptos" panose="020B0004020202020204" pitchFamily="34" charset="0"/>
              </a:rPr>
              <a:t>P.</a:t>
            </a:r>
            <a:r>
              <a:rPr lang="en-US" sz="3200" b="1" i="1" dirty="0">
                <a:latin typeface="Aptos" panose="020B0004020202020204" pitchFamily="34" charset="0"/>
              </a:rPr>
              <a:t> falciparum </a:t>
            </a:r>
            <a:r>
              <a:rPr lang="en-US" sz="3200" dirty="0">
                <a:latin typeface="Aptos" panose="020B0004020202020204" pitchFamily="34" charset="0"/>
              </a:rPr>
              <a:t>– causative agent of malaria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latin typeface="Aptos" panose="020B0004020202020204" pitchFamily="34" charset="0"/>
              </a:rPr>
              <a:t>Th. annulata </a:t>
            </a:r>
            <a:r>
              <a:rPr lang="en-US" sz="3200" i="1" dirty="0">
                <a:latin typeface="Aptos" panose="020B0004020202020204" pitchFamily="34" charset="0"/>
                <a:cs typeface="Calibri" panose="020F0502020204030204" pitchFamily="34" charset="0"/>
              </a:rPr>
              <a:t>–</a:t>
            </a:r>
            <a:r>
              <a:rPr lang="en-US" sz="3200" dirty="0"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 tick-transmitted parasite that causes tropical theileriosis </a:t>
            </a:r>
          </a:p>
        </p:txBody>
      </p:sp>
      <p:sp>
        <p:nvSpPr>
          <p:cNvPr id="121" name="Subtitle 2">
            <a:extLst>
              <a:ext uri="{FF2B5EF4-FFF2-40B4-BE49-F238E27FC236}">
                <a16:creationId xmlns:a16="http://schemas.microsoft.com/office/drawing/2014/main" id="{EB7E8D6E-DC5F-0BB6-CF49-933CAAF9E1A2}"/>
              </a:ext>
            </a:extLst>
          </p:cNvPr>
          <p:cNvSpPr txBox="1">
            <a:spLocks/>
          </p:cNvSpPr>
          <p:nvPr/>
        </p:nvSpPr>
        <p:spPr>
          <a:xfrm>
            <a:off x="11474943" y="22362155"/>
            <a:ext cx="14263357" cy="9261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Aptos" panose="020B0004020202020204" pitchFamily="34" charset="0"/>
              </a:rPr>
              <a:t>Hypothesis</a:t>
            </a:r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1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30247D0-57DC-F9B5-930A-022D4BD3BAF9}"/>
              </a:ext>
            </a:extLst>
          </p:cNvPr>
          <p:cNvSpPr txBox="1"/>
          <p:nvPr/>
        </p:nvSpPr>
        <p:spPr>
          <a:xfrm>
            <a:off x="493760" y="16503464"/>
            <a:ext cx="3085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Sexual Replication</a:t>
            </a:r>
            <a:endParaRPr lang="en-US" sz="2800" dirty="0">
              <a:effectLst/>
              <a:latin typeface="Aptos" panose="020B00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5AC6106-26D2-53E1-5C57-2441EDE528D9}"/>
              </a:ext>
            </a:extLst>
          </p:cNvPr>
          <p:cNvSpPr txBox="1"/>
          <p:nvPr/>
        </p:nvSpPr>
        <p:spPr>
          <a:xfrm>
            <a:off x="7055919" y="20961034"/>
            <a:ext cx="21189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</a:rPr>
              <a:t>Asexual Replication</a:t>
            </a:r>
            <a:endParaRPr lang="en-US" sz="2800" dirty="0">
              <a:effectLst/>
              <a:latin typeface="Aptos" panose="020B00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71459B2-E829-C72A-970A-38689582EE09}"/>
              </a:ext>
            </a:extLst>
          </p:cNvPr>
          <p:cNvSpPr txBox="1"/>
          <p:nvPr/>
        </p:nvSpPr>
        <p:spPr>
          <a:xfrm>
            <a:off x="29059461" y="19559888"/>
            <a:ext cx="13343750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Figure 8.  Western Blots displaying changes in H3K18me1 methylation during AP2VIIa-7 knockdown</a:t>
            </a: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163CDB6D-56CA-3EE1-AB8E-B702A434768D}"/>
              </a:ext>
            </a:extLst>
          </p:cNvPr>
          <p:cNvSpPr txBox="1">
            <a:spLocks/>
          </p:cNvSpPr>
          <p:nvPr/>
        </p:nvSpPr>
        <p:spPr>
          <a:xfrm>
            <a:off x="26474215" y="28197968"/>
            <a:ext cx="16856580" cy="1936243"/>
          </a:xfrm>
          <a:prstGeom prst="rect">
            <a:avLst/>
          </a:prstGeom>
          <a:noFill/>
          <a:ln>
            <a:noFill/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Undergraduate Research Award courtesy of the Hamel Research Center 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Supported by UNH CIBBR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Logan Brown and Krisztina Varga, UNH Molecular, Cellular &amp; Biomedical Science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Current and previous members of the Jeffers Lab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E356BD0-1490-C559-2A69-1323F7DB7E3F}"/>
              </a:ext>
            </a:extLst>
          </p:cNvPr>
          <p:cNvSpPr txBox="1"/>
          <p:nvPr/>
        </p:nvSpPr>
        <p:spPr>
          <a:xfrm>
            <a:off x="5966776" y="28225792"/>
            <a:ext cx="5216796" cy="84375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dirty="0">
                <a:latin typeface="Aptos" panose="020B0004020202020204" pitchFamily="34" charset="0"/>
              </a:rPr>
              <a:t>Figure 3. Histone with methylation and acetylation mark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CDBA787-4E63-6E8A-8B44-F425CA2808F1}"/>
              </a:ext>
            </a:extLst>
          </p:cNvPr>
          <p:cNvSpPr txBox="1"/>
          <p:nvPr/>
        </p:nvSpPr>
        <p:spPr>
          <a:xfrm>
            <a:off x="11821264" y="19443652"/>
            <a:ext cx="13619007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Figure 5. </a:t>
            </a:r>
            <a:r>
              <a:rPr lang="en-US" sz="2400" dirty="0">
                <a:effectLst/>
                <a:latin typeface="Aptos" panose="020B0004020202020204" pitchFamily="34" charset="0"/>
              </a:rPr>
              <a:t>The role of histone methylation in suppressing sexual stage genes during asexual replication in </a:t>
            </a:r>
            <a:r>
              <a:rPr lang="en-US" sz="2400" i="1" dirty="0">
                <a:effectLst/>
                <a:latin typeface="Aptos" panose="020B0004020202020204" pitchFamily="34" charset="0"/>
              </a:rPr>
              <a:t>P. falciparum </a:t>
            </a:r>
            <a:r>
              <a:rPr lang="en-US" sz="2400" dirty="0">
                <a:effectLst/>
                <a:latin typeface="Aptos" panose="020B0004020202020204" pitchFamily="34" charset="0"/>
              </a:rPr>
              <a:t>and </a:t>
            </a:r>
            <a:r>
              <a:rPr lang="en-US" sz="2400" i="1" dirty="0">
                <a:effectLst/>
                <a:latin typeface="Aptos" panose="020B0004020202020204" pitchFamily="34" charset="0"/>
              </a:rPr>
              <a:t>Th. annulata</a:t>
            </a:r>
            <a:r>
              <a:rPr lang="en-US" sz="2400" dirty="0">
                <a:effectLst/>
                <a:latin typeface="Aptos" panose="020B0004020202020204" pitchFamily="34" charset="0"/>
              </a:rPr>
              <a:t>. Adapted from (2)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93B25-1E37-C53A-45D4-F813B3F1971E}"/>
              </a:ext>
            </a:extLst>
          </p:cNvPr>
          <p:cNvSpPr/>
          <p:nvPr/>
        </p:nvSpPr>
        <p:spPr>
          <a:xfrm>
            <a:off x="14655136" y="18874328"/>
            <a:ext cx="8502858" cy="4623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D46BC-0069-0ED9-192F-03F67899D779}"/>
              </a:ext>
            </a:extLst>
          </p:cNvPr>
          <p:cNvSpPr txBox="1"/>
          <p:nvPr/>
        </p:nvSpPr>
        <p:spPr>
          <a:xfrm>
            <a:off x="31431037" y="11458531"/>
            <a:ext cx="96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tos" panose="020B0004020202020204" pitchFamily="34" charset="0"/>
              </a:rPr>
              <a:t>62 kDa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62582-9733-DB67-DEF4-18D71E4F04E9}"/>
              </a:ext>
            </a:extLst>
          </p:cNvPr>
          <p:cNvSpPr txBox="1"/>
          <p:nvPr/>
        </p:nvSpPr>
        <p:spPr>
          <a:xfrm>
            <a:off x="31391538" y="12568879"/>
            <a:ext cx="96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tos" panose="020B0004020202020204" pitchFamily="34" charset="0"/>
              </a:rPr>
              <a:t>49 kDa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0675F-2C08-9F0D-693A-D6E60D5B7CFE}"/>
              </a:ext>
            </a:extLst>
          </p:cNvPr>
          <p:cNvSpPr txBox="1"/>
          <p:nvPr/>
        </p:nvSpPr>
        <p:spPr>
          <a:xfrm>
            <a:off x="31774172" y="16459200"/>
            <a:ext cx="7502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 </a:t>
            </a:r>
            <a:r>
              <a:rPr lang="en-US" sz="3200" dirty="0">
                <a:latin typeface="Aptos" panose="020B0004020202020204" pitchFamily="34" charset="0"/>
              </a:rPr>
              <a:t>Control                -IAA                +IAA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E96755-66E7-566D-5CAA-680F2829B5EA}"/>
              </a:ext>
            </a:extLst>
          </p:cNvPr>
          <p:cNvSpPr txBox="1"/>
          <p:nvPr/>
        </p:nvSpPr>
        <p:spPr>
          <a:xfrm>
            <a:off x="33749796" y="10173045"/>
            <a:ext cx="1775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Flow Through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CDB91-371D-4140-7584-371E83DD6E4D}"/>
              </a:ext>
            </a:extLst>
          </p:cNvPr>
          <p:cNvSpPr txBox="1"/>
          <p:nvPr/>
        </p:nvSpPr>
        <p:spPr>
          <a:xfrm>
            <a:off x="34973149" y="10150184"/>
            <a:ext cx="1457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Without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Urea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E52883-4F46-E20A-5921-4A4140C75220}"/>
              </a:ext>
            </a:extLst>
          </p:cNvPr>
          <p:cNvSpPr txBox="1"/>
          <p:nvPr/>
        </p:nvSpPr>
        <p:spPr>
          <a:xfrm>
            <a:off x="36083729" y="10546604"/>
            <a:ext cx="108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Urea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E2D37E-AC1C-8D39-39FF-A258E0514ECE}"/>
              </a:ext>
            </a:extLst>
          </p:cNvPr>
          <p:cNvSpPr txBox="1"/>
          <p:nvPr/>
        </p:nvSpPr>
        <p:spPr>
          <a:xfrm>
            <a:off x="30947308" y="13637589"/>
            <a:ext cx="8767387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Figure 7.  SDS-PAGE gel displaying the localization of the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22682A-F861-2EFF-5730-F145B547F16E}"/>
              </a:ext>
            </a:extLst>
          </p:cNvPr>
          <p:cNvSpPr txBox="1"/>
          <p:nvPr/>
        </p:nvSpPr>
        <p:spPr>
          <a:xfrm>
            <a:off x="21827061" y="10097070"/>
            <a:ext cx="3835501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Figure 4. Predicted BDP complex</a:t>
            </a:r>
          </a:p>
        </p:txBody>
      </p:sp>
      <p:pic>
        <p:nvPicPr>
          <p:cNvPr id="37" name="Picture 36" descr="A group of colorful ovals with white text&#10;&#10;AI-generated content may be incorrect.">
            <a:extLst>
              <a:ext uri="{FF2B5EF4-FFF2-40B4-BE49-F238E27FC236}">
                <a16:creationId xmlns:a16="http://schemas.microsoft.com/office/drawing/2014/main" id="{357A0228-16F0-F96B-CF8E-4A4CB727DB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79" y="6844834"/>
            <a:ext cx="4961263" cy="3676808"/>
          </a:xfrm>
          <a:prstGeom prst="rect">
            <a:avLst/>
          </a:prstGeom>
        </p:spPr>
      </p:pic>
      <p:pic>
        <p:nvPicPr>
          <p:cNvPr id="42" name="Picture 41" descr="A close-up of a dna&#10;&#10;AI-generated content may be incorrect.">
            <a:extLst>
              <a:ext uri="{FF2B5EF4-FFF2-40B4-BE49-F238E27FC236}">
                <a16:creationId xmlns:a16="http://schemas.microsoft.com/office/drawing/2014/main" id="{94EFC15B-77C8-ADFA-545D-C737513588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37550" r="3302" b="40907"/>
          <a:stretch/>
        </p:blipFill>
        <p:spPr>
          <a:xfrm>
            <a:off x="32565883" y="11098132"/>
            <a:ext cx="5530239" cy="2436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22431-C9EE-0B10-01FE-E72E57AC7DF3}"/>
              </a:ext>
            </a:extLst>
          </p:cNvPr>
          <p:cNvSpPr txBox="1"/>
          <p:nvPr/>
        </p:nvSpPr>
        <p:spPr>
          <a:xfrm>
            <a:off x="31391538" y="12168925"/>
            <a:ext cx="96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tos" panose="020B0004020202020204" pitchFamily="34" charset="0"/>
              </a:rPr>
              <a:t>55 kDa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5F8AE0-32C0-E989-AA18-402266309153}"/>
              </a:ext>
            </a:extLst>
          </p:cNvPr>
          <p:cNvSpPr txBox="1"/>
          <p:nvPr/>
        </p:nvSpPr>
        <p:spPr>
          <a:xfrm>
            <a:off x="31850150" y="16925714"/>
            <a:ext cx="7789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        RH                AP2VIIa-7       - AP2VIIa-7</a:t>
            </a:r>
          </a:p>
        </p:txBody>
      </p:sp>
      <p:pic>
        <p:nvPicPr>
          <p:cNvPr id="31" name="Picture 30" descr="A diagram of a molecule&#10;&#10;AI-generated content may be incorrect.">
            <a:extLst>
              <a:ext uri="{FF2B5EF4-FFF2-40B4-BE49-F238E27FC236}">
                <a16:creationId xmlns:a16="http://schemas.microsoft.com/office/drawing/2014/main" id="{53947A16-8486-2BA3-F8D1-2830F8518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28" y="25164346"/>
            <a:ext cx="5166920" cy="3089274"/>
          </a:xfrm>
          <a:prstGeom prst="rect">
            <a:avLst/>
          </a:prstGeom>
        </p:spPr>
      </p:pic>
      <p:pic>
        <p:nvPicPr>
          <p:cNvPr id="7" name="Picture 6" descr="A diagram of a stage&#10;&#10;AI-generated content may be incorrect.">
            <a:extLst>
              <a:ext uri="{FF2B5EF4-FFF2-40B4-BE49-F238E27FC236}">
                <a16:creationId xmlns:a16="http://schemas.microsoft.com/office/drawing/2014/main" id="{57AFB5E5-D5AE-FEC8-A0F4-40681EC4BD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"/>
          <a:stretch/>
        </p:blipFill>
        <p:spPr>
          <a:xfrm>
            <a:off x="11265548" y="24524314"/>
            <a:ext cx="14730440" cy="763023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DD01FF-B90F-7A19-2877-85D85D1BD3FE}"/>
              </a:ext>
            </a:extLst>
          </p:cNvPr>
          <p:cNvCxnSpPr>
            <a:cxnSpLocks/>
          </p:cNvCxnSpPr>
          <p:nvPr/>
        </p:nvCxnSpPr>
        <p:spPr>
          <a:xfrm flipH="1">
            <a:off x="36942982" y="11628042"/>
            <a:ext cx="431865" cy="5778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1C046A-28D6-1FD5-4011-50E99D969DF3}"/>
              </a:ext>
            </a:extLst>
          </p:cNvPr>
          <p:cNvCxnSpPr>
            <a:cxnSpLocks/>
          </p:cNvCxnSpPr>
          <p:nvPr/>
        </p:nvCxnSpPr>
        <p:spPr>
          <a:xfrm flipH="1">
            <a:off x="35731336" y="11643788"/>
            <a:ext cx="431865" cy="5778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F64037FB-2B2B-DBF8-76BD-233D1A906CAA}"/>
              </a:ext>
            </a:extLst>
          </p:cNvPr>
          <p:cNvSpPr txBox="1">
            <a:spLocks/>
          </p:cNvSpPr>
          <p:nvPr/>
        </p:nvSpPr>
        <p:spPr>
          <a:xfrm>
            <a:off x="26385347" y="21356532"/>
            <a:ext cx="17031578" cy="5996790"/>
          </a:xfrm>
          <a:prstGeom prst="rect">
            <a:avLst/>
          </a:prstGeom>
          <a:noFill/>
          <a:ln>
            <a:noFill/>
          </a:ln>
        </p:spPr>
        <p:txBody>
          <a:bodyPr vert="horz" lIns="109728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Studying AP2VIIa-7 and its role in </a:t>
            </a:r>
            <a:r>
              <a:rPr lang="en-US" sz="3200" i="1" dirty="0">
                <a:latin typeface="Aptos" panose="020B0004020202020204" pitchFamily="34" charset="0"/>
              </a:rPr>
              <a:t>T. gondii</a:t>
            </a:r>
          </a:p>
          <a:p>
            <a:pPr marL="571500" indent="-5715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SET domain is a predicted methyltransferase and might be recruited by BDP1 to repress sexual stage genes in asexually dividing </a:t>
            </a:r>
            <a:r>
              <a:rPr lang="en-US" sz="3200" i="1" dirty="0">
                <a:latin typeface="Aptos" panose="020B0004020202020204" pitchFamily="34" charset="0"/>
              </a:rPr>
              <a:t>T. gondii</a:t>
            </a:r>
          </a:p>
          <a:p>
            <a:pPr marL="571500" indent="-5715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Western blots were performed to see what histone residues AP2VIIa-7 SET domain might be methylating </a:t>
            </a:r>
          </a:p>
          <a:p>
            <a:pPr marL="571500" indent="-5715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The recombinant SET domain is being purified to test its methyltransferase capabilities</a:t>
            </a:r>
          </a:p>
          <a:p>
            <a:pPr marL="571500" indent="-5715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Future experiments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             Potentially t</a:t>
            </a:r>
            <a:r>
              <a:rPr lang="en-US" sz="3200" dirty="0">
                <a:latin typeface="Aptos" panose="020B0004020202020204" pitchFamily="34" charset="0"/>
              </a:rPr>
              <a:t>esting inhibitory compounds on AP2VIIa-7 SET domain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Aptos" panose="020B0004020202020204" pitchFamily="34" charset="0"/>
              </a:rPr>
              <a:t>            </a:t>
            </a: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</a:t>
            </a:r>
            <a:r>
              <a:rPr lang="en-US" sz="3200" dirty="0">
                <a:latin typeface="Aptos" panose="020B0004020202020204" pitchFamily="34" charset="0"/>
              </a:rPr>
              <a:t> Testing other domains of AP2VIIa-7 for interaction with DNA/histones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Aptos" panose="020B0004020202020204" pitchFamily="34" charset="0"/>
              </a:rPr>
              <a:t>            </a:t>
            </a:r>
            <a:r>
              <a:rPr lang="en-US" sz="3200" dirty="0">
                <a:latin typeface="Aptos" panose="020B0004020202020204" pitchFamily="34" charset="0"/>
                <a:sym typeface="Wingdings" pitchFamily="2" charset="2"/>
              </a:rPr>
              <a:t> Quantify histone methylation levels at sexual stage genes</a:t>
            </a:r>
            <a:endParaRPr lang="en-US" sz="3200" dirty="0">
              <a:latin typeface="Aptos" panose="020B0004020202020204" pitchFamily="34" charset="0"/>
            </a:endParaRPr>
          </a:p>
          <a:p>
            <a:pPr marL="571500" indent="-5715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Knowing AP2VIIa-7 function gives us further insight into the BDP complex which could </a:t>
            </a:r>
            <a:r>
              <a:rPr lang="en" sz="3200" dirty="0">
                <a:solidFill>
                  <a:schemeClr val="dk1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support the notion of them being future drug targets for disease</a:t>
            </a:r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1DAB9C-7EAA-CC36-3387-CD2A11955539}"/>
              </a:ext>
            </a:extLst>
          </p:cNvPr>
          <p:cNvSpPr txBox="1"/>
          <p:nvPr/>
        </p:nvSpPr>
        <p:spPr>
          <a:xfrm>
            <a:off x="592132" y="29627251"/>
            <a:ext cx="10591440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ts val="38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ptos" panose="020B0004020202020204" pitchFamily="34" charset="0"/>
              </a:rPr>
              <a:t>Bromodomain proteins (BDP) </a:t>
            </a:r>
            <a:r>
              <a:rPr lang="en-US" sz="3200" dirty="0">
                <a:latin typeface="Aptos" panose="020B0004020202020204" pitchFamily="34" charset="0"/>
              </a:rPr>
              <a:t>– binds acetylated lysine residues on histones and recruit transcriptional machinery</a:t>
            </a:r>
            <a:endParaRPr lang="en-US" sz="3200" b="1" dirty="0">
              <a:latin typeface="Aptos" panose="020B0004020202020204" pitchFamily="34" charset="0"/>
            </a:endParaRPr>
          </a:p>
          <a:p>
            <a:pPr marL="571500" indent="-571500" algn="l">
              <a:lnSpc>
                <a:spcPts val="384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ptos" panose="020B0004020202020204" pitchFamily="34" charset="0"/>
              </a:rPr>
              <a:t>SET domain </a:t>
            </a:r>
            <a:r>
              <a:rPr lang="en-US" sz="3200" dirty="0">
                <a:latin typeface="Aptos" panose="020B0004020202020204" pitchFamily="34" charset="0"/>
              </a:rPr>
              <a:t>– A region in some proteins that typically has methyltransferase activity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2A0012-20F8-FCAE-634C-138BE9A65B47}"/>
              </a:ext>
            </a:extLst>
          </p:cNvPr>
          <p:cNvSpPr txBox="1"/>
          <p:nvPr/>
        </p:nvSpPr>
        <p:spPr>
          <a:xfrm>
            <a:off x="576091" y="13081005"/>
            <a:ext cx="10270940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lnSpc>
                <a:spcPts val="384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Understanding how T. gondii controls gene expression can aid in the discovery of new drug targets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952FED00-F76C-2E2F-9489-C7CE7BC002B5}"/>
              </a:ext>
            </a:extLst>
          </p:cNvPr>
          <p:cNvSpPr txBox="1">
            <a:spLocks/>
          </p:cNvSpPr>
          <p:nvPr/>
        </p:nvSpPr>
        <p:spPr>
          <a:xfrm>
            <a:off x="26371646" y="31125671"/>
            <a:ext cx="17120844" cy="1772895"/>
          </a:xfrm>
          <a:prstGeom prst="rect">
            <a:avLst/>
          </a:prstGeom>
          <a:noFill/>
          <a:ln>
            <a:noFill/>
          </a:ln>
        </p:spPr>
        <p:txBody>
          <a:bodyPr vert="horz" lIns="106674" tIns="53337" rIns="106674" bIns="53337" rtlCol="0" anchor="t">
            <a:normAutofit fontScale="2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6000" dirty="0">
                <a:latin typeface="Aptos" panose="020B0004020202020204" pitchFamily="34" charset="0"/>
              </a:rPr>
              <a:t>Fleck, K., McNutt, S., Chu, F., &amp; Jeffers, V. (2022, January 1). </a:t>
            </a:r>
            <a:r>
              <a:rPr lang="en-US" sz="6000" i="1" dirty="0">
                <a:latin typeface="Aptos" panose="020B0004020202020204" pitchFamily="34" charset="0"/>
              </a:rPr>
              <a:t>An apicomplexan bromodomain, TGBDP1 associates with diverse epigenetic factors to regulate essential transcriptional processes in Toxoplasma gondii</a:t>
            </a:r>
            <a:r>
              <a:rPr lang="en-US" sz="6000" dirty="0">
                <a:latin typeface="Aptos" panose="020B0004020202020204" pitchFamily="34" charset="0"/>
              </a:rPr>
              <a:t>. </a:t>
            </a:r>
            <a:r>
              <a:rPr lang="en-US" sz="6000" dirty="0" err="1">
                <a:latin typeface="Aptos" panose="020B0004020202020204" pitchFamily="34" charset="0"/>
              </a:rPr>
              <a:t>bioRxiv</a:t>
            </a:r>
            <a:r>
              <a:rPr lang="en-US" sz="6000" dirty="0">
                <a:latin typeface="Aptos" panose="020B0004020202020204" pitchFamily="34" charset="0"/>
              </a:rPr>
              <a:t>. Retrieved April 2, 2023, from </a:t>
            </a:r>
            <a:r>
              <a:rPr lang="en-US" sz="6000" dirty="0">
                <a:latin typeface="Aptos" panose="020B00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https://www.biorxiv.org/content/10.1101/2022.12.24.521857v1</a:t>
            </a:r>
            <a:endParaRPr lang="en-US" sz="6000" dirty="0">
              <a:latin typeface="Aptos" panose="020B00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6000" dirty="0">
                <a:effectLst/>
                <a:latin typeface="Aptos" panose="020B0004020202020204" pitchFamily="34" charset="0"/>
              </a:rPr>
              <a:t>Reidenbach K, Jeffers V. Epigenetic Regulation of Sexual Development in the Eukaryotic Pathogen Toxoplasma gondii. Poster presented at: College of Integrated Biomedical and Bioengineering Research (CIBBR) Retreat; 2024 Sep 15; Memorial Union Building. 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6000" dirty="0">
                <a:effectLst/>
                <a:latin typeface="Aptos" panose="020B0004020202020204" pitchFamily="34" charset="0"/>
              </a:rPr>
              <a:t>Cheeseman K, </a:t>
            </a:r>
            <a:r>
              <a:rPr lang="en-US" sz="6000" dirty="0" err="1">
                <a:effectLst/>
                <a:latin typeface="Aptos" panose="020B0004020202020204" pitchFamily="34" charset="0"/>
              </a:rPr>
              <a:t>Jannot</a:t>
            </a:r>
            <a:r>
              <a:rPr lang="en-US" sz="6000" dirty="0">
                <a:effectLst/>
                <a:latin typeface="Aptos" panose="020B0004020202020204" pitchFamily="34" charset="0"/>
              </a:rPr>
              <a:t> G, Lourenço N, Villares M, </a:t>
            </a:r>
            <a:r>
              <a:rPr lang="en-US" sz="6000" dirty="0" err="1">
                <a:effectLst/>
                <a:latin typeface="Aptos" panose="020B0004020202020204" pitchFamily="34" charset="0"/>
              </a:rPr>
              <a:t>Berthelet</a:t>
            </a:r>
            <a:r>
              <a:rPr lang="en-US" sz="6000" dirty="0">
                <a:effectLst/>
                <a:latin typeface="Aptos" panose="020B0004020202020204" pitchFamily="34" charset="0"/>
              </a:rPr>
              <a:t> J, Calegari-Silva T, et al. Dynamic methylation of histone H3K18 in differentiating </a:t>
            </a:r>
            <a:r>
              <a:rPr lang="en-US" sz="6000" dirty="0" err="1">
                <a:effectLst/>
                <a:latin typeface="Aptos" panose="020B0004020202020204" pitchFamily="34" charset="0"/>
              </a:rPr>
              <a:t>Theileria</a:t>
            </a:r>
            <a:r>
              <a:rPr lang="en-US" sz="6000" dirty="0">
                <a:effectLst/>
                <a:latin typeface="Aptos" panose="020B0004020202020204" pitchFamily="34" charset="0"/>
              </a:rPr>
              <a:t> parasites. Nat Commun. 2021 May 28;12(1):3221. 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6000" dirty="0" err="1">
                <a:effectLst/>
                <a:latin typeface="Aptos" panose="020B0004020202020204" pitchFamily="34" charset="0"/>
              </a:rPr>
              <a:t>Musabyimana</a:t>
            </a:r>
            <a:r>
              <a:rPr lang="en-US" sz="6000" dirty="0">
                <a:effectLst/>
                <a:latin typeface="Aptos" panose="020B0004020202020204" pitchFamily="34" charset="0"/>
              </a:rPr>
              <a:t> JP, Musa S, Manti J, Distler U, Tenzer S, Ngwa CJ, et al. Plasmodium falciparum SET10 is a histone H3 lysine K18 methyltransferase that participates in a chromatin modulation network crucial for intraerythrocytic development [Internet]. </a:t>
            </a:r>
            <a:r>
              <a:rPr lang="en-US" sz="6000" dirty="0" err="1">
                <a:effectLst/>
                <a:latin typeface="Aptos" panose="020B0004020202020204" pitchFamily="34" charset="0"/>
              </a:rPr>
              <a:t>bioRxiv</a:t>
            </a:r>
            <a:r>
              <a:rPr lang="en-US" sz="6000" dirty="0">
                <a:effectLst/>
                <a:latin typeface="Aptos" panose="020B0004020202020204" pitchFamily="34" charset="0"/>
              </a:rPr>
              <a:t>; 2024 [cited 2024 Sep 17]. p. 2024.07.05.602231. Available from: </a:t>
            </a:r>
            <a:r>
              <a:rPr lang="en-US" sz="6000" dirty="0">
                <a:effectLst/>
                <a:latin typeface="Aptos" panose="020B00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https://www.biorxiv.org/content/10.1101/2024.07.05.602231v1</a:t>
            </a:r>
            <a:endParaRPr lang="en-US" sz="6000" dirty="0">
              <a:effectLst/>
              <a:latin typeface="Aptos" panose="020B00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en-US" sz="6000" dirty="0">
              <a:effectLst/>
              <a:latin typeface="Aptos" panose="020B0004020202020204" pitchFamily="34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AutoNum type="arabicPeriod"/>
            </a:pPr>
            <a:endParaRPr lang="en-US" sz="18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D18670-E3F7-15B7-2373-789EC144C6F2}"/>
              </a:ext>
            </a:extLst>
          </p:cNvPr>
          <p:cNvCxnSpPr/>
          <p:nvPr/>
        </p:nvCxnSpPr>
        <p:spPr>
          <a:xfrm>
            <a:off x="2036732" y="17043975"/>
            <a:ext cx="0" cy="4665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12C06E-3FDC-BA74-F2B3-73BC4E120D32}"/>
              </a:ext>
            </a:extLst>
          </p:cNvPr>
          <p:cNvCxnSpPr>
            <a:cxnSpLocks/>
          </p:cNvCxnSpPr>
          <p:nvPr/>
        </p:nvCxnSpPr>
        <p:spPr>
          <a:xfrm flipH="1">
            <a:off x="6618889" y="21293266"/>
            <a:ext cx="507823" cy="63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FA2E53-DEE6-AD94-AEC6-5E39276B2FE3}"/>
              </a:ext>
            </a:extLst>
          </p:cNvPr>
          <p:cNvCxnSpPr>
            <a:cxnSpLocks/>
            <a:stCxn id="124" idx="3"/>
          </p:cNvCxnSpPr>
          <p:nvPr/>
        </p:nvCxnSpPr>
        <p:spPr>
          <a:xfrm>
            <a:off x="9174896" y="21438088"/>
            <a:ext cx="541238" cy="2333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24040</TotalTime>
  <Words>914</Words>
  <Application>Microsoft Macintosh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Cambria</vt:lpstr>
      <vt:lpstr>Office Theme</vt:lpstr>
      <vt:lpstr>Assessing the Histone Methyltransferase Activity of the SET Domain of AP2VIIa-7 in Toxoplasma gondii Ria Varki, Kendall Reidenbach, and Dr. Vicki Jeffers Department of Molecular, Cellular and Biomedical Sciences,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Ria Varki</cp:lastModifiedBy>
  <cp:revision>153</cp:revision>
  <dcterms:created xsi:type="dcterms:W3CDTF">2016-03-05T16:55:12Z</dcterms:created>
  <dcterms:modified xsi:type="dcterms:W3CDTF">2025-04-18T22:04:31Z</dcterms:modified>
</cp:coreProperties>
</file>