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4652"/>
    <a:srgbClr val="3A424D"/>
    <a:srgbClr val="D6D6D6"/>
    <a:srgbClr val="000000"/>
    <a:srgbClr val="5E7062"/>
    <a:srgbClr val="D9DFE4"/>
    <a:srgbClr val="AD8F67"/>
    <a:srgbClr val="726055"/>
    <a:srgbClr val="79453C"/>
    <a:srgbClr val="4C5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87" autoAdjust="0"/>
    <p:restoredTop sz="86432" autoAdjust="0"/>
  </p:normalViewPr>
  <p:slideViewPr>
    <p:cSldViewPr snapToGrid="0">
      <p:cViewPr>
        <p:scale>
          <a:sx n="38" d="100"/>
          <a:sy n="38" d="100"/>
        </p:scale>
        <p:origin x="144" y="-2056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0B079-A316-4C9B-B165-DF9EA8325D2C}" type="datetimeFigureOut">
              <a:rPr lang="en-US" smtClean="0"/>
              <a:t>4/20/25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0EAE6-B4B6-49B7-9049-B371250BE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6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28AB8-57D1-494F-9851-055AD867E790}" type="datetimeFigureOut">
              <a:rPr lang="en-US" smtClean="0"/>
              <a:t>4/20/25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7F044-5458-4B2E-BFA0-52AAA1C529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8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7F044-5458-4B2E-BFA0-52AAA1C529D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6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990600"/>
            <a:ext cx="31089600" cy="25145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6"/>
          </p:nvPr>
        </p:nvSpPr>
        <p:spPr bwMode="auto">
          <a:xfrm>
            <a:off x="6400800" y="3588603"/>
            <a:ext cx="31089600" cy="83099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t>4/20/25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5852160"/>
            <a:ext cx="12801600" cy="1219200"/>
          </a:xfrm>
          <a:prstGeom prst="round1Rect">
            <a:avLst/>
          </a:prstGeom>
          <a:solidFill>
            <a:schemeClr val="accent2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1143000" y="7071360"/>
            <a:ext cx="12801600" cy="6858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15032736"/>
            <a:ext cx="12801600" cy="1219200"/>
          </a:xfrm>
          <a:prstGeom prst="round1Rect">
            <a:avLst/>
          </a:prstGeom>
          <a:solidFill>
            <a:schemeClr val="accent3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143000" y="16251936"/>
            <a:ext cx="12801600" cy="9088165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25831800"/>
            <a:ext cx="12801600" cy="1219200"/>
          </a:xfrm>
          <a:prstGeom prst="round1Rect">
            <a:avLst/>
          </a:prstGeom>
          <a:solidFill>
            <a:schemeClr val="accent4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6" hasCustomPrompt="1"/>
          </p:nvPr>
        </p:nvSpPr>
        <p:spPr>
          <a:xfrm>
            <a:off x="1143000" y="27057096"/>
            <a:ext cx="128016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5544800" y="5852160"/>
            <a:ext cx="12801600" cy="1219200"/>
          </a:xfrm>
          <a:prstGeom prst="round1Rect">
            <a:avLst/>
          </a:prstGeom>
          <a:solidFill>
            <a:schemeClr val="accent5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5544800" y="7071360"/>
            <a:ext cx="128016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 hasCustomPrompt="1"/>
          </p:nvPr>
        </p:nvSpPr>
        <p:spPr>
          <a:xfrm>
            <a:off x="15544800" y="11948160"/>
            <a:ext cx="12801600" cy="61722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5544800" y="23469600"/>
            <a:ext cx="12801600" cy="1752600"/>
          </a:xfrm>
        </p:spPr>
        <p:txBody>
          <a:bodyPr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5544800" y="25831800"/>
            <a:ext cx="12801600" cy="1219200"/>
          </a:xfrm>
          <a:prstGeom prst="round1Rect">
            <a:avLst/>
          </a:prstGeom>
          <a:solidFill>
            <a:schemeClr val="accent6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5544800" y="27057096"/>
            <a:ext cx="128016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9900880" y="5852160"/>
            <a:ext cx="12801600" cy="1219200"/>
          </a:xfrm>
          <a:prstGeom prst="round1Rect">
            <a:avLst/>
          </a:prstGeom>
          <a:solidFill>
            <a:schemeClr val="accent6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2" hasCustomPrompt="1"/>
          </p:nvPr>
        </p:nvSpPr>
        <p:spPr>
          <a:xfrm>
            <a:off x="29900880" y="7071360"/>
            <a:ext cx="12801600" cy="73152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29900880" y="15837408"/>
            <a:ext cx="12801600" cy="73152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29900880" y="25831800"/>
            <a:ext cx="12801600" cy="1219200"/>
          </a:xfrm>
          <a:prstGeom prst="round1Rect">
            <a:avLst/>
          </a:prstGeom>
          <a:solidFill>
            <a:schemeClr val="accent1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0" name="Content Placeholder 17"/>
          <p:cNvSpPr>
            <a:spLocks noGrp="1"/>
          </p:cNvSpPr>
          <p:nvPr>
            <p:ph sz="quarter" idx="35" hasCustomPrompt="1"/>
          </p:nvPr>
        </p:nvSpPr>
        <p:spPr>
          <a:xfrm>
            <a:off x="29900880" y="27057096"/>
            <a:ext cx="128016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145907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68" userDrawn="1">
          <p15:clr>
            <a:srgbClr val="A4A3A4"/>
          </p15:clr>
        </p15:guide>
        <p15:guide id="2" pos="18480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0"/>
            <a:ext cx="43891200" cy="502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0" y="990600"/>
            <a:ext cx="31089600" cy="2514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0" y="6019800"/>
            <a:ext cx="31089600" cy="23629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32114698"/>
            <a:ext cx="987552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A57DF-1C19-4726-AB84-014692BAD8F5}" type="datetimeFigureOut">
              <a:rPr lang="en-US" smtClean="0"/>
              <a:pPr/>
              <a:t>4/20/25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18520" y="32114698"/>
            <a:ext cx="2185416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872680" y="32114698"/>
            <a:ext cx="987552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4C631-C489-4C11-812F-2172FBEAE8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8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720" userDrawn="1">
          <p15:clr>
            <a:srgbClr val="A4A3A4"/>
          </p15:clr>
        </p15:guide>
        <p15:guide id="3" pos="26928" userDrawn="1">
          <p15:clr>
            <a:srgbClr val="A4A3A4"/>
          </p15:clr>
        </p15:guide>
        <p15:guide id="4" pos="1382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sv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3.svg"/><Relationship Id="rId3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23" Type="http://schemas.openxmlformats.org/officeDocument/2006/relationships/image" Target="../media/image21.sv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31" Type="http://schemas.openxmlformats.org/officeDocument/2006/relationships/image" Target="../media/image29.sv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svg"/><Relationship Id="rId30" Type="http://schemas.openxmlformats.org/officeDocument/2006/relationships/image" Target="../media/image28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928827" y="5939666"/>
            <a:ext cx="11887200" cy="1219200"/>
          </a:xfrm>
          <a:prstGeom prst="roundRect">
            <a:avLst/>
          </a:prstGeom>
          <a:solidFill>
            <a:schemeClr val="accent6"/>
          </a:solidFill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13714732" y="5939666"/>
            <a:ext cx="14173200" cy="1219200"/>
          </a:xfrm>
          <a:prstGeom prst="roundRect">
            <a:avLst/>
          </a:prstGeom>
          <a:solidFill>
            <a:srgbClr val="AD8F67"/>
          </a:solidFill>
        </p:spPr>
        <p:txBody>
          <a:bodyPr/>
          <a:lstStyle/>
          <a:p>
            <a:r>
              <a:rPr lang="en-US" dirty="0"/>
              <a:t>AutoMAD Framework</a:t>
            </a:r>
          </a:p>
        </p:txBody>
      </p:sp>
      <p:sp>
        <p:nvSpPr>
          <p:cNvPr id="30" name="Text Placeholder 1"/>
          <p:cNvSpPr>
            <a:spLocks noGrp="1"/>
          </p:cNvSpPr>
          <p:nvPr>
            <p:ph sz="quarter" idx="25"/>
          </p:nvPr>
        </p:nvSpPr>
        <p:spPr>
          <a:xfrm>
            <a:off x="928827" y="7158866"/>
            <a:ext cx="11887200" cy="10402848"/>
          </a:xfrm>
        </p:spPr>
        <p:txBody>
          <a:bodyPr wrap="square" lIns="365760" rIns="365760" bIns="182880">
            <a:spAutoFit/>
          </a:bodyPr>
          <a:lstStyle/>
          <a:p>
            <a:pPr marL="0" indent="0">
              <a:buClr>
                <a:schemeClr val="accent4"/>
              </a:buClr>
              <a:buNone/>
            </a:pPr>
            <a:r>
              <a:rPr lang="en-US" sz="3600" b="1" u="sng" dirty="0"/>
              <a:t>Problem</a:t>
            </a:r>
            <a:endParaRPr lang="en-US" sz="3600" dirty="0"/>
          </a:p>
          <a:p>
            <a:pPr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sz="3600" dirty="0"/>
              <a:t> Securing processors needs to be efficient and effective</a:t>
            </a:r>
            <a:endParaRPr lang="en-US" sz="800" dirty="0"/>
          </a:p>
          <a:p>
            <a:pPr marL="0" indent="0">
              <a:buClr>
                <a:schemeClr val="accent4"/>
              </a:buClr>
              <a:buNone/>
            </a:pPr>
            <a:r>
              <a:rPr lang="en-US" sz="3600" b="1" u="sng" dirty="0"/>
              <a:t>Current Limitations</a:t>
            </a:r>
          </a:p>
          <a:p>
            <a:pPr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sz="3600" dirty="0"/>
              <a:t> Manual Efforts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✘"/>
            </a:pPr>
            <a:r>
              <a:rPr lang="en-US" sz="3600" dirty="0"/>
              <a:t>Requires extensive reverse engineering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✘"/>
            </a:pPr>
            <a:r>
              <a:rPr lang="en-US" sz="3600" dirty="0"/>
              <a:t>Struggles to find undocumented features</a:t>
            </a:r>
            <a:endParaRPr lang="en-US" sz="3600" dirty="0">
              <a:highlight>
                <a:srgbClr val="FFFF00"/>
              </a:highlight>
            </a:endParaRPr>
          </a:p>
          <a:p>
            <a:pPr lvl="1">
              <a:buClr>
                <a:srgbClr val="36A32F"/>
              </a:buClr>
              <a:buFont typeface="Wingdings" pitchFamily="2" charset="2"/>
              <a:buChar char="ü"/>
            </a:pPr>
            <a:r>
              <a:rPr lang="en-US" sz="3600" dirty="0"/>
              <a:t>Method behind most novel discoveries</a:t>
            </a:r>
          </a:p>
          <a:p>
            <a:pPr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sz="3600" dirty="0"/>
              <a:t> Architectural Fuzzing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✘"/>
            </a:pPr>
            <a:r>
              <a:rPr lang="en-US" sz="3600" dirty="0"/>
              <a:t>Struggles to discover novel attacks</a:t>
            </a:r>
          </a:p>
          <a:p>
            <a:pPr lvl="1">
              <a:buClr>
                <a:srgbClr val="36A32F"/>
              </a:buClr>
              <a:buFont typeface="Wingdings" pitchFamily="2" charset="2"/>
              <a:buChar char="ü"/>
            </a:pPr>
            <a:r>
              <a:rPr lang="en-US" sz="3600" dirty="0"/>
              <a:t>Can cover a large search space</a:t>
            </a:r>
            <a:endParaRPr lang="en-US" sz="3600" dirty="0">
              <a:highlight>
                <a:srgbClr val="FFFF00"/>
              </a:highlight>
            </a:endParaRPr>
          </a:p>
          <a:p>
            <a:pPr lvl="1">
              <a:buClr>
                <a:srgbClr val="36A32F"/>
              </a:buClr>
              <a:buFont typeface="Wingdings" pitchFamily="2" charset="2"/>
              <a:buChar char="ü"/>
            </a:pPr>
            <a:r>
              <a:rPr lang="en-US" sz="3600" dirty="0"/>
              <a:t>Mostly automatic process</a:t>
            </a:r>
            <a:endParaRPr lang="en-US" sz="800" b="1" u="sng" dirty="0"/>
          </a:p>
          <a:p>
            <a:pPr marL="0" indent="0">
              <a:buNone/>
            </a:pPr>
            <a:r>
              <a:rPr lang="en-US" sz="3600" b="1" u="sng" dirty="0"/>
              <a:t>Goal</a:t>
            </a:r>
          </a:p>
          <a:p>
            <a:pPr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sz="3600" dirty="0"/>
              <a:t> Develop a </a:t>
            </a:r>
            <a:r>
              <a:rPr lang="en-US" sz="3600" i="1" dirty="0"/>
              <a:t>novel</a:t>
            </a:r>
            <a:r>
              <a:rPr lang="en-US" sz="3600" dirty="0"/>
              <a:t> architectural fuzzer capable of discovering microarchitectural attacks on ARM systems</a:t>
            </a:r>
          </a:p>
          <a:p>
            <a:pPr marL="0" indent="0">
              <a:buClr>
                <a:schemeClr val="accent4"/>
              </a:buClr>
              <a:buNone/>
            </a:pPr>
            <a:endParaRPr lang="en-US" sz="800" dirty="0"/>
          </a:p>
        </p:txBody>
      </p:sp>
      <p:sp>
        <p:nvSpPr>
          <p:cNvPr id="45" name="TextBox 4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4400" y="753824"/>
            <a:ext cx="39310051" cy="35332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sz="6800" b="1" dirty="0">
                <a:solidFill>
                  <a:srgbClr val="FFFFFF"/>
                </a:solidFill>
                <a:latin typeface="Cambria" panose="02040503050406030204"/>
                <a:ea typeface="+mj-ea"/>
                <a:cs typeface="+mj-cs"/>
              </a:rPr>
              <a:t>AutoMAD: Leveraging Large Language Models for Automated Microarchitectural Attack Discovery</a:t>
            </a:r>
            <a:endParaRPr lang="en-US" sz="68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4800" b="1" dirty="0">
                <a:solidFill>
                  <a:schemeClr val="bg1"/>
                </a:solidFill>
              </a:rPr>
              <a:t>Skylar Gagnon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i="1" dirty="0">
                <a:solidFill>
                  <a:schemeClr val="bg1"/>
                </a:solidFill>
              </a:rPr>
              <a:t>cng1022@usnh.edu</a:t>
            </a:r>
          </a:p>
          <a:p>
            <a:r>
              <a:rPr lang="en-US" sz="4800" dirty="0">
                <a:solidFill>
                  <a:schemeClr val="bg1"/>
                </a:solidFill>
              </a:rPr>
              <a:t>Advised by Prof. Dean Sullivan</a:t>
            </a:r>
          </a:p>
          <a:p>
            <a:r>
              <a:rPr lang="en-US" sz="4800" dirty="0">
                <a:solidFill>
                  <a:schemeClr val="bg1"/>
                </a:solidFill>
              </a:rPr>
              <a:t>Department of Electrical and Computer Engineering, University of New Hampshire, Durham, NH</a:t>
            </a:r>
          </a:p>
        </p:txBody>
      </p:sp>
      <p:pic>
        <p:nvPicPr>
          <p:cNvPr id="15" name="Picture 1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198" y="1028462"/>
            <a:ext cx="2478029" cy="2983998"/>
          </a:xfrm>
          <a:prstGeom prst="rect">
            <a:avLst/>
          </a:prstGeom>
        </p:spPr>
      </p:pic>
      <p:sp>
        <p:nvSpPr>
          <p:cNvPr id="84" name="Text Placeholder 7">
            <a:extLst>
              <a:ext uri="{FF2B5EF4-FFF2-40B4-BE49-F238E27FC236}">
                <a16:creationId xmlns:a16="http://schemas.microsoft.com/office/drawing/2014/main" id="{77A9ADD8-6636-816D-A6F1-E4324E72926D}"/>
              </a:ext>
            </a:extLst>
          </p:cNvPr>
          <p:cNvSpPr txBox="1">
            <a:spLocks/>
          </p:cNvSpPr>
          <p:nvPr/>
        </p:nvSpPr>
        <p:spPr>
          <a:xfrm>
            <a:off x="928827" y="17282036"/>
            <a:ext cx="11887200" cy="1219200"/>
          </a:xfrm>
          <a:prstGeom prst="roundRect">
            <a:avLst/>
          </a:prstGeom>
          <a:solidFill>
            <a:srgbClr val="79453C"/>
          </a:solidFill>
        </p:spPr>
        <p:txBody>
          <a:bodyPr vert="horz" lIns="365760" tIns="45720" rIns="91440" bIns="45720" rtlCol="0" anchor="ctr">
            <a:noAutofit/>
          </a:bodyPr>
          <a:lstStyle>
            <a:lvl1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/>
              <a:t>Motivation</a:t>
            </a:r>
          </a:p>
        </p:txBody>
      </p:sp>
      <p:sp>
        <p:nvSpPr>
          <p:cNvPr id="93" name="Text Placeholder 7">
            <a:extLst>
              <a:ext uri="{FF2B5EF4-FFF2-40B4-BE49-F238E27FC236}">
                <a16:creationId xmlns:a16="http://schemas.microsoft.com/office/drawing/2014/main" id="{1CCB3064-7426-91CA-B88F-F367A379CE41}"/>
              </a:ext>
            </a:extLst>
          </p:cNvPr>
          <p:cNvSpPr txBox="1">
            <a:spLocks/>
          </p:cNvSpPr>
          <p:nvPr/>
        </p:nvSpPr>
        <p:spPr>
          <a:xfrm>
            <a:off x="913132" y="28449417"/>
            <a:ext cx="11887200" cy="1219200"/>
          </a:xfrm>
          <a:prstGeom prst="roundRect">
            <a:avLst/>
          </a:prstGeom>
          <a:solidFill>
            <a:srgbClr val="726055"/>
          </a:solidFill>
        </p:spPr>
        <p:txBody>
          <a:bodyPr vert="horz" lIns="365760" tIns="45720" rIns="91440" bIns="45720" rtlCol="0" anchor="ctr">
            <a:noAutofit/>
          </a:bodyPr>
          <a:lstStyle>
            <a:lvl1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/>
              <a:t>References</a:t>
            </a:r>
          </a:p>
        </p:txBody>
      </p:sp>
      <p:sp>
        <p:nvSpPr>
          <p:cNvPr id="183" name="Text Placeholder 1">
            <a:extLst>
              <a:ext uri="{FF2B5EF4-FFF2-40B4-BE49-F238E27FC236}">
                <a16:creationId xmlns:a16="http://schemas.microsoft.com/office/drawing/2014/main" id="{216AAFB9-5F6A-7353-5254-5C5EB5FF18BC}"/>
              </a:ext>
            </a:extLst>
          </p:cNvPr>
          <p:cNvSpPr txBox="1">
            <a:spLocks/>
          </p:cNvSpPr>
          <p:nvPr/>
        </p:nvSpPr>
        <p:spPr>
          <a:xfrm>
            <a:off x="28782062" y="28384749"/>
            <a:ext cx="14156819" cy="3600986"/>
          </a:xfrm>
          <a:prstGeom prst="rect">
            <a:avLst/>
          </a:prstGeom>
        </p:spPr>
        <p:txBody>
          <a:bodyPr vert="horz" wrap="square" lIns="365760" tIns="182880" rIns="365760" bIns="182880" rtlCol="0">
            <a:spAutoFit/>
          </a:bodyPr>
          <a:lstStyle>
            <a:lvl1pPr marL="45720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sz="3600" dirty="0"/>
              <a:t>The AutoMAD framework proves to be a promising method of discovering microarchitectural attacks</a:t>
            </a:r>
          </a:p>
          <a:p>
            <a:pPr marL="0" indent="0">
              <a:buClr>
                <a:schemeClr val="accent4"/>
              </a:buClr>
              <a:buNone/>
            </a:pPr>
            <a:r>
              <a:rPr lang="en-US" sz="3600" b="1" u="sng" dirty="0"/>
              <a:t>Future Work</a:t>
            </a:r>
          </a:p>
          <a:p>
            <a:pPr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sz="3600" dirty="0"/>
              <a:t> Expand AutoMAD to x86 systems</a:t>
            </a:r>
          </a:p>
          <a:p>
            <a:pPr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sz="3600" dirty="0"/>
              <a:t> Expand to discover more types of attacks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A69E86-72C1-4A50-43D9-DD8FDF23E9AA}"/>
              </a:ext>
            </a:extLst>
          </p:cNvPr>
          <p:cNvSpPr txBox="1">
            <a:spLocks/>
          </p:cNvSpPr>
          <p:nvPr/>
        </p:nvSpPr>
        <p:spPr>
          <a:xfrm>
            <a:off x="924251" y="18390051"/>
            <a:ext cx="11887200" cy="3416320"/>
          </a:xfrm>
          <a:prstGeom prst="rect">
            <a:avLst/>
          </a:prstGeom>
        </p:spPr>
        <p:txBody>
          <a:bodyPr vert="horz" wrap="square" lIns="182880" tIns="91440" rIns="182880" bIns="91440" rtlCol="0">
            <a:spAutoFit/>
          </a:bodyPr>
          <a:lstStyle>
            <a:lvl1pPr marL="45720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/>
              </a:buClr>
              <a:buFont typeface="Wingdings" pitchFamily="2" charset="2"/>
              <a:buChar char="Ø"/>
            </a:pPr>
            <a:endParaRPr lang="en-US" sz="800" dirty="0"/>
          </a:p>
          <a:p>
            <a:pPr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sz="3600" dirty="0"/>
              <a:t>Rise of cloud computing and shared hardware scenarios</a:t>
            </a:r>
          </a:p>
          <a:p>
            <a:pPr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sz="3600" dirty="0"/>
              <a:t>Hardware is complex, undocumented, and closed-source</a:t>
            </a:r>
          </a:p>
          <a:p>
            <a:pPr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sz="3600" dirty="0"/>
              <a:t>Lack of system security research on ARM processors</a:t>
            </a:r>
          </a:p>
          <a:p>
            <a:pPr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sz="3600" dirty="0"/>
              <a:t>Growth of ARM market share in multiple sectors</a:t>
            </a:r>
          </a:p>
          <a:p>
            <a:pPr marL="0" indent="0">
              <a:buClr>
                <a:schemeClr val="accent4"/>
              </a:buClr>
              <a:buNone/>
            </a:pPr>
            <a:endParaRPr lang="en-US" sz="800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0EC0D693-FC79-4423-2AB6-4F51AA0C7F73}"/>
              </a:ext>
            </a:extLst>
          </p:cNvPr>
          <p:cNvSpPr txBox="1">
            <a:spLocks/>
          </p:cNvSpPr>
          <p:nvPr/>
        </p:nvSpPr>
        <p:spPr>
          <a:xfrm>
            <a:off x="933400" y="21806371"/>
            <a:ext cx="11887200" cy="1219200"/>
          </a:xfrm>
          <a:prstGeom prst="roundRect">
            <a:avLst/>
          </a:prstGeom>
          <a:solidFill>
            <a:schemeClr val="accent3"/>
          </a:solidFill>
        </p:spPr>
        <p:txBody>
          <a:bodyPr vert="horz" lIns="365760" tIns="45720" rIns="91440" bIns="45720" rtlCol="0" anchor="ctr">
            <a:noAutofit/>
          </a:bodyPr>
          <a:lstStyle>
            <a:lvl1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/>
              <a:t>BACKGROUND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7614FF-70A8-71EE-FDE5-4CC60B61A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803239"/>
              </p:ext>
            </p:extLst>
          </p:nvPr>
        </p:nvGraphicFramePr>
        <p:xfrm>
          <a:off x="924251" y="23279660"/>
          <a:ext cx="11869797" cy="4739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5013">
                  <a:extLst>
                    <a:ext uri="{9D8B030D-6E8A-4147-A177-3AD203B41FA5}">
                      <a16:colId xmlns:a16="http://schemas.microsoft.com/office/drawing/2014/main" val="1851173234"/>
                    </a:ext>
                  </a:extLst>
                </a:gridCol>
                <a:gridCol w="1442720">
                  <a:extLst>
                    <a:ext uri="{9D8B030D-6E8A-4147-A177-3AD203B41FA5}">
                      <a16:colId xmlns:a16="http://schemas.microsoft.com/office/drawing/2014/main" val="3000031493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520033296"/>
                    </a:ext>
                  </a:extLst>
                </a:gridCol>
                <a:gridCol w="1969834">
                  <a:extLst>
                    <a:ext uri="{9D8B030D-6E8A-4147-A177-3AD203B41FA5}">
                      <a16:colId xmlns:a16="http://schemas.microsoft.com/office/drawing/2014/main" val="931759426"/>
                    </a:ext>
                  </a:extLst>
                </a:gridCol>
                <a:gridCol w="1622230">
                  <a:extLst>
                    <a:ext uri="{9D8B030D-6E8A-4147-A177-3AD203B41FA5}">
                      <a16:colId xmlns:a16="http://schemas.microsoft.com/office/drawing/2014/main" val="1192703907"/>
                    </a:ext>
                  </a:extLst>
                </a:gridCol>
              </a:tblGrid>
              <a:tr h="59654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Work</a:t>
                      </a:r>
                    </a:p>
                  </a:txBody>
                  <a:tcPr marL="68580" marR="68580" marT="68580" marB="6858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Arch</a:t>
                      </a:r>
                    </a:p>
                  </a:txBody>
                  <a:tcPr marL="68580" marR="68580" marT="68580" marB="6858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Open-Source?</a:t>
                      </a:r>
                    </a:p>
                  </a:txBody>
                  <a:tcPr marL="68580" marR="68580" marT="68580" marB="68580" anchor="b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Blackbox?</a:t>
                      </a:r>
                    </a:p>
                  </a:txBody>
                  <a:tcPr marL="68580" marR="68580" marT="68580" marB="68580" anchor="b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Guided?</a:t>
                      </a:r>
                    </a:p>
                  </a:txBody>
                  <a:tcPr marL="68580" marR="68580" marT="68580" marB="68580" anchor="b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415782"/>
                  </a:ext>
                </a:extLst>
              </a:tr>
              <a:tr h="596546">
                <a:tc>
                  <a:txBody>
                    <a:bodyPr/>
                    <a:lstStyle/>
                    <a:p>
                      <a:pPr marL="0" algn="ctr" defTabSz="2194670" rtl="0" eaLnBrk="1" latinLnBrk="0" hangingPunct="1"/>
                      <a:r>
                        <a:rPr lang="en-US" sz="3600" b="0" dirty="0"/>
                        <a:t>IntroSpectre [1]</a:t>
                      </a:r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RISC-V</a:t>
                      </a:r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✘</a:t>
                      </a:r>
                      <a:endParaRPr lang="en-US" sz="3600" b="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✘ </a:t>
                      </a:r>
                      <a:endParaRPr lang="en-US" sz="3600" b="0" dirty="0"/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36A32E"/>
                          </a:solidFill>
                        </a:rPr>
                        <a:t>✓</a:t>
                      </a:r>
                      <a:endParaRPr lang="en-US" sz="3600" b="0" dirty="0"/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6604443"/>
                  </a:ext>
                </a:extLst>
              </a:tr>
              <a:tr h="596546">
                <a:tc>
                  <a:txBody>
                    <a:bodyPr/>
                    <a:lstStyle/>
                    <a:p>
                      <a:pPr marL="0" algn="ctr" defTabSz="2194670" rtl="0" eaLnBrk="1" latinLnBrk="0" hangingPunct="1"/>
                      <a:r>
                        <a:rPr lang="en-US" sz="3600" b="0" dirty="0"/>
                        <a:t>Revizor [2]</a:t>
                      </a:r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x86</a:t>
                      </a:r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36A32E"/>
                          </a:solidFill>
                        </a:rPr>
                        <a:t>✓</a:t>
                      </a:r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36A32E"/>
                          </a:solidFill>
                        </a:rPr>
                        <a:t>✓</a:t>
                      </a:r>
                      <a:endParaRPr lang="en-US" sz="3600" b="0" dirty="0"/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✘</a:t>
                      </a:r>
                      <a:endParaRPr lang="en-US" sz="3600" b="0" dirty="0"/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4270186"/>
                  </a:ext>
                </a:extLst>
              </a:tr>
              <a:tr h="596546">
                <a:tc>
                  <a:txBody>
                    <a:bodyPr/>
                    <a:lstStyle/>
                    <a:p>
                      <a:pPr marL="0" algn="ctr" defTabSz="4389120" rtl="0" eaLnBrk="1" latinLnBrk="0" hangingPunct="1"/>
                      <a:r>
                        <a:rPr lang="en-US" sz="3600" b="0" dirty="0"/>
                        <a:t>SpecDoctor [3]</a:t>
                      </a:r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RISC-V</a:t>
                      </a:r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36A32E"/>
                          </a:solidFill>
                        </a:rPr>
                        <a:t>✓</a:t>
                      </a:r>
                      <a:endParaRPr lang="en-US" sz="3600" b="0" dirty="0"/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✘</a:t>
                      </a:r>
                      <a:endParaRPr lang="en-US" sz="3600" b="0" dirty="0"/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36A32E"/>
                          </a:solidFill>
                        </a:rPr>
                        <a:t>✓</a:t>
                      </a:r>
                      <a:endParaRPr lang="en-US" sz="3600" b="0" dirty="0"/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3379505"/>
                  </a:ext>
                </a:extLst>
              </a:tr>
              <a:tr h="596546">
                <a:tc>
                  <a:txBody>
                    <a:bodyPr/>
                    <a:lstStyle/>
                    <a:p>
                      <a:pPr marL="0" algn="ctr" defTabSz="4389120" rtl="0" eaLnBrk="1" latinLnBrk="0" hangingPunct="1"/>
                      <a:r>
                        <a:rPr lang="en-US" sz="3600" b="0" dirty="0"/>
                        <a:t>Transynther [4]</a:t>
                      </a:r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x86</a:t>
                      </a:r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36A32E"/>
                          </a:solidFill>
                        </a:rPr>
                        <a:t>✓</a:t>
                      </a:r>
                      <a:endParaRPr lang="en-US" sz="3600" b="0" dirty="0"/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36A32E"/>
                          </a:solidFill>
                        </a:rPr>
                        <a:t>✓</a:t>
                      </a:r>
                      <a:endParaRPr lang="en-US" sz="3600" b="0" dirty="0"/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✘</a:t>
                      </a:r>
                      <a:endParaRPr lang="en-US" sz="3600" b="0" dirty="0"/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3006720"/>
                  </a:ext>
                </a:extLst>
              </a:tr>
              <a:tr h="596546">
                <a:tc>
                  <a:txBody>
                    <a:bodyPr/>
                    <a:lstStyle/>
                    <a:p>
                      <a:pPr marL="0" algn="ctr" defTabSz="4389120" rtl="0" eaLnBrk="1" latinLnBrk="0" hangingPunct="1"/>
                      <a:r>
                        <a:rPr lang="en-US" sz="3600" b="0" dirty="0"/>
                        <a:t>Zenbleed [5]</a:t>
                      </a:r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x86</a:t>
                      </a:r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✘</a:t>
                      </a:r>
                      <a:endParaRPr lang="en-US" sz="3600" b="0" dirty="0"/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36A32E"/>
                          </a:solidFill>
                        </a:rPr>
                        <a:t>✓</a:t>
                      </a:r>
                      <a:endParaRPr lang="en-US" sz="3600" b="0" dirty="0"/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36A32E"/>
                          </a:solidFill>
                        </a:rPr>
                        <a:t>✓</a:t>
                      </a:r>
                      <a:endParaRPr lang="en-US" sz="3600" b="0" dirty="0"/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0354911"/>
                  </a:ext>
                </a:extLst>
              </a:tr>
              <a:tr h="596546">
                <a:tc>
                  <a:txBody>
                    <a:bodyPr/>
                    <a:lstStyle/>
                    <a:p>
                      <a:pPr marL="0" algn="ctr" defTabSz="4389120" rtl="0" eaLnBrk="1" latinLnBrk="0" hangingPunct="1"/>
                      <a:r>
                        <a:rPr lang="en-US" sz="3600" b="1" i="0" dirty="0"/>
                        <a:t>AutoMAD</a:t>
                      </a:r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ARM</a:t>
                      </a:r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36A32E"/>
                          </a:solidFill>
                        </a:rPr>
                        <a:t>✓</a:t>
                      </a:r>
                      <a:endParaRPr lang="en-US" sz="3600" b="1" dirty="0"/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36A32E"/>
                          </a:solidFill>
                        </a:rPr>
                        <a:t>✓</a:t>
                      </a:r>
                      <a:endParaRPr lang="en-US" sz="3600" b="1" dirty="0"/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36A32E"/>
                          </a:solidFill>
                        </a:rPr>
                        <a:t>✓</a:t>
                      </a:r>
                      <a:endParaRPr lang="en-US" sz="3600" b="1" dirty="0"/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5804649"/>
                  </a:ext>
                </a:extLst>
              </a:tr>
            </a:tbl>
          </a:graphicData>
        </a:graphic>
      </p:graphicFrame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CC6DB29-8CEC-7A5A-7223-830925D8091B}"/>
              </a:ext>
            </a:extLst>
          </p:cNvPr>
          <p:cNvSpPr txBox="1">
            <a:spLocks/>
          </p:cNvSpPr>
          <p:nvPr/>
        </p:nvSpPr>
        <p:spPr>
          <a:xfrm>
            <a:off x="913132" y="29668617"/>
            <a:ext cx="11887200" cy="2800767"/>
          </a:xfrm>
          <a:prstGeom prst="rect">
            <a:avLst/>
          </a:prstGeom>
        </p:spPr>
        <p:txBody>
          <a:bodyPr vert="horz" wrap="square" lIns="182880" tIns="91440" rIns="182880" bIns="91440" rtlCol="0">
            <a:spAutoFit/>
          </a:bodyPr>
          <a:lstStyle>
            <a:lvl1pPr marL="45720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200" b="1" dirty="0"/>
              <a:t>[1]</a:t>
            </a:r>
            <a:r>
              <a:rPr lang="en-US" sz="1200" dirty="0"/>
              <a:t> M. Ghaniyoun, K. Barber, Y. Zhang, and R. Teodorescu, “IntroSpectre: A pre-silicon framework for discovery and analysis of transient execution vulnerabilities,” in 2021 ACM/IEEE 48th Annual International Symposium on Computer Architecture (ISCA). IEEE, 2021, pp. 874–887.</a:t>
            </a:r>
          </a:p>
          <a:p>
            <a:pPr marL="0" indent="0" algn="l">
              <a:buNone/>
            </a:pPr>
            <a:r>
              <a:rPr lang="en-US" sz="1200" b="1" dirty="0"/>
              <a:t>[2]</a:t>
            </a:r>
            <a:r>
              <a:rPr lang="en-US" sz="1200" dirty="0"/>
              <a:t> O. Oleksenko, C. Fetzer, B. Kopf, and M. Silberstein, “Revizor: Testing black-box CPUs against speculation contracts,” in Proceedings of the 27th ACM International Conference on Architectural Support for Programming Languages and Operating Systems, 2022, pp. 226–239.</a:t>
            </a:r>
          </a:p>
          <a:p>
            <a:pPr marL="0" indent="0">
              <a:buNone/>
            </a:pPr>
            <a:r>
              <a:rPr lang="en-US" sz="1200" b="1" dirty="0"/>
              <a:t>[3]</a:t>
            </a:r>
            <a:r>
              <a:rPr lang="en-US" sz="1200" dirty="0"/>
              <a:t> J. Hur, S. Song, S. Kim, and B. Lee, “Specdoctor: Differential fuzz testing to find transient execution vulnerabilities,” in Proceedings of the 2022 ACM SIGSAC Conference on Computer and Communications Security, 2022, pp. 1473–1487.</a:t>
            </a:r>
          </a:p>
          <a:p>
            <a:pPr marL="0" indent="0">
              <a:buNone/>
            </a:pPr>
            <a:r>
              <a:rPr lang="en-US" sz="1200" b="1" dirty="0"/>
              <a:t>[4]</a:t>
            </a:r>
            <a:r>
              <a:rPr lang="en-US" sz="1200" dirty="0"/>
              <a:t> D. Moghimi, M. Lipp, B. Sunar, and M. Schwarz, “Medusa: Microarchitectural data leakage via automated attack synthesis,” in 29th USENIX Security Symposium (USENIX Security 20), 2020, pp. 1427–1444.</a:t>
            </a:r>
          </a:p>
          <a:p>
            <a:pPr marL="0" indent="0" algn="l">
              <a:buNone/>
            </a:pPr>
            <a:r>
              <a:rPr lang="en-US" sz="1200" b="1" dirty="0"/>
              <a:t>[5]</a:t>
            </a:r>
            <a:r>
              <a:rPr lang="en-US" sz="1200" dirty="0"/>
              <a:t> T. Ormandy, “Zenbleed,” 2023.</a:t>
            </a:r>
          </a:p>
          <a:p>
            <a:pPr marL="0" indent="0" algn="l">
              <a:buNone/>
            </a:pPr>
            <a:r>
              <a:rPr lang="en-US" sz="1200" b="1" dirty="0"/>
              <a:t>[6]</a:t>
            </a:r>
            <a:r>
              <a:rPr lang="en-US" sz="1200" dirty="0"/>
              <a:t> A. Yang, B. Yang, B. Hui, B. Zheng, B. Yu, C. Zhou, C. Li, C. Li, D. Liu, F. Huang et al., “Qwen2 technical report,” arXiv preprint arXiv:2407.10671, 2024.</a:t>
            </a:r>
            <a:endParaRPr lang="en-US" sz="1200" b="1" i="0" u="none" strike="noStrike" dirty="0">
              <a:solidFill>
                <a:srgbClr val="2D3880"/>
              </a:solidFill>
              <a:effectLst/>
              <a:latin typeface="YACgETiWKS8 0"/>
            </a:endParaRP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08664FE-FA8E-0D2B-9C7C-BD4CCB030683}"/>
              </a:ext>
            </a:extLst>
          </p:cNvPr>
          <p:cNvSpPr txBox="1">
            <a:spLocks/>
          </p:cNvSpPr>
          <p:nvPr/>
        </p:nvSpPr>
        <p:spPr>
          <a:xfrm>
            <a:off x="28812744" y="5939666"/>
            <a:ext cx="14173200" cy="1219200"/>
          </a:xfrm>
          <a:prstGeom prst="roundRect">
            <a:avLst/>
          </a:prstGeom>
          <a:solidFill>
            <a:srgbClr val="5E7062"/>
          </a:solidFill>
        </p:spPr>
        <p:txBody>
          <a:bodyPr vert="horz" lIns="365760" tIns="45720" rIns="91440" bIns="45720" rtlCol="0" anchor="ctr">
            <a:noAutofit/>
          </a:bodyPr>
          <a:lstStyle>
            <a:lvl1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/>
              <a:t>Implementation: The Classifier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DF37208-5077-933F-B5D2-32C1C34DA00F}"/>
              </a:ext>
            </a:extLst>
          </p:cNvPr>
          <p:cNvSpPr txBox="1">
            <a:spLocks/>
          </p:cNvSpPr>
          <p:nvPr/>
        </p:nvSpPr>
        <p:spPr>
          <a:xfrm>
            <a:off x="13720572" y="22529003"/>
            <a:ext cx="14173200" cy="1219200"/>
          </a:xfrm>
          <a:prstGeom prst="roundRect">
            <a:avLst/>
          </a:prstGeom>
          <a:solidFill>
            <a:srgbClr val="5E7062"/>
          </a:solidFill>
        </p:spPr>
        <p:txBody>
          <a:bodyPr vert="horz" lIns="365760" tIns="45720" rIns="91440" bIns="45720" rtlCol="0" anchor="ctr">
            <a:noAutofit/>
          </a:bodyPr>
          <a:lstStyle>
            <a:lvl1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/>
              <a:t>Implementation: The Generator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FA8790B1-EB6D-D68E-9CFA-7170E3EE70B1}"/>
              </a:ext>
            </a:extLst>
          </p:cNvPr>
          <p:cNvSpPr txBox="1">
            <a:spLocks/>
          </p:cNvSpPr>
          <p:nvPr/>
        </p:nvSpPr>
        <p:spPr>
          <a:xfrm>
            <a:off x="13714732" y="13213880"/>
            <a:ext cx="14173199" cy="9233297"/>
          </a:xfrm>
          <a:prstGeom prst="rect">
            <a:avLst/>
          </a:prstGeom>
        </p:spPr>
        <p:txBody>
          <a:bodyPr vert="horz" wrap="square" lIns="182880" tIns="91440" rIns="182880" bIns="91440" rtlCol="0">
            <a:spAutoFit/>
          </a:bodyPr>
          <a:lstStyle>
            <a:lvl1pPr marL="45720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4"/>
              </a:buClr>
              <a:buNone/>
            </a:pPr>
            <a:r>
              <a:rPr lang="en-US" sz="3600" b="1" u="sng" dirty="0"/>
              <a:t>Generator</a:t>
            </a:r>
          </a:p>
          <a:p>
            <a:pPr marL="0" indent="0">
              <a:buClr>
                <a:schemeClr val="accent4"/>
              </a:buClr>
              <a:buNone/>
            </a:pPr>
            <a:r>
              <a:rPr lang="en-US" sz="3600" b="1" dirty="0"/>
              <a:t>Purpose:</a:t>
            </a:r>
            <a:r>
              <a:rPr lang="en-US" sz="3600" dirty="0"/>
              <a:t> Create malicious code snippets written in ARM assembly</a:t>
            </a:r>
          </a:p>
          <a:p>
            <a:pPr marL="0" indent="0">
              <a:buClr>
                <a:schemeClr val="accent4"/>
              </a:buClr>
              <a:buNone/>
            </a:pPr>
            <a:r>
              <a:rPr lang="en-US" sz="3600" b="1" dirty="0"/>
              <a:t>How:  </a:t>
            </a:r>
            <a:r>
              <a:rPr lang="en-US" sz="3600" dirty="0"/>
              <a:t>A custom trained Large Language Model (LLM) generates code</a:t>
            </a:r>
          </a:p>
          <a:p>
            <a:pPr marL="0" indent="0">
              <a:buClr>
                <a:schemeClr val="accent4"/>
              </a:buClr>
              <a:buNone/>
            </a:pPr>
            <a:r>
              <a:rPr lang="en-US" sz="3600" b="1" u="sng" dirty="0"/>
              <a:t>Classifier</a:t>
            </a:r>
          </a:p>
          <a:p>
            <a:pPr marL="0" indent="0">
              <a:buClr>
                <a:schemeClr val="accent4"/>
              </a:buClr>
              <a:buNone/>
            </a:pPr>
            <a:r>
              <a:rPr lang="en-US" sz="3600" b="1" dirty="0"/>
              <a:t>Purpose:</a:t>
            </a:r>
            <a:r>
              <a:rPr lang="en-US" sz="3600" dirty="0"/>
              <a:t> Classify snippets as malicious or benign and collect run statistics</a:t>
            </a:r>
          </a:p>
          <a:p>
            <a:pPr marL="0" indent="0">
              <a:buClr>
                <a:schemeClr val="accent4"/>
              </a:buClr>
              <a:buNone/>
            </a:pPr>
            <a:r>
              <a:rPr lang="en-US" sz="3600" b="1" dirty="0"/>
              <a:t>How: </a:t>
            </a:r>
          </a:p>
          <a:p>
            <a:pPr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sz="3600" dirty="0"/>
              <a:t>During each processing stage a flag is set in the event a failure occurs </a:t>
            </a:r>
          </a:p>
          <a:p>
            <a:pPr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sz="3600" dirty="0"/>
              <a:t>The monitor thread records hardware events during snippet execution</a:t>
            </a:r>
          </a:p>
          <a:p>
            <a:pPr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sz="3600" dirty="0"/>
              <a:t>The measurements are analyzed to determine if the snippet is malicious</a:t>
            </a:r>
          </a:p>
          <a:p>
            <a:pPr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sz="3600" dirty="0"/>
              <a:t>Snippet, measurements, and flags are then passed to the Logger</a:t>
            </a:r>
          </a:p>
          <a:p>
            <a:pPr marL="0" indent="0">
              <a:buClr>
                <a:schemeClr val="accent4"/>
              </a:buClr>
              <a:buNone/>
            </a:pPr>
            <a:r>
              <a:rPr lang="en-US" sz="3600" b="1" u="sng" dirty="0"/>
              <a:t>Logger</a:t>
            </a:r>
          </a:p>
          <a:p>
            <a:pPr marL="0" indent="0">
              <a:buClr>
                <a:schemeClr val="accent4"/>
              </a:buClr>
              <a:buNone/>
            </a:pPr>
            <a:r>
              <a:rPr lang="en-US" sz="3600" b="1" dirty="0"/>
              <a:t>Purpose: </a:t>
            </a:r>
            <a:r>
              <a:rPr lang="en-US" sz="3600" dirty="0"/>
              <a:t>Save run statistics and potentially malicious snippets</a:t>
            </a:r>
          </a:p>
          <a:p>
            <a:pPr marL="0" indent="0">
              <a:buClr>
                <a:schemeClr val="accent4"/>
              </a:buClr>
              <a:buNone/>
            </a:pPr>
            <a:r>
              <a:rPr lang="en-US" sz="3600" b="1" dirty="0"/>
              <a:t>How: </a:t>
            </a:r>
            <a:r>
              <a:rPr lang="en-US" sz="3600" dirty="0"/>
              <a:t>Parses Classifier results and updates relevant files</a:t>
            </a:r>
            <a:endParaRPr lang="en-US" sz="3600" b="1" dirty="0"/>
          </a:p>
        </p:txBody>
      </p:sp>
      <p:sp>
        <p:nvSpPr>
          <p:cNvPr id="107" name="Text Placeholder 1">
            <a:extLst>
              <a:ext uri="{FF2B5EF4-FFF2-40B4-BE49-F238E27FC236}">
                <a16:creationId xmlns:a16="http://schemas.microsoft.com/office/drawing/2014/main" id="{35FE0536-FEDB-98D6-33AC-1F6CB5FA0D0E}"/>
              </a:ext>
            </a:extLst>
          </p:cNvPr>
          <p:cNvSpPr txBox="1">
            <a:spLocks/>
          </p:cNvSpPr>
          <p:nvPr/>
        </p:nvSpPr>
        <p:spPr>
          <a:xfrm>
            <a:off x="13714732" y="12570489"/>
            <a:ext cx="14180997" cy="615553"/>
          </a:xfrm>
          <a:prstGeom prst="rect">
            <a:avLst/>
          </a:prstGeom>
        </p:spPr>
        <p:txBody>
          <a:bodyPr vert="horz" wrap="square" lIns="182880" tIns="91440" rIns="182880" bIns="91440" rtlCol="0">
            <a:spAutoFit/>
          </a:bodyPr>
          <a:lstStyle>
            <a:lvl1pPr marL="45720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4"/>
              </a:buClr>
              <a:buNone/>
            </a:pPr>
            <a:r>
              <a:rPr lang="en-US" dirty="0"/>
              <a:t>Figure 1: AutoMAD Block Diagram</a:t>
            </a:r>
          </a:p>
        </p:txBody>
      </p:sp>
      <p:sp>
        <p:nvSpPr>
          <p:cNvPr id="229" name="Text Placeholder 8">
            <a:extLst>
              <a:ext uri="{FF2B5EF4-FFF2-40B4-BE49-F238E27FC236}">
                <a16:creationId xmlns:a16="http://schemas.microsoft.com/office/drawing/2014/main" id="{DFD238F1-43AA-5DB1-B272-1AF60A89B5C9}"/>
              </a:ext>
            </a:extLst>
          </p:cNvPr>
          <p:cNvSpPr txBox="1">
            <a:spLocks/>
          </p:cNvSpPr>
          <p:nvPr/>
        </p:nvSpPr>
        <p:spPr>
          <a:xfrm>
            <a:off x="28812744" y="12140662"/>
            <a:ext cx="14173200" cy="1219200"/>
          </a:xfrm>
          <a:prstGeom prst="roundRect">
            <a:avLst/>
          </a:prstGeom>
          <a:solidFill>
            <a:srgbClr val="4C5A6A"/>
          </a:solidFill>
        </p:spPr>
        <p:txBody>
          <a:bodyPr vert="horz" lIns="365760" tIns="45720" rIns="91440" bIns="45720" rtlCol="0" anchor="ctr">
            <a:noAutofit/>
          </a:bodyPr>
          <a:lstStyle>
            <a:lvl1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/>
              <a:t>Results</a:t>
            </a:r>
          </a:p>
        </p:txBody>
      </p:sp>
      <p:sp>
        <p:nvSpPr>
          <p:cNvPr id="230" name="Text Placeholder 8">
            <a:extLst>
              <a:ext uri="{FF2B5EF4-FFF2-40B4-BE49-F238E27FC236}">
                <a16:creationId xmlns:a16="http://schemas.microsoft.com/office/drawing/2014/main" id="{F2AC44B4-6953-ED7F-E0B6-2F731FE8FD94}"/>
              </a:ext>
            </a:extLst>
          </p:cNvPr>
          <p:cNvSpPr txBox="1">
            <a:spLocks/>
          </p:cNvSpPr>
          <p:nvPr/>
        </p:nvSpPr>
        <p:spPr>
          <a:xfrm>
            <a:off x="28812744" y="27165549"/>
            <a:ext cx="14173200" cy="1219200"/>
          </a:xfrm>
          <a:prstGeom prst="roundRect">
            <a:avLst/>
          </a:prstGeom>
          <a:solidFill>
            <a:srgbClr val="6D5479"/>
          </a:solidFill>
        </p:spPr>
        <p:txBody>
          <a:bodyPr vert="horz" lIns="365760" tIns="45720" rIns="91440" bIns="45720" rtlCol="0" anchor="ctr">
            <a:noAutofit/>
          </a:bodyPr>
          <a:lstStyle>
            <a:lvl1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/>
              <a:t>Conclusions</a:t>
            </a:r>
          </a:p>
        </p:txBody>
      </p:sp>
      <p:sp>
        <p:nvSpPr>
          <p:cNvPr id="231" name="Text Placeholder 1">
            <a:extLst>
              <a:ext uri="{FF2B5EF4-FFF2-40B4-BE49-F238E27FC236}">
                <a16:creationId xmlns:a16="http://schemas.microsoft.com/office/drawing/2014/main" id="{F44552AD-230D-8D69-971E-1F344E28E574}"/>
              </a:ext>
            </a:extLst>
          </p:cNvPr>
          <p:cNvSpPr txBox="1">
            <a:spLocks/>
          </p:cNvSpPr>
          <p:nvPr/>
        </p:nvSpPr>
        <p:spPr>
          <a:xfrm>
            <a:off x="13714732" y="23772846"/>
            <a:ext cx="14180997" cy="738664"/>
          </a:xfrm>
          <a:prstGeom prst="rect">
            <a:avLst/>
          </a:prstGeom>
        </p:spPr>
        <p:txBody>
          <a:bodyPr vert="horz" wrap="square" lIns="182880" tIns="91440" rIns="182880" bIns="91440" rtlCol="0">
            <a:spAutoFit/>
          </a:bodyPr>
          <a:lstStyle>
            <a:lvl1pPr marL="45720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4"/>
              </a:buClr>
              <a:buNone/>
            </a:pPr>
            <a:r>
              <a:rPr lang="en-US" sz="3600" b="1" u="sng" dirty="0"/>
              <a:t>Methodology: Three Stage Training Approach</a:t>
            </a:r>
            <a:endParaRPr lang="en-US" sz="3600" dirty="0"/>
          </a:p>
        </p:txBody>
      </p:sp>
      <p:graphicFrame>
        <p:nvGraphicFramePr>
          <p:cNvPr id="275" name="Table 274">
            <a:extLst>
              <a:ext uri="{FF2B5EF4-FFF2-40B4-BE49-F238E27FC236}">
                <a16:creationId xmlns:a16="http://schemas.microsoft.com/office/drawing/2014/main" id="{C96A5B1D-656C-83BA-CE79-B0507E8D7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275818"/>
              </p:ext>
            </p:extLst>
          </p:nvPr>
        </p:nvGraphicFramePr>
        <p:xfrm>
          <a:off x="13722065" y="24483309"/>
          <a:ext cx="14166333" cy="2682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6594">
                  <a:extLst>
                    <a:ext uri="{9D8B030D-6E8A-4147-A177-3AD203B41FA5}">
                      <a16:colId xmlns:a16="http://schemas.microsoft.com/office/drawing/2014/main" val="1851173234"/>
                    </a:ext>
                  </a:extLst>
                </a:gridCol>
                <a:gridCol w="8177349">
                  <a:extLst>
                    <a:ext uri="{9D8B030D-6E8A-4147-A177-3AD203B41FA5}">
                      <a16:colId xmlns:a16="http://schemas.microsoft.com/office/drawing/2014/main" val="3000031493"/>
                    </a:ext>
                  </a:extLst>
                </a:gridCol>
                <a:gridCol w="2299063">
                  <a:extLst>
                    <a:ext uri="{9D8B030D-6E8A-4147-A177-3AD203B41FA5}">
                      <a16:colId xmlns:a16="http://schemas.microsoft.com/office/drawing/2014/main" val="1520033296"/>
                    </a:ext>
                  </a:extLst>
                </a:gridCol>
                <a:gridCol w="1883327">
                  <a:extLst>
                    <a:ext uri="{9D8B030D-6E8A-4147-A177-3AD203B41FA5}">
                      <a16:colId xmlns:a16="http://schemas.microsoft.com/office/drawing/2014/main" val="931759426"/>
                    </a:ext>
                  </a:extLst>
                </a:gridCol>
              </a:tblGrid>
              <a:tr h="59654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Stage</a:t>
                      </a:r>
                    </a:p>
                  </a:txBody>
                  <a:tcPr marL="68580" marR="68580" marT="68580" marB="6858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Goal</a:t>
                      </a:r>
                    </a:p>
                  </a:txBody>
                  <a:tcPr marL="68580" marR="68580" marT="68580" marB="6858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Train Algo</a:t>
                      </a:r>
                    </a:p>
                  </a:txBody>
                  <a:tcPr marL="68580" marR="68580" marT="68580" marB="68580" anchor="b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Time</a:t>
                      </a:r>
                    </a:p>
                  </a:txBody>
                  <a:tcPr marL="68580" marR="68580" marT="68580" marB="68580" anchor="b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415782"/>
                  </a:ext>
                </a:extLst>
              </a:tr>
              <a:tr h="596546">
                <a:tc>
                  <a:txBody>
                    <a:bodyPr/>
                    <a:lstStyle/>
                    <a:p>
                      <a:pPr marL="0" algn="ctr" defTabSz="2194670" rtl="0" eaLnBrk="1" latinLnBrk="0" hangingPunct="1"/>
                      <a:r>
                        <a:rPr lang="en-US" sz="3600" b="0" dirty="0"/>
                        <a:t>1</a:t>
                      </a:r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Familiarize model to ARM assembly</a:t>
                      </a:r>
                      <a:endParaRPr lang="en-US" sz="3600" b="0" dirty="0"/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0000"/>
                          </a:solidFill>
                        </a:rPr>
                        <a:t>SFT</a:t>
                      </a:r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0000"/>
                          </a:solidFill>
                        </a:rPr>
                        <a:t>2d</a:t>
                      </a:r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6604443"/>
                  </a:ext>
                </a:extLst>
              </a:tr>
              <a:tr h="596546">
                <a:tc>
                  <a:txBody>
                    <a:bodyPr/>
                    <a:lstStyle/>
                    <a:p>
                      <a:pPr marL="0" algn="ctr" defTabSz="2194670" rtl="0" eaLnBrk="1" latinLnBrk="0" hangingPunct="1"/>
                      <a:r>
                        <a:rPr lang="en-US" sz="3600" b="0" dirty="0"/>
                        <a:t>2</a:t>
                      </a:r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Reward successful compilation + execution</a:t>
                      </a:r>
                      <a:endParaRPr lang="en-US" sz="3600" b="0" dirty="0"/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0000"/>
                          </a:solidFill>
                        </a:rPr>
                        <a:t>PPO</a:t>
                      </a:r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0000"/>
                          </a:solidFill>
                        </a:rPr>
                        <a:t>14d</a:t>
                      </a:r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4270186"/>
                  </a:ext>
                </a:extLst>
              </a:tr>
              <a:tr h="596546">
                <a:tc>
                  <a:txBody>
                    <a:bodyPr/>
                    <a:lstStyle/>
                    <a:p>
                      <a:pPr marL="0" algn="ctr" defTabSz="4389120" rtl="0" eaLnBrk="1" latinLnBrk="0" hangingPunct="1"/>
                      <a:r>
                        <a:rPr lang="en-US" sz="3600" b="0" dirty="0"/>
                        <a:t>3</a:t>
                      </a:r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Reward high peak-to-peak current</a:t>
                      </a:r>
                      <a:endParaRPr lang="en-US" sz="3600" b="0" dirty="0"/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0000"/>
                          </a:solidFill>
                        </a:rPr>
                        <a:t>ODPO</a:t>
                      </a:r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0000"/>
                          </a:solidFill>
                        </a:rPr>
                        <a:t>5d</a:t>
                      </a:r>
                    </a:p>
                  </a:txBody>
                  <a:tcPr marL="68580" marR="68580" marT="68580" marB="6858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3379505"/>
                  </a:ext>
                </a:extLst>
              </a:tr>
            </a:tbl>
          </a:graphicData>
        </a:graphic>
      </p:graphicFrame>
      <p:sp>
        <p:nvSpPr>
          <p:cNvPr id="276" name="Text Placeholder 1">
            <a:extLst>
              <a:ext uri="{FF2B5EF4-FFF2-40B4-BE49-F238E27FC236}">
                <a16:creationId xmlns:a16="http://schemas.microsoft.com/office/drawing/2014/main" id="{34860CB0-E898-4258-4ED0-85ADCDFBB8A2}"/>
              </a:ext>
            </a:extLst>
          </p:cNvPr>
          <p:cNvSpPr txBox="1">
            <a:spLocks/>
          </p:cNvSpPr>
          <p:nvPr/>
        </p:nvSpPr>
        <p:spPr>
          <a:xfrm>
            <a:off x="13551077" y="27277308"/>
            <a:ext cx="14180997" cy="738664"/>
          </a:xfrm>
          <a:prstGeom prst="rect">
            <a:avLst/>
          </a:prstGeom>
        </p:spPr>
        <p:txBody>
          <a:bodyPr vert="horz" wrap="square" lIns="182880" tIns="91440" rIns="182880" bIns="91440" rtlCol="0">
            <a:spAutoFit/>
          </a:bodyPr>
          <a:lstStyle>
            <a:lvl1pPr marL="45720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4"/>
              </a:buClr>
              <a:buNone/>
            </a:pPr>
            <a:r>
              <a:rPr lang="en-US" sz="3600" b="1" u="sng" dirty="0"/>
              <a:t>Partial Responses</a:t>
            </a:r>
            <a:endParaRPr lang="en-US" sz="3600" dirty="0"/>
          </a:p>
        </p:txBody>
      </p:sp>
      <p:sp>
        <p:nvSpPr>
          <p:cNvPr id="277" name="Text Placeholder 1">
            <a:extLst>
              <a:ext uri="{FF2B5EF4-FFF2-40B4-BE49-F238E27FC236}">
                <a16:creationId xmlns:a16="http://schemas.microsoft.com/office/drawing/2014/main" id="{77E3DF2A-453A-90A4-B279-E525F7AC7672}"/>
              </a:ext>
            </a:extLst>
          </p:cNvPr>
          <p:cNvSpPr txBox="1">
            <a:spLocks/>
          </p:cNvSpPr>
          <p:nvPr/>
        </p:nvSpPr>
        <p:spPr>
          <a:xfrm>
            <a:off x="28810130" y="7172941"/>
            <a:ext cx="14180997" cy="4985980"/>
          </a:xfrm>
          <a:prstGeom prst="rect">
            <a:avLst/>
          </a:prstGeom>
        </p:spPr>
        <p:txBody>
          <a:bodyPr vert="horz" wrap="square" lIns="182880" tIns="91440" rIns="182880" bIns="91440" rtlCol="0">
            <a:spAutoFit/>
          </a:bodyPr>
          <a:lstStyle>
            <a:lvl1pPr marL="45720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4"/>
              </a:buClr>
              <a:buNone/>
            </a:pPr>
            <a:r>
              <a:rPr lang="en-US" sz="3600" b="1" dirty="0"/>
              <a:t>Code Target: </a:t>
            </a:r>
            <a:r>
              <a:rPr lang="en-US" sz="3600" dirty="0"/>
              <a:t>fault injection attack</a:t>
            </a:r>
          </a:p>
          <a:p>
            <a:pPr marL="0" indent="0">
              <a:buClr>
                <a:schemeClr val="accent4"/>
              </a:buClr>
              <a:buNone/>
            </a:pPr>
            <a:r>
              <a:rPr lang="en-US" sz="3600" b="1" dirty="0"/>
              <a:t>Cause: </a:t>
            </a:r>
            <a:r>
              <a:rPr lang="en-US" sz="3600" dirty="0"/>
              <a:t>Rapid oscillations in power which disrupts the voltage regulator</a:t>
            </a:r>
            <a:endParaRPr lang="en-US" sz="3600" b="1" dirty="0"/>
          </a:p>
          <a:p>
            <a:pPr marL="0" indent="0">
              <a:buClr>
                <a:schemeClr val="accent4"/>
              </a:buClr>
              <a:buNone/>
            </a:pPr>
            <a:r>
              <a:rPr lang="en-US" sz="3600" b="1" dirty="0"/>
              <a:t>How to Monitor (Machine Specific):</a:t>
            </a:r>
          </a:p>
          <a:p>
            <a:pPr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sz="3600" dirty="0"/>
              <a:t>Nvidi</a:t>
            </a:r>
            <a:r>
              <a:rPr lang="en-US" sz="3600" dirty="0">
                <a:solidFill>
                  <a:srgbClr val="000000"/>
                </a:solidFill>
              </a:rPr>
              <a:t>a </a:t>
            </a:r>
            <a:r>
              <a:rPr lang="en-US" sz="3600" i="0" u="none" strike="noStrike" dirty="0">
                <a:solidFill>
                  <a:srgbClr val="000000"/>
                </a:solidFill>
                <a:effectLst/>
              </a:rPr>
              <a:t>Jetson AGX Orin comes with a INA3221 power monitor</a:t>
            </a:r>
          </a:p>
          <a:p>
            <a:pPr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rgbClr val="000000"/>
                </a:solidFill>
              </a:rPr>
              <a:t>Samples current on the CPU and CV combined rail</a:t>
            </a:r>
          </a:p>
          <a:p>
            <a:pPr marL="0" indent="0">
              <a:buClr>
                <a:schemeClr val="accent4"/>
              </a:buClr>
              <a:buNone/>
            </a:pPr>
            <a:r>
              <a:rPr lang="en-US" sz="3600" b="1" dirty="0">
                <a:solidFill>
                  <a:srgbClr val="000000"/>
                </a:solidFill>
              </a:rPr>
              <a:t>How to Analyze:</a:t>
            </a:r>
          </a:p>
          <a:p>
            <a:pPr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sz="3600" i="0" u="none" strike="noStrike" dirty="0">
                <a:solidFill>
                  <a:srgbClr val="000000"/>
                </a:solidFill>
                <a:effectLst/>
              </a:rPr>
              <a:t>Calculates average peak-to-peak, flags snippet if within the top-n</a:t>
            </a:r>
            <a:endParaRPr lang="en-US" sz="3600" u="none" strike="noStrike" dirty="0">
              <a:solidFill>
                <a:srgbClr val="000000"/>
              </a:solidFill>
              <a:effectLst/>
              <a:latin typeface="PT Mono" panose="02060509020205020204" pitchFamily="49" charset="77"/>
            </a:endParaRPr>
          </a:p>
        </p:txBody>
      </p:sp>
      <p:graphicFrame>
        <p:nvGraphicFramePr>
          <p:cNvPr id="279" name="Table 278">
            <a:extLst>
              <a:ext uri="{FF2B5EF4-FFF2-40B4-BE49-F238E27FC236}">
                <a16:creationId xmlns:a16="http://schemas.microsoft.com/office/drawing/2014/main" id="{DEE3CB74-EC00-9485-EA60-BF4B1868A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194712"/>
              </p:ext>
            </p:extLst>
          </p:nvPr>
        </p:nvGraphicFramePr>
        <p:xfrm>
          <a:off x="13539957" y="27958906"/>
          <a:ext cx="14325908" cy="44385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62954">
                  <a:extLst>
                    <a:ext uri="{9D8B030D-6E8A-4147-A177-3AD203B41FA5}">
                      <a16:colId xmlns:a16="http://schemas.microsoft.com/office/drawing/2014/main" val="1851173234"/>
                    </a:ext>
                  </a:extLst>
                </a:gridCol>
                <a:gridCol w="7162954">
                  <a:extLst>
                    <a:ext uri="{9D8B030D-6E8A-4147-A177-3AD203B41FA5}">
                      <a16:colId xmlns:a16="http://schemas.microsoft.com/office/drawing/2014/main" val="3000031493"/>
                    </a:ext>
                  </a:extLst>
                </a:gridCol>
              </a:tblGrid>
              <a:tr h="65082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Base Model: Qwen2-0.5B-Instruct [6]</a:t>
                      </a:r>
                    </a:p>
                  </a:txBody>
                  <a:tcPr marL="68580" marR="68580" marT="68580" marB="6858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Trained Model: AutoMAD-RL-3</a:t>
                      </a:r>
                    </a:p>
                  </a:txBody>
                  <a:tcPr marL="68580" marR="68580" marT="68580" marB="6858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415782"/>
                  </a:ext>
                </a:extLst>
              </a:tr>
              <a:tr h="3787737">
                <a:tc>
                  <a:txBody>
                    <a:bodyPr/>
                    <a:lstStyle/>
                    <a:p>
                      <a:pPr marL="0" algn="l" defTabSz="2194670" rtl="0" eaLnBrk="1" latinLnBrk="0" hangingPunct="1"/>
                      <a:r>
                        <a:rPr lang="en-US" sz="2800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@loca8 main2 proc</a:t>
                      </a:r>
                    </a:p>
                    <a:p>
                      <a:pPr marL="0" algn="l" defTabSz="2194670" rtl="0" eaLnBrk="1" latinLnBrk="0" hangingPunct="1"/>
                      <a:r>
                        <a:rPr lang="en-US" sz="2800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*loca1 int_main 0x40000000 3,3  </a:t>
                      </a:r>
                    </a:p>
                    <a:p>
                      <a:pPr marL="0" algn="l" defTabSz="2194670" rtl="0" eaLnBrk="1" latinLnBrk="0" hangingPunct="1"/>
                      <a:r>
                        <a:rPr lang="en-US" sz="2800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*loca2 asm( #0x40000001 0x60 ) 10</a:t>
                      </a:r>
                    </a:p>
                    <a:p>
                      <a:pPr marL="0" algn="l" defTabSz="2194670" rtl="0" eaLnBrk="1" latinLnBrk="0" hangingPunct="1"/>
                      <a:r>
                        <a:rPr lang="en-US" sz="2800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*loca3 asm( #0x40000002 0x70 ) 20</a:t>
                      </a:r>
                    </a:p>
                    <a:p>
                      <a:pPr marL="0" algn="l" defTabSz="2194670" rtl="0" eaLnBrk="1" latinLnBrk="0" hangingPunct="1"/>
                      <a:r>
                        <a:rPr lang="en-US" sz="2800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ARM assembly can't directly perform this type of attack due to the limitations of the hardware and software. . .</a:t>
                      </a:r>
                    </a:p>
                  </a:txBody>
                  <a:tcPr marL="68580" marR="68580" marT="68580" marB="6858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stp    x29, x30, [sp, -16]!</a:t>
                      </a:r>
                    </a:p>
                    <a:p>
                      <a:pPr algn="l"/>
                      <a:r>
                        <a:rPr lang="en-US" sz="3200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    x29, sp</a:t>
                      </a:r>
                    </a:p>
                    <a:p>
                      <a:pPr algn="l"/>
                      <a:r>
                        <a:rPr lang="en-US" sz="3200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    </a:t>
                      </a:r>
                      <a:r>
                        <a:rPr lang="en-US" sz="3200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wzr</a:t>
                      </a:r>
                      <a:r>
                        <a:rPr lang="en-US" sz="3200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[sp, 48]</a:t>
                      </a:r>
                    </a:p>
                    <a:p>
                      <a:pPr algn="l"/>
                      <a:r>
                        <a:rPr lang="en-US" sz="3200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ldrsw  x1, [sp, 44]</a:t>
                      </a:r>
                    </a:p>
                    <a:p>
                      <a:pPr algn="l"/>
                      <a:r>
                        <a:rPr lang="en-US" sz="3200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    x0, x1, 1</a:t>
                      </a:r>
                    </a:p>
                    <a:p>
                      <a:pPr algn="l"/>
                      <a:r>
                        <a:rPr lang="en-US" sz="3200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cmp    x0, 15</a:t>
                      </a:r>
                    </a:p>
                    <a:p>
                      <a:pPr algn="l"/>
                      <a:r>
                        <a:rPr lang="en-US" sz="3200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bhi    BRANCH3</a:t>
                      </a:r>
                    </a:p>
                  </a:txBody>
                  <a:tcPr marL="68580" marR="68580" marT="68580" marB="685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6604443"/>
                  </a:ext>
                </a:extLst>
              </a:tr>
            </a:tbl>
          </a:graphicData>
        </a:graphic>
      </p:graphicFrame>
      <p:grpSp>
        <p:nvGrpSpPr>
          <p:cNvPr id="248" name="Group 247">
            <a:extLst>
              <a:ext uri="{FF2B5EF4-FFF2-40B4-BE49-F238E27FC236}">
                <a16:creationId xmlns:a16="http://schemas.microsoft.com/office/drawing/2014/main" id="{4E4106B0-CBE8-9818-2589-BE5628FAD43E}"/>
              </a:ext>
            </a:extLst>
          </p:cNvPr>
          <p:cNvGrpSpPr/>
          <p:nvPr/>
        </p:nvGrpSpPr>
        <p:grpSpPr>
          <a:xfrm>
            <a:off x="13579095" y="7283459"/>
            <a:ext cx="14292180" cy="5474752"/>
            <a:chOff x="13579095" y="7283459"/>
            <a:chExt cx="14292180" cy="5474752"/>
          </a:xfrm>
        </p:grpSpPr>
        <p:sp>
          <p:nvSpPr>
            <p:cNvPr id="249" name="Text Placeholder 1">
              <a:extLst>
                <a:ext uri="{FF2B5EF4-FFF2-40B4-BE49-F238E27FC236}">
                  <a16:creationId xmlns:a16="http://schemas.microsoft.com/office/drawing/2014/main" id="{9B760B28-D19F-652A-643A-21183B3D8797}"/>
                </a:ext>
              </a:extLst>
            </p:cNvPr>
            <p:cNvSpPr txBox="1">
              <a:spLocks/>
            </p:cNvSpPr>
            <p:nvPr/>
          </p:nvSpPr>
          <p:spPr>
            <a:xfrm>
              <a:off x="17082432" y="7283459"/>
              <a:ext cx="1719604" cy="492443"/>
            </a:xfrm>
            <a:prstGeom prst="rect">
              <a:avLst/>
            </a:prstGeom>
          </p:spPr>
          <p:txBody>
            <a:bodyPr vert="horz" wrap="square" lIns="182880" tIns="91440" rIns="182880" bIns="91440" rtlCol="0">
              <a:spAutoFit/>
            </a:bodyPr>
            <a:lstStyle>
              <a:lvl1pPr marL="457200" indent="-457200" algn="l" defTabSz="438912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97280" indent="-457200" algn="l" defTabSz="438912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97280" indent="-457200" algn="l" defTabSz="438912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457200" algn="l" defTabSz="438912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457200" algn="l" defTabSz="438912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" indent="-457200" algn="l" defTabSz="438912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97280" indent="-457200" algn="l" defTabSz="438912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97280" indent="-457200" algn="l" defTabSz="438912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97280" indent="-457200" algn="l" defTabSz="438912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chemeClr val="accent4"/>
                </a:buClr>
                <a:buNone/>
              </a:pPr>
              <a:r>
                <a:rPr lang="en-US" sz="2000" dirty="0">
                  <a:latin typeface="+mj-lt"/>
                </a:rPr>
                <a:t>AutoMAD</a:t>
              </a:r>
            </a:p>
          </p:txBody>
        </p: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3409736E-C20E-6E9C-107C-EF23BC057521}"/>
                </a:ext>
              </a:extLst>
            </p:cNvPr>
            <p:cNvGrpSpPr/>
            <p:nvPr/>
          </p:nvGrpSpPr>
          <p:grpSpPr>
            <a:xfrm>
              <a:off x="15038949" y="8215239"/>
              <a:ext cx="1719604" cy="1481866"/>
              <a:chOff x="15038949" y="8215239"/>
              <a:chExt cx="1719604" cy="1481866"/>
            </a:xfrm>
          </p:grpSpPr>
          <p:pic>
            <p:nvPicPr>
              <p:cNvPr id="337" name="Graphic 336">
                <a:extLst>
                  <a:ext uri="{FF2B5EF4-FFF2-40B4-BE49-F238E27FC236}">
                    <a16:creationId xmlns:a16="http://schemas.microsoft.com/office/drawing/2014/main" id="{7E1F9AAC-90B7-3599-3BC0-D3D42AE22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5279071" y="8215239"/>
                <a:ext cx="1230387" cy="1230387"/>
              </a:xfrm>
              <a:prstGeom prst="rect">
                <a:avLst/>
              </a:prstGeom>
            </p:spPr>
          </p:pic>
          <p:sp>
            <p:nvSpPr>
              <p:cNvPr id="338" name="Text Placeholder 1">
                <a:extLst>
                  <a:ext uri="{FF2B5EF4-FFF2-40B4-BE49-F238E27FC236}">
                    <a16:creationId xmlns:a16="http://schemas.microsoft.com/office/drawing/2014/main" id="{25969CF5-D730-CBC6-1012-FC5206A8E1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038949" y="9235440"/>
                <a:ext cx="1719604" cy="461665"/>
              </a:xfrm>
              <a:prstGeom prst="rect">
                <a:avLst/>
              </a:prstGeom>
            </p:spPr>
            <p:txBody>
              <a:bodyPr vert="horz" wrap="square" lIns="182880" tIns="91440" rIns="182880" bIns="91440" rtlCol="0">
                <a:spAutoFit/>
              </a:bodyPr>
              <a:lstStyle>
                <a:lvl1pPr marL="45720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Clr>
                    <a:schemeClr val="accent4"/>
                  </a:buClr>
                  <a:buNone/>
                </a:pPr>
                <a:r>
                  <a:rPr lang="en-US" sz="1800" dirty="0"/>
                  <a:t>Configuration</a:t>
                </a:r>
              </a:p>
            </p:txBody>
          </p:sp>
        </p:grpSp>
        <p:sp>
          <p:nvSpPr>
            <p:cNvPr id="251" name="Rounded Rectangle 250">
              <a:extLst>
                <a:ext uri="{FF2B5EF4-FFF2-40B4-BE49-F238E27FC236}">
                  <a16:creationId xmlns:a16="http://schemas.microsoft.com/office/drawing/2014/main" id="{581E41F0-8E6A-DB3C-4E17-02B491FA073F}"/>
                </a:ext>
              </a:extLst>
            </p:cNvPr>
            <p:cNvSpPr/>
            <p:nvPr/>
          </p:nvSpPr>
          <p:spPr>
            <a:xfrm>
              <a:off x="17113546" y="7707026"/>
              <a:ext cx="10752319" cy="4848084"/>
            </a:xfrm>
            <a:prstGeom prst="roundRect">
              <a:avLst>
                <a:gd name="adj" fmla="val 672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 err="1"/>
            </a:p>
          </p:txBody>
        </p:sp>
        <p:sp>
          <p:nvSpPr>
            <p:cNvPr id="252" name="Right Arrow 251">
              <a:extLst>
                <a:ext uri="{FF2B5EF4-FFF2-40B4-BE49-F238E27FC236}">
                  <a16:creationId xmlns:a16="http://schemas.microsoft.com/office/drawing/2014/main" id="{E282D4F9-FB73-5EDD-2CF6-5C8FA34E31B8}"/>
                </a:ext>
              </a:extLst>
            </p:cNvPr>
            <p:cNvSpPr/>
            <p:nvPr/>
          </p:nvSpPr>
          <p:spPr>
            <a:xfrm>
              <a:off x="16461227" y="8869680"/>
              <a:ext cx="592084" cy="166808"/>
            </a:xfrm>
            <a:prstGeom prst="rightArrow">
              <a:avLst/>
            </a:prstGeom>
            <a:solidFill>
              <a:srgbClr val="3E4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 err="1"/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id="{91E4055B-DFA7-DE25-D028-07BE5124A39A}"/>
                </a:ext>
              </a:extLst>
            </p:cNvPr>
            <p:cNvSpPr/>
            <p:nvPr/>
          </p:nvSpPr>
          <p:spPr>
            <a:xfrm>
              <a:off x="17331530" y="8168691"/>
              <a:ext cx="1799872" cy="1615530"/>
            </a:xfrm>
            <a:prstGeom prst="roundRect">
              <a:avLst>
                <a:gd name="adj" fmla="val 6727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 err="1"/>
            </a:p>
          </p:txBody>
        </p:sp>
        <p:sp>
          <p:nvSpPr>
            <p:cNvPr id="254" name="Text Placeholder 1">
              <a:extLst>
                <a:ext uri="{FF2B5EF4-FFF2-40B4-BE49-F238E27FC236}">
                  <a16:creationId xmlns:a16="http://schemas.microsoft.com/office/drawing/2014/main" id="{672A8AB9-5230-E452-716E-C6E3C41C2248}"/>
                </a:ext>
              </a:extLst>
            </p:cNvPr>
            <p:cNvSpPr txBox="1">
              <a:spLocks/>
            </p:cNvSpPr>
            <p:nvPr/>
          </p:nvSpPr>
          <p:spPr>
            <a:xfrm>
              <a:off x="17271295" y="7763978"/>
              <a:ext cx="1473791" cy="461665"/>
            </a:xfrm>
            <a:prstGeom prst="rect">
              <a:avLst/>
            </a:prstGeom>
          </p:spPr>
          <p:txBody>
            <a:bodyPr vert="horz" wrap="square" lIns="182880" tIns="91440" rIns="182880" bIns="91440" rtlCol="0">
              <a:spAutoFit/>
            </a:bodyPr>
            <a:lstStyle>
              <a:lvl1pPr marL="457200" indent="-457200" algn="l" defTabSz="438912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97280" indent="-457200" algn="l" defTabSz="438912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97280" indent="-457200" algn="l" defTabSz="438912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457200" algn="l" defTabSz="438912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457200" algn="l" defTabSz="438912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" indent="-457200" algn="l" defTabSz="438912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97280" indent="-457200" algn="l" defTabSz="438912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97280" indent="-457200" algn="l" defTabSz="438912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97280" indent="-457200" algn="l" defTabSz="438912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chemeClr val="accent4"/>
                </a:buClr>
                <a:buNone/>
              </a:pPr>
              <a:r>
                <a:rPr lang="en-US" sz="1800" dirty="0">
                  <a:latin typeface="+mj-lt"/>
                </a:rPr>
                <a:t>Generator</a:t>
              </a:r>
            </a:p>
          </p:txBody>
        </p: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00DF0608-E42F-6EA6-41FE-D08759F214B9}"/>
                </a:ext>
              </a:extLst>
            </p:cNvPr>
            <p:cNvGrpSpPr/>
            <p:nvPr/>
          </p:nvGrpSpPr>
          <p:grpSpPr>
            <a:xfrm>
              <a:off x="17372037" y="8243582"/>
              <a:ext cx="1719604" cy="1453523"/>
              <a:chOff x="17372037" y="8243582"/>
              <a:chExt cx="1719604" cy="1453523"/>
            </a:xfrm>
          </p:grpSpPr>
          <p:pic>
            <p:nvPicPr>
              <p:cNvPr id="335" name="Graphic 334">
                <a:extLst>
                  <a:ext uri="{FF2B5EF4-FFF2-40B4-BE49-F238E27FC236}">
                    <a16:creationId xmlns:a16="http://schemas.microsoft.com/office/drawing/2014/main" id="{23B23362-6577-4101-61E8-8339833679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7616646" y="8243582"/>
                <a:ext cx="1230387" cy="1230387"/>
              </a:xfrm>
              <a:prstGeom prst="rect">
                <a:avLst/>
              </a:prstGeom>
            </p:spPr>
          </p:pic>
          <p:sp>
            <p:nvSpPr>
              <p:cNvPr id="336" name="Text Placeholder 1">
                <a:extLst>
                  <a:ext uri="{FF2B5EF4-FFF2-40B4-BE49-F238E27FC236}">
                    <a16:creationId xmlns:a16="http://schemas.microsoft.com/office/drawing/2014/main" id="{00ECA365-FCE2-2C96-979F-1280A995A7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72037" y="9235440"/>
                <a:ext cx="1719604" cy="461665"/>
              </a:xfrm>
              <a:prstGeom prst="rect">
                <a:avLst/>
              </a:prstGeom>
            </p:spPr>
            <p:txBody>
              <a:bodyPr vert="horz" wrap="square" lIns="182880" tIns="91440" rIns="182880" bIns="91440" rtlCol="0">
                <a:spAutoFit/>
              </a:bodyPr>
              <a:lstStyle>
                <a:lvl1pPr marL="45720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Clr>
                    <a:schemeClr val="accent4"/>
                  </a:buClr>
                  <a:buNone/>
                </a:pPr>
                <a:r>
                  <a:rPr lang="en-US" sz="1800" dirty="0"/>
                  <a:t>Custom LLM</a:t>
                </a:r>
              </a:p>
            </p:txBody>
          </p:sp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747DB0A1-3D1E-2DDF-104E-59EE1E8BDE03}"/>
                </a:ext>
              </a:extLst>
            </p:cNvPr>
            <p:cNvGrpSpPr/>
            <p:nvPr/>
          </p:nvGrpSpPr>
          <p:grpSpPr>
            <a:xfrm>
              <a:off x="19031064" y="8219656"/>
              <a:ext cx="1719604" cy="1477449"/>
              <a:chOff x="19031064" y="8219656"/>
              <a:chExt cx="1719604" cy="1477449"/>
            </a:xfrm>
          </p:grpSpPr>
          <p:pic>
            <p:nvPicPr>
              <p:cNvPr id="333" name="Graphic 332">
                <a:extLst>
                  <a:ext uri="{FF2B5EF4-FFF2-40B4-BE49-F238E27FC236}">
                    <a16:creationId xmlns:a16="http://schemas.microsoft.com/office/drawing/2014/main" id="{E31C55A4-494A-013D-0C66-5DC213A01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9291708" y="8219656"/>
                <a:ext cx="1198317" cy="1198317"/>
              </a:xfrm>
              <a:prstGeom prst="rect">
                <a:avLst/>
              </a:prstGeom>
            </p:spPr>
          </p:pic>
          <p:sp>
            <p:nvSpPr>
              <p:cNvPr id="334" name="Text Placeholder 1">
                <a:extLst>
                  <a:ext uri="{FF2B5EF4-FFF2-40B4-BE49-F238E27FC236}">
                    <a16:creationId xmlns:a16="http://schemas.microsoft.com/office/drawing/2014/main" id="{6721F712-775B-6A58-A690-F19FBDC689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31064" y="9235440"/>
                <a:ext cx="1719604" cy="461665"/>
              </a:xfrm>
              <a:prstGeom prst="rect">
                <a:avLst/>
              </a:prstGeom>
            </p:spPr>
            <p:txBody>
              <a:bodyPr vert="horz" wrap="square" lIns="182880" tIns="91440" rIns="182880" bIns="91440" rtlCol="0">
                <a:spAutoFit/>
              </a:bodyPr>
              <a:lstStyle>
                <a:lvl1pPr marL="45720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Clr>
                    <a:schemeClr val="accent4"/>
                  </a:buClr>
                  <a:buNone/>
                </a:pPr>
                <a:r>
                  <a:rPr lang="en-US" sz="1800" dirty="0"/>
                  <a:t>Snippet</a:t>
                </a:r>
              </a:p>
            </p:txBody>
          </p:sp>
        </p:grp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7ADAD807-2D9D-7692-8D2A-4CC5D1764B45}"/>
                </a:ext>
              </a:extLst>
            </p:cNvPr>
            <p:cNvSpPr/>
            <p:nvPr/>
          </p:nvSpPr>
          <p:spPr>
            <a:xfrm>
              <a:off x="18914659" y="8911005"/>
              <a:ext cx="434656" cy="82296"/>
            </a:xfrm>
            <a:prstGeom prst="rect">
              <a:avLst/>
            </a:prstGeom>
            <a:solidFill>
              <a:srgbClr val="3E4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 err="1"/>
            </a:p>
          </p:txBody>
        </p:sp>
        <p:sp>
          <p:nvSpPr>
            <p:cNvPr id="258" name="Rounded Rectangle 257">
              <a:extLst>
                <a:ext uri="{FF2B5EF4-FFF2-40B4-BE49-F238E27FC236}">
                  <a16:creationId xmlns:a16="http://schemas.microsoft.com/office/drawing/2014/main" id="{F1CB89C3-4877-2C69-A707-65D69429AEE1}"/>
                </a:ext>
              </a:extLst>
            </p:cNvPr>
            <p:cNvSpPr/>
            <p:nvPr/>
          </p:nvSpPr>
          <p:spPr>
            <a:xfrm>
              <a:off x="20647737" y="8168690"/>
              <a:ext cx="7031342" cy="4213991"/>
            </a:xfrm>
            <a:prstGeom prst="roundRect">
              <a:avLst>
                <a:gd name="adj" fmla="val 672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 err="1"/>
            </a:p>
          </p:txBody>
        </p:sp>
        <p:sp>
          <p:nvSpPr>
            <p:cNvPr id="259" name="Text Placeholder 1">
              <a:extLst>
                <a:ext uri="{FF2B5EF4-FFF2-40B4-BE49-F238E27FC236}">
                  <a16:creationId xmlns:a16="http://schemas.microsoft.com/office/drawing/2014/main" id="{79803CFA-4DF9-A870-3DB6-64A28D2DF655}"/>
                </a:ext>
              </a:extLst>
            </p:cNvPr>
            <p:cNvSpPr txBox="1">
              <a:spLocks/>
            </p:cNvSpPr>
            <p:nvPr/>
          </p:nvSpPr>
          <p:spPr>
            <a:xfrm>
              <a:off x="20743633" y="7763977"/>
              <a:ext cx="1473791" cy="461665"/>
            </a:xfrm>
            <a:prstGeom prst="rect">
              <a:avLst/>
            </a:prstGeom>
          </p:spPr>
          <p:txBody>
            <a:bodyPr vert="horz" wrap="square" lIns="182880" tIns="91440" rIns="182880" bIns="91440" rtlCol="0">
              <a:spAutoFit/>
            </a:bodyPr>
            <a:lstStyle>
              <a:lvl1pPr marL="457200" indent="-457200" algn="l" defTabSz="438912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97280" indent="-457200" algn="l" defTabSz="438912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97280" indent="-457200" algn="l" defTabSz="438912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457200" algn="l" defTabSz="438912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457200" algn="l" defTabSz="438912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" indent="-457200" algn="l" defTabSz="438912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97280" indent="-457200" algn="l" defTabSz="438912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97280" indent="-457200" algn="l" defTabSz="438912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97280" indent="-457200" algn="l" defTabSz="438912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chemeClr val="accent4"/>
                </a:buClr>
                <a:buNone/>
              </a:pPr>
              <a:r>
                <a:rPr lang="en-US" sz="1800" dirty="0">
                  <a:latin typeface="+mj-lt"/>
                </a:rPr>
                <a:t>Classifier</a:t>
              </a:r>
            </a:p>
          </p:txBody>
        </p: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11F987B5-75F8-B5DB-4F15-97066E535F2C}"/>
                </a:ext>
              </a:extLst>
            </p:cNvPr>
            <p:cNvGrpSpPr/>
            <p:nvPr/>
          </p:nvGrpSpPr>
          <p:grpSpPr>
            <a:xfrm>
              <a:off x="20683598" y="8164579"/>
              <a:ext cx="1719604" cy="1532526"/>
              <a:chOff x="20533932" y="8164579"/>
              <a:chExt cx="1719604" cy="1532526"/>
            </a:xfrm>
          </p:grpSpPr>
          <p:pic>
            <p:nvPicPr>
              <p:cNvPr id="331" name="Graphic 330">
                <a:extLst>
                  <a:ext uri="{FF2B5EF4-FFF2-40B4-BE49-F238E27FC236}">
                    <a16:creationId xmlns:a16="http://schemas.microsoft.com/office/drawing/2014/main" id="{DEB79840-997E-BB56-69E6-1C50A1D424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0797776" y="8164579"/>
                <a:ext cx="1198318" cy="1198318"/>
              </a:xfrm>
              <a:prstGeom prst="rect">
                <a:avLst/>
              </a:prstGeom>
            </p:spPr>
          </p:pic>
          <p:sp>
            <p:nvSpPr>
              <p:cNvPr id="332" name="Text Placeholder 1">
                <a:extLst>
                  <a:ext uri="{FF2B5EF4-FFF2-40B4-BE49-F238E27FC236}">
                    <a16:creationId xmlns:a16="http://schemas.microsoft.com/office/drawing/2014/main" id="{0776E2E2-6804-F171-329A-FBE88F2DC3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33932" y="9235440"/>
                <a:ext cx="1719604" cy="461665"/>
              </a:xfrm>
              <a:prstGeom prst="rect">
                <a:avLst/>
              </a:prstGeom>
            </p:spPr>
            <p:txBody>
              <a:bodyPr vert="horz" wrap="square" lIns="182880" tIns="91440" rIns="182880" bIns="91440" rtlCol="0">
                <a:spAutoFit/>
              </a:bodyPr>
              <a:lstStyle>
                <a:lvl1pPr marL="45720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Clr>
                    <a:schemeClr val="accent4"/>
                  </a:buClr>
                  <a:buNone/>
                </a:pPr>
                <a:r>
                  <a:rPr lang="en-US" sz="1800" dirty="0"/>
                  <a:t>Preprocess</a:t>
                </a:r>
              </a:p>
            </p:txBody>
          </p:sp>
        </p:grpSp>
        <p:sp>
          <p:nvSpPr>
            <p:cNvPr id="261" name="Right Arrow 260">
              <a:extLst>
                <a:ext uri="{FF2B5EF4-FFF2-40B4-BE49-F238E27FC236}">
                  <a16:creationId xmlns:a16="http://schemas.microsoft.com/office/drawing/2014/main" id="{709EBCC2-6CC2-E7EC-5A62-968047EAC3BC}"/>
                </a:ext>
              </a:extLst>
            </p:cNvPr>
            <p:cNvSpPr/>
            <p:nvPr/>
          </p:nvSpPr>
          <p:spPr>
            <a:xfrm>
              <a:off x="20422844" y="8869680"/>
              <a:ext cx="437464" cy="166808"/>
            </a:xfrm>
            <a:prstGeom prst="rightArrow">
              <a:avLst/>
            </a:prstGeom>
            <a:solidFill>
              <a:srgbClr val="3E4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 err="1"/>
            </a:p>
          </p:txBody>
        </p:sp>
        <p:sp>
          <p:nvSpPr>
            <p:cNvPr id="262" name="Right Arrow 261">
              <a:extLst>
                <a:ext uri="{FF2B5EF4-FFF2-40B4-BE49-F238E27FC236}">
                  <a16:creationId xmlns:a16="http://schemas.microsoft.com/office/drawing/2014/main" id="{CF315194-36B3-D8B8-69AD-471E6F30A4F5}"/>
                </a:ext>
              </a:extLst>
            </p:cNvPr>
            <p:cNvSpPr/>
            <p:nvPr/>
          </p:nvSpPr>
          <p:spPr>
            <a:xfrm>
              <a:off x="22201625" y="8869680"/>
              <a:ext cx="1847274" cy="166808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rgbClr val="3E4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 err="1"/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E70BC276-4A1F-FA2A-4351-CAF3664A9B31}"/>
                </a:ext>
              </a:extLst>
            </p:cNvPr>
            <p:cNvGrpSpPr/>
            <p:nvPr/>
          </p:nvGrpSpPr>
          <p:grpSpPr>
            <a:xfrm>
              <a:off x="26112306" y="8365454"/>
              <a:ext cx="1719604" cy="1331651"/>
              <a:chOff x="26112306" y="8365454"/>
              <a:chExt cx="1719604" cy="1331651"/>
            </a:xfrm>
          </p:grpSpPr>
          <p:pic>
            <p:nvPicPr>
              <p:cNvPr id="329" name="Graphic 328">
                <a:extLst>
                  <a:ext uri="{FF2B5EF4-FFF2-40B4-BE49-F238E27FC236}">
                    <a16:creationId xmlns:a16="http://schemas.microsoft.com/office/drawing/2014/main" id="{E11AF5D4-E38E-CCB9-BA15-F2398CB380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6478688" y="8365454"/>
                <a:ext cx="986839" cy="986839"/>
              </a:xfrm>
              <a:prstGeom prst="rect">
                <a:avLst/>
              </a:prstGeom>
            </p:spPr>
          </p:pic>
          <p:sp>
            <p:nvSpPr>
              <p:cNvPr id="330" name="Text Placeholder 1">
                <a:extLst>
                  <a:ext uri="{FF2B5EF4-FFF2-40B4-BE49-F238E27FC236}">
                    <a16:creationId xmlns:a16="http://schemas.microsoft.com/office/drawing/2014/main" id="{40B2404B-86E3-595E-9303-CB0AFFFDE2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112306" y="9235440"/>
                <a:ext cx="1719604" cy="461665"/>
              </a:xfrm>
              <a:prstGeom prst="rect">
                <a:avLst/>
              </a:prstGeom>
            </p:spPr>
            <p:txBody>
              <a:bodyPr vert="horz" wrap="square" lIns="182880" tIns="91440" rIns="182880" bIns="91440" rtlCol="0">
                <a:spAutoFit/>
              </a:bodyPr>
              <a:lstStyle>
                <a:lvl1pPr marL="45720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Clr>
                    <a:schemeClr val="accent4"/>
                  </a:buClr>
                  <a:buNone/>
                </a:pPr>
                <a:r>
                  <a:rPr lang="en-US" sz="1800" dirty="0"/>
                  <a:t>SSH</a:t>
                </a:r>
              </a:p>
            </p:txBody>
          </p:sp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21FD0926-B2E8-48CC-B017-87A1C0985E79}"/>
                </a:ext>
              </a:extLst>
            </p:cNvPr>
            <p:cNvGrpSpPr/>
            <p:nvPr/>
          </p:nvGrpSpPr>
          <p:grpSpPr>
            <a:xfrm>
              <a:off x="13579095" y="10109032"/>
              <a:ext cx="14292180" cy="2649179"/>
              <a:chOff x="13579095" y="9864612"/>
              <a:chExt cx="14292180" cy="2649179"/>
            </a:xfrm>
          </p:grpSpPr>
          <p:sp>
            <p:nvSpPr>
              <p:cNvPr id="281" name="Rounded Rectangle 280">
                <a:extLst>
                  <a:ext uri="{FF2B5EF4-FFF2-40B4-BE49-F238E27FC236}">
                    <a16:creationId xmlns:a16="http://schemas.microsoft.com/office/drawing/2014/main" id="{5060C32E-F436-C72C-4928-901ED5274223}"/>
                  </a:ext>
                </a:extLst>
              </p:cNvPr>
              <p:cNvSpPr/>
              <p:nvPr/>
            </p:nvSpPr>
            <p:spPr>
              <a:xfrm>
                <a:off x="17331530" y="10522732"/>
                <a:ext cx="1803399" cy="1615530"/>
              </a:xfrm>
              <a:prstGeom prst="roundRect">
                <a:avLst>
                  <a:gd name="adj" fmla="val 6727"/>
                </a:avLst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 err="1"/>
              </a:p>
            </p:txBody>
          </p:sp>
          <p:grpSp>
            <p:nvGrpSpPr>
              <p:cNvPr id="282" name="Group 281">
                <a:extLst>
                  <a:ext uri="{FF2B5EF4-FFF2-40B4-BE49-F238E27FC236}">
                    <a16:creationId xmlns:a16="http://schemas.microsoft.com/office/drawing/2014/main" id="{F1C3BF10-CBDC-52D7-C1CD-08247F31E76F}"/>
                  </a:ext>
                </a:extLst>
              </p:cNvPr>
              <p:cNvGrpSpPr/>
              <p:nvPr/>
            </p:nvGrpSpPr>
            <p:grpSpPr>
              <a:xfrm>
                <a:off x="13579095" y="9864612"/>
                <a:ext cx="14292180" cy="2649179"/>
                <a:chOff x="13579095" y="9864612"/>
                <a:chExt cx="14292180" cy="2649179"/>
              </a:xfrm>
            </p:grpSpPr>
            <p:grpSp>
              <p:nvGrpSpPr>
                <p:cNvPr id="283" name="Group 282">
                  <a:extLst>
                    <a:ext uri="{FF2B5EF4-FFF2-40B4-BE49-F238E27FC236}">
                      <a16:creationId xmlns:a16="http://schemas.microsoft.com/office/drawing/2014/main" id="{CF068F69-0EF3-DEAC-A325-91946B090B14}"/>
                    </a:ext>
                  </a:extLst>
                </p:cNvPr>
                <p:cNvGrpSpPr/>
                <p:nvPr/>
              </p:nvGrpSpPr>
              <p:grpSpPr>
                <a:xfrm>
                  <a:off x="13579095" y="10126413"/>
                  <a:ext cx="2864583" cy="2387378"/>
                  <a:chOff x="13579095" y="9963128"/>
                  <a:chExt cx="2864583" cy="2387378"/>
                </a:xfrm>
              </p:grpSpPr>
              <p:sp>
                <p:nvSpPr>
                  <p:cNvPr id="321" name="Freeform 320">
                    <a:extLst>
                      <a:ext uri="{FF2B5EF4-FFF2-40B4-BE49-F238E27FC236}">
                        <a16:creationId xmlns:a16="http://schemas.microsoft.com/office/drawing/2014/main" id="{FA60D177-D7CA-9351-6365-0E4F88932D10}"/>
                      </a:ext>
                    </a:extLst>
                  </p:cNvPr>
                  <p:cNvSpPr/>
                  <p:nvPr/>
                </p:nvSpPr>
                <p:spPr>
                  <a:xfrm>
                    <a:off x="13742558" y="9963128"/>
                    <a:ext cx="2539014" cy="1930620"/>
                  </a:xfrm>
                  <a:custGeom>
                    <a:avLst/>
                    <a:gdLst>
                      <a:gd name="connsiteX0" fmla="*/ 171085 w 2539014"/>
                      <a:gd name="connsiteY0" fmla="*/ 0 h 1930620"/>
                      <a:gd name="connsiteX1" fmla="*/ 855402 w 2539014"/>
                      <a:gd name="connsiteY1" fmla="*/ 0 h 1930620"/>
                      <a:gd name="connsiteX2" fmla="*/ 1026487 w 2539014"/>
                      <a:gd name="connsiteY2" fmla="*/ 171085 h 1930620"/>
                      <a:gd name="connsiteX3" fmla="*/ 1026487 w 2539014"/>
                      <a:gd name="connsiteY3" fmla="*/ 185430 h 1930620"/>
                      <a:gd name="connsiteX4" fmla="*/ 2345787 w 2539014"/>
                      <a:gd name="connsiteY4" fmla="*/ 185430 h 1930620"/>
                      <a:gd name="connsiteX5" fmla="*/ 2539014 w 2539014"/>
                      <a:gd name="connsiteY5" fmla="*/ 378657 h 1930620"/>
                      <a:gd name="connsiteX6" fmla="*/ 2539014 w 2539014"/>
                      <a:gd name="connsiteY6" fmla="*/ 1737393 h 1930620"/>
                      <a:gd name="connsiteX7" fmla="*/ 2345787 w 2539014"/>
                      <a:gd name="connsiteY7" fmla="*/ 1930620 h 1930620"/>
                      <a:gd name="connsiteX8" fmla="*/ 193227 w 2539014"/>
                      <a:gd name="connsiteY8" fmla="*/ 1930620 h 1930620"/>
                      <a:gd name="connsiteX9" fmla="*/ 0 w 2539014"/>
                      <a:gd name="connsiteY9" fmla="*/ 1737393 h 1930620"/>
                      <a:gd name="connsiteX10" fmla="*/ 0 w 2539014"/>
                      <a:gd name="connsiteY10" fmla="*/ 1354008 h 1930620"/>
                      <a:gd name="connsiteX11" fmla="*/ 0 w 2539014"/>
                      <a:gd name="connsiteY11" fmla="*/ 378657 h 1930620"/>
                      <a:gd name="connsiteX12" fmla="*/ 0 w 2539014"/>
                      <a:gd name="connsiteY12" fmla="*/ 171085 h 1930620"/>
                      <a:gd name="connsiteX13" fmla="*/ 171085 w 2539014"/>
                      <a:gd name="connsiteY13" fmla="*/ 0 h 193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539014" h="1930620">
                        <a:moveTo>
                          <a:pt x="171085" y="0"/>
                        </a:moveTo>
                        <a:lnTo>
                          <a:pt x="855402" y="0"/>
                        </a:lnTo>
                        <a:cubicBezTo>
                          <a:pt x="949890" y="0"/>
                          <a:pt x="1026487" y="76597"/>
                          <a:pt x="1026487" y="171085"/>
                        </a:cubicBezTo>
                        <a:lnTo>
                          <a:pt x="1026487" y="185430"/>
                        </a:lnTo>
                        <a:lnTo>
                          <a:pt x="2345787" y="185430"/>
                        </a:lnTo>
                        <a:cubicBezTo>
                          <a:pt x="2452503" y="185430"/>
                          <a:pt x="2539014" y="271941"/>
                          <a:pt x="2539014" y="378657"/>
                        </a:cubicBezTo>
                        <a:lnTo>
                          <a:pt x="2539014" y="1737393"/>
                        </a:lnTo>
                        <a:cubicBezTo>
                          <a:pt x="2539014" y="1844109"/>
                          <a:pt x="2452503" y="1930620"/>
                          <a:pt x="2345787" y="1930620"/>
                        </a:cubicBezTo>
                        <a:lnTo>
                          <a:pt x="193227" y="1930620"/>
                        </a:lnTo>
                        <a:cubicBezTo>
                          <a:pt x="86511" y="1930620"/>
                          <a:pt x="0" y="1844109"/>
                          <a:pt x="0" y="1737393"/>
                        </a:cubicBezTo>
                        <a:lnTo>
                          <a:pt x="0" y="1354008"/>
                        </a:lnTo>
                        <a:lnTo>
                          <a:pt x="0" y="378657"/>
                        </a:lnTo>
                        <a:lnTo>
                          <a:pt x="0" y="171085"/>
                        </a:lnTo>
                        <a:cubicBezTo>
                          <a:pt x="0" y="76597"/>
                          <a:pt x="76597" y="0"/>
                          <a:pt x="171085" y="0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40000"/>
                      <a:lumOff val="60000"/>
                    </a:schemeClr>
                  </a:solidFill>
                  <a:ln w="190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6000" dirty="0" err="1"/>
                  </a:p>
                </p:txBody>
              </p:sp>
              <p:grpSp>
                <p:nvGrpSpPr>
                  <p:cNvPr id="322" name="Group 321">
                    <a:extLst>
                      <a:ext uri="{FF2B5EF4-FFF2-40B4-BE49-F238E27FC236}">
                        <a16:creationId xmlns:a16="http://schemas.microsoft.com/office/drawing/2014/main" id="{7F9C01C5-DD6C-A92D-637A-59E5BAEAEC08}"/>
                      </a:ext>
                    </a:extLst>
                  </p:cNvPr>
                  <p:cNvGrpSpPr/>
                  <p:nvPr/>
                </p:nvGrpSpPr>
                <p:grpSpPr>
                  <a:xfrm>
                    <a:off x="13579095" y="10326668"/>
                    <a:ext cx="1719604" cy="1494692"/>
                    <a:chOff x="14860612" y="9299424"/>
                    <a:chExt cx="1719604" cy="1494692"/>
                  </a:xfrm>
                </p:grpSpPr>
                <p:pic>
                  <p:nvPicPr>
                    <p:cNvPr id="327" name="Graphic 326">
                      <a:extLst>
                        <a:ext uri="{FF2B5EF4-FFF2-40B4-BE49-F238E27FC236}">
                          <a16:creationId xmlns:a16="http://schemas.microsoft.com/office/drawing/2014/main" id="{B675D0EC-843E-1D07-F0A2-1A683986266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5100734" y="9299424"/>
                      <a:ext cx="1230387" cy="123038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28" name="Text Placeholder 1">
                      <a:extLst>
                        <a:ext uri="{FF2B5EF4-FFF2-40B4-BE49-F238E27FC236}">
                          <a16:creationId xmlns:a16="http://schemas.microsoft.com/office/drawing/2014/main" id="{5D122FD9-2A66-DAFD-DC8D-1EB88B386C55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14860612" y="10332451"/>
                      <a:ext cx="1719604" cy="461665"/>
                    </a:xfrm>
                    <a:prstGeom prst="rect">
                      <a:avLst/>
                    </a:prstGeom>
                  </p:spPr>
                  <p:txBody>
                    <a:bodyPr vert="horz" wrap="square" lIns="182880" tIns="91440" rIns="182880" bIns="91440" rtlCol="0">
                      <a:spAutoFit/>
                    </a:bodyPr>
                    <a:lstStyle>
                      <a:lvl1pPr marL="457200" indent="-457200" algn="l" defTabSz="438912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defRPr sz="2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097280" indent="-457200" algn="l" defTabSz="438912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97280" indent="-457200" algn="l" defTabSz="438912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97280" indent="-457200" algn="l" defTabSz="438912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097280" indent="-457200" algn="l" defTabSz="438912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097280" indent="-457200" algn="l" defTabSz="438912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097280" indent="-457200" algn="l" defTabSz="438912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097280" indent="-457200" algn="l" defTabSz="438912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097280" indent="-457200" algn="l" defTabSz="438912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4"/>
                        </a:buClr>
                        <a:buNone/>
                      </a:pPr>
                      <a:r>
                        <a:rPr lang="en-US" sz="1800" dirty="0"/>
                        <a:t>Stats</a:t>
                      </a:r>
                    </a:p>
                  </p:txBody>
                </p:sp>
              </p:grpSp>
              <p:grpSp>
                <p:nvGrpSpPr>
                  <p:cNvPr id="323" name="Group 322">
                    <a:extLst>
                      <a:ext uri="{FF2B5EF4-FFF2-40B4-BE49-F238E27FC236}">
                        <a16:creationId xmlns:a16="http://schemas.microsoft.com/office/drawing/2014/main" id="{76C7AE75-5A12-BACF-8221-88163A005B55}"/>
                      </a:ext>
                    </a:extLst>
                  </p:cNvPr>
                  <p:cNvGrpSpPr/>
                  <p:nvPr/>
                </p:nvGrpSpPr>
                <p:grpSpPr>
                  <a:xfrm>
                    <a:off x="14724074" y="10221959"/>
                    <a:ext cx="1719604" cy="1599401"/>
                    <a:chOff x="15293048" y="9851426"/>
                    <a:chExt cx="1719604" cy="1599401"/>
                  </a:xfrm>
                </p:grpSpPr>
                <p:pic>
                  <p:nvPicPr>
                    <p:cNvPr id="325" name="Graphic 324">
                      <a:extLst>
                        <a:ext uri="{FF2B5EF4-FFF2-40B4-BE49-F238E27FC236}">
                          <a16:creationId xmlns:a16="http://schemas.microsoft.com/office/drawing/2014/main" id="{E0F99C85-EB3C-5984-03E7-DCFE4CF6D38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">
                      <a:extLst>
                        <a:ext uri="{96DAC541-7B7A-43D3-8B79-37D633B846F1}">
                          <asvg:svgBlip xmlns:asvg="http://schemas.microsoft.com/office/drawing/2016/SVG/main" r:embed="rId1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5587115" y="9851426"/>
                      <a:ext cx="1138415" cy="113841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26" name="Text Placeholder 1">
                      <a:extLst>
                        <a:ext uri="{FF2B5EF4-FFF2-40B4-BE49-F238E27FC236}">
                          <a16:creationId xmlns:a16="http://schemas.microsoft.com/office/drawing/2014/main" id="{944F5AE1-3CC0-1B69-7C12-D3AF44947E36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15293048" y="10712163"/>
                      <a:ext cx="1719604" cy="738664"/>
                    </a:xfrm>
                    <a:prstGeom prst="rect">
                      <a:avLst/>
                    </a:prstGeom>
                  </p:spPr>
                  <p:txBody>
                    <a:bodyPr vert="horz" wrap="square" lIns="182880" tIns="91440" rIns="182880" bIns="91440" rtlCol="0">
                      <a:spAutoFit/>
                    </a:bodyPr>
                    <a:lstStyle>
                      <a:lvl1pPr marL="457200" indent="-457200" algn="l" defTabSz="438912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defRPr sz="2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097280" indent="-457200" algn="l" defTabSz="438912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97280" indent="-457200" algn="l" defTabSz="438912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097280" indent="-457200" algn="l" defTabSz="438912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097280" indent="-457200" algn="l" defTabSz="438912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097280" indent="-457200" algn="l" defTabSz="438912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097280" indent="-457200" algn="l" defTabSz="438912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097280" indent="-457200" algn="l" defTabSz="438912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097280" indent="-457200" algn="l" defTabSz="438912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4"/>
                        </a:buClr>
                        <a:buNone/>
                      </a:pPr>
                      <a:r>
                        <a:rPr lang="en-US" sz="1800" dirty="0"/>
                        <a:t>Malicious Snippets</a:t>
                      </a:r>
                    </a:p>
                  </p:txBody>
                </p:sp>
              </p:grpSp>
              <p:sp>
                <p:nvSpPr>
                  <p:cNvPr id="324" name="Text Placeholder 1">
                    <a:extLst>
                      <a:ext uri="{FF2B5EF4-FFF2-40B4-BE49-F238E27FC236}">
                        <a16:creationId xmlns:a16="http://schemas.microsoft.com/office/drawing/2014/main" id="{3B7B73CD-4A05-B6C4-7953-9C7BABFF34FF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4152263" y="11888841"/>
                    <a:ext cx="1719604" cy="461665"/>
                  </a:xfrm>
                  <a:prstGeom prst="rect">
                    <a:avLst/>
                  </a:prstGeom>
                </p:spPr>
                <p:txBody>
                  <a:bodyPr vert="horz" wrap="square" lIns="182880" tIns="91440" rIns="182880" bIns="91440" rtlCol="0">
                    <a:spAutoFit/>
                  </a:bodyPr>
                  <a:lstStyle>
                    <a:lvl1pPr marL="45720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80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buClr>
                        <a:schemeClr val="accent4"/>
                      </a:buClr>
                      <a:buNone/>
                    </a:pPr>
                    <a:r>
                      <a:rPr lang="en-US" sz="1800" dirty="0"/>
                      <a:t>Run Log</a:t>
                    </a:r>
                  </a:p>
                </p:txBody>
              </p:sp>
            </p:grpSp>
            <p:sp>
              <p:nvSpPr>
                <p:cNvPr id="288" name="Right Arrow 287">
                  <a:extLst>
                    <a:ext uri="{FF2B5EF4-FFF2-40B4-BE49-F238E27FC236}">
                      <a16:creationId xmlns:a16="http://schemas.microsoft.com/office/drawing/2014/main" id="{E23380FA-6450-3B31-137F-D39C279D9896}"/>
                    </a:ext>
                  </a:extLst>
                </p:cNvPr>
                <p:cNvSpPr/>
                <p:nvPr/>
              </p:nvSpPr>
              <p:spPr>
                <a:xfrm rot="10800000">
                  <a:off x="16438536" y="11109960"/>
                  <a:ext cx="592084" cy="166808"/>
                </a:xfrm>
                <a:prstGeom prst="rightArrow">
                  <a:avLst/>
                </a:prstGeom>
                <a:solidFill>
                  <a:srgbClr val="3E465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0" dirty="0" err="1"/>
                </a:p>
              </p:txBody>
            </p:sp>
            <p:grpSp>
              <p:nvGrpSpPr>
                <p:cNvPr id="290" name="Group 289">
                  <a:extLst>
                    <a:ext uri="{FF2B5EF4-FFF2-40B4-BE49-F238E27FC236}">
                      <a16:creationId xmlns:a16="http://schemas.microsoft.com/office/drawing/2014/main" id="{3BF46E5C-E5AC-CB20-03B0-BF0FEDE3E8BE}"/>
                    </a:ext>
                  </a:extLst>
                </p:cNvPr>
                <p:cNvGrpSpPr/>
                <p:nvPr/>
              </p:nvGrpSpPr>
              <p:grpSpPr>
                <a:xfrm>
                  <a:off x="19028470" y="10607481"/>
                  <a:ext cx="1719604" cy="1494496"/>
                  <a:chOff x="19028470" y="10607481"/>
                  <a:chExt cx="1719604" cy="1494496"/>
                </a:xfrm>
              </p:grpSpPr>
              <p:pic>
                <p:nvPicPr>
                  <p:cNvPr id="319" name="Graphic 318">
                    <a:extLst>
                      <a:ext uri="{FF2B5EF4-FFF2-40B4-BE49-F238E27FC236}">
                        <a16:creationId xmlns:a16="http://schemas.microsoft.com/office/drawing/2014/main" id="{BC2F2750-7599-7B2A-C3FD-CC9C273EEEA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289114" y="10607481"/>
                    <a:ext cx="1198317" cy="1198317"/>
                  </a:xfrm>
                  <a:prstGeom prst="rect">
                    <a:avLst/>
                  </a:prstGeom>
                </p:spPr>
              </p:pic>
              <p:sp>
                <p:nvSpPr>
                  <p:cNvPr id="320" name="Text Placeholder 1">
                    <a:extLst>
                      <a:ext uri="{FF2B5EF4-FFF2-40B4-BE49-F238E27FC236}">
                        <a16:creationId xmlns:a16="http://schemas.microsoft.com/office/drawing/2014/main" id="{87B3CD6F-8B4A-E56D-14BA-0397253B117C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9028470" y="11640312"/>
                    <a:ext cx="1719604" cy="461665"/>
                  </a:xfrm>
                  <a:prstGeom prst="rect">
                    <a:avLst/>
                  </a:prstGeom>
                </p:spPr>
                <p:txBody>
                  <a:bodyPr vert="horz" wrap="square" lIns="182880" tIns="91440" rIns="182880" bIns="91440" rtlCol="0">
                    <a:spAutoFit/>
                  </a:bodyPr>
                  <a:lstStyle>
                    <a:lvl1pPr marL="45720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80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buClr>
                        <a:schemeClr val="accent4"/>
                      </a:buClr>
                      <a:buNone/>
                    </a:pPr>
                    <a:r>
                      <a:rPr lang="en-US" sz="1800" dirty="0"/>
                      <a:t>Results</a:t>
                    </a:r>
                  </a:p>
                </p:txBody>
              </p:sp>
            </p:grpSp>
            <p:sp>
              <p:nvSpPr>
                <p:cNvPr id="291" name="Text Placeholder 1">
                  <a:extLst>
                    <a:ext uri="{FF2B5EF4-FFF2-40B4-BE49-F238E27FC236}">
                      <a16:creationId xmlns:a16="http://schemas.microsoft.com/office/drawing/2014/main" id="{A805D360-9470-BA40-9960-BA20A24C2BC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271295" y="10118019"/>
                  <a:ext cx="1473791" cy="461665"/>
                </a:xfrm>
                <a:prstGeom prst="rect">
                  <a:avLst/>
                </a:prstGeom>
              </p:spPr>
              <p:txBody>
                <a:bodyPr vert="horz" wrap="square" lIns="182880" tIns="91440" rIns="182880" bIns="91440" rtlCol="0">
                  <a:spAutoFit/>
                </a:bodyPr>
                <a:lstStyle>
                  <a:lvl1pPr marL="457200" indent="-457200" algn="l" defTabSz="4389120" rtl="0" eaLnBrk="1" latinLnBrk="0" hangingPunct="1">
                    <a:lnSpc>
                      <a:spcPct val="100000"/>
                    </a:lnSpc>
                    <a:spcBef>
                      <a:spcPts val="12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800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97280" indent="-457200" algn="l" defTabSz="4389120" rtl="0" eaLnBrk="1" latinLnBrk="0" hangingPunct="1">
                    <a:lnSpc>
                      <a:spcPct val="100000"/>
                    </a:lnSpc>
                    <a:spcBef>
                      <a:spcPts val="12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280" indent="-457200" algn="l" defTabSz="4389120" rtl="0" eaLnBrk="1" latinLnBrk="0" hangingPunct="1">
                    <a:lnSpc>
                      <a:spcPct val="100000"/>
                    </a:lnSpc>
                    <a:spcBef>
                      <a:spcPts val="12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97280" indent="-457200" algn="l" defTabSz="4389120" rtl="0" eaLnBrk="1" latinLnBrk="0" hangingPunct="1">
                    <a:lnSpc>
                      <a:spcPct val="100000"/>
                    </a:lnSpc>
                    <a:spcBef>
                      <a:spcPts val="12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097280" indent="-457200" algn="l" defTabSz="4389120" rtl="0" eaLnBrk="1" latinLnBrk="0" hangingPunct="1">
                    <a:lnSpc>
                      <a:spcPct val="100000"/>
                    </a:lnSpc>
                    <a:spcBef>
                      <a:spcPts val="12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97280" indent="-457200" algn="l" defTabSz="4389120" rtl="0" eaLnBrk="1" latinLnBrk="0" hangingPunct="1">
                    <a:lnSpc>
                      <a:spcPct val="100000"/>
                    </a:lnSpc>
                    <a:spcBef>
                      <a:spcPts val="12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097280" indent="-457200" algn="l" defTabSz="4389120" rtl="0" eaLnBrk="1" latinLnBrk="0" hangingPunct="1">
                    <a:lnSpc>
                      <a:spcPct val="100000"/>
                    </a:lnSpc>
                    <a:spcBef>
                      <a:spcPts val="12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097280" indent="-457200" algn="l" defTabSz="4389120" rtl="0" eaLnBrk="1" latinLnBrk="0" hangingPunct="1">
                    <a:lnSpc>
                      <a:spcPct val="100000"/>
                    </a:lnSpc>
                    <a:spcBef>
                      <a:spcPts val="12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097280" indent="-457200" algn="l" defTabSz="4389120" rtl="0" eaLnBrk="1" latinLnBrk="0" hangingPunct="1">
                    <a:lnSpc>
                      <a:spcPct val="100000"/>
                    </a:lnSpc>
                    <a:spcBef>
                      <a:spcPts val="12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Clr>
                      <a:schemeClr val="accent4"/>
                    </a:buClr>
                    <a:buNone/>
                  </a:pPr>
                  <a:r>
                    <a:rPr lang="en-US" sz="1800" dirty="0">
                      <a:latin typeface="+mj-lt"/>
                    </a:rPr>
                    <a:t>Logger</a:t>
                  </a:r>
                </a:p>
              </p:txBody>
            </p:sp>
            <p:grpSp>
              <p:nvGrpSpPr>
                <p:cNvPr id="292" name="Group 291">
                  <a:extLst>
                    <a:ext uri="{FF2B5EF4-FFF2-40B4-BE49-F238E27FC236}">
                      <a16:creationId xmlns:a16="http://schemas.microsoft.com/office/drawing/2014/main" id="{C7E2972C-2465-30D4-E39D-A1B8AC45CCED}"/>
                    </a:ext>
                  </a:extLst>
                </p:cNvPr>
                <p:cNvGrpSpPr/>
                <p:nvPr/>
              </p:nvGrpSpPr>
              <p:grpSpPr>
                <a:xfrm>
                  <a:off x="17378727" y="10615504"/>
                  <a:ext cx="1719604" cy="1486473"/>
                  <a:chOff x="17378727" y="10615504"/>
                  <a:chExt cx="1719604" cy="1486473"/>
                </a:xfrm>
              </p:grpSpPr>
              <p:sp>
                <p:nvSpPr>
                  <p:cNvPr id="317" name="Text Placeholder 1">
                    <a:extLst>
                      <a:ext uri="{FF2B5EF4-FFF2-40B4-BE49-F238E27FC236}">
                        <a16:creationId xmlns:a16="http://schemas.microsoft.com/office/drawing/2014/main" id="{82975FD3-ACD9-1915-E4EB-8E40EBAB2C3F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7378727" y="11640312"/>
                    <a:ext cx="1719604" cy="461665"/>
                  </a:xfrm>
                  <a:prstGeom prst="rect">
                    <a:avLst/>
                  </a:prstGeom>
                </p:spPr>
                <p:txBody>
                  <a:bodyPr vert="horz" wrap="square" lIns="182880" tIns="91440" rIns="182880" bIns="91440" rtlCol="0">
                    <a:spAutoFit/>
                  </a:bodyPr>
                  <a:lstStyle>
                    <a:lvl1pPr marL="45720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80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buClr>
                        <a:schemeClr val="accent4"/>
                      </a:buClr>
                      <a:buNone/>
                    </a:pPr>
                    <a:r>
                      <a:rPr lang="en-US" sz="1800" dirty="0"/>
                      <a:t>Update Log</a:t>
                    </a:r>
                  </a:p>
                </p:txBody>
              </p:sp>
              <p:pic>
                <p:nvPicPr>
                  <p:cNvPr id="318" name="Graphic 317">
                    <a:extLst>
                      <a:ext uri="{FF2B5EF4-FFF2-40B4-BE49-F238E27FC236}">
                        <a16:creationId xmlns:a16="http://schemas.microsoft.com/office/drawing/2014/main" id="{F9CF50EB-7188-909C-447D-2858A31CCE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6">
                    <a:extLst>
                      <a:ext uri="{96DAC541-7B7A-43D3-8B79-37D633B846F1}">
                        <asvg:svgBlip xmlns:asvg="http://schemas.microsoft.com/office/drawing/2016/SVG/main" r:embed="rId1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639371" y="10615504"/>
                    <a:ext cx="1198317" cy="119831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44BB1DAF-025D-24E8-8AF6-04B4905D9B36}"/>
                    </a:ext>
                  </a:extLst>
                </p:cNvPr>
                <p:cNvSpPr/>
                <p:nvPr/>
              </p:nvSpPr>
              <p:spPr>
                <a:xfrm>
                  <a:off x="20425083" y="11155680"/>
                  <a:ext cx="440653" cy="82296"/>
                </a:xfrm>
                <a:prstGeom prst="rect">
                  <a:avLst/>
                </a:prstGeom>
                <a:solidFill>
                  <a:srgbClr val="3E465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0" dirty="0" err="1"/>
                </a:p>
              </p:txBody>
            </p:sp>
            <p:sp>
              <p:nvSpPr>
                <p:cNvPr id="294" name="Freeform 293">
                  <a:extLst>
                    <a:ext uri="{FF2B5EF4-FFF2-40B4-BE49-F238E27FC236}">
                      <a16:creationId xmlns:a16="http://schemas.microsoft.com/office/drawing/2014/main" id="{4F36D79B-DB87-8E61-195F-6B4E48F406FA}"/>
                    </a:ext>
                  </a:extLst>
                </p:cNvPr>
                <p:cNvSpPr/>
                <p:nvPr/>
              </p:nvSpPr>
              <p:spPr>
                <a:xfrm>
                  <a:off x="22317440" y="10235119"/>
                  <a:ext cx="5361639" cy="1903142"/>
                </a:xfrm>
                <a:custGeom>
                  <a:avLst/>
                  <a:gdLst>
                    <a:gd name="connsiteX0" fmla="*/ 0 w 5737576"/>
                    <a:gd name="connsiteY0" fmla="*/ 0 h 1903142"/>
                    <a:gd name="connsiteX1" fmla="*/ 5737576 w 5737576"/>
                    <a:gd name="connsiteY1" fmla="*/ 0 h 1903142"/>
                    <a:gd name="connsiteX2" fmla="*/ 5737576 w 5737576"/>
                    <a:gd name="connsiteY2" fmla="*/ 1647094 h 1903142"/>
                    <a:gd name="connsiteX3" fmla="*/ 5493402 w 5737576"/>
                    <a:gd name="connsiteY3" fmla="*/ 1903142 h 1903142"/>
                    <a:gd name="connsiteX4" fmla="*/ 0 w 5737576"/>
                    <a:gd name="connsiteY4" fmla="*/ 1903142 h 1903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37576" h="1903142">
                      <a:moveTo>
                        <a:pt x="0" y="0"/>
                      </a:moveTo>
                      <a:lnTo>
                        <a:pt x="5737576" y="0"/>
                      </a:lnTo>
                      <a:lnTo>
                        <a:pt x="5737576" y="1647094"/>
                      </a:lnTo>
                      <a:cubicBezTo>
                        <a:pt x="5737576" y="1788506"/>
                        <a:pt x="5628258" y="1903142"/>
                        <a:pt x="5493402" y="1903142"/>
                      </a:cubicBezTo>
                      <a:lnTo>
                        <a:pt x="0" y="1903142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190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6000" dirty="0" err="1"/>
                </a:p>
              </p:txBody>
            </p:sp>
            <p:sp>
              <p:nvSpPr>
                <p:cNvPr id="295" name="Text Placeholder 1">
                  <a:extLst>
                    <a:ext uri="{FF2B5EF4-FFF2-40B4-BE49-F238E27FC236}">
                      <a16:creationId xmlns:a16="http://schemas.microsoft.com/office/drawing/2014/main" id="{2FA2AB87-F3E7-8992-1E82-9E7D4DC3B18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2138060" y="9864612"/>
                  <a:ext cx="2772184" cy="461665"/>
                </a:xfrm>
                <a:prstGeom prst="rect">
                  <a:avLst/>
                </a:prstGeom>
              </p:spPr>
              <p:txBody>
                <a:bodyPr vert="horz" wrap="square" lIns="182880" tIns="91440" rIns="182880" bIns="91440" rtlCol="0">
                  <a:spAutoFit/>
                </a:bodyPr>
                <a:lstStyle>
                  <a:lvl1pPr marL="457200" indent="-457200" algn="l" defTabSz="4389120" rtl="0" eaLnBrk="1" latinLnBrk="0" hangingPunct="1">
                    <a:lnSpc>
                      <a:spcPct val="100000"/>
                    </a:lnSpc>
                    <a:spcBef>
                      <a:spcPts val="12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800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97280" indent="-457200" algn="l" defTabSz="4389120" rtl="0" eaLnBrk="1" latinLnBrk="0" hangingPunct="1">
                    <a:lnSpc>
                      <a:spcPct val="100000"/>
                    </a:lnSpc>
                    <a:spcBef>
                      <a:spcPts val="12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280" indent="-457200" algn="l" defTabSz="4389120" rtl="0" eaLnBrk="1" latinLnBrk="0" hangingPunct="1">
                    <a:lnSpc>
                      <a:spcPct val="100000"/>
                    </a:lnSpc>
                    <a:spcBef>
                      <a:spcPts val="12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97280" indent="-457200" algn="l" defTabSz="4389120" rtl="0" eaLnBrk="1" latinLnBrk="0" hangingPunct="1">
                    <a:lnSpc>
                      <a:spcPct val="100000"/>
                    </a:lnSpc>
                    <a:spcBef>
                      <a:spcPts val="12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097280" indent="-457200" algn="l" defTabSz="4389120" rtl="0" eaLnBrk="1" latinLnBrk="0" hangingPunct="1">
                    <a:lnSpc>
                      <a:spcPct val="100000"/>
                    </a:lnSpc>
                    <a:spcBef>
                      <a:spcPts val="12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97280" indent="-457200" algn="l" defTabSz="4389120" rtl="0" eaLnBrk="1" latinLnBrk="0" hangingPunct="1">
                    <a:lnSpc>
                      <a:spcPct val="100000"/>
                    </a:lnSpc>
                    <a:spcBef>
                      <a:spcPts val="12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097280" indent="-457200" algn="l" defTabSz="4389120" rtl="0" eaLnBrk="1" latinLnBrk="0" hangingPunct="1">
                    <a:lnSpc>
                      <a:spcPct val="100000"/>
                    </a:lnSpc>
                    <a:spcBef>
                      <a:spcPts val="12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097280" indent="-457200" algn="l" defTabSz="4389120" rtl="0" eaLnBrk="1" latinLnBrk="0" hangingPunct="1">
                    <a:lnSpc>
                      <a:spcPct val="100000"/>
                    </a:lnSpc>
                    <a:spcBef>
                      <a:spcPts val="12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097280" indent="-457200" algn="l" defTabSz="4389120" rtl="0" eaLnBrk="1" latinLnBrk="0" hangingPunct="1">
                    <a:lnSpc>
                      <a:spcPct val="100000"/>
                    </a:lnSpc>
                    <a:spcBef>
                      <a:spcPts val="12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Clr>
                      <a:schemeClr val="accent4"/>
                    </a:buClr>
                    <a:buNone/>
                  </a:pPr>
                  <a:r>
                    <a:rPr lang="en-US" sz="1800" dirty="0"/>
                    <a:t>DUT</a:t>
                  </a:r>
                </a:p>
              </p:txBody>
            </p:sp>
            <p:grpSp>
              <p:nvGrpSpPr>
                <p:cNvPr id="296" name="Group 295">
                  <a:extLst>
                    <a:ext uri="{FF2B5EF4-FFF2-40B4-BE49-F238E27FC236}">
                      <a16:creationId xmlns:a16="http://schemas.microsoft.com/office/drawing/2014/main" id="{99859D8B-851D-798C-2760-FAFEDD1937FF}"/>
                    </a:ext>
                  </a:extLst>
                </p:cNvPr>
                <p:cNvGrpSpPr/>
                <p:nvPr/>
              </p:nvGrpSpPr>
              <p:grpSpPr>
                <a:xfrm>
                  <a:off x="26151671" y="10566927"/>
                  <a:ext cx="1719604" cy="1535050"/>
                  <a:chOff x="26151671" y="10566927"/>
                  <a:chExt cx="1719604" cy="1535050"/>
                </a:xfrm>
              </p:grpSpPr>
              <p:pic>
                <p:nvPicPr>
                  <p:cNvPr id="315" name="Graphic 314">
                    <a:extLst>
                      <a:ext uri="{FF2B5EF4-FFF2-40B4-BE49-F238E27FC236}">
                        <a16:creationId xmlns:a16="http://schemas.microsoft.com/office/drawing/2014/main" id="{8EDB9ABC-2EF6-A903-F124-1919C8660F4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8">
                    <a:extLst>
                      <a:ext uri="{96DAC541-7B7A-43D3-8B79-37D633B846F1}">
                        <asvg:svgBlip xmlns:asvg="http://schemas.microsoft.com/office/drawing/2016/SVG/main" r:embed="rId1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412315" y="10566927"/>
                    <a:ext cx="1198316" cy="1198314"/>
                  </a:xfrm>
                  <a:prstGeom prst="rect">
                    <a:avLst/>
                  </a:prstGeom>
                </p:spPr>
              </p:pic>
              <p:sp>
                <p:nvSpPr>
                  <p:cNvPr id="316" name="Text Placeholder 1">
                    <a:extLst>
                      <a:ext uri="{FF2B5EF4-FFF2-40B4-BE49-F238E27FC236}">
                        <a16:creationId xmlns:a16="http://schemas.microsoft.com/office/drawing/2014/main" id="{765E32E0-4708-F275-58D0-A7191708E6DE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26151671" y="11640312"/>
                    <a:ext cx="1719604" cy="461665"/>
                  </a:xfrm>
                  <a:prstGeom prst="rect">
                    <a:avLst/>
                  </a:prstGeom>
                </p:spPr>
                <p:txBody>
                  <a:bodyPr vert="horz" wrap="square" lIns="182880" tIns="91440" rIns="182880" bIns="91440" rtlCol="0">
                    <a:spAutoFit/>
                  </a:bodyPr>
                  <a:lstStyle>
                    <a:lvl1pPr marL="45720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80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buClr>
                        <a:schemeClr val="accent4"/>
                      </a:buClr>
                      <a:buNone/>
                    </a:pPr>
                    <a:r>
                      <a:rPr lang="en-US" sz="1800" dirty="0"/>
                      <a:t>Execute</a:t>
                    </a:r>
                  </a:p>
                </p:txBody>
              </p:sp>
            </p:grpSp>
            <p:sp>
              <p:nvSpPr>
                <p:cNvPr id="297" name="Right Arrow 296">
                  <a:extLst>
                    <a:ext uri="{FF2B5EF4-FFF2-40B4-BE49-F238E27FC236}">
                      <a16:creationId xmlns:a16="http://schemas.microsoft.com/office/drawing/2014/main" id="{96E68C92-8381-6E6E-55E1-2C4FCEC97AA5}"/>
                    </a:ext>
                  </a:extLst>
                </p:cNvPr>
                <p:cNvSpPr/>
                <p:nvPr/>
              </p:nvSpPr>
              <p:spPr>
                <a:xfrm rot="10800000">
                  <a:off x="23552998" y="11109960"/>
                  <a:ext cx="361175" cy="166808"/>
                </a:xfrm>
                <a:prstGeom prst="rightArrow">
                  <a:avLst/>
                </a:prstGeom>
                <a:solidFill>
                  <a:srgbClr val="3E465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0" dirty="0" err="1"/>
                </a:p>
              </p:txBody>
            </p:sp>
            <p:grpSp>
              <p:nvGrpSpPr>
                <p:cNvPr id="298" name="Group 297">
                  <a:extLst>
                    <a:ext uri="{FF2B5EF4-FFF2-40B4-BE49-F238E27FC236}">
                      <a16:creationId xmlns:a16="http://schemas.microsoft.com/office/drawing/2014/main" id="{738C35BB-5EE6-5243-B9AF-E107CB11F64A}"/>
                    </a:ext>
                  </a:extLst>
                </p:cNvPr>
                <p:cNvGrpSpPr/>
                <p:nvPr/>
              </p:nvGrpSpPr>
              <p:grpSpPr>
                <a:xfrm>
                  <a:off x="24026565" y="10391307"/>
                  <a:ext cx="2495518" cy="1459342"/>
                  <a:chOff x="24026565" y="10228022"/>
                  <a:chExt cx="2495518" cy="1459342"/>
                </a:xfrm>
              </p:grpSpPr>
              <p:sp>
                <p:nvSpPr>
                  <p:cNvPr id="307" name="Freeform 306">
                    <a:extLst>
                      <a:ext uri="{FF2B5EF4-FFF2-40B4-BE49-F238E27FC236}">
                        <a16:creationId xmlns:a16="http://schemas.microsoft.com/office/drawing/2014/main" id="{71422D44-3216-D032-6B71-DB901747800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4578024" y="9743305"/>
                    <a:ext cx="1392600" cy="2495518"/>
                  </a:xfrm>
                  <a:custGeom>
                    <a:avLst/>
                    <a:gdLst>
                      <a:gd name="connsiteX0" fmla="*/ 0 w 1392600"/>
                      <a:gd name="connsiteY0" fmla="*/ 2401838 h 2495518"/>
                      <a:gd name="connsiteX1" fmla="*/ 0 w 1392600"/>
                      <a:gd name="connsiteY1" fmla="*/ 340054 h 2495518"/>
                      <a:gd name="connsiteX2" fmla="*/ 93681 w 1392600"/>
                      <a:gd name="connsiteY2" fmla="*/ 246374 h 2495518"/>
                      <a:gd name="connsiteX3" fmla="*/ 415738 w 1392600"/>
                      <a:gd name="connsiteY3" fmla="*/ 246374 h 2495518"/>
                      <a:gd name="connsiteX4" fmla="*/ 662112 w 1392600"/>
                      <a:gd name="connsiteY4" fmla="*/ 0 h 2495518"/>
                      <a:gd name="connsiteX5" fmla="*/ 730490 w 1392600"/>
                      <a:gd name="connsiteY5" fmla="*/ 0 h 2495518"/>
                      <a:gd name="connsiteX6" fmla="*/ 976864 w 1392600"/>
                      <a:gd name="connsiteY6" fmla="*/ 246374 h 2495518"/>
                      <a:gd name="connsiteX7" fmla="*/ 1298920 w 1392600"/>
                      <a:gd name="connsiteY7" fmla="*/ 246374 h 2495518"/>
                      <a:gd name="connsiteX8" fmla="*/ 1392600 w 1392600"/>
                      <a:gd name="connsiteY8" fmla="*/ 340054 h 2495518"/>
                      <a:gd name="connsiteX9" fmla="*/ 1392600 w 1392600"/>
                      <a:gd name="connsiteY9" fmla="*/ 662110 h 2495518"/>
                      <a:gd name="connsiteX10" fmla="*/ 1392600 w 1392600"/>
                      <a:gd name="connsiteY10" fmla="*/ 1324222 h 2495518"/>
                      <a:gd name="connsiteX11" fmla="*/ 1392600 w 1392600"/>
                      <a:gd name="connsiteY11" fmla="*/ 2401838 h 2495518"/>
                      <a:gd name="connsiteX12" fmla="*/ 1298920 w 1392600"/>
                      <a:gd name="connsiteY12" fmla="*/ 2495518 h 2495518"/>
                      <a:gd name="connsiteX13" fmla="*/ 93681 w 1392600"/>
                      <a:gd name="connsiteY13" fmla="*/ 2495518 h 2495518"/>
                      <a:gd name="connsiteX14" fmla="*/ 0 w 1392600"/>
                      <a:gd name="connsiteY14" fmla="*/ 2401838 h 2495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392600" h="2495518">
                        <a:moveTo>
                          <a:pt x="0" y="2401838"/>
                        </a:moveTo>
                        <a:lnTo>
                          <a:pt x="0" y="340054"/>
                        </a:lnTo>
                        <a:cubicBezTo>
                          <a:pt x="0" y="288318"/>
                          <a:pt x="41943" y="246374"/>
                          <a:pt x="93681" y="246374"/>
                        </a:cubicBezTo>
                        <a:lnTo>
                          <a:pt x="415738" y="246374"/>
                        </a:lnTo>
                        <a:lnTo>
                          <a:pt x="662112" y="0"/>
                        </a:lnTo>
                        <a:lnTo>
                          <a:pt x="730490" y="0"/>
                        </a:lnTo>
                        <a:lnTo>
                          <a:pt x="976864" y="246374"/>
                        </a:lnTo>
                        <a:lnTo>
                          <a:pt x="1298920" y="246374"/>
                        </a:lnTo>
                        <a:cubicBezTo>
                          <a:pt x="1350658" y="246374"/>
                          <a:pt x="1392600" y="288318"/>
                          <a:pt x="1392600" y="340054"/>
                        </a:cubicBezTo>
                        <a:lnTo>
                          <a:pt x="1392600" y="662110"/>
                        </a:lnTo>
                        <a:lnTo>
                          <a:pt x="1392600" y="1324222"/>
                        </a:lnTo>
                        <a:lnTo>
                          <a:pt x="1392600" y="2401838"/>
                        </a:lnTo>
                        <a:cubicBezTo>
                          <a:pt x="1392600" y="2453578"/>
                          <a:pt x="1350658" y="2495518"/>
                          <a:pt x="1298920" y="2495518"/>
                        </a:cubicBezTo>
                        <a:lnTo>
                          <a:pt x="93681" y="2495518"/>
                        </a:lnTo>
                        <a:cubicBezTo>
                          <a:pt x="41943" y="2495518"/>
                          <a:pt x="0" y="2453578"/>
                          <a:pt x="0" y="2401838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6000" dirty="0" err="1"/>
                  </a:p>
                </p:txBody>
              </p: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D28FBDE9-E126-2CB2-1A17-93FD6C07D1E7}"/>
                      </a:ext>
                    </a:extLst>
                  </p:cNvPr>
                  <p:cNvCxnSpPr>
                    <a:cxnSpLocks/>
                    <a:stCxn id="307" idx="10"/>
                  </p:cNvCxnSpPr>
                  <p:nvPr/>
                </p:nvCxnSpPr>
                <p:spPr>
                  <a:xfrm flipV="1">
                    <a:off x="25197861" y="10294764"/>
                    <a:ext cx="0" cy="1392600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09" name="Group 308">
                    <a:extLst>
                      <a:ext uri="{FF2B5EF4-FFF2-40B4-BE49-F238E27FC236}">
                        <a16:creationId xmlns:a16="http://schemas.microsoft.com/office/drawing/2014/main" id="{FDB2CE6C-7E05-8547-D3C1-8D0D4809B00F}"/>
                      </a:ext>
                    </a:extLst>
                  </p:cNvPr>
                  <p:cNvGrpSpPr/>
                  <p:nvPr/>
                </p:nvGrpSpPr>
                <p:grpSpPr>
                  <a:xfrm>
                    <a:off x="25359970" y="10667786"/>
                    <a:ext cx="828389" cy="828389"/>
                    <a:chOff x="18304812" y="8728562"/>
                    <a:chExt cx="640172" cy="640172"/>
                  </a:xfrm>
                </p:grpSpPr>
                <p:pic>
                  <p:nvPicPr>
                    <p:cNvPr id="313" name="Graphic 312">
                      <a:extLst>
                        <a:ext uri="{FF2B5EF4-FFF2-40B4-BE49-F238E27FC236}">
                          <a16:creationId xmlns:a16="http://schemas.microsoft.com/office/drawing/2014/main" id="{45841BAA-D069-24CB-0AF6-D90C6A20D61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0">
                      <a:extLst>
                        <a:ext uri="{96DAC541-7B7A-43D3-8B79-37D633B846F1}">
                          <asvg:svgBlip xmlns:asvg="http://schemas.microsoft.com/office/drawing/2016/SVG/main" r:embed="rId21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8304812" y="8728562"/>
                      <a:ext cx="640172" cy="6401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14" name="Graphic 313">
                      <a:extLst>
                        <a:ext uri="{FF2B5EF4-FFF2-40B4-BE49-F238E27FC236}">
                          <a16:creationId xmlns:a16="http://schemas.microsoft.com/office/drawing/2014/main" id="{1AE1922C-9562-E384-4A72-2961FC74770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8443353" y="8873929"/>
                      <a:ext cx="291016" cy="291016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310" name="Text Placeholder 1">
                    <a:extLst>
                      <a:ext uri="{FF2B5EF4-FFF2-40B4-BE49-F238E27FC236}">
                        <a16:creationId xmlns:a16="http://schemas.microsoft.com/office/drawing/2014/main" id="{1B5BC6F7-763D-C35C-C8A1-3B9B862FF73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25197860" y="10228022"/>
                    <a:ext cx="1091833" cy="430887"/>
                  </a:xfrm>
                  <a:prstGeom prst="rect">
                    <a:avLst/>
                  </a:prstGeom>
                </p:spPr>
                <p:txBody>
                  <a:bodyPr vert="horz" wrap="square" lIns="182880" tIns="91440" rIns="182880" bIns="91440" rtlCol="0">
                    <a:spAutoFit/>
                  </a:bodyPr>
                  <a:lstStyle>
                    <a:lvl1pPr marL="45720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80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buClr>
                        <a:schemeClr val="accent4"/>
                      </a:buClr>
                      <a:buNone/>
                    </a:pPr>
                    <a:r>
                      <a:rPr lang="en-US" sz="1600" u="sng" dirty="0"/>
                      <a:t>Monitor</a:t>
                    </a:r>
                  </a:p>
                </p:txBody>
              </p:sp>
              <p:sp>
                <p:nvSpPr>
                  <p:cNvPr id="311" name="Text Placeholder 1">
                    <a:extLst>
                      <a:ext uri="{FF2B5EF4-FFF2-40B4-BE49-F238E27FC236}">
                        <a16:creationId xmlns:a16="http://schemas.microsoft.com/office/drawing/2014/main" id="{87ADD415-4CB0-DDCF-1CBC-586B61B7ED4E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24030531" y="10232908"/>
                    <a:ext cx="1091833" cy="430887"/>
                  </a:xfrm>
                  <a:prstGeom prst="rect">
                    <a:avLst/>
                  </a:prstGeom>
                </p:spPr>
                <p:txBody>
                  <a:bodyPr vert="horz" wrap="square" lIns="182880" tIns="91440" rIns="182880" bIns="91440" rtlCol="0">
                    <a:spAutoFit/>
                  </a:bodyPr>
                  <a:lstStyle>
                    <a:lvl1pPr marL="45720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80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buClr>
                        <a:schemeClr val="accent4"/>
                      </a:buClr>
                      <a:buNone/>
                    </a:pPr>
                    <a:r>
                      <a:rPr lang="en-US" sz="1600" u="sng" dirty="0"/>
                      <a:t>Snippet</a:t>
                    </a:r>
                  </a:p>
                </p:txBody>
              </p:sp>
              <p:pic>
                <p:nvPicPr>
                  <p:cNvPr id="312" name="Graphic 311">
                    <a:extLst>
                      <a:ext uri="{FF2B5EF4-FFF2-40B4-BE49-F238E27FC236}">
                        <a16:creationId xmlns:a16="http://schemas.microsoft.com/office/drawing/2014/main" id="{C928B948-6A29-B27F-7B0A-F74F6E46DE3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4">
                    <a:extLst>
                      <a:ext uri="{96DAC541-7B7A-43D3-8B79-37D633B846F1}">
                        <asvg:svgBlip xmlns:asvg="http://schemas.microsoft.com/office/drawing/2016/SVG/main" r:embed="rId2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184771" y="10652538"/>
                    <a:ext cx="858866" cy="85886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99" name="Group 298">
                  <a:extLst>
                    <a:ext uri="{FF2B5EF4-FFF2-40B4-BE49-F238E27FC236}">
                      <a16:creationId xmlns:a16="http://schemas.microsoft.com/office/drawing/2014/main" id="{70B04F33-A401-C04E-1A38-C22615079EF4}"/>
                    </a:ext>
                  </a:extLst>
                </p:cNvPr>
                <p:cNvGrpSpPr/>
                <p:nvPr/>
              </p:nvGrpSpPr>
              <p:grpSpPr>
                <a:xfrm>
                  <a:off x="22199778" y="10757987"/>
                  <a:ext cx="1719604" cy="1343990"/>
                  <a:chOff x="22199778" y="10757987"/>
                  <a:chExt cx="1719604" cy="1343990"/>
                </a:xfrm>
              </p:grpSpPr>
              <p:pic>
                <p:nvPicPr>
                  <p:cNvPr id="305" name="Graphic 304">
                    <a:extLst>
                      <a:ext uri="{FF2B5EF4-FFF2-40B4-BE49-F238E27FC236}">
                        <a16:creationId xmlns:a16="http://schemas.microsoft.com/office/drawing/2014/main" id="{E47FCCED-85AA-821F-7069-DB9AEFD7E40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>
                    <a:off x="22566160" y="10757987"/>
                    <a:ext cx="986839" cy="986839"/>
                  </a:xfrm>
                  <a:prstGeom prst="rect">
                    <a:avLst/>
                  </a:prstGeom>
                </p:spPr>
              </p:pic>
              <p:sp>
                <p:nvSpPr>
                  <p:cNvPr id="306" name="Text Placeholder 1">
                    <a:extLst>
                      <a:ext uri="{FF2B5EF4-FFF2-40B4-BE49-F238E27FC236}">
                        <a16:creationId xmlns:a16="http://schemas.microsoft.com/office/drawing/2014/main" id="{791596F4-058A-4975-206F-46C3238E7BE5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22199778" y="11640312"/>
                    <a:ext cx="1719604" cy="461665"/>
                  </a:xfrm>
                  <a:prstGeom prst="rect">
                    <a:avLst/>
                  </a:prstGeom>
                </p:spPr>
                <p:txBody>
                  <a:bodyPr vert="horz" wrap="square" lIns="182880" tIns="91440" rIns="182880" bIns="91440" rtlCol="0">
                    <a:spAutoFit/>
                  </a:bodyPr>
                  <a:lstStyle>
                    <a:lvl1pPr marL="45720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80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buClr>
                        <a:schemeClr val="accent4"/>
                      </a:buClr>
                      <a:buNone/>
                    </a:pPr>
                    <a:r>
                      <a:rPr lang="en-US" sz="1800" dirty="0"/>
                      <a:t>SSH</a:t>
                    </a:r>
                  </a:p>
                </p:txBody>
              </p:sp>
            </p:grpSp>
            <p:sp>
              <p:nvSpPr>
                <p:cNvPr id="300" name="Right Arrow 299">
                  <a:extLst>
                    <a:ext uri="{FF2B5EF4-FFF2-40B4-BE49-F238E27FC236}">
                      <a16:creationId xmlns:a16="http://schemas.microsoft.com/office/drawing/2014/main" id="{39A45B49-D649-5AE7-E8CF-9331168CF89D}"/>
                    </a:ext>
                  </a:extLst>
                </p:cNvPr>
                <p:cNvSpPr/>
                <p:nvPr/>
              </p:nvSpPr>
              <p:spPr>
                <a:xfrm rot="10800000">
                  <a:off x="22123342" y="11109960"/>
                  <a:ext cx="361175" cy="166808"/>
                </a:xfrm>
                <a:prstGeom prst="rightArrow">
                  <a:avLst/>
                </a:prstGeom>
                <a:solidFill>
                  <a:srgbClr val="3E465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0" dirty="0" err="1"/>
                </a:p>
              </p:txBody>
            </p: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EC1707BB-E7B7-C4E3-8FCF-C59E2D603212}"/>
                    </a:ext>
                  </a:extLst>
                </p:cNvPr>
                <p:cNvGrpSpPr/>
                <p:nvPr/>
              </p:nvGrpSpPr>
              <p:grpSpPr>
                <a:xfrm>
                  <a:off x="20691022" y="10559359"/>
                  <a:ext cx="1798592" cy="1542618"/>
                  <a:chOff x="20691022" y="10559359"/>
                  <a:chExt cx="1798592" cy="1542618"/>
                </a:xfrm>
              </p:grpSpPr>
              <p:pic>
                <p:nvPicPr>
                  <p:cNvPr id="303" name="Graphic 302">
                    <a:extLst>
                      <a:ext uri="{FF2B5EF4-FFF2-40B4-BE49-F238E27FC236}">
                        <a16:creationId xmlns:a16="http://schemas.microsoft.com/office/drawing/2014/main" id="{9D1F6652-A87A-46DF-E2CA-FEC2C2E3D6F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6">
                    <a:extLst>
                      <a:ext uri="{96DAC541-7B7A-43D3-8B79-37D633B846F1}">
                        <asvg:svgBlip xmlns:asvg="http://schemas.microsoft.com/office/drawing/2016/SVG/main" r:embed="rId2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951665" y="10559359"/>
                    <a:ext cx="1198319" cy="1198319"/>
                  </a:xfrm>
                  <a:prstGeom prst="rect">
                    <a:avLst/>
                  </a:prstGeom>
                </p:spPr>
              </p:pic>
              <p:sp>
                <p:nvSpPr>
                  <p:cNvPr id="304" name="Text Placeholder 1">
                    <a:extLst>
                      <a:ext uri="{FF2B5EF4-FFF2-40B4-BE49-F238E27FC236}">
                        <a16:creationId xmlns:a16="http://schemas.microsoft.com/office/drawing/2014/main" id="{17FF3037-C1D8-9A61-5606-BC927B95D36D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20691022" y="11640312"/>
                    <a:ext cx="1798592" cy="461665"/>
                  </a:xfrm>
                  <a:prstGeom prst="rect">
                    <a:avLst/>
                  </a:prstGeom>
                </p:spPr>
                <p:txBody>
                  <a:bodyPr vert="horz" wrap="square" lIns="182880" tIns="91440" rIns="182880" bIns="91440" rtlCol="0">
                    <a:spAutoFit/>
                  </a:bodyPr>
                  <a:lstStyle>
                    <a:lvl1pPr marL="45720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80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097280" indent="-457200" algn="l" defTabSz="438912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chemeClr val="accent2"/>
                      </a:buClr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buClr>
                        <a:schemeClr val="accent4"/>
                      </a:buClr>
                      <a:buNone/>
                    </a:pPr>
                    <a:r>
                      <a:rPr lang="en-US" sz="1800" dirty="0"/>
                      <a:t>Analyze</a:t>
                    </a:r>
                  </a:p>
                </p:txBody>
              </p:sp>
            </p:grpSp>
            <p:sp>
              <p:nvSpPr>
                <p:cNvPr id="302" name="Right Arrow 301">
                  <a:extLst>
                    <a:ext uri="{FF2B5EF4-FFF2-40B4-BE49-F238E27FC236}">
                      <a16:creationId xmlns:a16="http://schemas.microsoft.com/office/drawing/2014/main" id="{48E913CC-1542-667D-CDA6-A5A788A8070F}"/>
                    </a:ext>
                  </a:extLst>
                </p:cNvPr>
                <p:cNvSpPr/>
                <p:nvPr/>
              </p:nvSpPr>
              <p:spPr>
                <a:xfrm rot="10800000">
                  <a:off x="18913367" y="11109960"/>
                  <a:ext cx="435948" cy="166808"/>
                </a:xfrm>
                <a:prstGeom prst="rightArrow">
                  <a:avLst/>
                </a:prstGeom>
                <a:solidFill>
                  <a:srgbClr val="3E465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0" dirty="0" err="1"/>
                </a:p>
              </p:txBody>
            </p:sp>
          </p:grpSp>
        </p:grpSp>
        <p:sp>
          <p:nvSpPr>
            <p:cNvPr id="265" name="Right Arrow 264">
              <a:extLst>
                <a:ext uri="{FF2B5EF4-FFF2-40B4-BE49-F238E27FC236}">
                  <a16:creationId xmlns:a16="http://schemas.microsoft.com/office/drawing/2014/main" id="{B3236D34-B747-446C-7EDC-54E98928F577}"/>
                </a:ext>
              </a:extLst>
            </p:cNvPr>
            <p:cNvSpPr/>
            <p:nvPr/>
          </p:nvSpPr>
          <p:spPr>
            <a:xfrm>
              <a:off x="25197860" y="8869680"/>
              <a:ext cx="1214455" cy="166808"/>
            </a:xfrm>
            <a:prstGeom prst="rightArrow">
              <a:avLst/>
            </a:prstGeom>
            <a:solidFill>
              <a:srgbClr val="3E4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 err="1"/>
            </a:p>
          </p:txBody>
        </p:sp>
        <p:sp>
          <p:nvSpPr>
            <p:cNvPr id="266" name="Freeform 265">
              <a:extLst>
                <a:ext uri="{FF2B5EF4-FFF2-40B4-BE49-F238E27FC236}">
                  <a16:creationId xmlns:a16="http://schemas.microsoft.com/office/drawing/2014/main" id="{6F92EB7C-C39A-5873-3732-2446722FA8D8}"/>
                </a:ext>
              </a:extLst>
            </p:cNvPr>
            <p:cNvSpPr/>
            <p:nvPr/>
          </p:nvSpPr>
          <p:spPr>
            <a:xfrm rot="14124560">
              <a:off x="18516804" y="10106731"/>
              <a:ext cx="1708563" cy="164593"/>
            </a:xfrm>
            <a:custGeom>
              <a:avLst/>
              <a:gdLst>
                <a:gd name="connsiteX0" fmla="*/ 98557 w 1252576"/>
                <a:gd name="connsiteY0" fmla="*/ 123446 h 164593"/>
                <a:gd name="connsiteX1" fmla="*/ 0 w 1252576"/>
                <a:gd name="connsiteY1" fmla="*/ 123445 h 164593"/>
                <a:gd name="connsiteX2" fmla="*/ 1 w 1252576"/>
                <a:gd name="connsiteY2" fmla="*/ 41150 h 164593"/>
                <a:gd name="connsiteX3" fmla="*/ 98156 w 1252576"/>
                <a:gd name="connsiteY3" fmla="*/ 41150 h 164593"/>
                <a:gd name="connsiteX4" fmla="*/ 277195 w 1252576"/>
                <a:gd name="connsiteY4" fmla="*/ 123446 h 164593"/>
                <a:gd name="connsiteX5" fmla="*/ 189922 w 1252576"/>
                <a:gd name="connsiteY5" fmla="*/ 123445 h 164593"/>
                <a:gd name="connsiteX6" fmla="*/ 189522 w 1252576"/>
                <a:gd name="connsiteY6" fmla="*/ 41151 h 164593"/>
                <a:gd name="connsiteX7" fmla="*/ 276796 w 1252576"/>
                <a:gd name="connsiteY7" fmla="*/ 41150 h 164593"/>
                <a:gd name="connsiteX8" fmla="*/ 452959 w 1252576"/>
                <a:gd name="connsiteY8" fmla="*/ 123446 h 164593"/>
                <a:gd name="connsiteX9" fmla="*/ 368559 w 1252576"/>
                <a:gd name="connsiteY9" fmla="*/ 123446 h 164593"/>
                <a:gd name="connsiteX10" fmla="*/ 368161 w 1252576"/>
                <a:gd name="connsiteY10" fmla="*/ 41150 h 164593"/>
                <a:gd name="connsiteX11" fmla="*/ 452559 w 1252576"/>
                <a:gd name="connsiteY11" fmla="*/ 41149 h 164593"/>
                <a:gd name="connsiteX12" fmla="*/ 636021 w 1252576"/>
                <a:gd name="connsiteY12" fmla="*/ 123446 h 164593"/>
                <a:gd name="connsiteX13" fmla="*/ 544324 w 1252576"/>
                <a:gd name="connsiteY13" fmla="*/ 123446 h 164593"/>
                <a:gd name="connsiteX14" fmla="*/ 543925 w 1252576"/>
                <a:gd name="connsiteY14" fmla="*/ 41150 h 164593"/>
                <a:gd name="connsiteX15" fmla="*/ 635620 w 1252576"/>
                <a:gd name="connsiteY15" fmla="*/ 41150 h 164593"/>
                <a:gd name="connsiteX16" fmla="*/ 813726 w 1252576"/>
                <a:gd name="connsiteY16" fmla="*/ 123446 h 164593"/>
                <a:gd name="connsiteX17" fmla="*/ 727386 w 1252576"/>
                <a:gd name="connsiteY17" fmla="*/ 123446 h 164593"/>
                <a:gd name="connsiteX18" fmla="*/ 726985 w 1252576"/>
                <a:gd name="connsiteY18" fmla="*/ 41150 h 164593"/>
                <a:gd name="connsiteX19" fmla="*/ 813327 w 1252576"/>
                <a:gd name="connsiteY19" fmla="*/ 41150 h 164593"/>
                <a:gd name="connsiteX20" fmla="*/ 992124 w 1252576"/>
                <a:gd name="connsiteY20" fmla="*/ 123445 h 164593"/>
                <a:gd name="connsiteX21" fmla="*/ 905091 w 1252576"/>
                <a:gd name="connsiteY21" fmla="*/ 123446 h 164593"/>
                <a:gd name="connsiteX22" fmla="*/ 904692 w 1252576"/>
                <a:gd name="connsiteY22" fmla="*/ 41149 h 164593"/>
                <a:gd name="connsiteX23" fmla="*/ 991723 w 1252576"/>
                <a:gd name="connsiteY23" fmla="*/ 41150 h 164593"/>
                <a:gd name="connsiteX24" fmla="*/ 1252576 w 1252576"/>
                <a:gd name="connsiteY24" fmla="*/ 82296 h 164593"/>
                <a:gd name="connsiteX25" fmla="*/ 1170280 w 1252576"/>
                <a:gd name="connsiteY25" fmla="*/ 164593 h 164593"/>
                <a:gd name="connsiteX26" fmla="*/ 1170280 w 1252576"/>
                <a:gd name="connsiteY26" fmla="*/ 123445 h 164593"/>
                <a:gd name="connsiteX27" fmla="*/ 1083489 w 1252576"/>
                <a:gd name="connsiteY27" fmla="*/ 123445 h 164593"/>
                <a:gd name="connsiteX28" fmla="*/ 1083088 w 1252576"/>
                <a:gd name="connsiteY28" fmla="*/ 41150 h 164593"/>
                <a:gd name="connsiteX29" fmla="*/ 1170280 w 1252576"/>
                <a:gd name="connsiteY29" fmla="*/ 41149 h 164593"/>
                <a:gd name="connsiteX30" fmla="*/ 1170280 w 1252576"/>
                <a:gd name="connsiteY30" fmla="*/ 0 h 16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52576" h="164593">
                  <a:moveTo>
                    <a:pt x="98557" y="123446"/>
                  </a:moveTo>
                  <a:lnTo>
                    <a:pt x="0" y="123445"/>
                  </a:lnTo>
                  <a:lnTo>
                    <a:pt x="1" y="41150"/>
                  </a:lnTo>
                  <a:lnTo>
                    <a:pt x="98156" y="41150"/>
                  </a:lnTo>
                  <a:close/>
                  <a:moveTo>
                    <a:pt x="277195" y="123446"/>
                  </a:moveTo>
                  <a:lnTo>
                    <a:pt x="189922" y="123445"/>
                  </a:lnTo>
                  <a:lnTo>
                    <a:pt x="189522" y="41151"/>
                  </a:lnTo>
                  <a:lnTo>
                    <a:pt x="276796" y="41150"/>
                  </a:lnTo>
                  <a:close/>
                  <a:moveTo>
                    <a:pt x="452959" y="123446"/>
                  </a:moveTo>
                  <a:lnTo>
                    <a:pt x="368559" y="123446"/>
                  </a:lnTo>
                  <a:lnTo>
                    <a:pt x="368161" y="41150"/>
                  </a:lnTo>
                  <a:lnTo>
                    <a:pt x="452559" y="41149"/>
                  </a:lnTo>
                  <a:close/>
                  <a:moveTo>
                    <a:pt x="636021" y="123446"/>
                  </a:moveTo>
                  <a:lnTo>
                    <a:pt x="544324" y="123446"/>
                  </a:lnTo>
                  <a:lnTo>
                    <a:pt x="543925" y="41150"/>
                  </a:lnTo>
                  <a:lnTo>
                    <a:pt x="635620" y="41150"/>
                  </a:lnTo>
                  <a:close/>
                  <a:moveTo>
                    <a:pt x="813726" y="123446"/>
                  </a:moveTo>
                  <a:lnTo>
                    <a:pt x="727386" y="123446"/>
                  </a:lnTo>
                  <a:lnTo>
                    <a:pt x="726985" y="41150"/>
                  </a:lnTo>
                  <a:lnTo>
                    <a:pt x="813327" y="41150"/>
                  </a:lnTo>
                  <a:close/>
                  <a:moveTo>
                    <a:pt x="992124" y="123445"/>
                  </a:moveTo>
                  <a:lnTo>
                    <a:pt x="905091" y="123446"/>
                  </a:lnTo>
                  <a:lnTo>
                    <a:pt x="904692" y="41149"/>
                  </a:lnTo>
                  <a:lnTo>
                    <a:pt x="991723" y="41150"/>
                  </a:lnTo>
                  <a:close/>
                  <a:moveTo>
                    <a:pt x="1252576" y="82296"/>
                  </a:moveTo>
                  <a:lnTo>
                    <a:pt x="1170280" y="164593"/>
                  </a:lnTo>
                  <a:lnTo>
                    <a:pt x="1170280" y="123445"/>
                  </a:lnTo>
                  <a:lnTo>
                    <a:pt x="1083489" y="123445"/>
                  </a:lnTo>
                  <a:lnTo>
                    <a:pt x="1083088" y="41150"/>
                  </a:lnTo>
                  <a:lnTo>
                    <a:pt x="1170280" y="41149"/>
                  </a:lnTo>
                  <a:lnTo>
                    <a:pt x="1170280" y="0"/>
                  </a:lnTo>
                  <a:close/>
                </a:path>
              </a:pathLst>
            </a:custGeom>
            <a:solidFill>
              <a:srgbClr val="3E4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6000" dirty="0" err="1"/>
            </a:p>
          </p:txBody>
        </p:sp>
        <p:sp>
          <p:nvSpPr>
            <p:cNvPr id="267" name="Right Arrow 266">
              <a:extLst>
                <a:ext uri="{FF2B5EF4-FFF2-40B4-BE49-F238E27FC236}">
                  <a16:creationId xmlns:a16="http://schemas.microsoft.com/office/drawing/2014/main" id="{BC53E184-8DEE-AD13-18B3-0AF14631C55F}"/>
                </a:ext>
              </a:extLst>
            </p:cNvPr>
            <p:cNvSpPr/>
            <p:nvPr/>
          </p:nvSpPr>
          <p:spPr>
            <a:xfrm rot="5400000">
              <a:off x="26418803" y="10175997"/>
              <a:ext cx="1198314" cy="166808"/>
            </a:xfrm>
            <a:prstGeom prst="rightArrow">
              <a:avLst/>
            </a:prstGeom>
            <a:solidFill>
              <a:srgbClr val="3E4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 err="1"/>
            </a:p>
          </p:txBody>
        </p: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8F05C187-6C4D-F2B8-EF60-FC87A0BAEDA2}"/>
                </a:ext>
              </a:extLst>
            </p:cNvPr>
            <p:cNvGrpSpPr/>
            <p:nvPr/>
          </p:nvGrpSpPr>
          <p:grpSpPr>
            <a:xfrm>
              <a:off x="23145698" y="9146053"/>
              <a:ext cx="1198318" cy="1236884"/>
              <a:chOff x="24488390" y="8273021"/>
              <a:chExt cx="1198318" cy="1236884"/>
            </a:xfrm>
          </p:grpSpPr>
          <p:pic>
            <p:nvPicPr>
              <p:cNvPr id="278" name="Graphic 277">
                <a:extLst>
                  <a:ext uri="{FF2B5EF4-FFF2-40B4-BE49-F238E27FC236}">
                    <a16:creationId xmlns:a16="http://schemas.microsoft.com/office/drawing/2014/main" id="{B9655010-7B64-39EB-EC41-8472D766FE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24653832" y="8273021"/>
                <a:ext cx="868680" cy="868680"/>
              </a:xfrm>
              <a:prstGeom prst="rect">
                <a:avLst/>
              </a:prstGeom>
            </p:spPr>
          </p:pic>
          <p:sp>
            <p:nvSpPr>
              <p:cNvPr id="280" name="Text Placeholder 1">
                <a:extLst>
                  <a:ext uri="{FF2B5EF4-FFF2-40B4-BE49-F238E27FC236}">
                    <a16:creationId xmlns:a16="http://schemas.microsoft.com/office/drawing/2014/main" id="{B3A25FD2-BDDB-6F9B-4CEE-0E0E80D56A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488390" y="9048240"/>
                <a:ext cx="1198318" cy="461665"/>
              </a:xfrm>
              <a:prstGeom prst="rect">
                <a:avLst/>
              </a:prstGeom>
            </p:spPr>
            <p:txBody>
              <a:bodyPr vert="horz" wrap="square" lIns="182880" tIns="91440" rIns="182880" bIns="91440" rtlCol="0">
                <a:spAutoFit/>
              </a:bodyPr>
              <a:lstStyle>
                <a:lvl1pPr marL="45720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Clr>
                    <a:schemeClr val="accent4"/>
                  </a:buClr>
                  <a:buNone/>
                </a:pPr>
                <a:r>
                  <a:rPr lang="en-US" sz="1800" dirty="0"/>
                  <a:t>Patch</a:t>
                </a:r>
              </a:p>
            </p:txBody>
          </p: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04670B84-AD3B-57DB-364B-0EBCB57781FD}"/>
                </a:ext>
              </a:extLst>
            </p:cNvPr>
            <p:cNvGrpSpPr/>
            <p:nvPr/>
          </p:nvGrpSpPr>
          <p:grpSpPr>
            <a:xfrm>
              <a:off x="24091352" y="8490506"/>
              <a:ext cx="1198318" cy="1134017"/>
              <a:chOff x="22665106" y="8563088"/>
              <a:chExt cx="1198318" cy="1134017"/>
            </a:xfrm>
          </p:grpSpPr>
          <p:pic>
            <p:nvPicPr>
              <p:cNvPr id="273" name="Graphic 272">
                <a:extLst>
                  <a:ext uri="{FF2B5EF4-FFF2-40B4-BE49-F238E27FC236}">
                    <a16:creationId xmlns:a16="http://schemas.microsoft.com/office/drawing/2014/main" id="{64A7201D-76B1-6515-829D-989C157F3C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p:blipFill>
            <p:spPr>
              <a:xfrm>
                <a:off x="22809439" y="8563088"/>
                <a:ext cx="909653" cy="868680"/>
              </a:xfrm>
              <a:prstGeom prst="rect">
                <a:avLst/>
              </a:prstGeom>
            </p:spPr>
          </p:pic>
          <p:sp>
            <p:nvSpPr>
              <p:cNvPr id="274" name="Text Placeholder 1">
                <a:extLst>
                  <a:ext uri="{FF2B5EF4-FFF2-40B4-BE49-F238E27FC236}">
                    <a16:creationId xmlns:a16="http://schemas.microsoft.com/office/drawing/2014/main" id="{D923F211-B2FC-7DEE-3C04-921E638D9F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106" y="9235440"/>
                <a:ext cx="1198318" cy="461665"/>
              </a:xfrm>
              <a:prstGeom prst="rect">
                <a:avLst/>
              </a:prstGeom>
            </p:spPr>
            <p:txBody>
              <a:bodyPr vert="horz" wrap="square" lIns="182880" tIns="91440" rIns="182880" bIns="91440" rtlCol="0">
                <a:spAutoFit/>
              </a:bodyPr>
              <a:lstStyle>
                <a:lvl1pPr marL="45720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Clr>
                    <a:schemeClr val="accent4"/>
                  </a:buClr>
                  <a:buNone/>
                </a:pPr>
                <a:r>
                  <a:rPr lang="en-US" sz="1800" dirty="0"/>
                  <a:t>Compile</a:t>
                </a:r>
              </a:p>
            </p:txBody>
          </p:sp>
        </p:grpSp>
        <p:sp>
          <p:nvSpPr>
            <p:cNvPr id="270" name="Bent Arrow 269">
              <a:extLst>
                <a:ext uri="{FF2B5EF4-FFF2-40B4-BE49-F238E27FC236}">
                  <a16:creationId xmlns:a16="http://schemas.microsoft.com/office/drawing/2014/main" id="{9955BB92-5C92-D8D3-6C6B-FE483E5245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708335" y="8872830"/>
              <a:ext cx="420014" cy="237183"/>
            </a:xfrm>
            <a:prstGeom prst="bentArrow">
              <a:avLst>
                <a:gd name="adj1" fmla="val 34626"/>
                <a:gd name="adj2" fmla="val 34046"/>
                <a:gd name="adj3" fmla="val 36124"/>
                <a:gd name="adj4" fmla="val 40433"/>
              </a:avLst>
            </a:prstGeom>
            <a:solidFill>
              <a:srgbClr val="3E4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 err="1">
                <a:solidFill>
                  <a:schemeClr val="tx1"/>
                </a:solidFill>
              </a:endParaRPr>
            </a:p>
          </p:txBody>
        </p:sp>
        <p:sp>
          <p:nvSpPr>
            <p:cNvPr id="271" name="Bent Arrow 270">
              <a:extLst>
                <a:ext uri="{FF2B5EF4-FFF2-40B4-BE49-F238E27FC236}">
                  <a16:creationId xmlns:a16="http://schemas.microsoft.com/office/drawing/2014/main" id="{041D7E23-281A-9847-64D1-6345083C6C9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4297488" y="9579638"/>
              <a:ext cx="420014" cy="237183"/>
            </a:xfrm>
            <a:prstGeom prst="bentArrow">
              <a:avLst>
                <a:gd name="adj1" fmla="val 34626"/>
                <a:gd name="adj2" fmla="val 34046"/>
                <a:gd name="adj3" fmla="val 36124"/>
                <a:gd name="adj4" fmla="val 40433"/>
              </a:avLst>
            </a:prstGeom>
            <a:solidFill>
              <a:srgbClr val="3E4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BC005EF4-6412-A2C6-8666-6124AD3910E4}"/>
              </a:ext>
            </a:extLst>
          </p:cNvPr>
          <p:cNvSpPr txBox="1">
            <a:spLocks/>
          </p:cNvSpPr>
          <p:nvPr/>
        </p:nvSpPr>
        <p:spPr>
          <a:xfrm>
            <a:off x="28810129" y="13359862"/>
            <a:ext cx="14173199" cy="3570208"/>
          </a:xfrm>
          <a:prstGeom prst="rect">
            <a:avLst/>
          </a:prstGeom>
        </p:spPr>
        <p:txBody>
          <a:bodyPr vert="horz" wrap="square" lIns="182880" tIns="91440" rIns="182880" bIns="91440" rtlCol="0">
            <a:spAutoFit/>
          </a:bodyPr>
          <a:lstStyle>
            <a:lvl1pPr marL="45720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4"/>
              </a:buClr>
              <a:buNone/>
            </a:pPr>
            <a:r>
              <a:rPr lang="en-US" sz="3600" b="1" u="sng" dirty="0"/>
              <a:t>Experimental Setup:</a:t>
            </a:r>
            <a:endParaRPr lang="en-US" sz="3600" dirty="0"/>
          </a:p>
          <a:p>
            <a:pPr marL="0" indent="0">
              <a:buClr>
                <a:schemeClr val="accent4"/>
              </a:buClr>
              <a:buNone/>
            </a:pPr>
            <a:r>
              <a:rPr lang="en-US" sz="3600" b="1" dirty="0"/>
              <a:t>    GPU: </a:t>
            </a:r>
            <a:r>
              <a:rPr lang="en-US" sz="3600" dirty="0"/>
              <a:t>Nvidia RTX A2000 12GB</a:t>
            </a:r>
          </a:p>
          <a:p>
            <a:pPr marL="0" indent="0">
              <a:buClr>
                <a:schemeClr val="accent4"/>
              </a:buClr>
              <a:buNone/>
            </a:pPr>
            <a:r>
              <a:rPr lang="en-US" sz="3600" b="1" dirty="0"/>
              <a:t>    DUT: </a:t>
            </a:r>
            <a:r>
              <a:rPr lang="en-US" sz="3600" dirty="0"/>
              <a:t>ARMv8 Cortex-A78AE , Ubuntu 20.04.6, Kernel 5.10.104-tegra</a:t>
            </a:r>
          </a:p>
          <a:p>
            <a:pPr marL="0" indent="0">
              <a:buClr>
                <a:schemeClr val="accent4"/>
              </a:buClr>
              <a:buNone/>
            </a:pPr>
            <a:r>
              <a:rPr lang="en-US" sz="3600" b="1" dirty="0"/>
              <a:t>    Fuzzing Time: </a:t>
            </a:r>
            <a:r>
              <a:rPr lang="en-US" sz="3600" dirty="0"/>
              <a:t>12h</a:t>
            </a:r>
          </a:p>
          <a:p>
            <a:pPr marL="0" indent="0">
              <a:buClr>
                <a:schemeClr val="accent4"/>
              </a:buClr>
              <a:buNone/>
            </a:pPr>
            <a:r>
              <a:rPr lang="en-US" sz="3600" b="1" u="sng" dirty="0"/>
              <a:t>Version Comparison: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2E7E1FF-0421-5BED-7619-7DAA6233E3A0}"/>
              </a:ext>
            </a:extLst>
          </p:cNvPr>
          <p:cNvSpPr txBox="1">
            <a:spLocks/>
          </p:cNvSpPr>
          <p:nvPr/>
        </p:nvSpPr>
        <p:spPr>
          <a:xfrm>
            <a:off x="28765682" y="20597847"/>
            <a:ext cx="14173199" cy="615553"/>
          </a:xfrm>
          <a:prstGeom prst="rect">
            <a:avLst/>
          </a:prstGeom>
        </p:spPr>
        <p:txBody>
          <a:bodyPr vert="horz" wrap="square" lIns="182880" tIns="91440" rIns="182880" bIns="91440" rtlCol="0">
            <a:spAutoFit/>
          </a:bodyPr>
          <a:lstStyle>
            <a:lvl1pPr marL="45720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4"/>
              </a:buClr>
              <a:buNone/>
            </a:pPr>
            <a:r>
              <a:rPr lang="en-US" dirty="0"/>
              <a:t>Figure 2: Percent of snippets failed at each stage of classification</a:t>
            </a:r>
          </a:p>
        </p:txBody>
      </p:sp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A87A71C9-5CCE-BFAE-5355-40F76DAC8896}"/>
              </a:ext>
            </a:extLst>
          </p:cNvPr>
          <p:cNvSpPr txBox="1">
            <a:spLocks/>
          </p:cNvSpPr>
          <p:nvPr/>
        </p:nvSpPr>
        <p:spPr>
          <a:xfrm>
            <a:off x="28838725" y="21208540"/>
            <a:ext cx="14173199" cy="738664"/>
          </a:xfrm>
          <a:prstGeom prst="rect">
            <a:avLst/>
          </a:prstGeom>
        </p:spPr>
        <p:txBody>
          <a:bodyPr vert="horz" wrap="square" lIns="182880" tIns="91440" rIns="182880" bIns="91440" rtlCol="0">
            <a:spAutoFit/>
          </a:bodyPr>
          <a:lstStyle>
            <a:lvl1pPr marL="45720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4"/>
              </a:buClr>
              <a:buNone/>
            </a:pPr>
            <a:r>
              <a:rPr lang="en-US" sz="3600" b="1" u="sng" dirty="0"/>
              <a:t>Peak-to-Peak Comparison:</a:t>
            </a:r>
          </a:p>
        </p:txBody>
      </p:sp>
      <p:pic>
        <p:nvPicPr>
          <p:cNvPr id="10" name="Picture 9" descr="A graph of various colored bars&#10;&#10;AI-generated content may be incorrect.">
            <a:extLst>
              <a:ext uri="{FF2B5EF4-FFF2-40B4-BE49-F238E27FC236}">
                <a16:creationId xmlns:a16="http://schemas.microsoft.com/office/drawing/2014/main" id="{9F3B9D23-EBD3-71EB-1EA8-BDB4639F59A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724" y="16930070"/>
            <a:ext cx="14100157" cy="3694512"/>
          </a:xfrm>
          <a:prstGeom prst="rect">
            <a:avLst/>
          </a:prstGeom>
        </p:spPr>
      </p:pic>
      <p:pic>
        <p:nvPicPr>
          <p:cNvPr id="36" name="Picture 35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4C15299B-9053-BE23-DE9B-1F6659B900C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7090" y="21951479"/>
            <a:ext cx="13971791" cy="4367934"/>
          </a:xfrm>
          <a:prstGeom prst="rect">
            <a:avLst/>
          </a:prstGeom>
        </p:spPr>
      </p:pic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C26E267E-9074-776D-EF5A-CDC09198D76E}"/>
              </a:ext>
            </a:extLst>
          </p:cNvPr>
          <p:cNvSpPr txBox="1">
            <a:spLocks/>
          </p:cNvSpPr>
          <p:nvPr/>
        </p:nvSpPr>
        <p:spPr>
          <a:xfrm>
            <a:off x="28967090" y="26164993"/>
            <a:ext cx="14173199" cy="615553"/>
          </a:xfrm>
          <a:prstGeom prst="rect">
            <a:avLst/>
          </a:prstGeom>
        </p:spPr>
        <p:txBody>
          <a:bodyPr vert="horz" wrap="square" lIns="182880" tIns="91440" rIns="182880" bIns="91440" rtlCol="0">
            <a:spAutoFit/>
          </a:bodyPr>
          <a:lstStyle>
            <a:lvl1pPr marL="45720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4"/>
              </a:buClr>
              <a:buNone/>
            </a:pPr>
            <a:r>
              <a:rPr lang="en-US" dirty="0"/>
              <a:t>Figure 3: Maximum and average peak-to-peak currents during code runtime</a:t>
            </a:r>
          </a:p>
        </p:txBody>
      </p:sp>
    </p:spTree>
    <p:extLst>
      <p:ext uri="{BB962C8B-B14F-4D97-AF65-F5344CB8AC3E}">
        <p14:creationId xmlns:p14="http://schemas.microsoft.com/office/powerpoint/2010/main" val="931198942"/>
      </p:ext>
    </p:extLst>
  </p:cSld>
  <p:clrMapOvr>
    <a:masterClrMapping/>
  </p:clrMapOvr>
</p:sld>
</file>

<file path=ppt/theme/theme1.xml><?xml version="1.0" encoding="utf-8"?>
<a:theme xmlns:a="http://schemas.openxmlformats.org/drawingml/2006/main" name="Medical Poster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6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6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5A68E73-61CB-4542-8C48-DCBB2482A3D5}" vid="{6A3CA63D-1E3C-4681-8668-89277FEB3FEB}"/>
    </a:ext>
  </a:extLst>
</a:theme>
</file>

<file path=ppt/theme/theme2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110015-E380-4C53-980C-698226C61C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Poster (blue and brown design)</Template>
  <TotalTime>6145</TotalTime>
  <Words>900</Words>
  <Application>Microsoft Macintosh PowerPoint</Application>
  <PresentationFormat>Custom</PresentationFormat>
  <Paragraphs>160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YACgETiWKS8 0</vt:lpstr>
      <vt:lpstr>Arial</vt:lpstr>
      <vt:lpstr>Calibri</vt:lpstr>
      <vt:lpstr>Cambria</vt:lpstr>
      <vt:lpstr>Courier New</vt:lpstr>
      <vt:lpstr>PT Mono</vt:lpstr>
      <vt:lpstr>Wingdings</vt:lpstr>
      <vt:lpstr>Medical Poster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>Skylar Gagnon</cp:lastModifiedBy>
  <cp:revision>21</cp:revision>
  <dcterms:created xsi:type="dcterms:W3CDTF">2015-04-29T17:08:18Z</dcterms:created>
  <dcterms:modified xsi:type="dcterms:W3CDTF">2025-04-20T20:53:58Z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TC040015519991</vt:lpwstr>
  </property>
</Properties>
</file>