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32" autoAdjust="0"/>
  </p:normalViewPr>
  <p:slideViewPr>
    <p:cSldViewPr snapToGrid="0">
      <p:cViewPr varScale="1">
        <p:scale>
          <a:sx n="17" d="100"/>
          <a:sy n="17" d="100"/>
        </p:scale>
        <p:origin x="1896" y="110"/>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4/18/2025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4/18/2025</a:t>
            </a:fld>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28924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4/18/2025</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416379" y="357808"/>
            <a:ext cx="31089600" cy="2514540"/>
          </a:xfrm>
        </p:spPr>
        <p:txBody>
          <a:bodyPr>
            <a:normAutofit/>
          </a:bodyPr>
          <a:lstStyle/>
          <a:p>
            <a:pPr algn="ctr"/>
            <a:r>
              <a:rPr lang="en-US" sz="9600" dirty="0"/>
              <a:t>PlantaSant</a:t>
            </a:r>
            <a:r>
              <a:rPr lang="en-US" sz="9600" i="0" dirty="0">
                <a:effectLst/>
                <a:latin typeface="Cambria" panose="02040503050406030204" pitchFamily="18" charset="0"/>
                <a:ea typeface="Cambria" panose="02040503050406030204" pitchFamily="18" charset="0"/>
              </a:rPr>
              <a:t>é: Real-Time Plant Health</a:t>
            </a:r>
            <a:endParaRPr lang="en-US" sz="9600" dirty="0">
              <a:latin typeface="Cambria" panose="02040503050406030204" pitchFamily="18" charset="0"/>
              <a:ea typeface="Cambria" panose="02040503050406030204" pitchFamily="18" charset="0"/>
            </a:endParaRPr>
          </a:p>
        </p:txBody>
      </p:sp>
      <p:sp>
        <p:nvSpPr>
          <p:cNvPr id="7" name="Text Placeholder 6"/>
          <p:cNvSpPr>
            <a:spLocks noGrp="1"/>
          </p:cNvSpPr>
          <p:nvPr>
            <p:ph type="body" sz="quarter" idx="17"/>
          </p:nvPr>
        </p:nvSpPr>
        <p:spPr>
          <a:xfrm>
            <a:off x="1189038" y="5470374"/>
            <a:ext cx="12801600" cy="1219200"/>
          </a:xfrm>
        </p:spPr>
        <p:txBody>
          <a:bodyPr/>
          <a:lstStyle/>
          <a:p>
            <a:r>
              <a:rPr lang="en-US" dirty="0"/>
              <a:t>background</a:t>
            </a:r>
          </a:p>
        </p:txBody>
      </p:sp>
      <p:sp>
        <p:nvSpPr>
          <p:cNvPr id="8" name="Text Placeholder 7"/>
          <p:cNvSpPr>
            <a:spLocks noGrp="1"/>
          </p:cNvSpPr>
          <p:nvPr>
            <p:ph type="body" sz="quarter" idx="19"/>
          </p:nvPr>
        </p:nvSpPr>
        <p:spPr>
          <a:xfrm>
            <a:off x="1189038" y="16512200"/>
            <a:ext cx="12801600" cy="1219200"/>
          </a:xfrm>
        </p:spPr>
        <p:txBody>
          <a:bodyPr/>
          <a:lstStyle/>
          <a:p>
            <a:r>
              <a:rPr lang="en-US" dirty="0"/>
              <a:t>objectives</a:t>
            </a:r>
          </a:p>
        </p:txBody>
      </p:sp>
      <p:sp>
        <p:nvSpPr>
          <p:cNvPr id="13" name="Content Placeholder 12"/>
          <p:cNvSpPr>
            <a:spLocks noGrp="1"/>
          </p:cNvSpPr>
          <p:nvPr>
            <p:ph sz="quarter" idx="26"/>
          </p:nvPr>
        </p:nvSpPr>
        <p:spPr>
          <a:xfrm>
            <a:off x="1251397" y="17908895"/>
            <a:ext cx="12801600" cy="6108279"/>
          </a:xfrm>
        </p:spPr>
        <p:txBody>
          <a:bodyPr>
            <a:normAutofit/>
          </a:bodyPr>
          <a:lstStyle/>
          <a:p>
            <a:pPr marL="49203" indent="0" defTabSz="3709346">
              <a:spcBef>
                <a:spcPct val="50000"/>
              </a:spcBef>
              <a:buNone/>
            </a:pPr>
            <a:r>
              <a:rPr lang="en-US" sz="4700" dirty="0"/>
              <a:t>Our objective going in was to create a device that could monitor the water levels of a plant’s soil and send that data in real-time to an app that can notify the user with specific information about their plant’s health. We wanted to create something that was easy to use and didn’t require a lot of research into a specific plant’s needs.</a:t>
            </a:r>
          </a:p>
        </p:txBody>
      </p:sp>
      <p:sp>
        <p:nvSpPr>
          <p:cNvPr id="9" name="Text Placeholder 8"/>
          <p:cNvSpPr>
            <a:spLocks noGrp="1"/>
          </p:cNvSpPr>
          <p:nvPr>
            <p:ph type="body" sz="quarter" idx="21"/>
          </p:nvPr>
        </p:nvSpPr>
        <p:spPr>
          <a:xfrm>
            <a:off x="1189037" y="23850879"/>
            <a:ext cx="42037629" cy="1219200"/>
          </a:xfrm>
        </p:spPr>
        <p:txBody>
          <a:bodyPr/>
          <a:lstStyle/>
          <a:p>
            <a:r>
              <a:rPr lang="en-US" dirty="0"/>
              <a:t>software</a:t>
            </a:r>
          </a:p>
        </p:txBody>
      </p:sp>
      <p:sp>
        <p:nvSpPr>
          <p:cNvPr id="14" name="Content Placeholder 13"/>
          <p:cNvSpPr>
            <a:spLocks noGrp="1"/>
          </p:cNvSpPr>
          <p:nvPr>
            <p:ph sz="quarter" idx="27"/>
          </p:nvPr>
        </p:nvSpPr>
        <p:spPr>
          <a:xfrm>
            <a:off x="15582098" y="6689574"/>
            <a:ext cx="12801599" cy="6266486"/>
          </a:xfrm>
        </p:spPr>
        <p:txBody>
          <a:bodyPr>
            <a:normAutofit/>
          </a:bodyPr>
          <a:lstStyle/>
          <a:p>
            <a:pPr marL="0" indent="0" defTabSz="3709346">
              <a:spcBef>
                <a:spcPct val="50000"/>
              </a:spcBef>
              <a:buNone/>
            </a:pPr>
            <a:r>
              <a:rPr lang="en-US" sz="4800" dirty="0"/>
              <a:t>The center of our device is an Arduino MEGA which is connected to both a PlantMate soil moisture sensor and an HC-05 Bluetooth module. The soil moisture sensor reads in raw values and converts them to a percent value before sending them via the Bluetooth connection to be processed by the app.</a:t>
            </a:r>
          </a:p>
        </p:txBody>
      </p:sp>
      <p:sp>
        <p:nvSpPr>
          <p:cNvPr id="18" name="Text Placeholder 17"/>
          <p:cNvSpPr>
            <a:spLocks noGrp="1"/>
          </p:cNvSpPr>
          <p:nvPr>
            <p:ph type="body" sz="quarter" idx="31"/>
          </p:nvPr>
        </p:nvSpPr>
        <p:spPr>
          <a:xfrm>
            <a:off x="30200112" y="5470374"/>
            <a:ext cx="12801600" cy="1219200"/>
          </a:xfrm>
          <a:solidFill>
            <a:schemeClr val="accent2"/>
          </a:solidFill>
        </p:spPr>
        <p:txBody>
          <a:bodyPr/>
          <a:lstStyle/>
          <a:p>
            <a:r>
              <a:rPr lang="en-US" dirty="0"/>
              <a:t>Conclusions</a:t>
            </a:r>
          </a:p>
        </p:txBody>
      </p:sp>
      <p:sp>
        <p:nvSpPr>
          <p:cNvPr id="21" name="Text Placeholder 20"/>
          <p:cNvSpPr>
            <a:spLocks noGrp="1"/>
          </p:cNvSpPr>
          <p:nvPr>
            <p:ph type="body" sz="quarter" idx="34"/>
          </p:nvPr>
        </p:nvSpPr>
        <p:spPr>
          <a:xfrm>
            <a:off x="30478396" y="14428318"/>
            <a:ext cx="12801600" cy="1219200"/>
          </a:xfrm>
        </p:spPr>
        <p:txBody>
          <a:bodyPr/>
          <a:lstStyle/>
          <a:p>
            <a:r>
              <a:rPr lang="en-US" dirty="0"/>
              <a:t>Future Plans</a:t>
            </a:r>
          </a:p>
        </p:txBody>
      </p:sp>
      <p:sp>
        <p:nvSpPr>
          <p:cNvPr id="22" name="Content Placeholder 21"/>
          <p:cNvSpPr>
            <a:spLocks noGrp="1"/>
          </p:cNvSpPr>
          <p:nvPr>
            <p:ph sz="quarter" idx="35"/>
          </p:nvPr>
        </p:nvSpPr>
        <p:spPr>
          <a:xfrm>
            <a:off x="30478396" y="16210581"/>
            <a:ext cx="12801600" cy="6188454"/>
          </a:xfrm>
        </p:spPr>
        <p:txBody>
          <a:bodyPr>
            <a:normAutofit/>
          </a:bodyPr>
          <a:lstStyle/>
          <a:p>
            <a:pPr marL="0" indent="0">
              <a:buNone/>
            </a:pPr>
            <a:r>
              <a:rPr lang="en-US" sz="4800" dirty="0"/>
              <a:t>In the future, we’re hoping to make the device into a self-contained unit that would make it easier to use, as well as expand it with more sensors for humidity and levels of sunlight. We’d also like to explore compatibility with Apple devices and a predictive aspect based on the past sensor data.</a:t>
            </a:r>
          </a:p>
        </p:txBody>
      </p:sp>
      <p:sp>
        <p:nvSpPr>
          <p:cNvPr id="30" name="Text Placeholder 1"/>
          <p:cNvSpPr>
            <a:spLocks noGrp="1"/>
          </p:cNvSpPr>
          <p:nvPr>
            <p:ph sz="quarter" idx="25"/>
          </p:nvPr>
        </p:nvSpPr>
        <p:spPr>
          <a:xfrm>
            <a:off x="1189038" y="6800231"/>
            <a:ext cx="12801600" cy="9795116"/>
          </a:xfrm>
        </p:spPr>
        <p:txBody>
          <a:bodyPr>
            <a:normAutofit/>
          </a:bodyPr>
          <a:lstStyle/>
          <a:p>
            <a:pPr marL="0" indent="0" defTabSz="3709346">
              <a:spcBef>
                <a:spcPct val="50000"/>
              </a:spcBef>
              <a:buNone/>
            </a:pPr>
            <a:r>
              <a:rPr lang="en-US" sz="4800" dirty="0"/>
              <a:t>House plants are notoriously difficult to care for. While there are apps out right now that try to address this problem, but they require a fair amount of prior-knowledge of the needs of your plant, which most average people don’t have. Additionally, they don’t give you any updates about your plant, just preset reminders to water it. </a:t>
            </a:r>
          </a:p>
          <a:p>
            <a:pPr marL="0" indent="0" defTabSz="3709346">
              <a:spcBef>
                <a:spcPct val="50000"/>
              </a:spcBef>
              <a:buNone/>
            </a:pPr>
            <a:r>
              <a:rPr lang="en-US" sz="4800" dirty="0"/>
              <a:t>Our app helps to combat some of the uncertainty that comes with plant health in real-time, without having to know all the ins and outs of your plant.</a:t>
            </a:r>
          </a:p>
          <a:p>
            <a:pPr marL="0" indent="0">
              <a:buNone/>
            </a:pPr>
            <a:endParaRPr lang="en-US" sz="4800" dirty="0"/>
          </a:p>
        </p:txBody>
      </p:sp>
      <p:sp>
        <p:nvSpPr>
          <p:cNvPr id="45" name="TextBox 44"/>
          <p:cNvSpPr txBox="1"/>
          <p:nvPr/>
        </p:nvSpPr>
        <p:spPr>
          <a:xfrm>
            <a:off x="6416379" y="3112980"/>
            <a:ext cx="31089600" cy="1015663"/>
          </a:xfrm>
          <a:prstGeom prst="rect">
            <a:avLst/>
          </a:prstGeom>
          <a:noFill/>
        </p:spPr>
        <p:txBody>
          <a:bodyPr wrap="square" rtlCol="0">
            <a:spAutoFit/>
          </a:bodyPr>
          <a:lstStyle/>
          <a:p>
            <a:pPr algn="ctr"/>
            <a:r>
              <a:rPr lang="en-US" sz="6000" dirty="0">
                <a:solidFill>
                  <a:schemeClr val="bg1"/>
                </a:solidFill>
              </a:rPr>
              <a:t>Taylor Porter, Leighton Menter, Innovation Scholars, University of New Hampshire</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1397" y="1144645"/>
            <a:ext cx="2478029" cy="2983998"/>
          </a:xfrm>
          <a:prstGeom prst="rect">
            <a:avLst/>
          </a:prstGeom>
        </p:spPr>
      </p:pic>
      <p:sp>
        <p:nvSpPr>
          <p:cNvPr id="6" name="Text Placeholder 1">
            <a:extLst>
              <a:ext uri="{FF2B5EF4-FFF2-40B4-BE49-F238E27FC236}">
                <a16:creationId xmlns:a16="http://schemas.microsoft.com/office/drawing/2014/main" id="{D745C290-8F13-F32C-4880-243A248BCA8B}"/>
              </a:ext>
            </a:extLst>
          </p:cNvPr>
          <p:cNvSpPr txBox="1">
            <a:spLocks/>
          </p:cNvSpPr>
          <p:nvPr/>
        </p:nvSpPr>
        <p:spPr>
          <a:xfrm>
            <a:off x="30200112" y="6726669"/>
            <a:ext cx="12801600" cy="8145301"/>
          </a:xfrm>
          <a:prstGeom prst="rect">
            <a:avLst/>
          </a:prstGeom>
        </p:spPr>
        <p:txBody>
          <a:bodyPr vert="horz" lIns="36576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0" indent="0" defTabSz="3709346">
              <a:spcBef>
                <a:spcPct val="50000"/>
              </a:spcBef>
              <a:buNone/>
            </a:pPr>
            <a:r>
              <a:rPr lang="en-US" sz="4800" dirty="0"/>
              <a:t>Taking care of plants shouldn’t have to be so difficult. This app can help those looking to care for plants in their personal lives or be adapted for monitoring plant health in greenhouses.</a:t>
            </a:r>
          </a:p>
          <a:p>
            <a:pPr marL="0" indent="0" defTabSz="3709346">
              <a:spcBef>
                <a:spcPct val="50000"/>
              </a:spcBef>
              <a:buNone/>
            </a:pPr>
            <a:r>
              <a:rPr lang="en-US" sz="4800" dirty="0"/>
              <a:t>While it doesn’t eliminate all complications when caring for plants, this app can help to identify what may have contributed to a plant’s poor health and help avoid common issues such as overwatering.</a:t>
            </a:r>
          </a:p>
        </p:txBody>
      </p:sp>
      <p:pic>
        <p:nvPicPr>
          <p:cNvPr id="5" name="Picture 4" descr="Blue text on a white background&#10;&#10;AI-generated content may be incorrect.">
            <a:extLst>
              <a:ext uri="{FF2B5EF4-FFF2-40B4-BE49-F238E27FC236}">
                <a16:creationId xmlns:a16="http://schemas.microsoft.com/office/drawing/2014/main" id="{0F34AD24-F6D7-33C4-26F8-CC3AAA7AB4A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278996" y="777241"/>
            <a:ext cx="8001000" cy="1917192"/>
          </a:xfrm>
          <a:prstGeom prst="rect">
            <a:avLst/>
          </a:prstGeom>
        </p:spPr>
      </p:pic>
      <p:sp>
        <p:nvSpPr>
          <p:cNvPr id="10" name="Text Placeholder 8">
            <a:extLst>
              <a:ext uri="{FF2B5EF4-FFF2-40B4-BE49-F238E27FC236}">
                <a16:creationId xmlns:a16="http://schemas.microsoft.com/office/drawing/2014/main" id="{16291C30-604A-0F1E-D76D-42B17DF2EB83}"/>
              </a:ext>
            </a:extLst>
          </p:cNvPr>
          <p:cNvSpPr txBox="1">
            <a:spLocks/>
          </p:cNvSpPr>
          <p:nvPr/>
        </p:nvSpPr>
        <p:spPr>
          <a:xfrm>
            <a:off x="15694575" y="5470374"/>
            <a:ext cx="12801600" cy="1219200"/>
          </a:xfrm>
          <a:prstGeom prst="round1Rect">
            <a:avLst/>
          </a:prstGeom>
          <a:solidFill>
            <a:schemeClr val="accent5"/>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Hardware</a:t>
            </a:r>
          </a:p>
        </p:txBody>
      </p:sp>
      <p:sp>
        <p:nvSpPr>
          <p:cNvPr id="25" name="Text Placeholder 1">
            <a:extLst>
              <a:ext uri="{FF2B5EF4-FFF2-40B4-BE49-F238E27FC236}">
                <a16:creationId xmlns:a16="http://schemas.microsoft.com/office/drawing/2014/main" id="{9C6A1BF9-7DF5-0FC2-CAF5-905003A5CCBE}"/>
              </a:ext>
            </a:extLst>
          </p:cNvPr>
          <p:cNvSpPr txBox="1">
            <a:spLocks/>
          </p:cNvSpPr>
          <p:nvPr/>
        </p:nvSpPr>
        <p:spPr>
          <a:xfrm>
            <a:off x="29975158" y="7219229"/>
            <a:ext cx="12801600" cy="4830047"/>
          </a:xfrm>
          <a:prstGeom prst="rect">
            <a:avLst/>
          </a:prstGeom>
        </p:spPr>
        <p:txBody>
          <a:bodyPr vert="horz" lIns="36576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defTabSz="3709346">
              <a:spcBef>
                <a:spcPct val="50000"/>
              </a:spcBef>
            </a:pPr>
            <a:endParaRPr lang="en-US" sz="4800" dirty="0"/>
          </a:p>
        </p:txBody>
      </p:sp>
      <p:sp>
        <p:nvSpPr>
          <p:cNvPr id="28" name="Text Placeholder 6">
            <a:extLst>
              <a:ext uri="{FF2B5EF4-FFF2-40B4-BE49-F238E27FC236}">
                <a16:creationId xmlns:a16="http://schemas.microsoft.com/office/drawing/2014/main" id="{C9B30F0B-E367-8F72-62A5-C38D2CD58E35}"/>
              </a:ext>
            </a:extLst>
          </p:cNvPr>
          <p:cNvSpPr txBox="1">
            <a:spLocks/>
          </p:cNvSpPr>
          <p:nvPr/>
        </p:nvSpPr>
        <p:spPr>
          <a:xfrm>
            <a:off x="30478396" y="29195820"/>
            <a:ext cx="12801600" cy="1219200"/>
          </a:xfrm>
          <a:prstGeom prst="round1Rect">
            <a:avLst/>
          </a:prstGeom>
          <a:solidFill>
            <a:schemeClr val="accent3"/>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Acknowledgements</a:t>
            </a:r>
          </a:p>
        </p:txBody>
      </p:sp>
      <p:sp>
        <p:nvSpPr>
          <p:cNvPr id="29" name="Content Placeholder 21">
            <a:extLst>
              <a:ext uri="{FF2B5EF4-FFF2-40B4-BE49-F238E27FC236}">
                <a16:creationId xmlns:a16="http://schemas.microsoft.com/office/drawing/2014/main" id="{E5CFBC37-7CED-35FA-5B52-7C6868514BB8}"/>
              </a:ext>
            </a:extLst>
          </p:cNvPr>
          <p:cNvSpPr txBox="1">
            <a:spLocks/>
          </p:cNvSpPr>
          <p:nvPr/>
        </p:nvSpPr>
        <p:spPr>
          <a:xfrm>
            <a:off x="30478396" y="30670779"/>
            <a:ext cx="12801600" cy="2520182"/>
          </a:xfrm>
          <a:prstGeom prst="rect">
            <a:avLst/>
          </a:prstGeom>
        </p:spPr>
        <p:txBody>
          <a:bodyPr vert="horz" lIns="36576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0" indent="0">
              <a:buFont typeface="Arial" panose="020B0604020202020204" pitchFamily="34" charset="0"/>
              <a:buNone/>
            </a:pPr>
            <a:r>
              <a:rPr lang="en-US" sz="4800" dirty="0"/>
              <a:t>UNH InterOperability Lab</a:t>
            </a:r>
          </a:p>
          <a:p>
            <a:pPr marL="0" indent="0">
              <a:buFont typeface="Arial" panose="020B0604020202020204" pitchFamily="34" charset="0"/>
              <a:buNone/>
            </a:pPr>
            <a:r>
              <a:rPr lang="en-US" sz="4800" dirty="0"/>
              <a:t>Instructors: Kyle Ouellette and Dean Sullivan</a:t>
            </a:r>
          </a:p>
        </p:txBody>
      </p:sp>
      <p:sp>
        <p:nvSpPr>
          <p:cNvPr id="31" name="Content Placeholder 13">
            <a:extLst>
              <a:ext uri="{FF2B5EF4-FFF2-40B4-BE49-F238E27FC236}">
                <a16:creationId xmlns:a16="http://schemas.microsoft.com/office/drawing/2014/main" id="{440768F5-DDE2-F36E-0D5B-0A59229F8A07}"/>
              </a:ext>
            </a:extLst>
          </p:cNvPr>
          <p:cNvSpPr txBox="1">
            <a:spLocks/>
          </p:cNvSpPr>
          <p:nvPr/>
        </p:nvSpPr>
        <p:spPr>
          <a:xfrm>
            <a:off x="1251397" y="25300521"/>
            <a:ext cx="12801600" cy="6622437"/>
          </a:xfrm>
          <a:prstGeom prst="rect">
            <a:avLst/>
          </a:prstGeom>
        </p:spPr>
        <p:txBody>
          <a:bodyPr vert="horz" lIns="36576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0" indent="0" defTabSz="3709346">
              <a:spcBef>
                <a:spcPct val="50000"/>
              </a:spcBef>
              <a:buFont typeface="Arial" panose="020B0604020202020204" pitchFamily="34" charset="0"/>
              <a:buNone/>
            </a:pPr>
            <a:r>
              <a:rPr lang="en-US" sz="4800" dirty="0"/>
              <a:t>Using Android Studio, we developed an app that could receive Bluetooth data from the device and process it into a percentage which then displays accordingly on the app. We have a few set percent ranges based on the water needs of the plant, and programmed the app to send push notifications whenever the percent read in from the device leaves this ideal range.</a:t>
            </a:r>
          </a:p>
          <a:p>
            <a:pPr marL="0" indent="0" defTabSz="3709346">
              <a:spcBef>
                <a:spcPct val="50000"/>
              </a:spcBef>
              <a:buFont typeface="Arial" panose="020B0604020202020204" pitchFamily="34" charset="0"/>
              <a:buNone/>
            </a:pPr>
            <a:endParaRPr lang="en-US" sz="4800" dirty="0"/>
          </a:p>
          <a:p>
            <a:pPr marL="49205" indent="-49205" defTabSz="3709346">
              <a:spcBef>
                <a:spcPct val="50000"/>
              </a:spcBef>
            </a:pPr>
            <a:endParaRPr lang="en-US" sz="4800" dirty="0"/>
          </a:p>
        </p:txBody>
      </p:sp>
      <p:pic>
        <p:nvPicPr>
          <p:cNvPr id="33" name="Picture 32" descr="A circuit board with wires&#10;&#10;AI-generated content may be incorrect.">
            <a:extLst>
              <a:ext uri="{FF2B5EF4-FFF2-40B4-BE49-F238E27FC236}">
                <a16:creationId xmlns:a16="http://schemas.microsoft.com/office/drawing/2014/main" id="{9DB2FB93-034A-09BD-6431-807C85131F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766857" y="12631558"/>
            <a:ext cx="10357485" cy="10193658"/>
          </a:xfrm>
          <a:prstGeom prst="rect">
            <a:avLst/>
          </a:prstGeom>
        </p:spPr>
      </p:pic>
      <p:pic>
        <p:nvPicPr>
          <p:cNvPr id="35" name="Picture 34" descr="A blue rectangular object with black outline&#10;&#10;AI-generated content may be incorrect.">
            <a:extLst>
              <a:ext uri="{FF2B5EF4-FFF2-40B4-BE49-F238E27FC236}">
                <a16:creationId xmlns:a16="http://schemas.microsoft.com/office/drawing/2014/main" id="{32880EAC-3E49-B5F5-0F49-1763850E418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042251" y="25870083"/>
            <a:ext cx="2916705" cy="2000346"/>
          </a:xfrm>
          <a:prstGeom prst="rect">
            <a:avLst/>
          </a:prstGeom>
        </p:spPr>
      </p:pic>
      <p:pic>
        <p:nvPicPr>
          <p:cNvPr id="37" name="Picture 36" descr="A white rectangular object with a green plant in it&#10;&#10;AI-generated content may be incorrect.">
            <a:extLst>
              <a:ext uri="{FF2B5EF4-FFF2-40B4-BE49-F238E27FC236}">
                <a16:creationId xmlns:a16="http://schemas.microsoft.com/office/drawing/2014/main" id="{303A3FB6-6217-D5C5-979B-B5F0912F3E4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988921" y="25882262"/>
            <a:ext cx="4394776" cy="6040696"/>
          </a:xfrm>
          <a:prstGeom prst="rect">
            <a:avLst/>
          </a:prstGeom>
        </p:spPr>
      </p:pic>
      <p:pic>
        <p:nvPicPr>
          <p:cNvPr id="38" name="Picture 37" descr="A white rectangular object with a green plant in it&#10;&#10;AI-generated content may be incorrect.">
            <a:extLst>
              <a:ext uri="{FF2B5EF4-FFF2-40B4-BE49-F238E27FC236}">
                <a16:creationId xmlns:a16="http://schemas.microsoft.com/office/drawing/2014/main" id="{3D7F6599-F339-E069-FC2F-4ED54078AAB9}"/>
              </a:ext>
            </a:extLst>
          </p:cNvPr>
          <p:cNvPicPr>
            <a:picLocks noChangeAspect="1"/>
          </p:cNvPicPr>
          <p:nvPr/>
        </p:nvPicPr>
        <p:blipFill>
          <a:blip r:embed="rId7">
            <a:extLst>
              <a:ext uri="{28A0092B-C50C-407E-A947-70E740481C1C}">
                <a14:useLocalDpi xmlns:a14="http://schemas.microsoft.com/office/drawing/2010/main" val="0"/>
              </a:ext>
            </a:extLst>
          </a:blip>
          <a:srcRect l="33083" t="19589" r="32121" b="52164"/>
          <a:stretch/>
        </p:blipFill>
        <p:spPr>
          <a:xfrm>
            <a:off x="39279496" y="25226229"/>
            <a:ext cx="3256892" cy="3634070"/>
          </a:xfrm>
          <a:prstGeom prst="rect">
            <a:avLst/>
          </a:prstGeom>
        </p:spPr>
      </p:pic>
      <p:pic>
        <p:nvPicPr>
          <p:cNvPr id="40" name="Picture 39" descr="A black background with a black square&#10;&#10;AI-generated content may be incorrect.">
            <a:extLst>
              <a:ext uri="{FF2B5EF4-FFF2-40B4-BE49-F238E27FC236}">
                <a16:creationId xmlns:a16="http://schemas.microsoft.com/office/drawing/2014/main" id="{548F6A00-2BEE-CD79-4561-76282984CFE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0512630">
            <a:off x="36264704" y="25953836"/>
            <a:ext cx="1916242" cy="1497243"/>
          </a:xfrm>
          <a:prstGeom prst="rect">
            <a:avLst/>
          </a:prstGeom>
        </p:spPr>
      </p:pic>
      <p:pic>
        <p:nvPicPr>
          <p:cNvPr id="41" name="Picture 40" descr="A black background with a black square&#10;&#10;AI-generated content may be incorrect.">
            <a:extLst>
              <a:ext uri="{FF2B5EF4-FFF2-40B4-BE49-F238E27FC236}">
                <a16:creationId xmlns:a16="http://schemas.microsoft.com/office/drawing/2014/main" id="{3FB2CFD7-80AD-435F-1FB0-272EB35D105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0512630">
            <a:off x="28849179" y="26168396"/>
            <a:ext cx="2368012" cy="1850230"/>
          </a:xfrm>
          <a:prstGeom prst="rect">
            <a:avLst/>
          </a:prstGeom>
        </p:spPr>
      </p:pic>
      <p:pic>
        <p:nvPicPr>
          <p:cNvPr id="43" name="Picture 42" descr="A plant in a pot with text below&#10;&#10;AI-generated content may be incorrect.">
            <a:extLst>
              <a:ext uri="{FF2B5EF4-FFF2-40B4-BE49-F238E27FC236}">
                <a16:creationId xmlns:a16="http://schemas.microsoft.com/office/drawing/2014/main" id="{9A447B70-859D-99EF-0375-1D830A90516A}"/>
              </a:ext>
            </a:extLst>
          </p:cNvPr>
          <p:cNvPicPr>
            <a:picLocks noChangeAspect="1"/>
          </p:cNvPicPr>
          <p:nvPr/>
        </p:nvPicPr>
        <p:blipFill>
          <a:blip r:embed="rId10">
            <a:extLst>
              <a:ext uri="{28A0092B-C50C-407E-A947-70E740481C1C}">
                <a14:useLocalDpi xmlns:a14="http://schemas.microsoft.com/office/drawing/2010/main" val="0"/>
              </a:ext>
            </a:extLst>
          </a:blip>
          <a:srcRect t="3916" b="13171"/>
          <a:stretch/>
        </p:blipFill>
        <p:spPr>
          <a:xfrm>
            <a:off x="16225072" y="25365552"/>
            <a:ext cx="3769251" cy="6989493"/>
          </a:xfrm>
          <a:prstGeom prst="rect">
            <a:avLst/>
          </a:prstGeom>
        </p:spPr>
      </p:pic>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280</TotalTime>
  <Words>443</Words>
  <Application>Microsoft Office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PlantaSanté: Real-Time Plant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Taylor Porter</cp:lastModifiedBy>
  <cp:revision>6</cp:revision>
  <dcterms:created xsi:type="dcterms:W3CDTF">2015-04-29T17:08:18Z</dcterms:created>
  <dcterms:modified xsi:type="dcterms:W3CDTF">2025-04-18T20:35:46Z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