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sldIdLst>
    <p:sldId id="259" r:id="rId5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B0B5EC"/>
    <a:srgbClr val="8B9AD5"/>
    <a:srgbClr val="EA89FF"/>
    <a:srgbClr val="DFCB39"/>
    <a:srgbClr val="A0B4D5"/>
    <a:srgbClr val="8B64D5"/>
    <a:srgbClr val="B697C9"/>
    <a:srgbClr val="99CCFF"/>
    <a:srgbClr val="A1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/>
    <p:restoredTop sz="92789" autoAdjust="0"/>
  </p:normalViewPr>
  <p:slideViewPr>
    <p:cSldViewPr snapToGrid="0">
      <p:cViewPr varScale="1">
        <p:scale>
          <a:sx n="19" d="100"/>
          <a:sy n="19" d="100"/>
        </p:scale>
        <p:origin x="13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Wildtype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Sheet1!$A$6:$A$8</c:f>
              <c:strCache>
                <c:ptCount val="3"/>
                <c:pt idx="0">
                  <c:v>Sample 1 </c:v>
                </c:pt>
                <c:pt idx="1">
                  <c:v>Sample 2</c:v>
                </c:pt>
                <c:pt idx="2">
                  <c:v>Sample 3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3.97</c:v>
                </c:pt>
                <c:pt idx="1">
                  <c:v>4.25</c:v>
                </c:pt>
                <c:pt idx="2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1-5340-8E4E-1842811C0F70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Reeler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Sheet1!$A$6:$A$8</c:f>
              <c:strCache>
                <c:ptCount val="3"/>
                <c:pt idx="0">
                  <c:v>Sample 1 </c:v>
                </c:pt>
                <c:pt idx="1">
                  <c:v>Sample 2</c:v>
                </c:pt>
                <c:pt idx="2">
                  <c:v>Sample 3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6.53</c:v>
                </c:pt>
                <c:pt idx="1">
                  <c:v>5.78</c:v>
                </c:pt>
                <c:pt idx="2">
                  <c:v>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1-5340-8E4E-1842811C0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244336"/>
        <c:axId val="1500246048"/>
      </c:barChart>
      <c:catAx>
        <c:axId val="150024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00246048"/>
        <c:crosses val="autoZero"/>
        <c:auto val="1"/>
        <c:lblAlgn val="ctr"/>
        <c:lblOffset val="100"/>
        <c:noMultiLvlLbl val="0"/>
      </c:catAx>
      <c:valAx>
        <c:axId val="1500246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20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0024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Wildtype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Sheet1!$A$6:$A$8</c:f>
              <c:strCache>
                <c:ptCount val="3"/>
                <c:pt idx="0">
                  <c:v>Sample 1 </c:v>
                </c:pt>
                <c:pt idx="1">
                  <c:v>Sample 2</c:v>
                </c:pt>
                <c:pt idx="2">
                  <c:v>Sample 3</c:v>
                </c:pt>
              </c:strCache>
            </c:strRef>
          </c:cat>
          <c:val>
            <c:numRef>
              <c:f>Sheet1!$B$14:$B$16</c:f>
              <c:numCache>
                <c:formatCode>General</c:formatCode>
                <c:ptCount val="3"/>
                <c:pt idx="0">
                  <c:v>5.0199999999999996</c:v>
                </c:pt>
                <c:pt idx="1">
                  <c:v>5.4</c:v>
                </c:pt>
                <c:pt idx="2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C-874E-A80E-FC134204B1D1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Reeler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Sheet1!$A$6:$A$8</c:f>
              <c:strCache>
                <c:ptCount val="3"/>
                <c:pt idx="0">
                  <c:v>Sample 1 </c:v>
                </c:pt>
                <c:pt idx="1">
                  <c:v>Sample 2</c:v>
                </c:pt>
                <c:pt idx="2">
                  <c:v>Sample 3</c:v>
                </c:pt>
              </c:strCache>
            </c:strRef>
          </c:cat>
          <c:val>
            <c:numRef>
              <c:f>Sheet1!$C$14:$C$16</c:f>
              <c:numCache>
                <c:formatCode>General</c:formatCode>
                <c:ptCount val="3"/>
                <c:pt idx="0">
                  <c:v>4.97</c:v>
                </c:pt>
                <c:pt idx="1">
                  <c:v>5.18</c:v>
                </c:pt>
                <c:pt idx="2">
                  <c:v>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C-874E-A80E-FC134204B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244336"/>
        <c:axId val="1500246048"/>
      </c:barChart>
      <c:catAx>
        <c:axId val="150024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00246048"/>
        <c:crosses val="autoZero"/>
        <c:auto val="1"/>
        <c:lblAlgn val="ctr"/>
        <c:lblOffset val="100"/>
        <c:noMultiLvlLbl val="0"/>
      </c:catAx>
      <c:valAx>
        <c:axId val="1500246048"/>
        <c:scaling>
          <c:orientation val="minMax"/>
          <c:max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20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sz="20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0024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8BC75-51D0-1749-8F51-A3AF7E7170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D5DD-2148-B544-8DA6-38FE0535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1pPr>
    <a:lvl2pPr marL="1810513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2pPr>
    <a:lvl3pPr marL="3621024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3pPr>
    <a:lvl4pPr marL="5431536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4pPr>
    <a:lvl5pPr marL="7242048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5pPr>
    <a:lvl6pPr marL="9052560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6pPr>
    <a:lvl7pPr marL="10863073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7pPr>
    <a:lvl8pPr marL="12673584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8pPr>
    <a:lvl9pPr marL="14484096" algn="l" defTabSz="3621024" rtl="0" eaLnBrk="1" latinLnBrk="0" hangingPunct="1">
      <a:defRPr sz="4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1E30D-3388-B312-09C0-2B22BAA0A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CE195-3993-8F0B-EB14-0C67ED4C9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7EDC1-1E6B-D9D4-030D-134FAF44D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10823-B5A4-0E46-41B9-6DAEF11DB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7D5DD-2148-B544-8DA6-38FE05353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1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8911-04D0-3940-9B47-9F2FB1F78CD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E7B3-C6FE-9241-9F36-2DF73BB64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chart" Target="../charts/chart2.xml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4132-B160-14FF-1F63-758ED374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493786-7528-F083-A3ED-2E7C305E05B0}"/>
              </a:ext>
            </a:extLst>
          </p:cNvPr>
          <p:cNvSpPr txBox="1"/>
          <p:nvPr/>
        </p:nvSpPr>
        <p:spPr>
          <a:xfrm>
            <a:off x="13075790" y="11261111"/>
            <a:ext cx="14094044" cy="14584680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4B009-9254-E38E-63E9-9F92D34442DF}"/>
              </a:ext>
            </a:extLst>
          </p:cNvPr>
          <p:cNvSpPr txBox="1"/>
          <p:nvPr/>
        </p:nvSpPr>
        <p:spPr>
          <a:xfrm>
            <a:off x="27459432" y="18567400"/>
            <a:ext cx="12505485" cy="5447833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Reelin impacts cilia elongation and directionality in the cingulate cortex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The disruption of proper lamination in the cingulate cortex by deleting reelin reveals a previously unrecognized role of reelin in postnatal cortical lamination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/>
                <a:cs typeface="Times New Roman"/>
              </a:rPr>
              <a:t>Reelin has no impact on non-laminated interneurons suggesting that reelin’s role in cilia regulation is distinct from its known functions in neuronal migration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6A60F7-7A83-A5FF-FAB5-0A286E40DB13}"/>
              </a:ext>
            </a:extLst>
          </p:cNvPr>
          <p:cNvSpPr txBox="1"/>
          <p:nvPr/>
        </p:nvSpPr>
        <p:spPr>
          <a:xfrm>
            <a:off x="27459432" y="24505921"/>
            <a:ext cx="12505486" cy="8204292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lvl="1"/>
            <a:endParaRPr lang="en-US" sz="32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supported by the National Institutes of Health (K01AG054729, P20GM113131-7006, R15MH126317-01 and R15MH125305-01 to X.C.), by University of New Hampshire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PRP awards and Cole Neuroscience and Behavioral Faculty Research awards to X.C., and by a URA award from the University of New Hampshire Hamel Center for Undergraduate Research to K.J..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strong thank you to Dr. Xuanmao Chen, Dr.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Liyan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Qiu, and PhD candidate Sumaya Akter for their mentorship and support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E95F51-C029-A4F3-56B3-6B0C87CF76C7}"/>
              </a:ext>
            </a:extLst>
          </p:cNvPr>
          <p:cNvSpPr txBox="1"/>
          <p:nvPr/>
        </p:nvSpPr>
        <p:spPr>
          <a:xfrm>
            <a:off x="27767230" y="24109290"/>
            <a:ext cx="11908089" cy="81381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sz="42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References and Acknowledgments</a:t>
            </a:r>
            <a:r>
              <a:rPr lang="en-US" sz="48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 </a:t>
            </a:r>
            <a:endParaRPr lang="en-US" sz="4800" b="1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A186CC-D537-D9F1-4D45-43B666826188}"/>
              </a:ext>
            </a:extLst>
          </p:cNvPr>
          <p:cNvSpPr txBox="1"/>
          <p:nvPr/>
        </p:nvSpPr>
        <p:spPr>
          <a:xfrm>
            <a:off x="13075790" y="4350537"/>
            <a:ext cx="14094044" cy="6400800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8C3FC3-3AA8-0024-8E88-5F683989FAF3}"/>
              </a:ext>
            </a:extLst>
          </p:cNvPr>
          <p:cNvSpPr txBox="1">
            <a:spLocks/>
          </p:cNvSpPr>
          <p:nvPr/>
        </p:nvSpPr>
        <p:spPr>
          <a:xfrm>
            <a:off x="277770" y="4350535"/>
            <a:ext cx="12480506" cy="13716000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cilia are solitary, microtubule-based structures that are present on nearly every cell type in the human body, including neurons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cilia is known to modulate embryonic neurodevelopment but little is known about its role in postnatal (after birth) neurodevelopment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Defective formation of primary cilia is implicated in the pathogenesis of developmental disorders, collectively termed ciliopathies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Reelin is a large extracellular matrix glycoprotein that critical for neuronal migration and cortical lamination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Reelin’s role in guiding laminar neuronal organization is well characterized but its role in primary cilia dynamics in the postnatal development is unclear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investigates whether Reelin influences cilia length and directionality in the mouse cingulate cortex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E8A20C-9407-D59A-B60F-8C2CF38499B8}"/>
              </a:ext>
            </a:extLst>
          </p:cNvPr>
          <p:cNvSpPr/>
          <p:nvPr/>
        </p:nvSpPr>
        <p:spPr>
          <a:xfrm>
            <a:off x="3762826" y="109645"/>
            <a:ext cx="33000086" cy="373531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3067"/>
              </a:spcAft>
            </a:pPr>
            <a:r>
              <a:rPr lang="en-US" sz="65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Impact of Reelin on Cilia Dynamics in the Cingulate Cortex</a:t>
            </a:r>
          </a:p>
          <a:p>
            <a:pPr algn="ctr">
              <a:spcAft>
                <a:spcPts val="3067"/>
              </a:spcAft>
            </a:pPr>
            <a:r>
              <a:rPr lang="en-US" sz="54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Kevin Jiang</a:t>
            </a:r>
            <a:r>
              <a:rPr lang="en-US" sz="54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Sumaya Akter</a:t>
            </a:r>
            <a:r>
              <a:rPr lang="en-US" sz="54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54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Liyan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Qiu</a:t>
            </a:r>
            <a:r>
              <a:rPr lang="en-US" sz="54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Mark Lyon</a:t>
            </a:r>
            <a:r>
              <a:rPr lang="en-US" sz="54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54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Mitsuharu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Hattori</a:t>
            </a:r>
            <a:r>
              <a:rPr lang="en-US" sz="54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5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and Xuanmao Chen</a:t>
            </a:r>
            <a:r>
              <a:rPr lang="en-US" sz="54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2,*</a:t>
            </a:r>
            <a:endParaRPr lang="en-US" sz="5400" b="1" baseline="30000" dirty="0">
              <a:solidFill>
                <a:schemeClr val="accent5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pPr algn="ctr">
              <a:spcAft>
                <a:spcPts val="3067"/>
              </a:spcAft>
            </a:pPr>
            <a:r>
              <a:rPr lang="en-US" sz="40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Department of Chemical Engineering and Bioengineering, </a:t>
            </a:r>
            <a:r>
              <a:rPr lang="en-US" sz="40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Department of Molecular, Cellular, and Biomedical Sciences, </a:t>
            </a:r>
            <a:r>
              <a:rPr lang="en-US" sz="40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Department of Mathematics and Statistics, UNH, </a:t>
            </a:r>
            <a:r>
              <a:rPr lang="en-US" sz="40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Graduate School Department of Biomedical Sciences, Nagoya City University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F01DF0-1F1A-CA44-E6BD-8C1734151197}"/>
              </a:ext>
            </a:extLst>
          </p:cNvPr>
          <p:cNvSpPr txBox="1">
            <a:spLocks/>
          </p:cNvSpPr>
          <p:nvPr/>
        </p:nvSpPr>
        <p:spPr>
          <a:xfrm>
            <a:off x="274320" y="18567400"/>
            <a:ext cx="12488232" cy="14150248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P30 C57BL/6 WT mice (control) and reelin delete mice (experimental) brain samples are collected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Flash-frozen brains cryostat-sectioned into 30 um coronal slices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Immunostaining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Slices were PBS washed and blocked in blocking buffer for 2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Incubated in primary antibodies (chicken anti-AC3, rabbit anti-glutaminase) overnight at 4 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Incubated in secondary antibody next day for 1.5 hours at 25 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Washed with PBS and mounted with DAPI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and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Confocal microscopy for image acquisition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ImageJ for image processing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tool measured alignment relative to external capsule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Freehand line tool measured length from axoneme base to tip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data exported as csv into MATLAB for polar plot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F4CA0D5-811F-88DA-2C0E-25AF8EAB6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44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40B8AB2F-BDB2-7DB8-4413-2DBCD00E66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16800" y="1645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C99B0-D472-C7DE-7C68-CE7FE4F34D23}"/>
              </a:ext>
            </a:extLst>
          </p:cNvPr>
          <p:cNvSpPr txBox="1"/>
          <p:nvPr/>
        </p:nvSpPr>
        <p:spPr>
          <a:xfrm>
            <a:off x="551080" y="3946318"/>
            <a:ext cx="11887200" cy="8168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Introduction</a:t>
            </a:r>
            <a:r>
              <a:rPr lang="en-US" sz="4800" dirty="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031142CB-1ED7-0FB1-B271-96E09C368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1" t="12897" r="25049" b="12861"/>
          <a:stretch/>
        </p:blipFill>
        <p:spPr>
          <a:xfrm>
            <a:off x="153469" y="200752"/>
            <a:ext cx="3534587" cy="3811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E13105-527B-3768-7C27-D4DEBF44831F}"/>
              </a:ext>
            </a:extLst>
          </p:cNvPr>
          <p:cNvSpPr txBox="1"/>
          <p:nvPr/>
        </p:nvSpPr>
        <p:spPr>
          <a:xfrm>
            <a:off x="27564857" y="5074561"/>
            <a:ext cx="12397414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3200" dirty="0">
              <a:latin typeface="Times New Roman"/>
              <a:ea typeface="Calibri"/>
              <a:cs typeface="Times New Roman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19A8F5-D3DB-A19C-457D-264F57BC143F}"/>
              </a:ext>
            </a:extLst>
          </p:cNvPr>
          <p:cNvSpPr txBox="1"/>
          <p:nvPr/>
        </p:nvSpPr>
        <p:spPr>
          <a:xfrm>
            <a:off x="27546896" y="7591702"/>
            <a:ext cx="124436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333B1C-74B0-7FE5-BC17-5AE64AB479C4}"/>
              </a:ext>
            </a:extLst>
          </p:cNvPr>
          <p:cNvSpPr txBox="1"/>
          <p:nvPr/>
        </p:nvSpPr>
        <p:spPr>
          <a:xfrm>
            <a:off x="27567631" y="13455728"/>
            <a:ext cx="124436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3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AA5E8D-92E3-086A-0952-B4F838997577}"/>
              </a:ext>
            </a:extLst>
          </p:cNvPr>
          <p:cNvSpPr txBox="1"/>
          <p:nvPr/>
        </p:nvSpPr>
        <p:spPr>
          <a:xfrm>
            <a:off x="27535318" y="11974745"/>
            <a:ext cx="124205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endParaRPr lang="en-US" sz="3200" dirty="0">
              <a:latin typeface="Times New Roman"/>
              <a:ea typeface="Calibri" panose="020F0502020204030204"/>
              <a:cs typeface="Times New Roman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85E5DE-4DDC-073F-D81D-88F87724CB22}"/>
              </a:ext>
            </a:extLst>
          </p:cNvPr>
          <p:cNvSpPr txBox="1"/>
          <p:nvPr/>
        </p:nvSpPr>
        <p:spPr>
          <a:xfrm>
            <a:off x="548640" y="18185826"/>
            <a:ext cx="11887200" cy="8168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Methodology</a:t>
            </a:r>
            <a:r>
              <a:rPr lang="en-US" sz="4800" dirty="0">
                <a:solidFill>
                  <a:srgbClr val="8B9AD5"/>
                </a:solidFill>
                <a:latin typeface="Times New Roman"/>
                <a:cs typeface="Times New Roman"/>
              </a:rPr>
              <a:t> </a:t>
            </a:r>
            <a:endParaRPr lang="en-US" sz="4800" dirty="0">
              <a:solidFill>
                <a:srgbClr val="8B9AD5"/>
              </a:solidFill>
              <a:highlight>
                <a:srgbClr val="8B9AD5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BFF456-D0A8-42AB-48C3-62963EB39CCA}"/>
              </a:ext>
            </a:extLst>
          </p:cNvPr>
          <p:cNvSpPr txBox="1"/>
          <p:nvPr/>
        </p:nvSpPr>
        <p:spPr>
          <a:xfrm>
            <a:off x="27767230" y="18190812"/>
            <a:ext cx="11887200" cy="8168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Conclusions and Significance</a:t>
            </a:r>
            <a:endParaRPr lang="en-US" sz="4800" dirty="0">
              <a:solidFill>
                <a:srgbClr val="8B9AD5"/>
              </a:solidFill>
              <a:highlight>
                <a:srgbClr val="8B9AD5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65EF9FE1-50CB-850B-E907-062F3E1B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3" y="15423021"/>
            <a:ext cx="12487681" cy="1504800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F267A29-E1E2-674D-C8C3-636F161CE634}"/>
              </a:ext>
            </a:extLst>
          </p:cNvPr>
          <p:cNvSpPr txBox="1"/>
          <p:nvPr/>
        </p:nvSpPr>
        <p:spPr>
          <a:xfrm>
            <a:off x="13670280" y="3947863"/>
            <a:ext cx="12918322" cy="8168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Cilia Length in the Cingulate Cortex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5C0D4-3CCF-37A9-0167-4143CA9F9218}"/>
              </a:ext>
            </a:extLst>
          </p:cNvPr>
          <p:cNvSpPr txBox="1"/>
          <p:nvPr/>
        </p:nvSpPr>
        <p:spPr>
          <a:xfrm>
            <a:off x="13670280" y="10874602"/>
            <a:ext cx="12920472" cy="8138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Cilia Directionality in the Cingulate Cortex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63D6E2-5CA5-E798-9EA4-E012206A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697" y="29133965"/>
            <a:ext cx="3557501" cy="31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A3292-B6C3-ACBD-8E2F-3CD9DE225EA2}"/>
              </a:ext>
            </a:extLst>
          </p:cNvPr>
          <p:cNvSpPr txBox="1"/>
          <p:nvPr/>
        </p:nvSpPr>
        <p:spPr>
          <a:xfrm>
            <a:off x="13099689" y="10280360"/>
            <a:ext cx="1403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Average Cilia Length in the Cingulate Cortex</a:t>
            </a:r>
          </a:p>
        </p:txBody>
      </p:sp>
      <p:pic>
        <p:nvPicPr>
          <p:cNvPr id="15" name="Picture 6" descr="Figure 1">
            <a:extLst>
              <a:ext uri="{FF2B5EF4-FFF2-40B4-BE49-F238E27FC236}">
                <a16:creationId xmlns:a16="http://schemas.microsoft.com/office/drawing/2014/main" id="{7147AB4C-3032-68BD-BE61-40D632B7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73" y="4886264"/>
            <a:ext cx="9867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371F6A-753F-9215-9CB7-2530C48972FC}"/>
              </a:ext>
            </a:extLst>
          </p:cNvPr>
          <p:cNvSpPr txBox="1"/>
          <p:nvPr/>
        </p:nvSpPr>
        <p:spPr>
          <a:xfrm>
            <a:off x="292730" y="8420255"/>
            <a:ext cx="1245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Schematic and image of neuronal primary cilia [1]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0B6A7B-F623-5F83-6A8D-274A81D6C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065" y="10090126"/>
            <a:ext cx="7772400" cy="54406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F8418B-3F82-5001-AACF-BA20D6989A11}"/>
              </a:ext>
            </a:extLst>
          </p:cNvPr>
          <p:cNvSpPr txBox="1"/>
          <p:nvPr/>
        </p:nvSpPr>
        <p:spPr>
          <a:xfrm>
            <a:off x="289286" y="13829462"/>
            <a:ext cx="1245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Schematic two repeated units of Reelin and location of mouse cingulate cortex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0BCAC31-9951-AA4E-9728-95DEB6AAEE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6800" y="11764225"/>
            <a:ext cx="6515100" cy="6502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AD5673-DC81-ABA5-7816-702513502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7303" y="11764225"/>
            <a:ext cx="6553200" cy="6502400"/>
          </a:xfrm>
          <a:prstGeom prst="rect">
            <a:avLst/>
          </a:prstGeom>
        </p:spPr>
      </p:pic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C4430444-FFB0-E784-4AB9-AB2745056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07120"/>
              </p:ext>
            </p:extLst>
          </p:nvPr>
        </p:nvGraphicFramePr>
        <p:xfrm>
          <a:off x="15054396" y="4886637"/>
          <a:ext cx="10319018" cy="552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92EA7743-A319-865C-FA43-2459CB885754}"/>
              </a:ext>
            </a:extLst>
          </p:cNvPr>
          <p:cNvSpPr txBox="1"/>
          <p:nvPr/>
        </p:nvSpPr>
        <p:spPr>
          <a:xfrm>
            <a:off x="13145988" y="18318753"/>
            <a:ext cx="1403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Confocal images of wildtype (left) and reelin knockout (right) mice cingulate cortex</a:t>
            </a:r>
          </a:p>
        </p:txBody>
      </p:sp>
      <p:pic>
        <p:nvPicPr>
          <p:cNvPr id="40" name="Content Placeholder 4" descr="A blue and white graph with a blue wing&#10;&#10;AI-generated content may be incorrect.">
            <a:extLst>
              <a:ext uri="{FF2B5EF4-FFF2-40B4-BE49-F238E27FC236}">
                <a16:creationId xmlns:a16="http://schemas.microsoft.com/office/drawing/2014/main" id="{219D3A3C-D8AD-10C6-E305-ED1631A52A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278" y="18851117"/>
            <a:ext cx="6403249" cy="650138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A06B15D-64D5-6F08-58FD-7CD17A4DF0C1}"/>
              </a:ext>
            </a:extLst>
          </p:cNvPr>
          <p:cNvSpPr txBox="1"/>
          <p:nvPr/>
        </p:nvSpPr>
        <p:spPr>
          <a:xfrm>
            <a:off x="13221847" y="25336551"/>
            <a:ext cx="1403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Cilia directionality in wildtype (left) and reelin knockout (right) mice cingulate cortex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B052D3-1D01-2CA9-5C0B-A3DACDE73C49}"/>
              </a:ext>
            </a:extLst>
          </p:cNvPr>
          <p:cNvSpPr txBox="1"/>
          <p:nvPr/>
        </p:nvSpPr>
        <p:spPr>
          <a:xfrm>
            <a:off x="13116076" y="26309413"/>
            <a:ext cx="14094044" cy="6400800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F84271D-CA9B-BFFE-289D-79F42E1239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52571" y="18740473"/>
            <a:ext cx="6403248" cy="660800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4849335-87E2-27D2-C562-BDB49B07BAC3}"/>
              </a:ext>
            </a:extLst>
          </p:cNvPr>
          <p:cNvSpPr txBox="1"/>
          <p:nvPr/>
        </p:nvSpPr>
        <p:spPr>
          <a:xfrm>
            <a:off x="13670280" y="25939518"/>
            <a:ext cx="12918322" cy="8168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Cilia Length of Non-laminated Interneurons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30B529AC-D185-C54A-80A6-7623A1047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927940"/>
              </p:ext>
            </p:extLst>
          </p:nvPr>
        </p:nvGraphicFramePr>
        <p:xfrm>
          <a:off x="14705654" y="26797537"/>
          <a:ext cx="10517492" cy="558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F8FD9066-248F-E6E1-8B51-0A2DA4375346}"/>
              </a:ext>
            </a:extLst>
          </p:cNvPr>
          <p:cNvSpPr txBox="1"/>
          <p:nvPr/>
        </p:nvSpPr>
        <p:spPr>
          <a:xfrm>
            <a:off x="13135613" y="32235650"/>
            <a:ext cx="1403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Average cilia length of non-laminated interneurons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658AC2-B279-AF02-B1AE-35455E1AAA63}"/>
              </a:ext>
            </a:extLst>
          </p:cNvPr>
          <p:cNvSpPr txBox="1"/>
          <p:nvPr/>
        </p:nvSpPr>
        <p:spPr>
          <a:xfrm>
            <a:off x="27458087" y="4352544"/>
            <a:ext cx="12505485" cy="13744211"/>
          </a:xfrm>
          <a:prstGeom prst="rect">
            <a:avLst/>
          </a:prstGeom>
          <a:solidFill>
            <a:schemeClr val="bg1"/>
          </a:solidFill>
          <a:ln w="127000">
            <a:solidFill>
              <a:srgbClr val="203864"/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,Sans-Serif"/>
              <a:buChar char="•"/>
            </a:pPr>
            <a:endParaRPr lang="en-US" sz="3200">
              <a:latin typeface="Times New Roman"/>
              <a:cs typeface="Times New Roman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EF8A1D20-BFC1-4463-FC25-BA61A33D37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38708" y="28973819"/>
            <a:ext cx="5429969" cy="3493165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03670A23-8DAD-142C-03CD-E6FEED468CC0}"/>
              </a:ext>
            </a:extLst>
          </p:cNvPr>
          <p:cNvSpPr txBox="1"/>
          <p:nvPr/>
        </p:nvSpPr>
        <p:spPr>
          <a:xfrm>
            <a:off x="27767231" y="4041648"/>
            <a:ext cx="11945068" cy="81684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4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Cilia Directionality of Non-laminated Interneurons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094F34FA-B6D5-2C4A-2220-B7E467BE96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04416" y="11384665"/>
            <a:ext cx="5886587" cy="594360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F89074F8-17C1-0DDD-37C2-C7E6AA7E5F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71921" y="11455685"/>
            <a:ext cx="5845010" cy="5943600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BFEA36CC-EC11-7886-1852-9FB6695EAC54}"/>
              </a:ext>
            </a:extLst>
          </p:cNvPr>
          <p:cNvSpPr txBox="1"/>
          <p:nvPr/>
        </p:nvSpPr>
        <p:spPr>
          <a:xfrm>
            <a:off x="27474600" y="17596087"/>
            <a:ext cx="1244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8: Cilia directionality of non-laminated interneurons in wildtype (left) and reelin knockout (right) mice </a:t>
            </a:r>
          </a:p>
        </p:txBody>
      </p:sp>
      <p:pic>
        <p:nvPicPr>
          <p:cNvPr id="1036" name="Content Placeholder 4" descr="A blue and green speckled background&#10;&#10;AI-generated content may be incorrect.">
            <a:extLst>
              <a:ext uri="{FF2B5EF4-FFF2-40B4-BE49-F238E27FC236}">
                <a16:creationId xmlns:a16="http://schemas.microsoft.com/office/drawing/2014/main" id="{C0E87DB0-8D92-AA1F-E529-3B0F079018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294" y="4957487"/>
            <a:ext cx="5943600" cy="5920474"/>
          </a:xfrm>
          <a:prstGeom prst="rect">
            <a:avLst/>
          </a:prstGeom>
        </p:spPr>
      </p:pic>
      <p:pic>
        <p:nvPicPr>
          <p:cNvPr id="1037" name="Content Placeholder 4">
            <a:extLst>
              <a:ext uri="{FF2B5EF4-FFF2-40B4-BE49-F238E27FC236}">
                <a16:creationId xmlns:a16="http://schemas.microsoft.com/office/drawing/2014/main" id="{2703611B-580C-EAB8-A23B-30D3799C65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97576" y="4951713"/>
            <a:ext cx="5943600" cy="5932022"/>
          </a:xfrm>
          <a:prstGeom prst="rect">
            <a:avLst/>
          </a:prstGeom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80A556B2-C228-BDD8-13A8-E9C7CF41F6D2}"/>
              </a:ext>
            </a:extLst>
          </p:cNvPr>
          <p:cNvSpPr txBox="1"/>
          <p:nvPr/>
        </p:nvSpPr>
        <p:spPr>
          <a:xfrm>
            <a:off x="27546896" y="10942931"/>
            <a:ext cx="1231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7: Confocal images of interneurons in wildtype (left) and reelin knockout (right) mice </a:t>
            </a:r>
          </a:p>
        </p:txBody>
      </p:sp>
    </p:spTree>
    <p:extLst>
      <p:ext uri="{BB962C8B-B14F-4D97-AF65-F5344CB8AC3E}">
        <p14:creationId xmlns:p14="http://schemas.microsoft.com/office/powerpoint/2010/main" val="103843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E56FE6BF175498B34D5DA1672332C" ma:contentTypeVersion="16" ma:contentTypeDescription="Create a new document." ma:contentTypeScope="" ma:versionID="668485795361e18cb1632016f7b4ca9b">
  <xsd:schema xmlns:xsd="http://www.w3.org/2001/XMLSchema" xmlns:xs="http://www.w3.org/2001/XMLSchema" xmlns:p="http://schemas.microsoft.com/office/2006/metadata/properties" xmlns:ns3="d4b96010-e254-4cec-bbac-b9bb370d36af" xmlns:ns4="12fa0be6-ae3f-46ed-983f-60dfdef742e0" targetNamespace="http://schemas.microsoft.com/office/2006/metadata/properties" ma:root="true" ma:fieldsID="8145606b90325f79e723b9f88e08e69c" ns3:_="" ns4:_="">
    <xsd:import namespace="d4b96010-e254-4cec-bbac-b9bb370d36af"/>
    <xsd:import namespace="12fa0be6-ae3f-46ed-983f-60dfdef742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96010-e254-4cec-bbac-b9bb370d3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a0be6-ae3f-46ed-983f-60dfdef742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fa0be6-ae3f-46ed-983f-60dfdef742e0">
      <UserInfo>
        <DisplayName>Julia Edgar</DisplayName>
        <AccountId>50</AccountId>
        <AccountType/>
      </UserInfo>
    </SharedWithUsers>
    <_activity xmlns="d4b96010-e254-4cec-bbac-b9bb370d36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501A73-0F5E-44D4-93F0-6EA618B2316C}">
  <ds:schemaRefs>
    <ds:schemaRef ds:uri="12fa0be6-ae3f-46ed-983f-60dfdef742e0"/>
    <ds:schemaRef ds:uri="d4b96010-e254-4cec-bbac-b9bb370d36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128854-8CBE-4F49-AF5E-CBFB02B19AB2}">
  <ds:schemaRefs>
    <ds:schemaRef ds:uri="12fa0be6-ae3f-46ed-983f-60dfdef742e0"/>
    <ds:schemaRef ds:uri="d4b96010-e254-4cec-bbac-b9bb370d36af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810433C3-5749-495A-8544-1C19EA2EC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5368</TotalTime>
  <Words>608</Words>
  <Application>Microsoft Office PowerPoint</Application>
  <PresentationFormat>Custom</PresentationFormat>
  <Paragraphs>161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Arial,Sans-Serif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Crotteau</dc:creator>
  <cp:lastModifiedBy>Kevin Jiang</cp:lastModifiedBy>
  <cp:revision>9</cp:revision>
  <dcterms:created xsi:type="dcterms:W3CDTF">2022-07-05T18:18:56Z</dcterms:created>
  <dcterms:modified xsi:type="dcterms:W3CDTF">2025-04-20T20:03:15Z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0x010100B95E56FE6BF175498B34D5DA1672332C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