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4" r:id="rId4"/>
  </p:sldMasterIdLst>
  <p:notesMasterIdLst>
    <p:notesMasterId r:id="rId6"/>
  </p:notesMasterIdLst>
  <p:sldIdLst>
    <p:sldId id="260" r:id="rId5"/>
  </p:sldIdLst>
  <p:sldSz cx="40233600" cy="329184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03864"/>
    <a:srgbClr val="B0B5EC"/>
    <a:srgbClr val="8B9AD5"/>
    <a:srgbClr val="EA89FF"/>
    <a:srgbClr val="DFCB39"/>
    <a:srgbClr val="A0B4D5"/>
    <a:srgbClr val="8B64D5"/>
    <a:srgbClr val="B697C9"/>
    <a:srgbClr val="99CCFF"/>
    <a:srgbClr val="A143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/>
    <p:restoredTop sz="92714" autoAdjust="0"/>
  </p:normalViewPr>
  <p:slideViewPr>
    <p:cSldViewPr snapToGrid="0">
      <p:cViewPr varScale="1">
        <p:scale>
          <a:sx n="19" d="100"/>
          <a:sy n="19" d="100"/>
        </p:scale>
        <p:origin x="1380" y="2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3D8BC75-51D0-1749-8F51-A3AF7E7170A5}" type="datetimeFigureOut">
              <a:rPr lang="en-US" smtClean="0"/>
              <a:t>4/20/2025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543050" y="1143000"/>
            <a:ext cx="37719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BC7D5DD-2148-B544-8DA6-38FE053530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06082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3621024" rtl="0" eaLnBrk="1" latinLnBrk="0" hangingPunct="1">
      <a:defRPr sz="4753" kern="1200">
        <a:solidFill>
          <a:schemeClr val="tx1"/>
        </a:solidFill>
        <a:latin typeface="+mn-lt"/>
        <a:ea typeface="+mn-ea"/>
        <a:cs typeface="+mn-cs"/>
      </a:defRPr>
    </a:lvl1pPr>
    <a:lvl2pPr marL="1810513" algn="l" defTabSz="3621024" rtl="0" eaLnBrk="1" latinLnBrk="0" hangingPunct="1">
      <a:defRPr sz="4753" kern="1200">
        <a:solidFill>
          <a:schemeClr val="tx1"/>
        </a:solidFill>
        <a:latin typeface="+mn-lt"/>
        <a:ea typeface="+mn-ea"/>
        <a:cs typeface="+mn-cs"/>
      </a:defRPr>
    </a:lvl2pPr>
    <a:lvl3pPr marL="3621024" algn="l" defTabSz="3621024" rtl="0" eaLnBrk="1" latinLnBrk="0" hangingPunct="1">
      <a:defRPr sz="4753" kern="1200">
        <a:solidFill>
          <a:schemeClr val="tx1"/>
        </a:solidFill>
        <a:latin typeface="+mn-lt"/>
        <a:ea typeface="+mn-ea"/>
        <a:cs typeface="+mn-cs"/>
      </a:defRPr>
    </a:lvl3pPr>
    <a:lvl4pPr marL="5431536" algn="l" defTabSz="3621024" rtl="0" eaLnBrk="1" latinLnBrk="0" hangingPunct="1">
      <a:defRPr sz="4753" kern="1200">
        <a:solidFill>
          <a:schemeClr val="tx1"/>
        </a:solidFill>
        <a:latin typeface="+mn-lt"/>
        <a:ea typeface="+mn-ea"/>
        <a:cs typeface="+mn-cs"/>
      </a:defRPr>
    </a:lvl4pPr>
    <a:lvl5pPr marL="7242048" algn="l" defTabSz="3621024" rtl="0" eaLnBrk="1" latinLnBrk="0" hangingPunct="1">
      <a:defRPr sz="4753" kern="1200">
        <a:solidFill>
          <a:schemeClr val="tx1"/>
        </a:solidFill>
        <a:latin typeface="+mn-lt"/>
        <a:ea typeface="+mn-ea"/>
        <a:cs typeface="+mn-cs"/>
      </a:defRPr>
    </a:lvl5pPr>
    <a:lvl6pPr marL="9052560" algn="l" defTabSz="3621024" rtl="0" eaLnBrk="1" latinLnBrk="0" hangingPunct="1">
      <a:defRPr sz="4753" kern="1200">
        <a:solidFill>
          <a:schemeClr val="tx1"/>
        </a:solidFill>
        <a:latin typeface="+mn-lt"/>
        <a:ea typeface="+mn-ea"/>
        <a:cs typeface="+mn-cs"/>
      </a:defRPr>
    </a:lvl6pPr>
    <a:lvl7pPr marL="10863073" algn="l" defTabSz="3621024" rtl="0" eaLnBrk="1" latinLnBrk="0" hangingPunct="1">
      <a:defRPr sz="4753" kern="1200">
        <a:solidFill>
          <a:schemeClr val="tx1"/>
        </a:solidFill>
        <a:latin typeface="+mn-lt"/>
        <a:ea typeface="+mn-ea"/>
        <a:cs typeface="+mn-cs"/>
      </a:defRPr>
    </a:lvl7pPr>
    <a:lvl8pPr marL="12673584" algn="l" defTabSz="3621024" rtl="0" eaLnBrk="1" latinLnBrk="0" hangingPunct="1">
      <a:defRPr sz="4753" kern="1200">
        <a:solidFill>
          <a:schemeClr val="tx1"/>
        </a:solidFill>
        <a:latin typeface="+mn-lt"/>
        <a:ea typeface="+mn-ea"/>
        <a:cs typeface="+mn-cs"/>
      </a:defRPr>
    </a:lvl8pPr>
    <a:lvl9pPr marL="14484096" algn="l" defTabSz="3621024" rtl="0" eaLnBrk="1" latinLnBrk="0" hangingPunct="1">
      <a:defRPr sz="4753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DE3ADE-70D1-C7C2-303F-A8F2D57B21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204B834-62E2-7A16-B9C0-1034932CA8B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543050" y="1143000"/>
            <a:ext cx="37719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8EB030C-0201-37FD-9EF7-D7BD7D6DD19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8E33AB0-F04E-2A46-58C6-B25C016832E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BC7D5DD-2148-B544-8DA6-38FE053530C1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1119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17520" y="5387342"/>
            <a:ext cx="34198560" cy="11460480"/>
          </a:xfrm>
        </p:spPr>
        <p:txBody>
          <a:bodyPr anchor="b"/>
          <a:lstStyle>
            <a:lvl1pPr algn="ctr">
              <a:defRPr sz="26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029200" y="17289782"/>
            <a:ext cx="30175200" cy="7947658"/>
          </a:xfrm>
        </p:spPr>
        <p:txBody>
          <a:bodyPr/>
          <a:lstStyle>
            <a:lvl1pPr marL="0" indent="0" algn="ctr">
              <a:buNone/>
              <a:defRPr sz="10560"/>
            </a:lvl1pPr>
            <a:lvl2pPr marL="2011680" indent="0" algn="ctr">
              <a:buNone/>
              <a:defRPr sz="8800"/>
            </a:lvl2pPr>
            <a:lvl3pPr marL="4023360" indent="0" algn="ctr">
              <a:buNone/>
              <a:defRPr sz="7920"/>
            </a:lvl3pPr>
            <a:lvl4pPr marL="6035040" indent="0" algn="ctr">
              <a:buNone/>
              <a:defRPr sz="7040"/>
            </a:lvl4pPr>
            <a:lvl5pPr marL="8046720" indent="0" algn="ctr">
              <a:buNone/>
              <a:defRPr sz="7040"/>
            </a:lvl5pPr>
            <a:lvl6pPr marL="10058400" indent="0" algn="ctr">
              <a:buNone/>
              <a:defRPr sz="7040"/>
            </a:lvl6pPr>
            <a:lvl7pPr marL="12070080" indent="0" algn="ctr">
              <a:buNone/>
              <a:defRPr sz="7040"/>
            </a:lvl7pPr>
            <a:lvl8pPr marL="14081760" indent="0" algn="ctr">
              <a:buNone/>
              <a:defRPr sz="7040"/>
            </a:lvl8pPr>
            <a:lvl9pPr marL="16093440" indent="0" algn="ctr">
              <a:buNone/>
              <a:defRPr sz="704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538911-04D0-3940-9B47-9F2FB1F78CD5}" type="datetimeFigureOut">
              <a:rPr lang="en-US" smtClean="0"/>
              <a:t>4/20/2025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9E7B3-C6FE-9241-9F36-2DF73BB64B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86770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538911-04D0-3940-9B47-9F2FB1F78CD5}" type="datetimeFigureOut">
              <a:rPr lang="en-US" smtClean="0"/>
              <a:t>4/20/2025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9E7B3-C6FE-9241-9F36-2DF73BB64B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92748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8792172" y="1752600"/>
            <a:ext cx="8675370" cy="27896822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766062" y="1752600"/>
            <a:ext cx="25523190" cy="2789682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538911-04D0-3940-9B47-9F2FB1F78CD5}" type="datetimeFigureOut">
              <a:rPr lang="en-US" smtClean="0"/>
              <a:t>4/20/2025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9E7B3-C6FE-9241-9F36-2DF73BB64B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80912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538911-04D0-3940-9B47-9F2FB1F78CD5}" type="datetimeFigureOut">
              <a:rPr lang="en-US" smtClean="0"/>
              <a:t>4/20/2025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9E7B3-C6FE-9241-9F36-2DF73BB64B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63420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45107" y="8206749"/>
            <a:ext cx="34701480" cy="13693138"/>
          </a:xfrm>
        </p:spPr>
        <p:txBody>
          <a:bodyPr anchor="b"/>
          <a:lstStyle>
            <a:lvl1pPr>
              <a:defRPr sz="26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745107" y="22029429"/>
            <a:ext cx="34701480" cy="7200898"/>
          </a:xfrm>
        </p:spPr>
        <p:txBody>
          <a:bodyPr/>
          <a:lstStyle>
            <a:lvl1pPr marL="0" indent="0">
              <a:buNone/>
              <a:defRPr sz="10560">
                <a:solidFill>
                  <a:schemeClr val="tx1"/>
                </a:solidFill>
              </a:defRPr>
            </a:lvl1pPr>
            <a:lvl2pPr marL="2011680" indent="0">
              <a:buNone/>
              <a:defRPr sz="8800">
                <a:solidFill>
                  <a:schemeClr val="tx1">
                    <a:tint val="75000"/>
                  </a:schemeClr>
                </a:solidFill>
              </a:defRPr>
            </a:lvl2pPr>
            <a:lvl3pPr marL="4023360" indent="0">
              <a:buNone/>
              <a:defRPr sz="7920">
                <a:solidFill>
                  <a:schemeClr val="tx1">
                    <a:tint val="75000"/>
                  </a:schemeClr>
                </a:solidFill>
              </a:defRPr>
            </a:lvl3pPr>
            <a:lvl4pPr marL="6035040" indent="0">
              <a:buNone/>
              <a:defRPr sz="7040">
                <a:solidFill>
                  <a:schemeClr val="tx1">
                    <a:tint val="75000"/>
                  </a:schemeClr>
                </a:solidFill>
              </a:defRPr>
            </a:lvl4pPr>
            <a:lvl5pPr marL="8046720" indent="0">
              <a:buNone/>
              <a:defRPr sz="7040">
                <a:solidFill>
                  <a:schemeClr val="tx1">
                    <a:tint val="75000"/>
                  </a:schemeClr>
                </a:solidFill>
              </a:defRPr>
            </a:lvl5pPr>
            <a:lvl6pPr marL="10058400" indent="0">
              <a:buNone/>
              <a:defRPr sz="7040">
                <a:solidFill>
                  <a:schemeClr val="tx1">
                    <a:tint val="75000"/>
                  </a:schemeClr>
                </a:solidFill>
              </a:defRPr>
            </a:lvl6pPr>
            <a:lvl7pPr marL="12070080" indent="0">
              <a:buNone/>
              <a:defRPr sz="7040">
                <a:solidFill>
                  <a:schemeClr val="tx1">
                    <a:tint val="75000"/>
                  </a:schemeClr>
                </a:solidFill>
              </a:defRPr>
            </a:lvl7pPr>
            <a:lvl8pPr marL="14081760" indent="0">
              <a:buNone/>
              <a:defRPr sz="7040">
                <a:solidFill>
                  <a:schemeClr val="tx1">
                    <a:tint val="75000"/>
                  </a:schemeClr>
                </a:solidFill>
              </a:defRPr>
            </a:lvl8pPr>
            <a:lvl9pPr marL="16093440" indent="0">
              <a:buNone/>
              <a:defRPr sz="704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538911-04D0-3940-9B47-9F2FB1F78CD5}" type="datetimeFigureOut">
              <a:rPr lang="en-US" smtClean="0"/>
              <a:t>4/20/2025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9E7B3-C6FE-9241-9F36-2DF73BB64B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08230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766060" y="8763000"/>
            <a:ext cx="17099280" cy="208864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0368260" y="8763000"/>
            <a:ext cx="17099280" cy="208864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538911-04D0-3940-9B47-9F2FB1F78CD5}" type="datetimeFigureOut">
              <a:rPr lang="en-US" smtClean="0"/>
              <a:t>4/20/2025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9E7B3-C6FE-9241-9F36-2DF73BB64B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23972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71300" y="1752607"/>
            <a:ext cx="34701480" cy="636270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771305" y="8069582"/>
            <a:ext cx="17020696" cy="3954778"/>
          </a:xfrm>
        </p:spPr>
        <p:txBody>
          <a:bodyPr anchor="b"/>
          <a:lstStyle>
            <a:lvl1pPr marL="0" indent="0">
              <a:buNone/>
              <a:defRPr sz="10560" b="1"/>
            </a:lvl1pPr>
            <a:lvl2pPr marL="2011680" indent="0">
              <a:buNone/>
              <a:defRPr sz="8800" b="1"/>
            </a:lvl2pPr>
            <a:lvl3pPr marL="4023360" indent="0">
              <a:buNone/>
              <a:defRPr sz="7920" b="1"/>
            </a:lvl3pPr>
            <a:lvl4pPr marL="6035040" indent="0">
              <a:buNone/>
              <a:defRPr sz="7040" b="1"/>
            </a:lvl4pPr>
            <a:lvl5pPr marL="8046720" indent="0">
              <a:buNone/>
              <a:defRPr sz="7040" b="1"/>
            </a:lvl5pPr>
            <a:lvl6pPr marL="10058400" indent="0">
              <a:buNone/>
              <a:defRPr sz="7040" b="1"/>
            </a:lvl6pPr>
            <a:lvl7pPr marL="12070080" indent="0">
              <a:buNone/>
              <a:defRPr sz="7040" b="1"/>
            </a:lvl7pPr>
            <a:lvl8pPr marL="14081760" indent="0">
              <a:buNone/>
              <a:defRPr sz="7040" b="1"/>
            </a:lvl8pPr>
            <a:lvl9pPr marL="16093440" indent="0">
              <a:buNone/>
              <a:defRPr sz="704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771305" y="12024360"/>
            <a:ext cx="17020696" cy="176860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0368262" y="8069582"/>
            <a:ext cx="17104520" cy="3954778"/>
          </a:xfrm>
        </p:spPr>
        <p:txBody>
          <a:bodyPr anchor="b"/>
          <a:lstStyle>
            <a:lvl1pPr marL="0" indent="0">
              <a:buNone/>
              <a:defRPr sz="10560" b="1"/>
            </a:lvl1pPr>
            <a:lvl2pPr marL="2011680" indent="0">
              <a:buNone/>
              <a:defRPr sz="8800" b="1"/>
            </a:lvl2pPr>
            <a:lvl3pPr marL="4023360" indent="0">
              <a:buNone/>
              <a:defRPr sz="7920" b="1"/>
            </a:lvl3pPr>
            <a:lvl4pPr marL="6035040" indent="0">
              <a:buNone/>
              <a:defRPr sz="7040" b="1"/>
            </a:lvl4pPr>
            <a:lvl5pPr marL="8046720" indent="0">
              <a:buNone/>
              <a:defRPr sz="7040" b="1"/>
            </a:lvl5pPr>
            <a:lvl6pPr marL="10058400" indent="0">
              <a:buNone/>
              <a:defRPr sz="7040" b="1"/>
            </a:lvl6pPr>
            <a:lvl7pPr marL="12070080" indent="0">
              <a:buNone/>
              <a:defRPr sz="7040" b="1"/>
            </a:lvl7pPr>
            <a:lvl8pPr marL="14081760" indent="0">
              <a:buNone/>
              <a:defRPr sz="7040" b="1"/>
            </a:lvl8pPr>
            <a:lvl9pPr marL="16093440" indent="0">
              <a:buNone/>
              <a:defRPr sz="704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0368262" y="12024360"/>
            <a:ext cx="17104520" cy="176860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538911-04D0-3940-9B47-9F2FB1F78CD5}" type="datetimeFigureOut">
              <a:rPr lang="en-US" smtClean="0"/>
              <a:t>4/20/2025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9E7B3-C6FE-9241-9F36-2DF73BB64B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443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538911-04D0-3940-9B47-9F2FB1F78CD5}" type="datetimeFigureOut">
              <a:rPr lang="en-US" smtClean="0"/>
              <a:t>4/20/2025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9E7B3-C6FE-9241-9F36-2DF73BB64B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7059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538911-04D0-3940-9B47-9F2FB1F78CD5}" type="datetimeFigureOut">
              <a:rPr lang="en-US" smtClean="0"/>
              <a:t>4/20/2025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9E7B3-C6FE-9241-9F36-2DF73BB64B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29494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71301" y="2194560"/>
            <a:ext cx="12976383" cy="7680960"/>
          </a:xfrm>
        </p:spPr>
        <p:txBody>
          <a:bodyPr anchor="b"/>
          <a:lstStyle>
            <a:lvl1pPr>
              <a:defRPr sz="1408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104520" y="4739647"/>
            <a:ext cx="20368260" cy="23393400"/>
          </a:xfrm>
        </p:spPr>
        <p:txBody>
          <a:bodyPr/>
          <a:lstStyle>
            <a:lvl1pPr>
              <a:defRPr sz="14080"/>
            </a:lvl1pPr>
            <a:lvl2pPr>
              <a:defRPr sz="12320"/>
            </a:lvl2pPr>
            <a:lvl3pPr>
              <a:defRPr sz="10560"/>
            </a:lvl3pPr>
            <a:lvl4pPr>
              <a:defRPr sz="8800"/>
            </a:lvl4pPr>
            <a:lvl5pPr>
              <a:defRPr sz="8800"/>
            </a:lvl5pPr>
            <a:lvl6pPr>
              <a:defRPr sz="8800"/>
            </a:lvl6pPr>
            <a:lvl7pPr>
              <a:defRPr sz="8800"/>
            </a:lvl7pPr>
            <a:lvl8pPr>
              <a:defRPr sz="8800"/>
            </a:lvl8pPr>
            <a:lvl9pPr>
              <a:defRPr sz="8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771301" y="9875520"/>
            <a:ext cx="12976383" cy="18295622"/>
          </a:xfrm>
        </p:spPr>
        <p:txBody>
          <a:bodyPr/>
          <a:lstStyle>
            <a:lvl1pPr marL="0" indent="0">
              <a:buNone/>
              <a:defRPr sz="7040"/>
            </a:lvl1pPr>
            <a:lvl2pPr marL="2011680" indent="0">
              <a:buNone/>
              <a:defRPr sz="6160"/>
            </a:lvl2pPr>
            <a:lvl3pPr marL="4023360" indent="0">
              <a:buNone/>
              <a:defRPr sz="5280"/>
            </a:lvl3pPr>
            <a:lvl4pPr marL="6035040" indent="0">
              <a:buNone/>
              <a:defRPr sz="4400"/>
            </a:lvl4pPr>
            <a:lvl5pPr marL="8046720" indent="0">
              <a:buNone/>
              <a:defRPr sz="4400"/>
            </a:lvl5pPr>
            <a:lvl6pPr marL="10058400" indent="0">
              <a:buNone/>
              <a:defRPr sz="4400"/>
            </a:lvl6pPr>
            <a:lvl7pPr marL="12070080" indent="0">
              <a:buNone/>
              <a:defRPr sz="4400"/>
            </a:lvl7pPr>
            <a:lvl8pPr marL="14081760" indent="0">
              <a:buNone/>
              <a:defRPr sz="4400"/>
            </a:lvl8pPr>
            <a:lvl9pPr marL="16093440" indent="0">
              <a:buNone/>
              <a:defRPr sz="4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538911-04D0-3940-9B47-9F2FB1F78CD5}" type="datetimeFigureOut">
              <a:rPr lang="en-US" smtClean="0"/>
              <a:t>4/20/2025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9E7B3-C6FE-9241-9F36-2DF73BB64B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95097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71301" y="2194560"/>
            <a:ext cx="12976383" cy="7680960"/>
          </a:xfrm>
        </p:spPr>
        <p:txBody>
          <a:bodyPr anchor="b"/>
          <a:lstStyle>
            <a:lvl1pPr>
              <a:defRPr sz="1408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7104520" y="4739647"/>
            <a:ext cx="20368260" cy="23393400"/>
          </a:xfrm>
        </p:spPr>
        <p:txBody>
          <a:bodyPr anchor="t"/>
          <a:lstStyle>
            <a:lvl1pPr marL="0" indent="0">
              <a:buNone/>
              <a:defRPr sz="14080"/>
            </a:lvl1pPr>
            <a:lvl2pPr marL="2011680" indent="0">
              <a:buNone/>
              <a:defRPr sz="12320"/>
            </a:lvl2pPr>
            <a:lvl3pPr marL="4023360" indent="0">
              <a:buNone/>
              <a:defRPr sz="10560"/>
            </a:lvl3pPr>
            <a:lvl4pPr marL="6035040" indent="0">
              <a:buNone/>
              <a:defRPr sz="8800"/>
            </a:lvl4pPr>
            <a:lvl5pPr marL="8046720" indent="0">
              <a:buNone/>
              <a:defRPr sz="8800"/>
            </a:lvl5pPr>
            <a:lvl6pPr marL="10058400" indent="0">
              <a:buNone/>
              <a:defRPr sz="8800"/>
            </a:lvl6pPr>
            <a:lvl7pPr marL="12070080" indent="0">
              <a:buNone/>
              <a:defRPr sz="8800"/>
            </a:lvl7pPr>
            <a:lvl8pPr marL="14081760" indent="0">
              <a:buNone/>
              <a:defRPr sz="8800"/>
            </a:lvl8pPr>
            <a:lvl9pPr marL="16093440" indent="0">
              <a:buNone/>
              <a:defRPr sz="88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771301" y="9875520"/>
            <a:ext cx="12976383" cy="18295622"/>
          </a:xfrm>
        </p:spPr>
        <p:txBody>
          <a:bodyPr/>
          <a:lstStyle>
            <a:lvl1pPr marL="0" indent="0">
              <a:buNone/>
              <a:defRPr sz="7040"/>
            </a:lvl1pPr>
            <a:lvl2pPr marL="2011680" indent="0">
              <a:buNone/>
              <a:defRPr sz="6160"/>
            </a:lvl2pPr>
            <a:lvl3pPr marL="4023360" indent="0">
              <a:buNone/>
              <a:defRPr sz="5280"/>
            </a:lvl3pPr>
            <a:lvl4pPr marL="6035040" indent="0">
              <a:buNone/>
              <a:defRPr sz="4400"/>
            </a:lvl4pPr>
            <a:lvl5pPr marL="8046720" indent="0">
              <a:buNone/>
              <a:defRPr sz="4400"/>
            </a:lvl5pPr>
            <a:lvl6pPr marL="10058400" indent="0">
              <a:buNone/>
              <a:defRPr sz="4400"/>
            </a:lvl6pPr>
            <a:lvl7pPr marL="12070080" indent="0">
              <a:buNone/>
              <a:defRPr sz="4400"/>
            </a:lvl7pPr>
            <a:lvl8pPr marL="14081760" indent="0">
              <a:buNone/>
              <a:defRPr sz="4400"/>
            </a:lvl8pPr>
            <a:lvl9pPr marL="16093440" indent="0">
              <a:buNone/>
              <a:defRPr sz="4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538911-04D0-3940-9B47-9F2FB1F78CD5}" type="datetimeFigureOut">
              <a:rPr lang="en-US" smtClean="0"/>
              <a:t>4/20/2025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9E7B3-C6FE-9241-9F36-2DF73BB64B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34828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766060" y="1752607"/>
            <a:ext cx="34701480" cy="6362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766060" y="8763000"/>
            <a:ext cx="34701480" cy="2088642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766060" y="30510487"/>
            <a:ext cx="9052560" cy="1752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52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538911-04D0-3940-9B47-9F2FB1F78CD5}" type="datetimeFigureOut">
              <a:rPr lang="en-US" smtClean="0"/>
              <a:t>4/20/2025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3327380" y="30510487"/>
            <a:ext cx="13578840" cy="1752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52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8414980" y="30510487"/>
            <a:ext cx="9052560" cy="1752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52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89E7B3-C6FE-9241-9F36-2DF73BB64B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90919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4023360" rtl="0" eaLnBrk="1" latinLnBrk="0" hangingPunct="1">
        <a:lnSpc>
          <a:spcPct val="90000"/>
        </a:lnSpc>
        <a:spcBef>
          <a:spcPct val="0"/>
        </a:spcBef>
        <a:buNone/>
        <a:defRPr sz="1936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05840" indent="-1005840" algn="l" defTabSz="4023360" rtl="0" eaLnBrk="1" latinLnBrk="0" hangingPunct="1">
        <a:lnSpc>
          <a:spcPct val="90000"/>
        </a:lnSpc>
        <a:spcBef>
          <a:spcPts val="4400"/>
        </a:spcBef>
        <a:buFont typeface="Arial" panose="020B0604020202020204" pitchFamily="34" charset="0"/>
        <a:buChar char="•"/>
        <a:defRPr sz="12320" kern="1200">
          <a:solidFill>
            <a:schemeClr val="tx1"/>
          </a:solidFill>
          <a:latin typeface="+mn-lt"/>
          <a:ea typeface="+mn-ea"/>
          <a:cs typeface="+mn-cs"/>
        </a:defRPr>
      </a:lvl1pPr>
      <a:lvl2pPr marL="3017520" indent="-1005840" algn="l" defTabSz="4023360" rtl="0" eaLnBrk="1" latinLnBrk="0" hangingPunct="1">
        <a:lnSpc>
          <a:spcPct val="90000"/>
        </a:lnSpc>
        <a:spcBef>
          <a:spcPts val="2200"/>
        </a:spcBef>
        <a:buFont typeface="Arial" panose="020B0604020202020204" pitchFamily="34" charset="0"/>
        <a:buChar char="•"/>
        <a:defRPr sz="10560" kern="1200">
          <a:solidFill>
            <a:schemeClr val="tx1"/>
          </a:solidFill>
          <a:latin typeface="+mn-lt"/>
          <a:ea typeface="+mn-ea"/>
          <a:cs typeface="+mn-cs"/>
        </a:defRPr>
      </a:lvl2pPr>
      <a:lvl3pPr marL="5029200" indent="-1005840" algn="l" defTabSz="4023360" rtl="0" eaLnBrk="1" latinLnBrk="0" hangingPunct="1">
        <a:lnSpc>
          <a:spcPct val="90000"/>
        </a:lnSpc>
        <a:spcBef>
          <a:spcPts val="2200"/>
        </a:spcBef>
        <a:buFont typeface="Arial" panose="020B0604020202020204" pitchFamily="34" charset="0"/>
        <a:buChar char="•"/>
        <a:defRPr sz="8800" kern="1200">
          <a:solidFill>
            <a:schemeClr val="tx1"/>
          </a:solidFill>
          <a:latin typeface="+mn-lt"/>
          <a:ea typeface="+mn-ea"/>
          <a:cs typeface="+mn-cs"/>
        </a:defRPr>
      </a:lvl3pPr>
      <a:lvl4pPr marL="7040880" indent="-1005840" algn="l" defTabSz="4023360" rtl="0" eaLnBrk="1" latinLnBrk="0" hangingPunct="1">
        <a:lnSpc>
          <a:spcPct val="90000"/>
        </a:lnSpc>
        <a:spcBef>
          <a:spcPts val="2200"/>
        </a:spcBef>
        <a:buFont typeface="Arial" panose="020B0604020202020204" pitchFamily="34" charset="0"/>
        <a:buChar char="•"/>
        <a:defRPr sz="7920" kern="1200">
          <a:solidFill>
            <a:schemeClr val="tx1"/>
          </a:solidFill>
          <a:latin typeface="+mn-lt"/>
          <a:ea typeface="+mn-ea"/>
          <a:cs typeface="+mn-cs"/>
        </a:defRPr>
      </a:lvl4pPr>
      <a:lvl5pPr marL="9052560" indent="-1005840" algn="l" defTabSz="4023360" rtl="0" eaLnBrk="1" latinLnBrk="0" hangingPunct="1">
        <a:lnSpc>
          <a:spcPct val="90000"/>
        </a:lnSpc>
        <a:spcBef>
          <a:spcPts val="2200"/>
        </a:spcBef>
        <a:buFont typeface="Arial" panose="020B0604020202020204" pitchFamily="34" charset="0"/>
        <a:buChar char="•"/>
        <a:defRPr sz="7920" kern="1200">
          <a:solidFill>
            <a:schemeClr val="tx1"/>
          </a:solidFill>
          <a:latin typeface="+mn-lt"/>
          <a:ea typeface="+mn-ea"/>
          <a:cs typeface="+mn-cs"/>
        </a:defRPr>
      </a:lvl5pPr>
      <a:lvl6pPr marL="11064240" indent="-1005840" algn="l" defTabSz="4023360" rtl="0" eaLnBrk="1" latinLnBrk="0" hangingPunct="1">
        <a:lnSpc>
          <a:spcPct val="90000"/>
        </a:lnSpc>
        <a:spcBef>
          <a:spcPts val="2200"/>
        </a:spcBef>
        <a:buFont typeface="Arial" panose="020B0604020202020204" pitchFamily="34" charset="0"/>
        <a:buChar char="•"/>
        <a:defRPr sz="7920" kern="1200">
          <a:solidFill>
            <a:schemeClr val="tx1"/>
          </a:solidFill>
          <a:latin typeface="+mn-lt"/>
          <a:ea typeface="+mn-ea"/>
          <a:cs typeface="+mn-cs"/>
        </a:defRPr>
      </a:lvl6pPr>
      <a:lvl7pPr marL="13075920" indent="-1005840" algn="l" defTabSz="4023360" rtl="0" eaLnBrk="1" latinLnBrk="0" hangingPunct="1">
        <a:lnSpc>
          <a:spcPct val="90000"/>
        </a:lnSpc>
        <a:spcBef>
          <a:spcPts val="2200"/>
        </a:spcBef>
        <a:buFont typeface="Arial" panose="020B0604020202020204" pitchFamily="34" charset="0"/>
        <a:buChar char="•"/>
        <a:defRPr sz="7920" kern="1200">
          <a:solidFill>
            <a:schemeClr val="tx1"/>
          </a:solidFill>
          <a:latin typeface="+mn-lt"/>
          <a:ea typeface="+mn-ea"/>
          <a:cs typeface="+mn-cs"/>
        </a:defRPr>
      </a:lvl7pPr>
      <a:lvl8pPr marL="15087600" indent="-1005840" algn="l" defTabSz="4023360" rtl="0" eaLnBrk="1" latinLnBrk="0" hangingPunct="1">
        <a:lnSpc>
          <a:spcPct val="90000"/>
        </a:lnSpc>
        <a:spcBef>
          <a:spcPts val="2200"/>
        </a:spcBef>
        <a:buFont typeface="Arial" panose="020B0604020202020204" pitchFamily="34" charset="0"/>
        <a:buChar char="•"/>
        <a:defRPr sz="7920" kern="1200">
          <a:solidFill>
            <a:schemeClr val="tx1"/>
          </a:solidFill>
          <a:latin typeface="+mn-lt"/>
          <a:ea typeface="+mn-ea"/>
          <a:cs typeface="+mn-cs"/>
        </a:defRPr>
      </a:lvl8pPr>
      <a:lvl9pPr marL="17099280" indent="-1005840" algn="l" defTabSz="4023360" rtl="0" eaLnBrk="1" latinLnBrk="0" hangingPunct="1">
        <a:lnSpc>
          <a:spcPct val="90000"/>
        </a:lnSpc>
        <a:spcBef>
          <a:spcPts val="2200"/>
        </a:spcBef>
        <a:buFont typeface="Arial" panose="020B0604020202020204" pitchFamily="34" charset="0"/>
        <a:buChar char="•"/>
        <a:defRPr sz="792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023360" rtl="0" eaLnBrk="1" latinLnBrk="0" hangingPunct="1">
        <a:defRPr sz="7920" kern="1200">
          <a:solidFill>
            <a:schemeClr val="tx1"/>
          </a:solidFill>
          <a:latin typeface="+mn-lt"/>
          <a:ea typeface="+mn-ea"/>
          <a:cs typeface="+mn-cs"/>
        </a:defRPr>
      </a:lvl1pPr>
      <a:lvl2pPr marL="2011680" algn="l" defTabSz="4023360" rtl="0" eaLnBrk="1" latinLnBrk="0" hangingPunct="1">
        <a:defRPr sz="7920" kern="1200">
          <a:solidFill>
            <a:schemeClr val="tx1"/>
          </a:solidFill>
          <a:latin typeface="+mn-lt"/>
          <a:ea typeface="+mn-ea"/>
          <a:cs typeface="+mn-cs"/>
        </a:defRPr>
      </a:lvl2pPr>
      <a:lvl3pPr marL="4023360" algn="l" defTabSz="4023360" rtl="0" eaLnBrk="1" latinLnBrk="0" hangingPunct="1">
        <a:defRPr sz="7920" kern="1200">
          <a:solidFill>
            <a:schemeClr val="tx1"/>
          </a:solidFill>
          <a:latin typeface="+mn-lt"/>
          <a:ea typeface="+mn-ea"/>
          <a:cs typeface="+mn-cs"/>
        </a:defRPr>
      </a:lvl3pPr>
      <a:lvl4pPr marL="6035040" algn="l" defTabSz="4023360" rtl="0" eaLnBrk="1" latinLnBrk="0" hangingPunct="1">
        <a:defRPr sz="7920" kern="1200">
          <a:solidFill>
            <a:schemeClr val="tx1"/>
          </a:solidFill>
          <a:latin typeface="+mn-lt"/>
          <a:ea typeface="+mn-ea"/>
          <a:cs typeface="+mn-cs"/>
        </a:defRPr>
      </a:lvl4pPr>
      <a:lvl5pPr marL="8046720" algn="l" defTabSz="4023360" rtl="0" eaLnBrk="1" latinLnBrk="0" hangingPunct="1">
        <a:defRPr sz="7920" kern="1200">
          <a:solidFill>
            <a:schemeClr val="tx1"/>
          </a:solidFill>
          <a:latin typeface="+mn-lt"/>
          <a:ea typeface="+mn-ea"/>
          <a:cs typeface="+mn-cs"/>
        </a:defRPr>
      </a:lvl5pPr>
      <a:lvl6pPr marL="10058400" algn="l" defTabSz="4023360" rtl="0" eaLnBrk="1" latinLnBrk="0" hangingPunct="1">
        <a:defRPr sz="7920" kern="1200">
          <a:solidFill>
            <a:schemeClr val="tx1"/>
          </a:solidFill>
          <a:latin typeface="+mn-lt"/>
          <a:ea typeface="+mn-ea"/>
          <a:cs typeface="+mn-cs"/>
        </a:defRPr>
      </a:lvl6pPr>
      <a:lvl7pPr marL="12070080" algn="l" defTabSz="4023360" rtl="0" eaLnBrk="1" latinLnBrk="0" hangingPunct="1">
        <a:defRPr sz="7920" kern="1200">
          <a:solidFill>
            <a:schemeClr val="tx1"/>
          </a:solidFill>
          <a:latin typeface="+mn-lt"/>
          <a:ea typeface="+mn-ea"/>
          <a:cs typeface="+mn-cs"/>
        </a:defRPr>
      </a:lvl7pPr>
      <a:lvl8pPr marL="14081760" algn="l" defTabSz="4023360" rtl="0" eaLnBrk="1" latinLnBrk="0" hangingPunct="1">
        <a:defRPr sz="7920" kern="1200">
          <a:solidFill>
            <a:schemeClr val="tx1"/>
          </a:solidFill>
          <a:latin typeface="+mn-lt"/>
          <a:ea typeface="+mn-ea"/>
          <a:cs typeface="+mn-cs"/>
        </a:defRPr>
      </a:lvl8pPr>
      <a:lvl9pPr marL="16093440" algn="l" defTabSz="4023360" rtl="0" eaLnBrk="1" latinLnBrk="0" hangingPunct="1">
        <a:defRPr sz="792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18" Type="http://schemas.openxmlformats.org/officeDocument/2006/relationships/image" Target="../media/image16.png"/><Relationship Id="rId3" Type="http://schemas.openxmlformats.org/officeDocument/2006/relationships/image" Target="../media/image1.jpe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17" Type="http://schemas.openxmlformats.org/officeDocument/2006/relationships/image" Target="../media/image15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5" Type="http://schemas.openxmlformats.org/officeDocument/2006/relationships/image" Target="../media/image13.png"/><Relationship Id="rId10" Type="http://schemas.openxmlformats.org/officeDocument/2006/relationships/image" Target="../media/image8.png"/><Relationship Id="rId19" Type="http://schemas.openxmlformats.org/officeDocument/2006/relationships/image" Target="../media/image17.pn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AC5C5D-0CAA-5E53-8C42-C7465C6FF2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extBox 30">
            <a:extLst>
              <a:ext uri="{FF2B5EF4-FFF2-40B4-BE49-F238E27FC236}">
                <a16:creationId xmlns:a16="http://schemas.microsoft.com/office/drawing/2014/main" id="{335B44B3-AE52-B316-F752-CA3473934848}"/>
              </a:ext>
            </a:extLst>
          </p:cNvPr>
          <p:cNvSpPr txBox="1"/>
          <p:nvPr/>
        </p:nvSpPr>
        <p:spPr>
          <a:xfrm>
            <a:off x="27335086" y="4350535"/>
            <a:ext cx="12655296" cy="6997271"/>
          </a:xfrm>
          <a:prstGeom prst="rect">
            <a:avLst/>
          </a:prstGeom>
          <a:solidFill>
            <a:schemeClr val="bg1"/>
          </a:solidFill>
          <a:ln w="127000">
            <a:solidFill>
              <a:srgbClr val="203864"/>
            </a:solidFill>
          </a:ln>
        </p:spPr>
        <p:txBody>
          <a:bodyPr wrap="square" lIns="91440" tIns="45720" rIns="91440" bIns="45720" rtlCol="0" anchor="t">
            <a:no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endParaRPr lang="en-US" sz="3200">
              <a:latin typeface="Times New Roman"/>
              <a:cs typeface="Times New Roman"/>
            </a:endParaRPr>
          </a:p>
          <a:p>
            <a:pPr>
              <a:spcBef>
                <a:spcPts val="600"/>
              </a:spcBef>
              <a:spcAft>
                <a:spcPts val="600"/>
              </a:spcAft>
            </a:pPr>
            <a:endParaRPr lang="en-US" sz="1600">
              <a:latin typeface="Times New Roman"/>
              <a:cs typeface="Times New Roman"/>
            </a:endParaRPr>
          </a:p>
          <a:p>
            <a:pPr marL="285750" indent="-285750">
              <a:buFont typeface="Arial,Sans-Serif"/>
              <a:buChar char="•"/>
            </a:pPr>
            <a:endParaRPr lang="en-US" sz="3200">
              <a:latin typeface="Times New Roman"/>
              <a:cs typeface="Times New Roman"/>
            </a:endParaRPr>
          </a:p>
          <a:p>
            <a:endParaRPr lang="en-US" sz="3200">
              <a:latin typeface="Times New Roman"/>
              <a:cs typeface="Times New Roman"/>
            </a:endParaRPr>
          </a:p>
          <a:p>
            <a:pPr marL="285750" indent="-285750">
              <a:buFont typeface="Arial,Sans-Serif"/>
              <a:buChar char="•"/>
            </a:pPr>
            <a:endParaRPr lang="en-US" sz="32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,Sans-Serif"/>
              <a:buChar char="•"/>
            </a:pPr>
            <a:endParaRPr lang="en-US" sz="3200">
              <a:latin typeface="Times New Roman"/>
              <a:cs typeface="Times New Roman"/>
            </a:endParaRPr>
          </a:p>
          <a:p>
            <a:endParaRPr lang="en-US" sz="32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257DB81-DF95-5A8E-2DDA-9D6EAEAA9205}"/>
              </a:ext>
            </a:extLst>
          </p:cNvPr>
          <p:cNvSpPr txBox="1">
            <a:spLocks/>
          </p:cNvSpPr>
          <p:nvPr/>
        </p:nvSpPr>
        <p:spPr>
          <a:xfrm>
            <a:off x="13007744" y="4352544"/>
            <a:ext cx="14048626" cy="2349592"/>
          </a:xfrm>
          <a:prstGeom prst="rect">
            <a:avLst/>
          </a:prstGeom>
          <a:solidFill>
            <a:schemeClr val="bg1"/>
          </a:solidFill>
          <a:ln w="127000">
            <a:solidFill>
              <a:srgbClr val="203864"/>
            </a:solidFill>
          </a:ln>
        </p:spPr>
        <p:txBody>
          <a:bodyPr wrap="square" lIns="91440" tIns="45720" rIns="91440" bIns="45720" rtlCol="0" anchor="t">
            <a:noAutofit/>
          </a:bodyPr>
          <a:lstStyle/>
          <a:p>
            <a:pPr marL="285750" indent="-285750">
              <a:buFont typeface="Arial"/>
              <a:buChar char="•"/>
            </a:pPr>
            <a:endParaRPr lang="en-US" sz="3200">
              <a:latin typeface="Times New Roman"/>
              <a:ea typeface="+mn-lt"/>
              <a:cs typeface="+mn-lt"/>
            </a:endParaRPr>
          </a:p>
          <a:p>
            <a:endParaRPr lang="en-US" sz="3200">
              <a:latin typeface="Times New Roman"/>
              <a:cs typeface="Calibri" panose="020F0502020204030204"/>
            </a:endParaRPr>
          </a:p>
          <a:p>
            <a:endParaRPr lang="en-US" sz="3200">
              <a:latin typeface="Times New Roman"/>
              <a:cs typeface="Calibri" panose="020F0502020204030204"/>
            </a:endParaRPr>
          </a:p>
          <a:p>
            <a:endParaRPr lang="en-US" sz="3200">
              <a:latin typeface="Times New Roman"/>
              <a:cs typeface="Calibri" panose="020F0502020204030204"/>
            </a:endParaRPr>
          </a:p>
          <a:p>
            <a:endParaRPr lang="en-US" sz="3200">
              <a:latin typeface="Times New Roman"/>
              <a:cs typeface="Calibri" panose="020F0502020204030204"/>
            </a:endParaRPr>
          </a:p>
          <a:p>
            <a:endParaRPr lang="en-US" sz="3200">
              <a:latin typeface="Times New Roman"/>
              <a:cs typeface="Calibri" panose="020F0502020204030204"/>
            </a:endParaRPr>
          </a:p>
          <a:p>
            <a:endParaRPr lang="en-US" sz="3200">
              <a:latin typeface="Times New Roman"/>
              <a:cs typeface="Calibri" panose="020F0502020204030204"/>
            </a:endParaRPr>
          </a:p>
          <a:p>
            <a:endParaRPr lang="en-US" sz="3200">
              <a:latin typeface="Times New Roman"/>
              <a:cs typeface="Calibri" panose="020F0502020204030204"/>
            </a:endParaRPr>
          </a:p>
          <a:p>
            <a:endParaRPr lang="en-US" sz="3200">
              <a:latin typeface="Times New Roman"/>
              <a:cs typeface="Calibri" panose="020F0502020204030204"/>
            </a:endParaRPr>
          </a:p>
          <a:p>
            <a:endParaRPr lang="en-US" sz="3200">
              <a:latin typeface="Times New Roman"/>
              <a:cs typeface="Calibri" panose="020F0502020204030204"/>
            </a:endParaRPr>
          </a:p>
          <a:p>
            <a:endParaRPr lang="en-US" sz="3200">
              <a:latin typeface="Times New Roman"/>
              <a:cs typeface="Calibri" panose="020F0502020204030204"/>
            </a:endParaRPr>
          </a:p>
          <a:p>
            <a:endParaRPr lang="en-US" sz="3200">
              <a:latin typeface="Times New Roman"/>
              <a:cs typeface="Calibri" panose="020F0502020204030204"/>
            </a:endParaRPr>
          </a:p>
          <a:p>
            <a:endParaRPr lang="en-US" sz="3200">
              <a:latin typeface="Times New Roman"/>
              <a:cs typeface="Calibri" panose="020F0502020204030204"/>
            </a:endParaRPr>
          </a:p>
          <a:p>
            <a:endParaRPr lang="en-US" sz="2300">
              <a:latin typeface="Times New Roman"/>
              <a:cs typeface="Calibri" panose="020F0502020204030204"/>
            </a:endParaRPr>
          </a:p>
          <a:p>
            <a:pPr marL="285750" indent="-285750">
              <a:buFont typeface="Arial,Sans-Serif"/>
              <a:buChar char="•"/>
            </a:pPr>
            <a:endParaRPr lang="en-US" sz="3200">
              <a:latin typeface="Times New Roman"/>
              <a:cs typeface="Times New Roman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0D668DD-099E-8528-82B2-391A9415FF74}"/>
              </a:ext>
            </a:extLst>
          </p:cNvPr>
          <p:cNvSpPr txBox="1">
            <a:spLocks/>
          </p:cNvSpPr>
          <p:nvPr/>
        </p:nvSpPr>
        <p:spPr>
          <a:xfrm>
            <a:off x="290745" y="4350536"/>
            <a:ext cx="12488232" cy="8781019"/>
          </a:xfrm>
          <a:prstGeom prst="rect">
            <a:avLst/>
          </a:prstGeom>
          <a:solidFill>
            <a:schemeClr val="bg1"/>
          </a:solidFill>
          <a:ln w="127000">
            <a:solidFill>
              <a:srgbClr val="203864"/>
            </a:solidFill>
          </a:ln>
        </p:spPr>
        <p:txBody>
          <a:bodyPr wrap="square" lIns="91440" tIns="45720" rIns="91440" bIns="45720" rtlCol="0" anchor="t">
            <a:noAutofit/>
          </a:bodyPr>
          <a:lstStyle/>
          <a:p>
            <a:pPr marL="285750" indent="-285750">
              <a:buFont typeface="Arial"/>
              <a:buChar char="•"/>
            </a:pPr>
            <a:endParaRPr lang="en-US" sz="3200">
              <a:latin typeface="Times New Roman"/>
              <a:ea typeface="+mn-lt"/>
              <a:cs typeface="+mn-lt"/>
            </a:endParaRPr>
          </a:p>
          <a:p>
            <a:endParaRPr lang="en-US" sz="3200">
              <a:latin typeface="Times New Roman"/>
              <a:cs typeface="Calibri" panose="020F0502020204030204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2945EC16-48AA-7EFA-DE50-9B49B02D9D33}"/>
              </a:ext>
            </a:extLst>
          </p:cNvPr>
          <p:cNvSpPr txBox="1"/>
          <p:nvPr/>
        </p:nvSpPr>
        <p:spPr>
          <a:xfrm>
            <a:off x="27335087" y="11896304"/>
            <a:ext cx="12655296" cy="3254932"/>
          </a:xfrm>
          <a:prstGeom prst="rect">
            <a:avLst/>
          </a:prstGeom>
          <a:solidFill>
            <a:schemeClr val="bg1"/>
          </a:solidFill>
          <a:ln w="127000">
            <a:solidFill>
              <a:srgbClr val="203864"/>
            </a:solidFill>
          </a:ln>
        </p:spPr>
        <p:txBody>
          <a:bodyPr wrap="square" lIns="91440" tIns="45720" rIns="91440" bIns="45720" rtlCol="0" anchor="t">
            <a:no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endParaRPr lang="en-US" sz="3200">
              <a:latin typeface="Times New Roman"/>
              <a:cs typeface="Times New Roman"/>
            </a:endParaRPr>
          </a:p>
          <a:p>
            <a:pPr>
              <a:spcBef>
                <a:spcPts val="600"/>
              </a:spcBef>
              <a:spcAft>
                <a:spcPts val="600"/>
              </a:spcAft>
            </a:pPr>
            <a:endParaRPr lang="en-US" sz="1600">
              <a:latin typeface="Times New Roman"/>
              <a:cs typeface="Times New Roman"/>
            </a:endParaRPr>
          </a:p>
          <a:p>
            <a:pPr marL="285750" indent="-285750">
              <a:buFont typeface="Arial,Sans-Serif"/>
              <a:buChar char="•"/>
            </a:pPr>
            <a:endParaRPr lang="en-US" sz="3200">
              <a:latin typeface="Times New Roman"/>
              <a:cs typeface="Times New Roman"/>
            </a:endParaRPr>
          </a:p>
          <a:p>
            <a:endParaRPr lang="en-US" sz="3200">
              <a:latin typeface="Times New Roman"/>
              <a:cs typeface="Times New Roman"/>
            </a:endParaRPr>
          </a:p>
          <a:p>
            <a:pPr marL="285750" indent="-285750">
              <a:buFont typeface="Arial,Sans-Serif"/>
              <a:buChar char="•"/>
            </a:pPr>
            <a:endParaRPr lang="en-US" sz="32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,Sans-Serif"/>
              <a:buChar char="•"/>
            </a:pPr>
            <a:endParaRPr lang="en-US" sz="3200">
              <a:latin typeface="Times New Roman"/>
              <a:cs typeface="Times New Roman"/>
            </a:endParaRPr>
          </a:p>
          <a:p>
            <a:endParaRPr lang="en-US" sz="32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3E4B72FF-128C-BC38-E588-124881BDCA5D}"/>
              </a:ext>
            </a:extLst>
          </p:cNvPr>
          <p:cNvSpPr txBox="1"/>
          <p:nvPr/>
        </p:nvSpPr>
        <p:spPr>
          <a:xfrm>
            <a:off x="27678888" y="11463795"/>
            <a:ext cx="11908089" cy="825409"/>
          </a:xfrm>
          <a:prstGeom prst="roundRect">
            <a:avLst/>
          </a:prstGeom>
          <a:solidFill>
            <a:schemeClr val="accent5">
              <a:lumMod val="75000"/>
            </a:schemeClr>
          </a:solidFill>
        </p:spPr>
        <p:txBody>
          <a:bodyPr wrap="square" lIns="91440" tIns="45720" rIns="91440" bIns="45720" rtlCol="0" anchor="t">
            <a:noAutofit/>
          </a:bodyPr>
          <a:lstStyle/>
          <a:p>
            <a:pPr algn="ctr"/>
            <a:r>
              <a:rPr lang="en-US" sz="4200" b="1">
                <a:solidFill>
                  <a:schemeClr val="accent5">
                    <a:lumMod val="40000"/>
                    <a:lumOff val="60000"/>
                  </a:schemeClr>
                </a:solidFill>
                <a:latin typeface="Times New Roman"/>
                <a:cs typeface="Times New Roman"/>
              </a:rPr>
              <a:t>Conclusion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4E9A6BDB-65F7-8556-05DA-54AE20E65281}"/>
              </a:ext>
            </a:extLst>
          </p:cNvPr>
          <p:cNvSpPr txBox="1"/>
          <p:nvPr/>
        </p:nvSpPr>
        <p:spPr>
          <a:xfrm>
            <a:off x="27331416" y="25326697"/>
            <a:ext cx="12655805" cy="7383516"/>
          </a:xfrm>
          <a:prstGeom prst="rect">
            <a:avLst/>
          </a:prstGeom>
          <a:solidFill>
            <a:schemeClr val="bg1"/>
          </a:solidFill>
          <a:ln w="127000">
            <a:solidFill>
              <a:srgbClr val="203864"/>
            </a:solidFill>
          </a:ln>
        </p:spPr>
        <p:txBody>
          <a:bodyPr wrap="square" lIns="91440" tIns="45720" rIns="91440" bIns="45720" rtlCol="0" anchor="t">
            <a:noAutofit/>
          </a:bodyPr>
          <a:lstStyle/>
          <a:p>
            <a:pPr algn="l">
              <a:lnSpc>
                <a:spcPct val="150000"/>
              </a:lnSpc>
            </a:pPr>
            <a:endParaRPr lang="en-US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[1] T. </a:t>
            </a:r>
            <a:r>
              <a:rPr lang="en-US" sz="32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Akinyemiju</a:t>
            </a:r>
            <a:r>
              <a:rPr lang="en-US" sz="3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S. </a:t>
            </a:r>
            <a:r>
              <a:rPr lang="en-US" sz="32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Sakhuja</a:t>
            </a:r>
            <a:r>
              <a:rPr lang="en-US" sz="3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J. </a:t>
            </a:r>
            <a:r>
              <a:rPr lang="en-US" sz="32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Waterbor</a:t>
            </a:r>
            <a:r>
              <a:rPr lang="en-US" sz="3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M. </a:t>
            </a:r>
            <a:r>
              <a:rPr lang="en-US" sz="32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Pisu</a:t>
            </a:r>
            <a:r>
              <a:rPr lang="en-US" sz="3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and S. F. </a:t>
            </a:r>
            <a:r>
              <a:rPr lang="en-US" sz="32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Altekruse</a:t>
            </a:r>
            <a:r>
              <a:rPr lang="en-US" sz="3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“Racial/ethnic disparities in de novo metastases sites and survival outcomes for patients with primary breast, colorectal, and prostate cancer,” </a:t>
            </a:r>
            <a:r>
              <a:rPr lang="en-US" sz="3200" i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Cancer Medicine</a:t>
            </a:r>
            <a:r>
              <a:rPr lang="en-US" sz="3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vol. 7, no. 4, pp. 1183–1193, Feb. 2018, </a:t>
            </a:r>
            <a:r>
              <a:rPr lang="en-US" sz="32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doi</a:t>
            </a:r>
            <a:r>
              <a:rPr lang="en-US" sz="3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https://</a:t>
            </a:r>
            <a:r>
              <a:rPr lang="en-US" sz="32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doi.org</a:t>
            </a:r>
            <a:r>
              <a:rPr lang="en-US" sz="3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/10.1002/cam4.1322.</a:t>
            </a:r>
          </a:p>
          <a:p>
            <a:r>
              <a:rPr lang="en-US" sz="3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[2] K. W. Hunter, R. Amin, S. Deasy, N.-H. Ha, and L. Wakefield, “Genetic insights into the morass of metastatic heterogeneity,” </a:t>
            </a:r>
            <a:r>
              <a:rPr lang="en-US" sz="3200" i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Nature reviews. Cancer</a:t>
            </a:r>
            <a:r>
              <a:rPr lang="en-US" sz="3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vol. 18, no. 4, pp. 211–223, Apr. 2018, </a:t>
            </a:r>
            <a:r>
              <a:rPr lang="en-US" sz="32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doi</a:t>
            </a:r>
            <a:r>
              <a:rPr lang="en-US" sz="3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https://</a:t>
            </a:r>
            <a:r>
              <a:rPr lang="en-US" sz="32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doi.org</a:t>
            </a:r>
            <a:r>
              <a:rPr lang="en-US" sz="3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/10.1038/nrc.2017.126.</a:t>
            </a:r>
          </a:p>
          <a:p>
            <a:r>
              <a:rPr lang="en-US" sz="3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[3] A. D. Scheid, T. C. </a:t>
            </a:r>
            <a:r>
              <a:rPr lang="en-US" sz="32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Beadnell</a:t>
            </a:r>
            <a:r>
              <a:rPr lang="en-US" sz="3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and D. R. Welch, “The second genome: Effects of the mitochondrial genome on cancer progression,” </a:t>
            </a:r>
            <a:r>
              <a:rPr lang="en-US" sz="3200" i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Advances in Cancer Research</a:t>
            </a:r>
            <a:r>
              <a:rPr lang="en-US" sz="3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pp. 63–105, Jan. 2019, </a:t>
            </a:r>
            <a:r>
              <a:rPr lang="en-US" sz="32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doi</a:t>
            </a:r>
            <a:r>
              <a:rPr lang="en-US" sz="3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https://</a:t>
            </a:r>
            <a:r>
              <a:rPr lang="en-US" sz="32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doi.org</a:t>
            </a:r>
            <a:r>
              <a:rPr lang="en-US" sz="3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/10.1016/bs.acr.2019.01.001.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44934CCC-E93A-96A1-D430-8E9C50F057E5}"/>
              </a:ext>
            </a:extLst>
          </p:cNvPr>
          <p:cNvSpPr txBox="1"/>
          <p:nvPr/>
        </p:nvSpPr>
        <p:spPr>
          <a:xfrm>
            <a:off x="27678888" y="24912411"/>
            <a:ext cx="11908089" cy="828571"/>
          </a:xfrm>
          <a:prstGeom prst="roundRect">
            <a:avLst/>
          </a:prstGeom>
          <a:solidFill>
            <a:schemeClr val="accent5">
              <a:lumMod val="75000"/>
            </a:schemeClr>
          </a:solidFill>
        </p:spPr>
        <p:txBody>
          <a:bodyPr wrap="square" lIns="91440" tIns="45720" rIns="91440" bIns="45720" rtlCol="0" anchor="ctr">
            <a:noAutofit/>
          </a:bodyPr>
          <a:lstStyle/>
          <a:p>
            <a:pPr algn="ctr"/>
            <a:r>
              <a:rPr lang="en-US" sz="4200" b="1">
                <a:solidFill>
                  <a:schemeClr val="accent5">
                    <a:lumMod val="40000"/>
                    <a:lumOff val="60000"/>
                  </a:schemeClr>
                </a:solidFill>
                <a:latin typeface="Times New Roman"/>
                <a:cs typeface="Times New Roman"/>
              </a:rPr>
              <a:t>References</a:t>
            </a:r>
            <a:endParaRPr lang="en-US" sz="4800" b="1">
              <a:solidFill>
                <a:schemeClr val="accent5">
                  <a:lumMod val="40000"/>
                  <a:lumOff val="6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5DECBF82-F54D-0F27-A00B-8B04216D5D3D}"/>
              </a:ext>
            </a:extLst>
          </p:cNvPr>
          <p:cNvSpPr txBox="1"/>
          <p:nvPr/>
        </p:nvSpPr>
        <p:spPr>
          <a:xfrm>
            <a:off x="12986810" y="21848541"/>
            <a:ext cx="14107144" cy="10861672"/>
          </a:xfrm>
          <a:prstGeom prst="rect">
            <a:avLst/>
          </a:prstGeom>
          <a:solidFill>
            <a:schemeClr val="bg1"/>
          </a:solidFill>
          <a:ln w="127000">
            <a:solidFill>
              <a:srgbClr val="203864"/>
            </a:solidFill>
          </a:ln>
        </p:spPr>
        <p:txBody>
          <a:bodyPr wrap="square" lIns="91440" tIns="45720" rIns="91440" bIns="45720" rtlCol="0" anchor="t">
            <a:noAutofit/>
          </a:bodyPr>
          <a:lstStyle/>
          <a:p>
            <a:endParaRPr lang="en-US" sz="32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32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32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32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32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32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32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32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32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32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32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32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01CDCE52-4000-A0E8-4A72-72E4A75AB72F}"/>
              </a:ext>
            </a:extLst>
          </p:cNvPr>
          <p:cNvSpPr txBox="1"/>
          <p:nvPr/>
        </p:nvSpPr>
        <p:spPr>
          <a:xfrm>
            <a:off x="13185648" y="21449878"/>
            <a:ext cx="13695218" cy="749087"/>
          </a:xfrm>
          <a:prstGeom prst="round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txBody>
          <a:bodyPr wrap="square" rtlCol="0">
            <a:noAutofit/>
          </a:bodyPr>
          <a:lstStyle/>
          <a:p>
            <a:pPr algn="ctr"/>
            <a:r>
              <a:rPr lang="en-US" sz="4200" b="1" dirty="0">
                <a:solidFill>
                  <a:schemeClr val="accent5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Liver Northern Blot Results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2D4A918F-3FD2-C2E1-FDB6-0433CAB83DAD}"/>
              </a:ext>
            </a:extLst>
          </p:cNvPr>
          <p:cNvSpPr txBox="1">
            <a:spLocks/>
          </p:cNvSpPr>
          <p:nvPr/>
        </p:nvSpPr>
        <p:spPr>
          <a:xfrm>
            <a:off x="244825" y="13630940"/>
            <a:ext cx="12480506" cy="19079273"/>
          </a:xfrm>
          <a:prstGeom prst="rect">
            <a:avLst/>
          </a:prstGeom>
          <a:solidFill>
            <a:schemeClr val="bg1"/>
          </a:solidFill>
          <a:ln w="127000">
            <a:solidFill>
              <a:srgbClr val="203864"/>
            </a:solidFill>
          </a:ln>
        </p:spPr>
        <p:txBody>
          <a:bodyPr wrap="square" lIns="91440" tIns="45720" rIns="91440" bIns="45720" rtlCol="0" anchor="t">
            <a:no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endParaRPr lang="en-US" sz="32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32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32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32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32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32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32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32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32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32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32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32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32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32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32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32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32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32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32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32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endParaRPr lang="en-US" sz="32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32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sz="32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sz="32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32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32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US" sz="32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US" sz="32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US" sz="32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32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US" sz="32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US" sz="32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US" sz="32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32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32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32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32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US" sz="32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32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endParaRPr lang="en-US" sz="32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US" sz="32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3" name="Rectangle: Rounded Corners 42">
            <a:extLst>
              <a:ext uri="{FF2B5EF4-FFF2-40B4-BE49-F238E27FC236}">
                <a16:creationId xmlns:a16="http://schemas.microsoft.com/office/drawing/2014/main" id="{4DEEBAE2-21C8-1DAE-26E5-115A70C1016B}"/>
              </a:ext>
            </a:extLst>
          </p:cNvPr>
          <p:cNvSpPr/>
          <p:nvPr/>
        </p:nvSpPr>
        <p:spPr>
          <a:xfrm>
            <a:off x="3695701" y="208187"/>
            <a:ext cx="33000086" cy="3459699"/>
          </a:xfrm>
          <a:prstGeom prst="roundRect">
            <a:avLst/>
          </a:prstGeom>
          <a:solidFill>
            <a:schemeClr val="accent5">
              <a:lumMod val="75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>
              <a:spcAft>
                <a:spcPts val="3067"/>
              </a:spcAft>
            </a:pPr>
            <a:r>
              <a:rPr lang="en-US" sz="6500" b="1">
                <a:solidFill>
                  <a:schemeClr val="accent5">
                    <a:lumMod val="40000"/>
                    <a:lumOff val="60000"/>
                  </a:schemeClr>
                </a:solidFill>
              </a:rPr>
              <a:t>Role of Mitochondrial tRNA Fragments in Metastasis</a:t>
            </a:r>
          </a:p>
          <a:p>
            <a:pPr algn="ctr">
              <a:spcAft>
                <a:spcPts val="3067"/>
              </a:spcAft>
            </a:pPr>
            <a:r>
              <a:rPr lang="en-US" sz="5400" b="1" u="sng">
                <a:solidFill>
                  <a:schemeClr val="accent5">
                    <a:lumMod val="40000"/>
                    <a:lumOff val="60000"/>
                  </a:schemeClr>
                </a:solidFill>
              </a:rPr>
              <a:t>Kevin Jiang</a:t>
            </a:r>
            <a:r>
              <a:rPr lang="en-US" sz="5400" b="1" baseline="30000">
                <a:solidFill>
                  <a:schemeClr val="accent5">
                    <a:lumMod val="40000"/>
                    <a:lumOff val="60000"/>
                  </a:schemeClr>
                </a:solidFill>
              </a:rPr>
              <a:t>1</a:t>
            </a:r>
            <a:r>
              <a:rPr lang="en-US" sz="5400" b="1">
                <a:solidFill>
                  <a:schemeClr val="accent5">
                    <a:lumMod val="40000"/>
                    <a:lumOff val="60000"/>
                  </a:schemeClr>
                </a:solidFill>
              </a:rPr>
              <a:t>, Sydney Quijano</a:t>
            </a:r>
            <a:r>
              <a:rPr lang="en-US" sz="5400" b="1" baseline="30000">
                <a:solidFill>
                  <a:schemeClr val="accent5">
                    <a:lumMod val="40000"/>
                    <a:lumOff val="60000"/>
                  </a:schemeClr>
                </a:solidFill>
              </a:rPr>
              <a:t>2</a:t>
            </a:r>
            <a:r>
              <a:rPr lang="en-US" sz="5400" b="1">
                <a:solidFill>
                  <a:schemeClr val="accent5">
                    <a:lumMod val="40000"/>
                    <a:lumOff val="60000"/>
                  </a:schemeClr>
                </a:solidFill>
              </a:rPr>
              <a:t>, Katy Swancutt</a:t>
            </a:r>
            <a:r>
              <a:rPr lang="en-US" sz="5400" b="1" baseline="30000">
                <a:solidFill>
                  <a:schemeClr val="accent5">
                    <a:lumMod val="40000"/>
                    <a:lumOff val="60000"/>
                  </a:schemeClr>
                </a:solidFill>
              </a:rPr>
              <a:t>2</a:t>
            </a:r>
            <a:r>
              <a:rPr lang="en-US" sz="5400" b="1">
                <a:solidFill>
                  <a:schemeClr val="accent5">
                    <a:lumMod val="40000"/>
                    <a:lumOff val="60000"/>
                  </a:schemeClr>
                </a:solidFill>
              </a:rPr>
              <a:t>, Danny Welch</a:t>
            </a:r>
            <a:r>
              <a:rPr lang="en-US" sz="5400" b="1" baseline="30000">
                <a:solidFill>
                  <a:schemeClr val="accent5">
                    <a:lumMod val="40000"/>
                    <a:lumOff val="60000"/>
                  </a:schemeClr>
                </a:solidFill>
              </a:rPr>
              <a:t>2,*</a:t>
            </a:r>
            <a:endParaRPr lang="en-US" sz="5400" b="1" baseline="30000">
              <a:solidFill>
                <a:schemeClr val="accent5">
                  <a:lumMod val="40000"/>
                  <a:lumOff val="60000"/>
                </a:schemeClr>
              </a:solidFill>
              <a:ea typeface="Calibri"/>
              <a:cs typeface="Calibri"/>
            </a:endParaRPr>
          </a:p>
          <a:p>
            <a:pPr algn="ctr">
              <a:spcAft>
                <a:spcPts val="3067"/>
              </a:spcAft>
            </a:pPr>
            <a:r>
              <a:rPr lang="en-US" sz="4000" b="1" baseline="30000">
                <a:solidFill>
                  <a:schemeClr val="accent5">
                    <a:lumMod val="40000"/>
                    <a:lumOff val="60000"/>
                  </a:schemeClr>
                </a:solidFill>
              </a:rPr>
              <a:t>1</a:t>
            </a:r>
            <a:r>
              <a:rPr lang="en-US" sz="4000" b="1">
                <a:solidFill>
                  <a:schemeClr val="accent5">
                    <a:lumMod val="40000"/>
                    <a:lumOff val="60000"/>
                  </a:schemeClr>
                </a:solidFill>
              </a:rPr>
              <a:t>Department of Chemical Engineering and Bioengineering, UNH, </a:t>
            </a:r>
            <a:r>
              <a:rPr lang="en-US" sz="4000" b="1" baseline="30000">
                <a:solidFill>
                  <a:schemeClr val="accent5">
                    <a:lumMod val="40000"/>
                    <a:lumOff val="60000"/>
                  </a:schemeClr>
                </a:solidFill>
              </a:rPr>
              <a:t>2</a:t>
            </a:r>
            <a:r>
              <a:rPr lang="en-US" sz="4000" b="1">
                <a:solidFill>
                  <a:schemeClr val="accent5">
                    <a:lumMod val="40000"/>
                    <a:lumOff val="60000"/>
                  </a:schemeClr>
                </a:solidFill>
              </a:rPr>
              <a:t>Department of Cancer Biology, KU School of Medicine</a:t>
            </a:r>
            <a:endParaRPr lang="en-US" sz="4000" b="1">
              <a:solidFill>
                <a:schemeClr val="accent5">
                  <a:lumMod val="40000"/>
                  <a:lumOff val="60000"/>
                </a:schemeClr>
              </a:solidFill>
              <a:ea typeface="Calibri"/>
              <a:cs typeface="Calibri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53557758-687B-5E50-176C-A8AEE2D11FD2}"/>
              </a:ext>
            </a:extLst>
          </p:cNvPr>
          <p:cNvSpPr txBox="1">
            <a:spLocks/>
          </p:cNvSpPr>
          <p:nvPr/>
        </p:nvSpPr>
        <p:spPr>
          <a:xfrm>
            <a:off x="13012000" y="7010217"/>
            <a:ext cx="14048626" cy="14325783"/>
          </a:xfrm>
          <a:prstGeom prst="rect">
            <a:avLst/>
          </a:prstGeom>
          <a:solidFill>
            <a:schemeClr val="bg1"/>
          </a:solidFill>
          <a:ln w="127000">
            <a:solidFill>
              <a:srgbClr val="203864"/>
            </a:solidFill>
          </a:ln>
        </p:spPr>
        <p:txBody>
          <a:bodyPr wrap="square" lIns="91440" tIns="45720" rIns="91440" bIns="45720" rtlCol="0" anchor="t">
            <a:noAutofit/>
          </a:bodyPr>
          <a:lstStyle/>
          <a:p>
            <a:pPr marL="285750" indent="-285750">
              <a:buFont typeface="Arial"/>
              <a:buChar char="•"/>
            </a:pPr>
            <a:endParaRPr lang="en-US" sz="3200">
              <a:latin typeface="Times New Roman"/>
              <a:ea typeface="+mn-lt"/>
              <a:cs typeface="+mn-lt"/>
            </a:endParaRPr>
          </a:p>
          <a:p>
            <a:endParaRPr lang="en-US" sz="3200">
              <a:latin typeface="Times New Roman"/>
              <a:cs typeface="Calibri" panose="020F0502020204030204"/>
            </a:endParaRPr>
          </a:p>
          <a:p>
            <a:endParaRPr lang="en-US" sz="3200">
              <a:latin typeface="Times New Roman"/>
              <a:cs typeface="Calibri" panose="020F0502020204030204"/>
            </a:endParaRPr>
          </a:p>
          <a:p>
            <a:endParaRPr lang="en-US" sz="3200">
              <a:latin typeface="Times New Roman"/>
              <a:cs typeface="Calibri" panose="020F0502020204030204"/>
            </a:endParaRPr>
          </a:p>
          <a:p>
            <a:endParaRPr lang="en-US" sz="3200">
              <a:latin typeface="Times New Roman"/>
              <a:cs typeface="Calibri" panose="020F0502020204030204"/>
            </a:endParaRPr>
          </a:p>
          <a:p>
            <a:endParaRPr lang="en-US" sz="3200">
              <a:latin typeface="Times New Roman"/>
              <a:cs typeface="Calibri" panose="020F0502020204030204"/>
            </a:endParaRPr>
          </a:p>
          <a:p>
            <a:endParaRPr lang="en-US" sz="3200">
              <a:latin typeface="Times New Roman"/>
              <a:cs typeface="Calibri" panose="020F0502020204030204"/>
            </a:endParaRPr>
          </a:p>
          <a:p>
            <a:endParaRPr lang="en-US" sz="3200">
              <a:latin typeface="Times New Roman"/>
              <a:cs typeface="Calibri" panose="020F0502020204030204"/>
            </a:endParaRPr>
          </a:p>
          <a:p>
            <a:endParaRPr lang="en-US" sz="3200">
              <a:latin typeface="Times New Roman"/>
              <a:cs typeface="Calibri" panose="020F0502020204030204"/>
            </a:endParaRPr>
          </a:p>
          <a:p>
            <a:endParaRPr lang="en-US" sz="3200">
              <a:latin typeface="Times New Roman"/>
              <a:cs typeface="Calibri" panose="020F0502020204030204"/>
            </a:endParaRPr>
          </a:p>
          <a:p>
            <a:endParaRPr lang="en-US" sz="3200">
              <a:latin typeface="Times New Roman"/>
              <a:cs typeface="Calibri" panose="020F0502020204030204"/>
            </a:endParaRPr>
          </a:p>
          <a:p>
            <a:endParaRPr lang="en-US" sz="3200">
              <a:latin typeface="Times New Roman"/>
              <a:cs typeface="Calibri" panose="020F0502020204030204"/>
            </a:endParaRPr>
          </a:p>
          <a:p>
            <a:endParaRPr lang="en-US" sz="3200">
              <a:latin typeface="Times New Roman"/>
              <a:cs typeface="Calibri" panose="020F0502020204030204"/>
            </a:endParaRPr>
          </a:p>
          <a:p>
            <a:endParaRPr lang="en-US" sz="2300">
              <a:latin typeface="Times New Roman"/>
              <a:cs typeface="Calibri" panose="020F0502020204030204"/>
            </a:endParaRPr>
          </a:p>
          <a:p>
            <a:pPr marL="285750" indent="-285750">
              <a:buFont typeface="Arial,Sans-Serif"/>
              <a:buChar char="•"/>
            </a:pPr>
            <a:endParaRPr lang="en-US" sz="3200">
              <a:latin typeface="Times New Roman"/>
              <a:cs typeface="Times New Roman"/>
            </a:endParaRPr>
          </a:p>
        </p:txBody>
      </p:sp>
      <p:sp>
        <p:nvSpPr>
          <p:cNvPr id="2" name="AutoShape 2">
            <a:extLst>
              <a:ext uri="{FF2B5EF4-FFF2-40B4-BE49-F238E27FC236}">
                <a16:creationId xmlns:a16="http://schemas.microsoft.com/office/drawing/2014/main" id="{F3DC33A2-D210-5083-7CD3-F615DC44FFBF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9964400" y="163068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" name="AutoShape 4">
            <a:extLst>
              <a:ext uri="{FF2B5EF4-FFF2-40B4-BE49-F238E27FC236}">
                <a16:creationId xmlns:a16="http://schemas.microsoft.com/office/drawing/2014/main" id="{12082FD9-9D62-B98D-D3BD-A77FB9D6514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20116800" y="164592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6508942-8F20-DC06-9A8A-09A6409CB7D9}"/>
              </a:ext>
            </a:extLst>
          </p:cNvPr>
          <p:cNvSpPr txBox="1"/>
          <p:nvPr/>
        </p:nvSpPr>
        <p:spPr>
          <a:xfrm>
            <a:off x="13184448" y="3950208"/>
            <a:ext cx="13695218" cy="825409"/>
          </a:xfrm>
          <a:prstGeom prst="roundRect">
            <a:avLst/>
          </a:prstGeom>
          <a:solidFill>
            <a:schemeClr val="accent5">
              <a:lumMod val="75000"/>
            </a:schemeClr>
          </a:solidFill>
        </p:spPr>
        <p:txBody>
          <a:bodyPr wrap="square" lIns="91440" tIns="45720" rIns="91440" bIns="45720" rtlCol="0" anchor="t">
            <a:noAutofit/>
          </a:bodyPr>
          <a:lstStyle/>
          <a:p>
            <a:pPr lvl="1" algn="ctr"/>
            <a:r>
              <a:rPr lang="en-US" sz="4200" b="1">
                <a:solidFill>
                  <a:schemeClr val="accent5">
                    <a:lumMod val="40000"/>
                    <a:lumOff val="60000"/>
                  </a:schemeClr>
                </a:solidFill>
                <a:latin typeface="Times New Roman"/>
                <a:cs typeface="Times New Roman"/>
              </a:rPr>
              <a:t>Hypothesis and Research Questions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BE06148-F298-67BB-C1F0-561F582C12F9}"/>
              </a:ext>
            </a:extLst>
          </p:cNvPr>
          <p:cNvSpPr txBox="1"/>
          <p:nvPr/>
        </p:nvSpPr>
        <p:spPr>
          <a:xfrm>
            <a:off x="27331416" y="15610191"/>
            <a:ext cx="12653688" cy="2893709"/>
          </a:xfrm>
          <a:prstGeom prst="rect">
            <a:avLst/>
          </a:prstGeom>
          <a:solidFill>
            <a:schemeClr val="bg1"/>
          </a:solidFill>
          <a:ln w="127000">
            <a:solidFill>
              <a:srgbClr val="203864"/>
            </a:solidFill>
          </a:ln>
        </p:spPr>
        <p:txBody>
          <a:bodyPr wrap="square" lIns="91440" tIns="45720" rIns="91440" bIns="45720" rtlCol="0" anchor="t">
            <a:noAutofit/>
          </a:bodyPr>
          <a:lstStyle/>
          <a:p>
            <a:endParaRPr lang="en-US" sz="32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3200">
              <a:latin typeface="Times New Roman"/>
              <a:cs typeface="Times New Roman"/>
            </a:endParaRPr>
          </a:p>
          <a:p>
            <a:pPr lvl="1">
              <a:spcBef>
                <a:spcPts val="600"/>
              </a:spcBef>
              <a:spcAft>
                <a:spcPts val="2400"/>
              </a:spcAft>
            </a:pPr>
            <a:endParaRPr lang="en-US" sz="32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914400" lvl="1" indent="-457200">
              <a:spcBef>
                <a:spcPts val="600"/>
              </a:spcBef>
              <a:spcAft>
                <a:spcPts val="2400"/>
              </a:spcAft>
              <a:buFont typeface="Arial"/>
              <a:buChar char="•"/>
            </a:pPr>
            <a:endParaRPr lang="en-US" sz="32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32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32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32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32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D2F5A5B-E3D8-B8D0-63E3-544E5E2B38BE}"/>
              </a:ext>
            </a:extLst>
          </p:cNvPr>
          <p:cNvSpPr txBox="1"/>
          <p:nvPr/>
        </p:nvSpPr>
        <p:spPr>
          <a:xfrm>
            <a:off x="27678888" y="15234672"/>
            <a:ext cx="11908089" cy="822960"/>
          </a:xfrm>
          <a:prstGeom prst="roundRect">
            <a:avLst/>
          </a:prstGeom>
          <a:solidFill>
            <a:schemeClr val="accent5">
              <a:lumMod val="75000"/>
            </a:schemeClr>
          </a:solidFill>
        </p:spPr>
        <p:txBody>
          <a:bodyPr wrap="square" lIns="91440" tIns="45720" rIns="91440" bIns="45720" rtlCol="0" anchor="t">
            <a:noAutofit/>
          </a:bodyPr>
          <a:lstStyle/>
          <a:p>
            <a:pPr algn="ctr"/>
            <a:r>
              <a:rPr lang="en-US" sz="4200" b="1" dirty="0">
                <a:solidFill>
                  <a:schemeClr val="accent5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Unanswered Questions</a:t>
            </a:r>
          </a:p>
          <a:p>
            <a:pPr algn="ctr"/>
            <a:endParaRPr lang="en-US" sz="4200" b="1" dirty="0">
              <a:solidFill>
                <a:schemeClr val="accent2">
                  <a:lumMod val="75000"/>
                </a:schemeClr>
              </a:solidFill>
              <a:latin typeface="Times New Roman"/>
              <a:cs typeface="Times New Roman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9E9678BD-C656-D0B8-85AE-EC59FE4A3398}"/>
              </a:ext>
            </a:extLst>
          </p:cNvPr>
          <p:cNvSpPr txBox="1"/>
          <p:nvPr/>
        </p:nvSpPr>
        <p:spPr>
          <a:xfrm>
            <a:off x="30712094" y="5012331"/>
            <a:ext cx="12397414" cy="93871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lvl="1">
              <a:spcBef>
                <a:spcPts val="600"/>
              </a:spcBef>
              <a:spcAft>
                <a:spcPts val="600"/>
              </a:spcAft>
            </a:pPr>
            <a:endParaRPr lang="en-US" sz="3200">
              <a:latin typeface="Times New Roman"/>
              <a:ea typeface="Calibri"/>
              <a:cs typeface="Times New Roman"/>
            </a:endParaRPr>
          </a:p>
          <a:p>
            <a:pPr algn="l"/>
            <a:endParaRPr lang="en-US">
              <a:ea typeface="Calibri"/>
              <a:cs typeface="Calibri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67781AE5-821D-D2A6-39AE-57B658CF44DB}"/>
              </a:ext>
            </a:extLst>
          </p:cNvPr>
          <p:cNvSpPr txBox="1"/>
          <p:nvPr/>
        </p:nvSpPr>
        <p:spPr>
          <a:xfrm>
            <a:off x="27546896" y="7591702"/>
            <a:ext cx="12443606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lvl="1"/>
            <a:endParaRPr lang="en-US">
              <a:ea typeface="Calibri" panose="020F0502020204030204"/>
              <a:cs typeface="Calibri" panose="020F0502020204030204"/>
            </a:endParaRPr>
          </a:p>
        </p:txBody>
      </p:sp>
      <p:pic>
        <p:nvPicPr>
          <p:cNvPr id="15" name="Picture 14" descr="A logo for a school of medicine&#10;&#10;AI-generated content may be incorrect.">
            <a:extLst>
              <a:ext uri="{FF2B5EF4-FFF2-40B4-BE49-F238E27FC236}">
                <a16:creationId xmlns:a16="http://schemas.microsoft.com/office/drawing/2014/main" id="{D8A41EBB-8D0F-FD52-7322-EE62DB67E2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0745" y="815064"/>
            <a:ext cx="3309659" cy="2353438"/>
          </a:xfrm>
          <a:prstGeom prst="rect">
            <a:avLst/>
          </a:prstGeom>
        </p:spPr>
      </p:pic>
      <p:pic>
        <p:nvPicPr>
          <p:cNvPr id="4" name="Picture 3" descr="A graph of cancer patients&#10;&#10;Description automatically generated">
            <a:extLst>
              <a:ext uri="{FF2B5EF4-FFF2-40B4-BE49-F238E27FC236}">
                <a16:creationId xmlns:a16="http://schemas.microsoft.com/office/drawing/2014/main" id="{B8CC1251-1CC9-2CA0-29AA-959DF7C5A11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95643" y="6322995"/>
            <a:ext cx="8878436" cy="628454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0A8D73F7-C27B-18C0-72AC-8C93EEBF4889}"/>
              </a:ext>
            </a:extLst>
          </p:cNvPr>
          <p:cNvSpPr txBox="1"/>
          <p:nvPr/>
        </p:nvSpPr>
        <p:spPr>
          <a:xfrm>
            <a:off x="355889" y="4800908"/>
            <a:ext cx="12337076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Metastasis is the spread and growth of cancer cells to secondary sites away from primary tumor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Why is metastasis worse for some compared to others?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985E1A8-9AE0-A8F2-185F-3FACCA5DD2EC}"/>
              </a:ext>
            </a:extLst>
          </p:cNvPr>
          <p:cNvSpPr txBox="1"/>
          <p:nvPr/>
        </p:nvSpPr>
        <p:spPr>
          <a:xfrm>
            <a:off x="355889" y="12607535"/>
            <a:ext cx="123370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Figure 1: Survival estimate of breast cancer-metastasis to the lung based on race [1]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C03B3F3-C193-7B81-9DD2-DC4D5CA9F6FE}"/>
              </a:ext>
            </a:extLst>
          </p:cNvPr>
          <p:cNvSpPr txBox="1"/>
          <p:nvPr/>
        </p:nvSpPr>
        <p:spPr>
          <a:xfrm>
            <a:off x="583045" y="3950208"/>
            <a:ext cx="11908090" cy="825409"/>
          </a:xfrm>
          <a:prstGeom prst="roundRect">
            <a:avLst/>
          </a:prstGeom>
          <a:solidFill>
            <a:schemeClr val="accent5">
              <a:lumMod val="75000"/>
            </a:schemeClr>
          </a:solidFill>
        </p:spPr>
        <p:txBody>
          <a:bodyPr wrap="square" lIns="91440" tIns="45720" rIns="91440" bIns="45720" rtlCol="0" anchor="t">
            <a:noAutofit/>
          </a:bodyPr>
          <a:lstStyle/>
          <a:p>
            <a:pPr lvl="1" algn="ctr"/>
            <a:r>
              <a:rPr lang="en-US" sz="4200" b="1">
                <a:solidFill>
                  <a:schemeClr val="accent5">
                    <a:lumMod val="40000"/>
                    <a:lumOff val="60000"/>
                  </a:schemeClr>
                </a:solidFill>
                <a:latin typeface="Times New Roman"/>
                <a:cs typeface="Times New Roman"/>
              </a:rPr>
              <a:t>The Overarching Question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369DBE2-E76E-FE0B-FB94-EA09176E84B7}"/>
              </a:ext>
            </a:extLst>
          </p:cNvPr>
          <p:cNvSpPr txBox="1"/>
          <p:nvPr/>
        </p:nvSpPr>
        <p:spPr>
          <a:xfrm>
            <a:off x="585216" y="13218234"/>
            <a:ext cx="11908090" cy="825409"/>
          </a:xfrm>
          <a:prstGeom prst="roundRect">
            <a:avLst/>
          </a:prstGeom>
          <a:solidFill>
            <a:schemeClr val="accent5">
              <a:lumMod val="75000"/>
            </a:schemeClr>
          </a:solidFill>
        </p:spPr>
        <p:txBody>
          <a:bodyPr wrap="square" lIns="91440" tIns="45720" rIns="91440" bIns="45720" rtlCol="0" anchor="t">
            <a:noAutofit/>
          </a:bodyPr>
          <a:lstStyle/>
          <a:p>
            <a:pPr lvl="1" algn="ctr"/>
            <a:r>
              <a:rPr lang="en-US" sz="4200" b="1">
                <a:solidFill>
                  <a:schemeClr val="accent5">
                    <a:lumMod val="40000"/>
                    <a:lumOff val="60000"/>
                  </a:schemeClr>
                </a:solidFill>
                <a:latin typeface="Times New Roman"/>
                <a:cs typeface="Times New Roman"/>
              </a:rPr>
              <a:t>Background</a:t>
            </a:r>
          </a:p>
        </p:txBody>
      </p:sp>
      <p:pic>
        <p:nvPicPr>
          <p:cNvPr id="19" name="Picture 18" descr="A diagram of a diagram of a test tube&#10;&#10;Description automatically generated">
            <a:extLst>
              <a:ext uri="{FF2B5EF4-FFF2-40B4-BE49-F238E27FC236}">
                <a16:creationId xmlns:a16="http://schemas.microsoft.com/office/drawing/2014/main" id="{9787185E-95CB-41EB-3EC1-9688933117E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270882" y="7669886"/>
            <a:ext cx="13550756" cy="6618072"/>
          </a:xfrm>
          <a:prstGeom prst="rect">
            <a:avLst/>
          </a:prstGeom>
        </p:spPr>
      </p:pic>
      <p:pic>
        <p:nvPicPr>
          <p:cNvPr id="20" name="Picture 19" descr="A diagram of a diagram of a cell membrane&#10;&#10;Description automatically generated with medium confidence">
            <a:extLst>
              <a:ext uri="{FF2B5EF4-FFF2-40B4-BE49-F238E27FC236}">
                <a16:creationId xmlns:a16="http://schemas.microsoft.com/office/drawing/2014/main" id="{0A31BAB3-2D52-47CF-44FF-BCC06244DF8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146530" y="13779966"/>
            <a:ext cx="9334523" cy="7213041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679D90B8-9CAE-900A-2263-9FC10D4580D5}"/>
              </a:ext>
            </a:extLst>
          </p:cNvPr>
          <p:cNvSpPr txBox="1"/>
          <p:nvPr/>
        </p:nvSpPr>
        <p:spPr>
          <a:xfrm>
            <a:off x="13297670" y="13290082"/>
            <a:ext cx="650315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Northern blotting and visualization</a:t>
            </a: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AB8F45B8-EA08-930F-7DB0-5748E8968FD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1228402" y="17451117"/>
            <a:ext cx="5753633" cy="3224246"/>
          </a:xfrm>
          <a:prstGeom prst="rect">
            <a:avLst/>
          </a:prstGeom>
        </p:spPr>
      </p:pic>
      <p:pic>
        <p:nvPicPr>
          <p:cNvPr id="32" name="Picture 31" descr="A graph of different colored bars&#10;&#10;Description automatically generated with medium confidence">
            <a:extLst>
              <a:ext uri="{FF2B5EF4-FFF2-40B4-BE49-F238E27FC236}">
                <a16:creationId xmlns:a16="http://schemas.microsoft.com/office/drawing/2014/main" id="{B9159DB2-0AA7-415D-DDEF-7C9F4FA4490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561393" y="14043643"/>
            <a:ext cx="8412686" cy="5183574"/>
          </a:xfrm>
          <a:prstGeom prst="rect">
            <a:avLst/>
          </a:prstGeom>
        </p:spPr>
      </p:pic>
      <p:sp>
        <p:nvSpPr>
          <p:cNvPr id="35" name="TextBox 34">
            <a:extLst>
              <a:ext uri="{FF2B5EF4-FFF2-40B4-BE49-F238E27FC236}">
                <a16:creationId xmlns:a16="http://schemas.microsoft.com/office/drawing/2014/main" id="{E7F5096E-03C4-5AA7-EB5A-DE1466FA309A}"/>
              </a:ext>
            </a:extLst>
          </p:cNvPr>
          <p:cNvSpPr txBox="1"/>
          <p:nvPr/>
        </p:nvSpPr>
        <p:spPr>
          <a:xfrm>
            <a:off x="370723" y="19493763"/>
            <a:ext cx="1233707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Male genotype was kept constant and maternal genotype was varied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Maternal genetic background influenced severity of metastasis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Mitochondria is maternally inherited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C159172F-BC26-DF6B-6A6A-F5AAEA826A24}"/>
              </a:ext>
            </a:extLst>
          </p:cNvPr>
          <p:cNvSpPr txBox="1"/>
          <p:nvPr/>
        </p:nvSpPr>
        <p:spPr>
          <a:xfrm>
            <a:off x="370723" y="19144111"/>
            <a:ext cx="123370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Figure 2: Average metastases vs. maternal genotype [2]</a:t>
            </a:r>
          </a:p>
        </p:txBody>
      </p:sp>
      <p:pic>
        <p:nvPicPr>
          <p:cNvPr id="39" name="Picture 38" descr="A collage of yellow objects&#10;&#10;Description automatically generated">
            <a:extLst>
              <a:ext uri="{FF2B5EF4-FFF2-40B4-BE49-F238E27FC236}">
                <a16:creationId xmlns:a16="http://schemas.microsoft.com/office/drawing/2014/main" id="{CE33D874-5DDF-10C1-3D32-A4F15A91378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591707" y="20993008"/>
            <a:ext cx="6036129" cy="4892593"/>
          </a:xfrm>
          <a:prstGeom prst="rect">
            <a:avLst/>
          </a:prstGeom>
        </p:spPr>
      </p:pic>
      <p:pic>
        <p:nvPicPr>
          <p:cNvPr id="40" name="Picture 39" descr="Diagram of a diagram of a cell division&#10;&#10;Description automatically generated">
            <a:extLst>
              <a:ext uri="{FF2B5EF4-FFF2-40B4-BE49-F238E27FC236}">
                <a16:creationId xmlns:a16="http://schemas.microsoft.com/office/drawing/2014/main" id="{66766D90-E1C7-6267-AEB8-94CE785C77CD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94800" y="21210285"/>
            <a:ext cx="6172830" cy="3920581"/>
          </a:xfrm>
          <a:prstGeom prst="rect">
            <a:avLst/>
          </a:prstGeom>
        </p:spPr>
      </p:pic>
      <p:sp>
        <p:nvSpPr>
          <p:cNvPr id="41" name="TextBox 40">
            <a:extLst>
              <a:ext uri="{FF2B5EF4-FFF2-40B4-BE49-F238E27FC236}">
                <a16:creationId xmlns:a16="http://schemas.microsoft.com/office/drawing/2014/main" id="{7592CD6E-96EA-64EA-67E2-9286FA90BABD}"/>
              </a:ext>
            </a:extLst>
          </p:cNvPr>
          <p:cNvSpPr txBox="1"/>
          <p:nvPr/>
        </p:nvSpPr>
        <p:spPr>
          <a:xfrm>
            <a:off x="299511" y="25841560"/>
            <a:ext cx="123370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Figure 3: Creation of mitochondrial exchange mice and number of metastases based on mitochondrial genotype </a:t>
            </a:r>
          </a:p>
        </p:txBody>
      </p:sp>
      <p:pic>
        <p:nvPicPr>
          <p:cNvPr id="42" name="Picture 41" descr="A circular diagram of a dna molecule&#10;&#10;Description automatically generated with medium confidence">
            <a:extLst>
              <a:ext uri="{FF2B5EF4-FFF2-40B4-BE49-F238E27FC236}">
                <a16:creationId xmlns:a16="http://schemas.microsoft.com/office/drawing/2014/main" id="{5F426FA5-982B-B207-3431-48692FA2701D}"/>
              </a:ext>
            </a:extLst>
          </p:cNvPr>
          <p:cNvPicPr>
            <a:picLocks noChangeAspect="1"/>
          </p:cNvPicPr>
          <p:nvPr/>
        </p:nvPicPr>
        <p:blipFill>
          <a:blip r:embed="rId11"/>
          <a:srcRect b="1623"/>
          <a:stretch/>
        </p:blipFill>
        <p:spPr>
          <a:xfrm>
            <a:off x="394800" y="26191763"/>
            <a:ext cx="6387735" cy="6105629"/>
          </a:xfrm>
          <a:prstGeom prst="rect">
            <a:avLst/>
          </a:prstGeom>
        </p:spPr>
      </p:pic>
      <p:sp>
        <p:nvSpPr>
          <p:cNvPr id="44" name="Frame 43">
            <a:extLst>
              <a:ext uri="{FF2B5EF4-FFF2-40B4-BE49-F238E27FC236}">
                <a16:creationId xmlns:a16="http://schemas.microsoft.com/office/drawing/2014/main" id="{C6D4A20B-B886-C2AC-897F-0DF9C7F3278E}"/>
              </a:ext>
            </a:extLst>
          </p:cNvPr>
          <p:cNvSpPr/>
          <p:nvPr/>
        </p:nvSpPr>
        <p:spPr>
          <a:xfrm>
            <a:off x="2793474" y="29178180"/>
            <a:ext cx="2103276" cy="1151481"/>
          </a:xfrm>
          <a:prstGeom prst="fram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C15AB29E-97C1-2306-A1F7-679F2484DFC6}"/>
              </a:ext>
            </a:extLst>
          </p:cNvPr>
          <p:cNvSpPr txBox="1"/>
          <p:nvPr/>
        </p:nvSpPr>
        <p:spPr>
          <a:xfrm>
            <a:off x="6209750" y="26298307"/>
            <a:ext cx="6426837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Metastatic burden is influenced by mitochondrial genotype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Single nucleotide polymorphisms in mitochondria genome influence metastatic outcome among mice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Comparison of </a:t>
            </a:r>
            <a:r>
              <a:rPr lang="en-US" sz="3200" err="1">
                <a:latin typeface="Times New Roman" panose="02020603050405020304" pitchFamily="18" charset="0"/>
                <a:cs typeface="Times New Roman" panose="02020603050405020304" pitchFamily="18" charset="0"/>
              </a:rPr>
              <a:t>mtDNA</a:t>
            </a:r>
            <a:r>
              <a:rPr 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 among mice strain drew attention to a specific polymorphic region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MT-TR encodes for tRNA arginine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tRNA can degrade into </a:t>
            </a:r>
            <a:r>
              <a:rPr lang="en-US" sz="3200" err="1">
                <a:latin typeface="Times New Roman" panose="02020603050405020304" pitchFamily="18" charset="0"/>
                <a:cs typeface="Times New Roman" panose="02020603050405020304" pitchFamily="18" charset="0"/>
              </a:rPr>
              <a:t>tRFs</a:t>
            </a:r>
            <a:r>
              <a:rPr 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 to act as growth factors to influence metastasis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7E34F5E6-B3F2-695F-D0E0-8BF8C47A1E97}"/>
              </a:ext>
            </a:extLst>
          </p:cNvPr>
          <p:cNvSpPr txBox="1"/>
          <p:nvPr/>
        </p:nvSpPr>
        <p:spPr>
          <a:xfrm>
            <a:off x="222361" y="32297392"/>
            <a:ext cx="1247060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Figure 4: SNPs in MT-TR across mice strains based on C57BL/6 wildtype mitochondrial genome [3]</a:t>
            </a:r>
          </a:p>
        </p:txBody>
      </p:sp>
      <p:pic>
        <p:nvPicPr>
          <p:cNvPr id="62" name="Picture 61">
            <a:extLst>
              <a:ext uri="{FF2B5EF4-FFF2-40B4-BE49-F238E27FC236}">
                <a16:creationId xmlns:a16="http://schemas.microsoft.com/office/drawing/2014/main" id="{D0C4409D-877C-EF09-7EA6-0552D51953AF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0149482" y="22343409"/>
            <a:ext cx="5296412" cy="4572000"/>
          </a:xfrm>
          <a:prstGeom prst="rect">
            <a:avLst/>
          </a:prstGeom>
        </p:spPr>
      </p:pic>
      <p:pic>
        <p:nvPicPr>
          <p:cNvPr id="64" name="Picture 63">
            <a:extLst>
              <a:ext uri="{FF2B5EF4-FFF2-40B4-BE49-F238E27FC236}">
                <a16:creationId xmlns:a16="http://schemas.microsoft.com/office/drawing/2014/main" id="{8E213195-061D-C8DE-5434-5185E9F22DD3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4173797" y="22343409"/>
            <a:ext cx="5975685" cy="4572000"/>
          </a:xfrm>
          <a:prstGeom prst="rect">
            <a:avLst/>
          </a:prstGeom>
        </p:spPr>
      </p:pic>
      <p:pic>
        <p:nvPicPr>
          <p:cNvPr id="66" name="Picture 65">
            <a:extLst>
              <a:ext uri="{FF2B5EF4-FFF2-40B4-BE49-F238E27FC236}">
                <a16:creationId xmlns:a16="http://schemas.microsoft.com/office/drawing/2014/main" id="{D97045EE-3C88-88D2-D8F9-E9772B443E4C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4894379" y="27496363"/>
            <a:ext cx="5255103" cy="4572000"/>
          </a:xfrm>
          <a:prstGeom prst="rect">
            <a:avLst/>
          </a:prstGeom>
        </p:spPr>
      </p:pic>
      <p:pic>
        <p:nvPicPr>
          <p:cNvPr id="68" name="Picture 67">
            <a:extLst>
              <a:ext uri="{FF2B5EF4-FFF2-40B4-BE49-F238E27FC236}">
                <a16:creationId xmlns:a16="http://schemas.microsoft.com/office/drawing/2014/main" id="{B668BE31-1878-2FFA-5E50-840B3C2A9649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20094848" y="27496363"/>
            <a:ext cx="5405679" cy="4572000"/>
          </a:xfrm>
          <a:prstGeom prst="rect">
            <a:avLst/>
          </a:prstGeom>
        </p:spPr>
      </p:pic>
      <p:pic>
        <p:nvPicPr>
          <p:cNvPr id="70" name="Picture 69">
            <a:extLst>
              <a:ext uri="{FF2B5EF4-FFF2-40B4-BE49-F238E27FC236}">
                <a16:creationId xmlns:a16="http://schemas.microsoft.com/office/drawing/2014/main" id="{3C73E117-2BF2-C3AC-92AB-9CC9B01D5534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27460055" y="5475575"/>
            <a:ext cx="7255566" cy="4572000"/>
          </a:xfrm>
          <a:prstGeom prst="rect">
            <a:avLst/>
          </a:prstGeom>
        </p:spPr>
      </p:pic>
      <p:pic>
        <p:nvPicPr>
          <p:cNvPr id="72" name="Picture 71">
            <a:extLst>
              <a:ext uri="{FF2B5EF4-FFF2-40B4-BE49-F238E27FC236}">
                <a16:creationId xmlns:a16="http://schemas.microsoft.com/office/drawing/2014/main" id="{B0FD9A30-DE89-FB0B-128E-2D03978FBBDD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33793509" y="5417644"/>
            <a:ext cx="5954069" cy="4572000"/>
          </a:xfrm>
          <a:prstGeom prst="rect">
            <a:avLst/>
          </a:prstGeom>
        </p:spPr>
      </p:pic>
      <p:sp>
        <p:nvSpPr>
          <p:cNvPr id="74" name="TextBox 73">
            <a:extLst>
              <a:ext uri="{FF2B5EF4-FFF2-40B4-BE49-F238E27FC236}">
                <a16:creationId xmlns:a16="http://schemas.microsoft.com/office/drawing/2014/main" id="{14A26A38-991B-BC6A-3890-595DEB32F152}"/>
              </a:ext>
            </a:extLst>
          </p:cNvPr>
          <p:cNvSpPr txBox="1"/>
          <p:nvPr/>
        </p:nvSpPr>
        <p:spPr>
          <a:xfrm>
            <a:off x="13063779" y="26933600"/>
            <a:ext cx="139896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Figure 5: Male liver (left) vs. female liver (right): probe 1</a:t>
            </a: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28FE0A59-F9E3-C118-8B73-D16B6452F16A}"/>
              </a:ext>
            </a:extLst>
          </p:cNvPr>
          <p:cNvSpPr txBox="1"/>
          <p:nvPr/>
        </p:nvSpPr>
        <p:spPr>
          <a:xfrm>
            <a:off x="27411426" y="10150556"/>
            <a:ext cx="124436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Figure 7: Female lung probes 1 (left) and 3 (right)</a:t>
            </a: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6E496447-B262-5E04-9E93-E07EBA2A5E1D}"/>
              </a:ext>
            </a:extLst>
          </p:cNvPr>
          <p:cNvSpPr txBox="1"/>
          <p:nvPr/>
        </p:nvSpPr>
        <p:spPr>
          <a:xfrm>
            <a:off x="27473754" y="12399123"/>
            <a:ext cx="12419161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Confirmed the presence of mitochondrial tRNA arginine fragments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tRNA arginine and its fragments are variably expressed in different tissues among MNX mice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expression of tRNA arginine and its fragments seem to be influenced by biological sex</a:t>
            </a: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9188D9FD-4BE0-5EA9-643E-20FF0A6EB83D}"/>
              </a:ext>
            </a:extLst>
          </p:cNvPr>
          <p:cNvSpPr txBox="1"/>
          <p:nvPr/>
        </p:nvSpPr>
        <p:spPr>
          <a:xfrm>
            <a:off x="27473754" y="16129956"/>
            <a:ext cx="12419161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Where and how are these tRNA fragments produced?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Are these fragments tumor-derived or stromal-derived?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What do they interact with and how do they interact?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 mitochondrial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tRFs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alter metastasis?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497BED9-EE5A-4784-C5DB-3FCB7FE1690A}"/>
              </a:ext>
            </a:extLst>
          </p:cNvPr>
          <p:cNvSpPr txBox="1"/>
          <p:nvPr/>
        </p:nvSpPr>
        <p:spPr>
          <a:xfrm>
            <a:off x="13185648" y="6784973"/>
            <a:ext cx="13695218" cy="825409"/>
          </a:xfrm>
          <a:prstGeom prst="roundRect">
            <a:avLst/>
          </a:prstGeom>
          <a:solidFill>
            <a:schemeClr val="accent5">
              <a:lumMod val="75000"/>
            </a:schemeClr>
          </a:solidFill>
        </p:spPr>
        <p:txBody>
          <a:bodyPr wrap="square" lIns="91440" tIns="45720" rIns="91440" bIns="45720" rtlCol="0" anchor="t">
            <a:noAutofit/>
          </a:bodyPr>
          <a:lstStyle/>
          <a:p>
            <a:pPr lvl="1" algn="ctr"/>
            <a:r>
              <a:rPr lang="en-US" sz="4200" b="1">
                <a:solidFill>
                  <a:schemeClr val="accent5">
                    <a:lumMod val="40000"/>
                    <a:lumOff val="60000"/>
                  </a:schemeClr>
                </a:solidFill>
                <a:latin typeface="Times New Roman"/>
                <a:cs typeface="Times New Roman"/>
              </a:rPr>
              <a:t>Methodology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1C0C927-F71D-C4CC-972A-98423F3B3EAC}"/>
              </a:ext>
            </a:extLst>
          </p:cNvPr>
          <p:cNvSpPr txBox="1"/>
          <p:nvPr/>
        </p:nvSpPr>
        <p:spPr>
          <a:xfrm>
            <a:off x="13083428" y="4928017"/>
            <a:ext cx="1396995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tRNA fragments derived from MT-TR polymorphisms affect metastatic burden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 mitochondrial tRNA fragments exist?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If they do exist, are they variably expressed in different tissues?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F57E319C-CAE6-0971-24DC-921E77E32CAE}"/>
              </a:ext>
            </a:extLst>
          </p:cNvPr>
          <p:cNvSpPr txBox="1"/>
          <p:nvPr/>
        </p:nvSpPr>
        <p:spPr>
          <a:xfrm>
            <a:off x="13045579" y="32119039"/>
            <a:ext cx="139896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Figure 6: Male liver (left) vs. female liver (right): probe 3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45D05059-DBC4-7A7A-1C35-D7EC17A18141}"/>
              </a:ext>
            </a:extLst>
          </p:cNvPr>
          <p:cNvSpPr txBox="1"/>
          <p:nvPr/>
        </p:nvSpPr>
        <p:spPr>
          <a:xfrm>
            <a:off x="27678888" y="3950208"/>
            <a:ext cx="11908089" cy="825409"/>
          </a:xfrm>
          <a:prstGeom prst="roundRect">
            <a:avLst/>
          </a:prstGeom>
          <a:solidFill>
            <a:schemeClr val="accent5">
              <a:lumMod val="75000"/>
            </a:schemeClr>
          </a:solidFill>
        </p:spPr>
        <p:txBody>
          <a:bodyPr wrap="square" lIns="91440" tIns="45720" rIns="91440" bIns="45720" rtlCol="0" anchor="t">
            <a:noAutofit/>
          </a:bodyPr>
          <a:lstStyle/>
          <a:p>
            <a:pPr algn="ctr"/>
            <a:r>
              <a:rPr lang="en-US" sz="4200" b="1">
                <a:solidFill>
                  <a:schemeClr val="accent5">
                    <a:lumMod val="40000"/>
                    <a:lumOff val="60000"/>
                  </a:schemeClr>
                </a:solidFill>
                <a:latin typeface="Times New Roman"/>
                <a:cs typeface="Times New Roman"/>
              </a:rPr>
              <a:t>Lung Northern Blot Results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BD2F13E0-C539-676D-9682-F142010F9162}"/>
              </a:ext>
            </a:extLst>
          </p:cNvPr>
          <p:cNvSpPr txBox="1"/>
          <p:nvPr/>
        </p:nvSpPr>
        <p:spPr>
          <a:xfrm>
            <a:off x="27326977" y="19023665"/>
            <a:ext cx="12655805" cy="5779435"/>
          </a:xfrm>
          <a:prstGeom prst="rect">
            <a:avLst/>
          </a:prstGeom>
          <a:solidFill>
            <a:schemeClr val="bg1"/>
          </a:solidFill>
          <a:ln w="127000">
            <a:solidFill>
              <a:srgbClr val="203864"/>
            </a:solidFill>
          </a:ln>
        </p:spPr>
        <p:txBody>
          <a:bodyPr wrap="square" lIns="91440" tIns="45720" rIns="91440" bIns="45720" rtlCol="0" anchor="t">
            <a:noAutofit/>
          </a:bodyPr>
          <a:lstStyle/>
          <a:p>
            <a:pPr marL="342900" indent="-3429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3200" dirty="0">
              <a:latin typeface="Times New Roman"/>
              <a:cs typeface="Times New Roman"/>
            </a:endParaRPr>
          </a:p>
          <a:p>
            <a:pPr>
              <a:spcBef>
                <a:spcPts val="600"/>
              </a:spcBef>
              <a:spcAft>
                <a:spcPts val="600"/>
              </a:spcAft>
            </a:pPr>
            <a:endParaRPr lang="en-US" sz="3200" dirty="0">
              <a:latin typeface="Times New Roman"/>
              <a:cs typeface="Times New Roman"/>
            </a:endParaRP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FC515906-DC8F-166E-9449-ECF85E646158}"/>
              </a:ext>
            </a:extLst>
          </p:cNvPr>
          <p:cNvSpPr txBox="1"/>
          <p:nvPr/>
        </p:nvSpPr>
        <p:spPr>
          <a:xfrm>
            <a:off x="27679184" y="18619889"/>
            <a:ext cx="11908089" cy="822960"/>
          </a:xfrm>
          <a:prstGeom prst="roundRect">
            <a:avLst/>
          </a:prstGeom>
          <a:solidFill>
            <a:schemeClr val="accent5">
              <a:lumMod val="75000"/>
            </a:schemeClr>
          </a:solidFill>
        </p:spPr>
        <p:txBody>
          <a:bodyPr wrap="square" lIns="91440" tIns="45720" rIns="91440" bIns="45720" rtlCol="0" anchor="ctr">
            <a:noAutofit/>
          </a:bodyPr>
          <a:lstStyle/>
          <a:p>
            <a:pPr algn="ctr"/>
            <a:r>
              <a:rPr lang="en-US" sz="4200" b="1">
                <a:solidFill>
                  <a:schemeClr val="accent5">
                    <a:lumMod val="40000"/>
                    <a:lumOff val="60000"/>
                  </a:schemeClr>
                </a:solidFill>
                <a:latin typeface="Times New Roman"/>
                <a:cs typeface="Times New Roman"/>
              </a:rPr>
              <a:t>Acknowledgements</a:t>
            </a:r>
            <a:endParaRPr lang="en-US" sz="4800" b="1">
              <a:solidFill>
                <a:schemeClr val="accent5">
                  <a:lumMod val="40000"/>
                  <a:lumOff val="6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4D6B8F4-ACEB-9432-A586-E708493020E0}"/>
              </a:ext>
            </a:extLst>
          </p:cNvPr>
          <p:cNvSpPr txBox="1"/>
          <p:nvPr/>
        </p:nvSpPr>
        <p:spPr>
          <a:xfrm>
            <a:off x="27473753" y="19513443"/>
            <a:ext cx="3947826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Mentors: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Danny Welch, PhD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Katy Swancutt, DVM, PhD</a:t>
            </a:r>
          </a:p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Lab Members: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Sydney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Quijiano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B.S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Md Islam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Atiqul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PhD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38B5C214-D4FC-9869-D8EA-53DC24E78B42}"/>
              </a:ext>
            </a:extLst>
          </p:cNvPr>
          <p:cNvSpPr txBox="1"/>
          <p:nvPr/>
        </p:nvSpPr>
        <p:spPr>
          <a:xfrm>
            <a:off x="31417551" y="19552160"/>
            <a:ext cx="4296588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Parker B. Francis Fellowship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Melanie Bassham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Navneet Dhillon, PhD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Nancy Stewart, DO</a:t>
            </a:r>
          </a:p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PBF Fellows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Nawal Basra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Trevor Bell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Kian Fogarty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Nora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Gerami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4" name="Picture 6" descr="National Foundation for Cancer Research ...">
            <a:extLst>
              <a:ext uri="{FF2B5EF4-FFF2-40B4-BE49-F238E27FC236}">
                <a16:creationId xmlns:a16="http://schemas.microsoft.com/office/drawing/2014/main" id="{3ED4AB64-FB76-FCAC-B2EB-016C9680ED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61286" y="20597674"/>
            <a:ext cx="3683982" cy="26314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9" name="Picture 8" descr="METAvivor - Metastatic Breast Cancer ...">
            <a:extLst>
              <a:ext uri="{FF2B5EF4-FFF2-40B4-BE49-F238E27FC236}">
                <a16:creationId xmlns:a16="http://schemas.microsoft.com/office/drawing/2014/main" id="{70D4E3EA-727E-5367-473C-109CF86A5F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41627" y="23235209"/>
            <a:ext cx="4597173" cy="14972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0" name="TextBox 49">
            <a:extLst>
              <a:ext uri="{FF2B5EF4-FFF2-40B4-BE49-F238E27FC236}">
                <a16:creationId xmlns:a16="http://schemas.microsoft.com/office/drawing/2014/main" id="{6C2F5F35-4D23-349B-3C45-29059FBF860A}"/>
              </a:ext>
            </a:extLst>
          </p:cNvPr>
          <p:cNvSpPr txBox="1"/>
          <p:nvPr/>
        </p:nvSpPr>
        <p:spPr>
          <a:xfrm>
            <a:off x="35241627" y="19552160"/>
            <a:ext cx="461340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NFCR and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Metavivor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for their support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EFF15CF-2231-C67E-9478-3F3C89EA37AD}"/>
              </a:ext>
            </a:extLst>
          </p:cNvPr>
          <p:cNvSpPr txBox="1"/>
          <p:nvPr/>
        </p:nvSpPr>
        <p:spPr>
          <a:xfrm>
            <a:off x="13233197" y="8460557"/>
            <a:ext cx="65676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RNA extraction from mouse tissue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C2836043-9D78-8A28-8763-1EA2C7F1DBF8}"/>
              </a:ext>
            </a:extLst>
          </p:cNvPr>
          <p:cNvSpPr txBox="1"/>
          <p:nvPr/>
        </p:nvSpPr>
        <p:spPr>
          <a:xfrm>
            <a:off x="22040893" y="15183059"/>
            <a:ext cx="541916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Probe positions corresponding to tRNA arginine sections</a:t>
            </a:r>
          </a:p>
        </p:txBody>
      </p:sp>
    </p:spTree>
    <p:extLst>
      <p:ext uri="{BB962C8B-B14F-4D97-AF65-F5344CB8AC3E}">
        <p14:creationId xmlns:p14="http://schemas.microsoft.com/office/powerpoint/2010/main" val="413618044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12fa0be6-ae3f-46ed-983f-60dfdef742e0">
      <UserInfo>
        <DisplayName>Julia Edgar</DisplayName>
        <AccountId>50</AccountId>
        <AccountType/>
      </UserInfo>
    </SharedWithUsers>
    <_activity xmlns="d4b96010-e254-4cec-bbac-b9bb370d36af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95E56FE6BF175498B34D5DA1672332C" ma:contentTypeVersion="16" ma:contentTypeDescription="Create a new document." ma:contentTypeScope="" ma:versionID="668485795361e18cb1632016f7b4ca9b">
  <xsd:schema xmlns:xsd="http://www.w3.org/2001/XMLSchema" xmlns:xs="http://www.w3.org/2001/XMLSchema" xmlns:p="http://schemas.microsoft.com/office/2006/metadata/properties" xmlns:ns3="d4b96010-e254-4cec-bbac-b9bb370d36af" xmlns:ns4="12fa0be6-ae3f-46ed-983f-60dfdef742e0" targetNamespace="http://schemas.microsoft.com/office/2006/metadata/properties" ma:root="true" ma:fieldsID="8145606b90325f79e723b9f88e08e69c" ns3:_="" ns4:_="">
    <xsd:import namespace="d4b96010-e254-4cec-bbac-b9bb370d36af"/>
    <xsd:import namespace="12fa0be6-ae3f-46ed-983f-60dfdef742e0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ObjectDetectorVersions" minOccurs="0"/>
                <xsd:element ref="ns3:_activity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3:MediaLengthInSeconds" minOccurs="0"/>
                <xsd:element ref="ns3:MediaServiceLocation" minOccurs="0"/>
                <xsd:element ref="ns3:MediaServiceSystemTags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4b96010-e254-4cec-bbac-b9bb370d36a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_activity" ma:index="11" nillable="true" ma:displayName="_activity" ma:hidden="true" ma:internalName="_activity">
      <xsd:simpleType>
        <xsd:restriction base="dms:Note"/>
      </xsd:simpleType>
    </xsd:element>
    <xsd:element name="MediaServiceAutoTags" ma:index="15" nillable="true" ma:displayName="Tags" ma:internalName="MediaServiceAutoTags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9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1" nillable="true" ma:displayName="Location" ma:indexed="true" ma:internalName="MediaServiceLocation" ma:readOnly="true">
      <xsd:simpleType>
        <xsd:restriction base="dms:Text"/>
      </xsd:simpleType>
    </xsd:element>
    <xsd:element name="MediaServiceSystemTags" ma:index="22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SearchProperties" ma:index="23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2fa0be6-ae3f-46ed-983f-60dfdef742e0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4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810433C3-5749-495A-8544-1C19EA2ECC60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17128854-8CBE-4F49-AF5E-CBFB02B19AB2}">
  <ds:schemaRefs>
    <ds:schemaRef ds:uri="12fa0be6-ae3f-46ed-983f-60dfdef742e0"/>
    <ds:schemaRef ds:uri="d4b96010-e254-4cec-bbac-b9bb370d36af"/>
    <ds:schemaRef ds:uri="http://schemas.microsoft.com/office/2006/metadata/properties"/>
    <ds:schemaRef ds:uri="http://schemas.microsoft.com/office/infopath/2007/PartnerControls"/>
    <ds:schemaRef ds:uri="http://www.w3.org/2000/xmlns/"/>
    <ds:schemaRef ds:uri="http://www.w3.org/2001/XMLSchema-instance"/>
  </ds:schemaRefs>
</ds:datastoreItem>
</file>

<file path=customXml/itemProps3.xml><?xml version="1.0" encoding="utf-8"?>
<ds:datastoreItem xmlns:ds="http://schemas.openxmlformats.org/officeDocument/2006/customXml" ds:itemID="{37501A73-0F5E-44D4-93F0-6EA618B2316C}">
  <ds:schemaRefs>
    <ds:schemaRef ds:uri="12fa0be6-ae3f-46ed-983f-60dfdef742e0"/>
    <ds:schemaRef ds:uri="d4b96010-e254-4cec-bbac-b9bb370d36af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0/xmlns/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5179</TotalTime>
  <Words>661</Words>
  <Application>Microsoft Office PowerPoint</Application>
  <PresentationFormat>Custom</PresentationFormat>
  <Paragraphs>183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Arial,Sans-Serif</vt:lpstr>
      <vt:lpstr>Arial</vt:lpstr>
      <vt:lpstr>Calibri</vt:lpstr>
      <vt:lpstr>Calibri Light</vt:lpstr>
      <vt:lpstr>Times New Roman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Sydney Crotteau</dc:creator>
  <cp:lastModifiedBy>Kevin Jiang</cp:lastModifiedBy>
  <cp:revision>7</cp:revision>
  <dcterms:created xsi:type="dcterms:W3CDTF">2022-07-05T18:18:56Z</dcterms:created>
  <dcterms:modified xsi:type="dcterms:W3CDTF">2025-04-20T19:24:38Z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0x010100B95E56FE6BF175498B34D5DA1672332C</vt:lpwstr>
  </property>
  <property fmtid="{D5CDD505-2E9C-101B-9397-08002B2CF9AE}" pid="3" name="Order">
    <vt:r8>500</vt:r8>
  </property>
  <property fmtid="{D5CDD505-2E9C-101B-9397-08002B2CF9AE}" pid="4" name="MediaServiceImageTags">
    <vt:lpwstr/>
  </property>
</Properties>
</file>